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25"/>
  </p:notesMasterIdLst>
  <p:sldIdLst>
    <p:sldId id="256" r:id="rId4"/>
    <p:sldId id="278" r:id="rId5"/>
    <p:sldId id="279" r:id="rId6"/>
    <p:sldId id="257" r:id="rId7"/>
    <p:sldId id="280" r:id="rId8"/>
    <p:sldId id="281" r:id="rId9"/>
    <p:sldId id="264" r:id="rId10"/>
    <p:sldId id="258" r:id="rId11"/>
    <p:sldId id="260" r:id="rId12"/>
    <p:sldId id="288" r:id="rId13"/>
    <p:sldId id="261" r:id="rId14"/>
    <p:sldId id="284" r:id="rId15"/>
    <p:sldId id="262" r:id="rId16"/>
    <p:sldId id="287" r:id="rId17"/>
    <p:sldId id="291" r:id="rId18"/>
    <p:sldId id="267" r:id="rId19"/>
    <p:sldId id="282" r:id="rId20"/>
    <p:sldId id="292" r:id="rId21"/>
    <p:sldId id="289" r:id="rId22"/>
    <p:sldId id="283" r:id="rId23"/>
    <p:sldId id="276" r:id="rId24"/>
  </p:sldIdLst>
  <p:sldSz cx="12192000" cy="6858000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D3CBC3"/>
    <a:srgbClr val="C4B9AC"/>
    <a:srgbClr val="C0B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4660"/>
  </p:normalViewPr>
  <p:slideViewPr>
    <p:cSldViewPr snapToGrid="0">
      <p:cViewPr varScale="1">
        <p:scale>
          <a:sx n="57" d="100"/>
          <a:sy n="57" d="100"/>
        </p:scale>
        <p:origin x="356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F1CC5-2E0C-4EA9-A95E-0D9E3DB381E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35C1D5-CB90-447F-B981-F88C7F47653B}">
      <dgm:prSet custT="1"/>
      <dgm:spPr>
        <a:solidFill>
          <a:srgbClr val="993366"/>
        </a:solidFill>
      </dgm:spPr>
      <dgm:t>
        <a:bodyPr/>
        <a:lstStyle/>
        <a:p>
          <a:pPr>
            <a:lnSpc>
              <a:spcPct val="100000"/>
            </a:lnSpc>
          </a:pPr>
          <a:r>
            <a:rPr lang="es-ES" sz="3200" b="1" dirty="0" err="1">
              <a:solidFill>
                <a:schemeClr val="bg1"/>
              </a:solidFill>
            </a:rPr>
            <a:t>Boletínes</a:t>
          </a:r>
          <a:r>
            <a:rPr lang="es-ES" sz="3200" b="1" dirty="0">
              <a:solidFill>
                <a:schemeClr val="bg1"/>
              </a:solidFill>
            </a:rPr>
            <a:t> de la Universidad</a:t>
          </a:r>
          <a:endParaRPr lang="en-US" sz="3200" b="1" dirty="0">
            <a:solidFill>
              <a:schemeClr val="bg1"/>
            </a:solidFill>
          </a:endParaRPr>
        </a:p>
      </dgm:t>
    </dgm:pt>
    <dgm:pt modelId="{9B622AEB-8D68-470C-9698-FCDDF8406A81}" type="parTrans" cxnId="{B8C91476-DFF5-4025-82F4-D0C880DF1595}">
      <dgm:prSet/>
      <dgm:spPr/>
      <dgm:t>
        <a:bodyPr/>
        <a:lstStyle/>
        <a:p>
          <a:endParaRPr lang="en-US"/>
        </a:p>
      </dgm:t>
    </dgm:pt>
    <dgm:pt modelId="{BFDA3C52-E824-4BCE-BAA8-FCE3FDF33015}" type="sibTrans" cxnId="{B8C91476-DFF5-4025-82F4-D0C880DF1595}">
      <dgm:prSet/>
      <dgm:spPr/>
      <dgm:t>
        <a:bodyPr/>
        <a:lstStyle/>
        <a:p>
          <a:endParaRPr lang="en-US"/>
        </a:p>
      </dgm:t>
    </dgm:pt>
    <dgm:pt modelId="{51952B03-E041-47DC-8691-79625D86980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" sz="3200" b="1" dirty="0">
              <a:solidFill>
                <a:schemeClr val="bg1"/>
              </a:solidFill>
            </a:rPr>
            <a:t>Diario digital</a:t>
          </a:r>
          <a:endParaRPr lang="en-US" sz="3200" b="1" dirty="0">
            <a:solidFill>
              <a:schemeClr val="bg1"/>
            </a:solidFill>
          </a:endParaRPr>
        </a:p>
      </dgm:t>
    </dgm:pt>
    <dgm:pt modelId="{7B068F9F-FBE3-43CD-B021-16FE9C8BE94E}" type="parTrans" cxnId="{B4611A22-898F-44FA-B226-F08B932D3746}">
      <dgm:prSet/>
      <dgm:spPr/>
      <dgm:t>
        <a:bodyPr/>
        <a:lstStyle/>
        <a:p>
          <a:endParaRPr lang="en-US"/>
        </a:p>
      </dgm:t>
    </dgm:pt>
    <dgm:pt modelId="{A9B62D9C-A90C-478C-917B-136442A3FBEE}" type="sibTrans" cxnId="{B4611A22-898F-44FA-B226-F08B932D3746}">
      <dgm:prSet/>
      <dgm:spPr/>
      <dgm:t>
        <a:bodyPr/>
        <a:lstStyle/>
        <a:p>
          <a:endParaRPr lang="en-US"/>
        </a:p>
      </dgm:t>
    </dgm:pt>
    <dgm:pt modelId="{39E447DB-9EB3-460E-8BC0-032271E572C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" sz="3200" b="1" dirty="0">
              <a:solidFill>
                <a:schemeClr val="bg1"/>
              </a:solidFill>
            </a:rPr>
            <a:t>Noticias en prensa local</a:t>
          </a:r>
          <a:endParaRPr lang="en-US" sz="3200" b="1" dirty="0">
            <a:solidFill>
              <a:schemeClr val="bg1"/>
            </a:solidFill>
          </a:endParaRPr>
        </a:p>
      </dgm:t>
    </dgm:pt>
    <dgm:pt modelId="{CBF8F70A-2D44-4680-965D-F360C008389C}" type="parTrans" cxnId="{51495E2C-8210-41C3-8B7F-1129BCE786BF}">
      <dgm:prSet/>
      <dgm:spPr/>
      <dgm:t>
        <a:bodyPr/>
        <a:lstStyle/>
        <a:p>
          <a:endParaRPr lang="en-US"/>
        </a:p>
      </dgm:t>
    </dgm:pt>
    <dgm:pt modelId="{1110F489-A377-42D7-ABFD-C1D039BDC9D8}" type="sibTrans" cxnId="{51495E2C-8210-41C3-8B7F-1129BCE786BF}">
      <dgm:prSet/>
      <dgm:spPr/>
      <dgm:t>
        <a:bodyPr/>
        <a:lstStyle/>
        <a:p>
          <a:endParaRPr lang="en-US"/>
        </a:p>
      </dgm:t>
    </dgm:pt>
    <dgm:pt modelId="{85F4CC36-FAE7-464C-B5A7-B004BC056BE2}" type="pres">
      <dgm:prSet presAssocID="{08DF1CC5-2E0C-4EA9-A95E-0D9E3DB381E3}" presName="root" presStyleCnt="0">
        <dgm:presLayoutVars>
          <dgm:dir/>
          <dgm:resizeHandles val="exact"/>
        </dgm:presLayoutVars>
      </dgm:prSet>
      <dgm:spPr/>
    </dgm:pt>
    <dgm:pt modelId="{FBF1C593-AC81-4BB0-8FA9-B74E28C6E865}" type="pres">
      <dgm:prSet presAssocID="{4E35C1D5-CB90-447F-B981-F88C7F47653B}" presName="compNode" presStyleCnt="0"/>
      <dgm:spPr/>
    </dgm:pt>
    <dgm:pt modelId="{F099CC30-652B-4B34-A9D3-9A5F08C84CEB}" type="pres">
      <dgm:prSet presAssocID="{4E35C1D5-CB90-447F-B981-F88C7F47653B}" presName="bgRect" presStyleLbl="bgShp" presStyleIdx="0" presStyleCnt="3"/>
      <dgm:spPr>
        <a:solidFill>
          <a:srgbClr val="993366"/>
        </a:solidFill>
      </dgm:spPr>
    </dgm:pt>
    <dgm:pt modelId="{2D164C99-2D5B-4252-9C9B-855AFCBD8F34}" type="pres">
      <dgm:prSet presAssocID="{4E35C1D5-CB90-447F-B981-F88C7F47653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bros"/>
        </a:ext>
      </dgm:extLst>
    </dgm:pt>
    <dgm:pt modelId="{FCFC4EA0-1922-44BE-BB3C-1B40C95FEB38}" type="pres">
      <dgm:prSet presAssocID="{4E35C1D5-CB90-447F-B981-F88C7F47653B}" presName="spaceRect" presStyleCnt="0"/>
      <dgm:spPr/>
    </dgm:pt>
    <dgm:pt modelId="{907330DC-A070-4D96-829F-35E54E9C6DFC}" type="pres">
      <dgm:prSet presAssocID="{4E35C1D5-CB90-447F-B981-F88C7F47653B}" presName="parTx" presStyleLbl="revTx" presStyleIdx="0" presStyleCnt="3">
        <dgm:presLayoutVars>
          <dgm:chMax val="0"/>
          <dgm:chPref val="0"/>
        </dgm:presLayoutVars>
      </dgm:prSet>
      <dgm:spPr/>
    </dgm:pt>
    <dgm:pt modelId="{099F8C23-E90E-47A5-BD73-B5957CEB0BA5}" type="pres">
      <dgm:prSet presAssocID="{BFDA3C52-E824-4BCE-BAA8-FCE3FDF33015}" presName="sibTrans" presStyleCnt="0"/>
      <dgm:spPr/>
    </dgm:pt>
    <dgm:pt modelId="{F4E649B1-261A-4FF5-BFC8-B2105C2DE1E3}" type="pres">
      <dgm:prSet presAssocID="{51952B03-E041-47DC-8691-79625D86980D}" presName="compNode" presStyleCnt="0"/>
      <dgm:spPr/>
    </dgm:pt>
    <dgm:pt modelId="{CC242C58-3EA9-4C9D-A4E8-50BE6E6DCA15}" type="pres">
      <dgm:prSet presAssocID="{51952B03-E041-47DC-8691-79625D86980D}" presName="bgRect" presStyleLbl="bgShp" presStyleIdx="1" presStyleCnt="3"/>
      <dgm:spPr>
        <a:solidFill>
          <a:srgbClr val="993366"/>
        </a:solidFill>
      </dgm:spPr>
    </dgm:pt>
    <dgm:pt modelId="{B5C179F5-2E1E-4347-A06C-F57F6748919F}" type="pres">
      <dgm:prSet presAssocID="{51952B03-E041-47DC-8691-79625D86980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ápiz"/>
        </a:ext>
      </dgm:extLst>
    </dgm:pt>
    <dgm:pt modelId="{6D6E78B5-8525-4F08-83DE-B78E46A0861D}" type="pres">
      <dgm:prSet presAssocID="{51952B03-E041-47DC-8691-79625D86980D}" presName="spaceRect" presStyleCnt="0"/>
      <dgm:spPr/>
    </dgm:pt>
    <dgm:pt modelId="{F6B1FA5E-3731-4C65-B5E6-D197CA2FBA49}" type="pres">
      <dgm:prSet presAssocID="{51952B03-E041-47DC-8691-79625D86980D}" presName="parTx" presStyleLbl="revTx" presStyleIdx="1" presStyleCnt="3">
        <dgm:presLayoutVars>
          <dgm:chMax val="0"/>
          <dgm:chPref val="0"/>
        </dgm:presLayoutVars>
      </dgm:prSet>
      <dgm:spPr/>
    </dgm:pt>
    <dgm:pt modelId="{0D9FF328-FC6D-4477-84F3-97974D552F51}" type="pres">
      <dgm:prSet presAssocID="{A9B62D9C-A90C-478C-917B-136442A3FBEE}" presName="sibTrans" presStyleCnt="0"/>
      <dgm:spPr/>
    </dgm:pt>
    <dgm:pt modelId="{55C7911A-1233-4D07-A82E-8D860F3AD738}" type="pres">
      <dgm:prSet presAssocID="{39E447DB-9EB3-460E-8BC0-032271E572CE}" presName="compNode" presStyleCnt="0"/>
      <dgm:spPr/>
    </dgm:pt>
    <dgm:pt modelId="{D17AEE74-84B2-499D-91B5-46DD2C606C5F}" type="pres">
      <dgm:prSet presAssocID="{39E447DB-9EB3-460E-8BC0-032271E572CE}" presName="bgRect" presStyleLbl="bgShp" presStyleIdx="2" presStyleCnt="3" custLinFactNeighborX="-2212" custLinFactNeighborY="-741"/>
      <dgm:spPr>
        <a:solidFill>
          <a:srgbClr val="993366"/>
        </a:solidFill>
      </dgm:spPr>
    </dgm:pt>
    <dgm:pt modelId="{D4D6BAC1-DA05-4748-A987-A9CF33C66FBB}" type="pres">
      <dgm:prSet presAssocID="{39E447DB-9EB3-460E-8BC0-032271E572C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iódico"/>
        </a:ext>
      </dgm:extLst>
    </dgm:pt>
    <dgm:pt modelId="{E84735A3-1F68-4BB0-8403-B706FD74C2F4}" type="pres">
      <dgm:prSet presAssocID="{39E447DB-9EB3-460E-8BC0-032271E572CE}" presName="spaceRect" presStyleCnt="0"/>
      <dgm:spPr/>
    </dgm:pt>
    <dgm:pt modelId="{6DAD1E0D-47AE-4018-AE56-427A6B6A6C24}" type="pres">
      <dgm:prSet presAssocID="{39E447DB-9EB3-460E-8BC0-032271E572C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4611A22-898F-44FA-B226-F08B932D3746}" srcId="{08DF1CC5-2E0C-4EA9-A95E-0D9E3DB381E3}" destId="{51952B03-E041-47DC-8691-79625D86980D}" srcOrd="1" destOrd="0" parTransId="{7B068F9F-FBE3-43CD-B021-16FE9C8BE94E}" sibTransId="{A9B62D9C-A90C-478C-917B-136442A3FBEE}"/>
    <dgm:cxn modelId="{51495E2C-8210-41C3-8B7F-1129BCE786BF}" srcId="{08DF1CC5-2E0C-4EA9-A95E-0D9E3DB381E3}" destId="{39E447DB-9EB3-460E-8BC0-032271E572CE}" srcOrd="2" destOrd="0" parTransId="{CBF8F70A-2D44-4680-965D-F360C008389C}" sibTransId="{1110F489-A377-42D7-ABFD-C1D039BDC9D8}"/>
    <dgm:cxn modelId="{B8C91476-DFF5-4025-82F4-D0C880DF1595}" srcId="{08DF1CC5-2E0C-4EA9-A95E-0D9E3DB381E3}" destId="{4E35C1D5-CB90-447F-B981-F88C7F47653B}" srcOrd="0" destOrd="0" parTransId="{9B622AEB-8D68-470C-9698-FCDDF8406A81}" sibTransId="{BFDA3C52-E824-4BCE-BAA8-FCE3FDF33015}"/>
    <dgm:cxn modelId="{56C64E56-68DC-4B42-8BF9-54B0F5966E30}" type="presOf" srcId="{51952B03-E041-47DC-8691-79625D86980D}" destId="{F6B1FA5E-3731-4C65-B5E6-D197CA2FBA49}" srcOrd="0" destOrd="0" presId="urn:microsoft.com/office/officeart/2018/2/layout/IconVerticalSolidList"/>
    <dgm:cxn modelId="{54D8E2B9-BA23-434C-B00A-357D719F7447}" type="presOf" srcId="{39E447DB-9EB3-460E-8BC0-032271E572CE}" destId="{6DAD1E0D-47AE-4018-AE56-427A6B6A6C24}" srcOrd="0" destOrd="0" presId="urn:microsoft.com/office/officeart/2018/2/layout/IconVerticalSolidList"/>
    <dgm:cxn modelId="{668BBFCF-03D7-4D79-9B8D-5EF25B16345B}" type="presOf" srcId="{4E35C1D5-CB90-447F-B981-F88C7F47653B}" destId="{907330DC-A070-4D96-829F-35E54E9C6DFC}" srcOrd="0" destOrd="0" presId="urn:microsoft.com/office/officeart/2018/2/layout/IconVerticalSolidList"/>
    <dgm:cxn modelId="{75D8A1EF-BD93-4A9E-B069-5A0050ADCA18}" type="presOf" srcId="{08DF1CC5-2E0C-4EA9-A95E-0D9E3DB381E3}" destId="{85F4CC36-FAE7-464C-B5A7-B004BC056BE2}" srcOrd="0" destOrd="0" presId="urn:microsoft.com/office/officeart/2018/2/layout/IconVerticalSolidList"/>
    <dgm:cxn modelId="{610134F2-D1D8-4CCD-9890-F31170A1FB0B}" type="presParOf" srcId="{85F4CC36-FAE7-464C-B5A7-B004BC056BE2}" destId="{FBF1C593-AC81-4BB0-8FA9-B74E28C6E865}" srcOrd="0" destOrd="0" presId="urn:microsoft.com/office/officeart/2018/2/layout/IconVerticalSolidList"/>
    <dgm:cxn modelId="{505D159A-4C07-4D70-AA31-05D89808EF6A}" type="presParOf" srcId="{FBF1C593-AC81-4BB0-8FA9-B74E28C6E865}" destId="{F099CC30-652B-4B34-A9D3-9A5F08C84CEB}" srcOrd="0" destOrd="0" presId="urn:microsoft.com/office/officeart/2018/2/layout/IconVerticalSolidList"/>
    <dgm:cxn modelId="{80A8AAE3-5918-4D96-8F25-2C8E6FA49962}" type="presParOf" srcId="{FBF1C593-AC81-4BB0-8FA9-B74E28C6E865}" destId="{2D164C99-2D5B-4252-9C9B-855AFCBD8F34}" srcOrd="1" destOrd="0" presId="urn:microsoft.com/office/officeart/2018/2/layout/IconVerticalSolidList"/>
    <dgm:cxn modelId="{8B2088FC-76BD-4AB1-8D9F-90C77B493454}" type="presParOf" srcId="{FBF1C593-AC81-4BB0-8FA9-B74E28C6E865}" destId="{FCFC4EA0-1922-44BE-BB3C-1B40C95FEB38}" srcOrd="2" destOrd="0" presId="urn:microsoft.com/office/officeart/2018/2/layout/IconVerticalSolidList"/>
    <dgm:cxn modelId="{7E52C434-02C6-41FD-B0A3-E1671E0E7890}" type="presParOf" srcId="{FBF1C593-AC81-4BB0-8FA9-B74E28C6E865}" destId="{907330DC-A070-4D96-829F-35E54E9C6DFC}" srcOrd="3" destOrd="0" presId="urn:microsoft.com/office/officeart/2018/2/layout/IconVerticalSolidList"/>
    <dgm:cxn modelId="{3664CA06-ECE0-4951-9235-A3208FAFA40D}" type="presParOf" srcId="{85F4CC36-FAE7-464C-B5A7-B004BC056BE2}" destId="{099F8C23-E90E-47A5-BD73-B5957CEB0BA5}" srcOrd="1" destOrd="0" presId="urn:microsoft.com/office/officeart/2018/2/layout/IconVerticalSolidList"/>
    <dgm:cxn modelId="{41A472B2-0051-414F-A4D3-E8B0A2772273}" type="presParOf" srcId="{85F4CC36-FAE7-464C-B5A7-B004BC056BE2}" destId="{F4E649B1-261A-4FF5-BFC8-B2105C2DE1E3}" srcOrd="2" destOrd="0" presId="urn:microsoft.com/office/officeart/2018/2/layout/IconVerticalSolidList"/>
    <dgm:cxn modelId="{9AA8AC02-E09C-4C80-B36A-C4B3826128A0}" type="presParOf" srcId="{F4E649B1-261A-4FF5-BFC8-B2105C2DE1E3}" destId="{CC242C58-3EA9-4C9D-A4E8-50BE6E6DCA15}" srcOrd="0" destOrd="0" presId="urn:microsoft.com/office/officeart/2018/2/layout/IconVerticalSolidList"/>
    <dgm:cxn modelId="{A5811C22-C501-4DDD-8922-046BC6C3E739}" type="presParOf" srcId="{F4E649B1-261A-4FF5-BFC8-B2105C2DE1E3}" destId="{B5C179F5-2E1E-4347-A06C-F57F6748919F}" srcOrd="1" destOrd="0" presId="urn:microsoft.com/office/officeart/2018/2/layout/IconVerticalSolidList"/>
    <dgm:cxn modelId="{5F0423AD-D7C0-4089-B356-38A514EFCA6E}" type="presParOf" srcId="{F4E649B1-261A-4FF5-BFC8-B2105C2DE1E3}" destId="{6D6E78B5-8525-4F08-83DE-B78E46A0861D}" srcOrd="2" destOrd="0" presId="urn:microsoft.com/office/officeart/2018/2/layout/IconVerticalSolidList"/>
    <dgm:cxn modelId="{F5AA3983-34B5-4D05-BD61-DD833E2E30A8}" type="presParOf" srcId="{F4E649B1-261A-4FF5-BFC8-B2105C2DE1E3}" destId="{F6B1FA5E-3731-4C65-B5E6-D197CA2FBA49}" srcOrd="3" destOrd="0" presId="urn:microsoft.com/office/officeart/2018/2/layout/IconVerticalSolidList"/>
    <dgm:cxn modelId="{78364C73-5C7D-4DC0-9319-A7DC996A7830}" type="presParOf" srcId="{85F4CC36-FAE7-464C-B5A7-B004BC056BE2}" destId="{0D9FF328-FC6D-4477-84F3-97974D552F51}" srcOrd="3" destOrd="0" presId="urn:microsoft.com/office/officeart/2018/2/layout/IconVerticalSolidList"/>
    <dgm:cxn modelId="{8984D7CA-5385-41D1-B2A9-5FBE4DEB4D7D}" type="presParOf" srcId="{85F4CC36-FAE7-464C-B5A7-B004BC056BE2}" destId="{55C7911A-1233-4D07-A82E-8D860F3AD738}" srcOrd="4" destOrd="0" presId="urn:microsoft.com/office/officeart/2018/2/layout/IconVerticalSolidList"/>
    <dgm:cxn modelId="{77931429-4AB7-4F9E-AF08-A827C8629103}" type="presParOf" srcId="{55C7911A-1233-4D07-A82E-8D860F3AD738}" destId="{D17AEE74-84B2-499D-91B5-46DD2C606C5F}" srcOrd="0" destOrd="0" presId="urn:microsoft.com/office/officeart/2018/2/layout/IconVerticalSolidList"/>
    <dgm:cxn modelId="{0429164E-4770-41E9-94A4-AFFD1D7F4FC5}" type="presParOf" srcId="{55C7911A-1233-4D07-A82E-8D860F3AD738}" destId="{D4D6BAC1-DA05-4748-A987-A9CF33C66FBB}" srcOrd="1" destOrd="0" presId="urn:microsoft.com/office/officeart/2018/2/layout/IconVerticalSolidList"/>
    <dgm:cxn modelId="{DC3EE958-0392-4211-9A30-2FF19341CC97}" type="presParOf" srcId="{55C7911A-1233-4D07-A82E-8D860F3AD738}" destId="{E84735A3-1F68-4BB0-8403-B706FD74C2F4}" srcOrd="2" destOrd="0" presId="urn:microsoft.com/office/officeart/2018/2/layout/IconVerticalSolidList"/>
    <dgm:cxn modelId="{A97D1E3E-4231-48DD-8E54-14D716BD0174}" type="presParOf" srcId="{55C7911A-1233-4D07-A82E-8D860F3AD738}" destId="{6DAD1E0D-47AE-4018-AE56-427A6B6A6C2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9CC30-652B-4B34-A9D3-9A5F08C84CEB}">
      <dsp:nvSpPr>
        <dsp:cNvPr id="0" name=""/>
        <dsp:cNvSpPr/>
      </dsp:nvSpPr>
      <dsp:spPr>
        <a:xfrm>
          <a:off x="0" y="2259"/>
          <a:ext cx="4963552" cy="1029315"/>
        </a:xfrm>
        <a:prstGeom prst="roundRect">
          <a:avLst>
            <a:gd name="adj" fmla="val 10000"/>
          </a:avLst>
        </a:prstGeom>
        <a:solidFill>
          <a:srgbClr val="9933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164C99-2D5B-4252-9C9B-855AFCBD8F34}">
      <dsp:nvSpPr>
        <dsp:cNvPr id="0" name=""/>
        <dsp:cNvSpPr/>
      </dsp:nvSpPr>
      <dsp:spPr>
        <a:xfrm>
          <a:off x="311368" y="233855"/>
          <a:ext cx="566677" cy="5661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7330DC-A070-4D96-829F-35E54E9C6DFC}">
      <dsp:nvSpPr>
        <dsp:cNvPr id="0" name=""/>
        <dsp:cNvSpPr/>
      </dsp:nvSpPr>
      <dsp:spPr>
        <a:xfrm>
          <a:off x="1189413" y="2259"/>
          <a:ext cx="3632113" cy="1030321"/>
        </a:xfrm>
        <a:prstGeom prst="rect">
          <a:avLst/>
        </a:prstGeom>
        <a:solidFill>
          <a:srgbClr val="993366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042" tIns="109042" rIns="109042" bIns="109042" numCol="1" spcCol="1270" anchor="ctr" anchorCtr="0">
          <a:noAutofit/>
        </a:bodyPr>
        <a:lstStyle/>
        <a:p>
          <a:pPr marL="0" lvl="0" indent="0" algn="l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dirty="0" err="1">
              <a:solidFill>
                <a:schemeClr val="bg1"/>
              </a:solidFill>
            </a:rPr>
            <a:t>Boletínes</a:t>
          </a:r>
          <a:r>
            <a:rPr lang="es-ES" sz="3200" b="1" kern="1200" dirty="0">
              <a:solidFill>
                <a:schemeClr val="bg1"/>
              </a:solidFill>
            </a:rPr>
            <a:t> de la Universidad</a:t>
          </a:r>
          <a:endParaRPr lang="en-US" sz="3200" b="1" kern="1200" dirty="0">
            <a:solidFill>
              <a:schemeClr val="bg1"/>
            </a:solidFill>
          </a:endParaRPr>
        </a:p>
      </dsp:txBody>
      <dsp:txXfrm>
        <a:off x="1189413" y="2259"/>
        <a:ext cx="3632113" cy="1030321"/>
      </dsp:txXfrm>
    </dsp:sp>
    <dsp:sp modelId="{CC242C58-3EA9-4C9D-A4E8-50BE6E6DCA15}">
      <dsp:nvSpPr>
        <dsp:cNvPr id="0" name=""/>
        <dsp:cNvSpPr/>
      </dsp:nvSpPr>
      <dsp:spPr>
        <a:xfrm>
          <a:off x="0" y="1243929"/>
          <a:ext cx="4963552" cy="1029315"/>
        </a:xfrm>
        <a:prstGeom prst="roundRect">
          <a:avLst>
            <a:gd name="adj" fmla="val 10000"/>
          </a:avLst>
        </a:prstGeom>
        <a:solidFill>
          <a:srgbClr val="9933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C179F5-2E1E-4347-A06C-F57F6748919F}">
      <dsp:nvSpPr>
        <dsp:cNvPr id="0" name=""/>
        <dsp:cNvSpPr/>
      </dsp:nvSpPr>
      <dsp:spPr>
        <a:xfrm>
          <a:off x="311368" y="1475525"/>
          <a:ext cx="566677" cy="5661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B1FA5E-3731-4C65-B5E6-D197CA2FBA49}">
      <dsp:nvSpPr>
        <dsp:cNvPr id="0" name=""/>
        <dsp:cNvSpPr/>
      </dsp:nvSpPr>
      <dsp:spPr>
        <a:xfrm>
          <a:off x="1189413" y="1243929"/>
          <a:ext cx="3632113" cy="1030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042" tIns="109042" rIns="109042" bIns="109042" numCol="1" spcCol="1270" anchor="ctr" anchorCtr="0">
          <a:noAutofit/>
        </a:bodyPr>
        <a:lstStyle/>
        <a:p>
          <a:pPr marL="0" lvl="0" indent="0" algn="l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dirty="0">
              <a:solidFill>
                <a:schemeClr val="bg1"/>
              </a:solidFill>
            </a:rPr>
            <a:t>Diario digital</a:t>
          </a:r>
          <a:endParaRPr lang="en-US" sz="3200" b="1" kern="1200" dirty="0">
            <a:solidFill>
              <a:schemeClr val="bg1"/>
            </a:solidFill>
          </a:endParaRPr>
        </a:p>
      </dsp:txBody>
      <dsp:txXfrm>
        <a:off x="1189413" y="1243929"/>
        <a:ext cx="3632113" cy="1030321"/>
      </dsp:txXfrm>
    </dsp:sp>
    <dsp:sp modelId="{D17AEE74-84B2-499D-91B5-46DD2C606C5F}">
      <dsp:nvSpPr>
        <dsp:cNvPr id="0" name=""/>
        <dsp:cNvSpPr/>
      </dsp:nvSpPr>
      <dsp:spPr>
        <a:xfrm>
          <a:off x="0" y="2477972"/>
          <a:ext cx="4963552" cy="1029315"/>
        </a:xfrm>
        <a:prstGeom prst="roundRect">
          <a:avLst>
            <a:gd name="adj" fmla="val 10000"/>
          </a:avLst>
        </a:prstGeom>
        <a:solidFill>
          <a:srgbClr val="9933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6BAC1-DA05-4748-A987-A9CF33C66FBB}">
      <dsp:nvSpPr>
        <dsp:cNvPr id="0" name=""/>
        <dsp:cNvSpPr/>
      </dsp:nvSpPr>
      <dsp:spPr>
        <a:xfrm>
          <a:off x="311368" y="2717195"/>
          <a:ext cx="566677" cy="56612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AD1E0D-47AE-4018-AE56-427A6B6A6C24}">
      <dsp:nvSpPr>
        <dsp:cNvPr id="0" name=""/>
        <dsp:cNvSpPr/>
      </dsp:nvSpPr>
      <dsp:spPr>
        <a:xfrm>
          <a:off x="1189413" y="2485599"/>
          <a:ext cx="3632113" cy="1030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042" tIns="109042" rIns="109042" bIns="109042" numCol="1" spcCol="1270" anchor="ctr" anchorCtr="0">
          <a:noAutofit/>
        </a:bodyPr>
        <a:lstStyle/>
        <a:p>
          <a:pPr marL="0" lvl="0" indent="0" algn="l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dirty="0">
              <a:solidFill>
                <a:schemeClr val="bg1"/>
              </a:solidFill>
            </a:rPr>
            <a:t>Noticias en prensa local</a:t>
          </a:r>
          <a:endParaRPr lang="en-US" sz="3200" b="1" kern="1200" dirty="0">
            <a:solidFill>
              <a:schemeClr val="bg1"/>
            </a:solidFill>
          </a:endParaRPr>
        </a:p>
      </dsp:txBody>
      <dsp:txXfrm>
        <a:off x="1189413" y="2485599"/>
        <a:ext cx="3632113" cy="1030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5695A-BCEB-48C0-8008-D343DDF0BE11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59568-03F6-45D2-9C67-8E894553AC2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783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519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27841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9204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0114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03682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9723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0259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endParaRPr lang="es-E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s-E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2259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0098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06313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410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s-E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8655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8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90833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794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413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6859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0987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6472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7650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None/>
            </a:pPr>
            <a:endParaRPr lang="es-ES" sz="1800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2847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59568-03F6-45D2-9C67-8E894553AC2C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63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64071-C968-41E4-8266-2C11C78EA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0D55D1-2D09-40BF-9780-1A177B192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DB9BBB-287F-4A6E-BF77-E7DDD027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3AC71F-ABC0-43C2-828B-EE043195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932E8C-8AE9-4026-B6D8-D1A37681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33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6B5A5D-5D85-4D77-B24F-6037D0745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BCE5190-0ACF-465B-83D7-6C1CB9560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460A16-8A52-404B-ADBD-51EE764C4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7762D5-73AF-4775-BAF1-9AA9252C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C49C66-4659-444E-948A-3687ABEE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532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35C87A-0A63-44C1-B8D8-14168595D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08032E-6EB6-4BCB-A6D1-726E1F6C7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C17E0F-A76D-4446-9353-041C582CB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08A504-EA39-43A2-B1E4-FC050A48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CDE916-20EE-4DFB-A77A-A55B9BDB6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644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CB0235-962F-43FE-85D4-1BF167AD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F00A45-5148-496E-9487-C60AF208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0DEE4B-24D4-499E-93F9-51B0FEFB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433BD-AF23-484B-B348-6E8CD3A6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A112BD-5072-40EC-BE41-77DEA5AE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248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E12CC2-B475-4B48-8560-AD4F95B25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53EE0E-E623-475F-9E24-A8F003BF7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11D1B3-8823-4E81-85E3-E3CD62AB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95EFA2-DB1B-465D-9338-E5490A0D3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D348E5-46BC-4602-A6D2-1C207A8B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74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C5998-8348-439B-9EA0-463627468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633BBD-EEDD-4EEF-81EA-BE5732EC0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D36BBF-EF1B-4F22-B863-5AB5C8FC5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F5F7C1-E7A6-4440-8B22-6375013C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EB7C9E8-BA8D-4022-B07E-9805075A4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BA559B8-274F-4E0C-9CFC-7C1470C5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67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0919C-22AC-4D39-B08A-7EC854FAA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BD6E32-99FB-4067-96FA-B98BE2AD6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BCD30F-1B7D-484A-B859-EA844871D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954A551-8359-40A5-B547-A8824355A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6375B34-C549-4E96-AB32-5F85416FBB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84AE76A-977D-4EEC-B170-D6282E3F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E918E9-795D-4023-BEF2-CAD07E6A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E23D09E-547B-4442-8F89-4B965F7D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656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5D037C-8180-4E55-8A64-0D7ACC418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DA4466-27DF-4D32-A20C-FC11CCA3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3D7783A-CE62-4839-99A1-190985F5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88EFEB1-418A-4F90-9F81-CF01DBB5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74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CEA4BC4-1619-4B4B-A619-F8FEBADF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7D84429-5EBD-4FA4-B6B0-67B9FDB5A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0AF8C8-2C8F-4451-972E-A951D673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8E96F2-C532-4CAC-9CAA-97814450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F2FCBB-0CC3-43CF-B707-0D828DD35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17F4D7-3F3B-4F95-95B1-5E407331AC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0F9912-CA4E-4B6E-AE35-7DC3A716B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7E6D52-73D9-4D35-B927-E809AB155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7F787BB-7DFA-41A8-A149-52958C1C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57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26C17C-D88E-4079-ADB8-F3EECC74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85393C5-EE78-4FBD-90FC-89C22C261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ED3D1D-00A2-4C28-89F8-0B5FC1498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35EB1C-6A28-4065-9198-90772ECB0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BCCED1-F201-47DF-B6BD-1571CF1C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1DA4B12-56FC-42EA-9F65-5DFD425E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815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9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6D0FB6-DB6D-48A3-B6AB-399B0FE2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AAEA9F-7260-4706-9560-D35614559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BF480B-1330-4F5E-B955-A7DBE2C51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4540-7B1D-4FAF-A9B9-3F73FAE698D8}" type="datetimeFigureOut">
              <a:rPr lang="es-ES" smtClean="0"/>
              <a:t>22/06/2024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C5CB74-EF83-4018-BA36-1ECCAF432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25EF32-3AD4-4FC9-89CD-B112624C6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676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00" advClick="0" advTm="20000"/>
    </mc:Choice>
    <mc:Fallback xmlns="">
      <p:transition advClick="0" advTm="2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4.jp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4.jp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3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4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27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2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30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-84649"/>
            <a:ext cx="12195735" cy="7027297"/>
            <a:chOff x="-3736" y="-43181"/>
            <a:chExt cx="12195735" cy="7027297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1791855" y="-43181"/>
              <a:ext cx="6602783" cy="7027297"/>
              <a:chOff x="-746820" y="0"/>
              <a:chExt cx="8747727" cy="11218098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-332252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-106752" y="201327"/>
                <a:ext cx="8107659" cy="11016771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dirty="0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1182884" y="8029903"/>
                <a:ext cx="6172548" cy="90819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s-ES" b="1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De TAUJA a CREA: transformando un repositorio María Grocin Gabás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sz="1100" b="1" dirty="0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sz="11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-746820" y="1774503"/>
                <a:ext cx="7066146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b="1" i="0" dirty="0">
                    <a:solidFill>
                      <a:srgbClr val="1F1F1F"/>
                    </a:solidFill>
                    <a:effectLst/>
                    <a:latin typeface="Google Sans"/>
                  </a:rPr>
                  <a:t>XX Workshop Proyectos Digitales. Jaén, 23-25 mayo.</a:t>
                </a:r>
                <a:endParaRPr lang="es-ES" b="1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32" y="5966677"/>
            <a:ext cx="2059004" cy="77433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020D866-6FEA-418B-8C8F-BC023A7B5D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129" y="6417796"/>
            <a:ext cx="828988" cy="29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7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A009E7-B083-42D1-8DFE-1BE3054FA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66166"/>
            <a:ext cx="10515600" cy="2304000"/>
          </a:xfrm>
        </p:spPr>
        <p:txBody>
          <a:bodyPr>
            <a:normAutofit/>
          </a:bodyPr>
          <a:lstStyle/>
          <a:p>
            <a:pPr algn="ctr"/>
            <a:r>
              <a:rPr lang="es-ES" sz="6000" b="1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Colecciones de material docente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DBE0D0A9-8085-4F2C-8A66-4A86332D81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347" y="1027151"/>
            <a:ext cx="6300000" cy="5833634"/>
          </a:xfrm>
        </p:spPr>
      </p:pic>
      <p:pic>
        <p:nvPicPr>
          <p:cNvPr id="4" name="Imagen 3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6B8313E0-3F23-4280-9006-60FD6326C9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0" y="6492875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555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AA4A872-E41E-4D09-3236-7B8FFC29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166385" cy="5238363"/>
          </a:xfrm>
        </p:spPr>
        <p:txBody>
          <a:bodyPr anchor="b">
            <a:normAutofit fontScale="90000"/>
          </a:bodyPr>
          <a:lstStyle/>
          <a:p>
            <a:pPr algn="r"/>
            <a: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Estudio de metadatos</a:t>
            </a:r>
            <a:br>
              <a:rPr lang="es-ES" sz="2400" b="1" dirty="0">
                <a:solidFill>
                  <a:srgbClr val="C4B9AC"/>
                </a:solidFill>
                <a:latin typeface="Bahnschrift SemiBold SemiConden" panose="020B0502040204020203" pitchFamily="34" charset="0"/>
              </a:rPr>
            </a:br>
            <a:br>
              <a:rPr lang="es-ES" sz="2400" b="1" dirty="0">
                <a:solidFill>
                  <a:srgbClr val="C4B9AC"/>
                </a:solidFill>
                <a:latin typeface="Bahnschrift SemiBold SemiConden" panose="020B0502040204020203" pitchFamily="34" charset="0"/>
              </a:rPr>
            </a:br>
            <a:br>
              <a:rPr lang="es-ES" sz="2400" b="1" dirty="0">
                <a:solidFill>
                  <a:srgbClr val="C4B9AC"/>
                </a:solidFill>
                <a:latin typeface="Bahnschrift SemiBold SemiConden" panose="020B0502040204020203" pitchFamily="34" charset="0"/>
              </a:rPr>
            </a:br>
            <a: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Mantenemos los metadatos </a:t>
            </a:r>
            <a:r>
              <a:rPr lang="es-ES" sz="2400" b="1" dirty="0" err="1">
                <a:solidFill>
                  <a:schemeClr val="bg1"/>
                </a:solidFill>
                <a:latin typeface="Bahnschrift SemiBold SemiConden" panose="020B0502040204020203" pitchFamily="34" charset="0"/>
              </a:rPr>
              <a:t>Dublin</a:t>
            </a:r>
            <a: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 Core para las comunidades existentes</a:t>
            </a:r>
            <a:b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En la colección </a:t>
            </a:r>
            <a:b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es-ES" sz="3200" b="1" dirty="0">
                <a:solidFill>
                  <a:schemeClr val="bg1"/>
                </a:solidFill>
                <a:highlight>
                  <a:srgbClr val="993366"/>
                </a:highlight>
                <a:latin typeface="Bahnschrift SemiBold SemiConden" panose="020B0502040204020203" pitchFamily="34" charset="0"/>
              </a:rPr>
              <a:t>“Material docente”, </a:t>
            </a:r>
            <a: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incorporamos metadatos</a:t>
            </a:r>
            <a:b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b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br>
              <a:rPr lang="es-ES" sz="2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es-ES" sz="54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LOM</a:t>
            </a:r>
            <a:br>
              <a:rPr lang="es-ES" sz="2400" b="1" dirty="0">
                <a:solidFill>
                  <a:srgbClr val="C4B9AC"/>
                </a:solidFill>
                <a:latin typeface="Bahnschrift SemiBold SemiConden" panose="020B0502040204020203" pitchFamily="34" charset="0"/>
              </a:rPr>
            </a:br>
            <a:br>
              <a:rPr lang="es-ES" sz="2400" b="1" dirty="0">
                <a:solidFill>
                  <a:srgbClr val="C4B9AC"/>
                </a:solidFill>
              </a:rPr>
            </a:br>
            <a:r>
              <a:rPr lang="es-ES" sz="2400" b="1" dirty="0">
                <a:solidFill>
                  <a:srgbClr val="C4B9AC"/>
                </a:solidFill>
              </a:rPr>
              <a:t>- </a:t>
            </a:r>
            <a:br>
              <a:rPr lang="es-ES" sz="2400" b="1" dirty="0">
                <a:solidFill>
                  <a:srgbClr val="C4B9AC"/>
                </a:solidFill>
              </a:rPr>
            </a:br>
            <a:endParaRPr lang="es-ES" sz="2400" b="1" dirty="0">
              <a:solidFill>
                <a:srgbClr val="C4B9AC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D08D8A2-34B8-4E4D-994C-DD43A56AE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3006" y="4303294"/>
            <a:ext cx="4140758" cy="2467951"/>
          </a:xfrm>
          <a:prstGeom prst="rect">
            <a:avLst/>
          </a:prstGeom>
        </p:spPr>
      </p:pic>
      <p:pic>
        <p:nvPicPr>
          <p:cNvPr id="17" name="Imagen 16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78DE3BE4-4CF4-4B8E-8028-0E0009DA09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870" y="6454538"/>
            <a:ext cx="826640" cy="316707"/>
          </a:xfrm>
          <a:prstGeom prst="rect">
            <a:avLst/>
          </a:prstGeom>
        </p:spPr>
      </p:pic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887EC2D0-7811-4A95-9957-BF24F7A61D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7" y="-10142"/>
            <a:ext cx="5864304" cy="4200291"/>
          </a:xfrm>
        </p:spPr>
      </p:pic>
    </p:spTree>
    <p:extLst>
      <p:ext uri="{BB962C8B-B14F-4D97-AF65-F5344CB8AC3E}">
        <p14:creationId xmlns:p14="http://schemas.microsoft.com/office/powerpoint/2010/main" val="3203131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DE3468-E0EA-408B-9A8F-86CFF68E2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6000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Portadas de REA</a:t>
            </a:r>
          </a:p>
        </p:txBody>
      </p:sp>
      <p:pic>
        <p:nvPicPr>
          <p:cNvPr id="4" name="Portadas.video">
            <a:hlinkClick r:id="" action="ppaction://media"/>
            <a:extLst>
              <a:ext uri="{FF2B5EF4-FFF2-40B4-BE49-F238E27FC236}">
                <a16:creationId xmlns:a16="http://schemas.microsoft.com/office/drawing/2014/main" id="{EF852AB0-3511-45C6-BEB3-8B5E3C29C55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3695" y="1418904"/>
            <a:ext cx="9897034" cy="4778469"/>
          </a:xfrm>
          <a:ln w="76200">
            <a:solidFill>
              <a:srgbClr val="993366"/>
            </a:solidFill>
          </a:ln>
        </p:spPr>
      </p:pic>
      <p:pic>
        <p:nvPicPr>
          <p:cNvPr id="5" name="Imagen 4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62D629A7-EB60-4425-AFAD-2A2BA95FD6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0" y="6492875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71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la de revistas">
            <a:extLst>
              <a:ext uri="{FF2B5EF4-FFF2-40B4-BE49-F238E27FC236}">
                <a16:creationId xmlns:a16="http://schemas.microsoft.com/office/drawing/2014/main" id="{4AD3DE52-C30B-32E9-3E4F-5A80CB6CF6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</a:blip>
          <a:srcRect b="15730"/>
          <a:stretch/>
        </p:blipFill>
        <p:spPr>
          <a:xfrm>
            <a:off x="286891" y="179041"/>
            <a:ext cx="12191980" cy="6858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AA4A872-E41E-4D09-3236-7B8FFC297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6000" b="1" dirty="0">
                <a:solidFill>
                  <a:srgbClr val="993366"/>
                </a:solidFill>
                <a:latin typeface="Bahnschrift Light Condensed" panose="020B0502040204020203" pitchFamily="34" charset="0"/>
              </a:rPr>
              <a:t>Novedades principales</a:t>
            </a:r>
          </a:p>
        </p:txBody>
      </p:sp>
      <p:pic>
        <p:nvPicPr>
          <p:cNvPr id="13" name="Marcador de contenido 12">
            <a:extLst>
              <a:ext uri="{FF2B5EF4-FFF2-40B4-BE49-F238E27FC236}">
                <a16:creationId xmlns:a16="http://schemas.microsoft.com/office/drawing/2014/main" id="{D37EDD72-0A25-40FF-912C-42865D4AD3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91" y="1506071"/>
            <a:ext cx="6131838" cy="4722039"/>
          </a:xfrm>
        </p:spPr>
      </p:pic>
      <p:pic>
        <p:nvPicPr>
          <p:cNvPr id="10" name="Imagen 9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56B491F9-485A-4A7A-94BB-CBAA2A6B72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501" y="6448649"/>
            <a:ext cx="826640" cy="316707"/>
          </a:xfrm>
          <a:prstGeom prst="rect">
            <a:avLst/>
          </a:prstGeom>
        </p:spPr>
      </p:pic>
      <p:pic>
        <p:nvPicPr>
          <p:cNvPr id="14" name="Marcador de contenido 13">
            <a:extLst>
              <a:ext uri="{FF2B5EF4-FFF2-40B4-BE49-F238E27FC236}">
                <a16:creationId xmlns:a16="http://schemas.microsoft.com/office/drawing/2014/main" id="{14E65BD5-E6CA-444C-921D-C6EAAAC7CF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6705764" y="1506071"/>
            <a:ext cx="5029035" cy="467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85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8000">
        <p15:prstTrans prst="peelOff"/>
      </p:transition>
    </mc:Choice>
    <mc:Fallback xmlns="">
      <p:transition spd="slow" advClick="0" advTm="18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7DD66E-629D-4210-80B5-0FE40CC66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pPr algn="ctr"/>
            <a:r>
              <a:rPr lang="es-ES" sz="5400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Ejemplo de búsqueda por asignatura</a:t>
            </a:r>
          </a:p>
        </p:txBody>
      </p:sp>
      <p:pic>
        <p:nvPicPr>
          <p:cNvPr id="5" name="Imagen 4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FBE4FA5C-2669-45A2-BC5C-45EB69851F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3" y="6489240"/>
            <a:ext cx="826640" cy="316707"/>
          </a:xfrm>
          <a:prstGeom prst="rect">
            <a:avLst/>
          </a:prstGeom>
        </p:spPr>
      </p:pic>
      <p:pic>
        <p:nvPicPr>
          <p:cNvPr id="7" name="2024-04-26 09-22-29">
            <a:hlinkClick r:id="" action="ppaction://media"/>
            <a:extLst>
              <a:ext uri="{FF2B5EF4-FFF2-40B4-BE49-F238E27FC236}">
                <a16:creationId xmlns:a16="http://schemas.microsoft.com/office/drawing/2014/main" id="{E975E8B0-788A-497D-BE16-9CD4685EB0A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59355" y="1337437"/>
            <a:ext cx="9058274" cy="4839526"/>
          </a:xfrm>
          <a:ln w="76200">
            <a:solidFill>
              <a:srgbClr val="993366"/>
            </a:solidFill>
          </a:ln>
        </p:spPr>
      </p:pic>
    </p:spTree>
    <p:extLst>
      <p:ext uri="{BB962C8B-B14F-4D97-AF65-F5344CB8AC3E}">
        <p14:creationId xmlns:p14="http://schemas.microsoft.com/office/powerpoint/2010/main" val="42286951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CFDB81-7F26-16B1-205D-ACA21A763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6600" b="1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Filtrado por formato</a:t>
            </a:r>
          </a:p>
        </p:txBody>
      </p:sp>
      <p:pic>
        <p:nvPicPr>
          <p:cNvPr id="4" name="Imagen 3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D07F082D-6758-47C8-8D3D-6D9C8DE43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810" y="6460218"/>
            <a:ext cx="826640" cy="316707"/>
          </a:xfrm>
          <a:prstGeom prst="rect">
            <a:avLst/>
          </a:prstGeom>
        </p:spPr>
      </p:pic>
      <p:pic>
        <p:nvPicPr>
          <p:cNvPr id="7" name="2024-04-26 09-27-52">
            <a:hlinkClick r:id="" action="ppaction://media"/>
            <a:extLst>
              <a:ext uri="{FF2B5EF4-FFF2-40B4-BE49-F238E27FC236}">
                <a16:creationId xmlns:a16="http://schemas.microsoft.com/office/drawing/2014/main" id="{32851F92-741E-4B3A-A7EF-C2848BC8BCF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77737" y="1482158"/>
            <a:ext cx="8850084" cy="4978060"/>
          </a:xfrm>
          <a:ln w="76200">
            <a:solidFill>
              <a:srgbClr val="993366"/>
            </a:solidFill>
          </a:ln>
        </p:spPr>
      </p:pic>
    </p:spTree>
    <p:extLst>
      <p:ext uri="{BB962C8B-B14F-4D97-AF65-F5344CB8AC3E}">
        <p14:creationId xmlns:p14="http://schemas.microsoft.com/office/powerpoint/2010/main" val="336225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ano sosteniendo un bolígrafo sombreando un número en una hoja">
            <a:extLst>
              <a:ext uri="{FF2B5EF4-FFF2-40B4-BE49-F238E27FC236}">
                <a16:creationId xmlns:a16="http://schemas.microsoft.com/office/drawing/2014/main" id="{B6563DA2-42A8-1CA0-BE6D-CC4259FD53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36" r="-1" b="-1"/>
          <a:stretch/>
        </p:blipFill>
        <p:spPr>
          <a:xfrm>
            <a:off x="6103027" y="10"/>
            <a:ext cx="6088971" cy="685799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AA4A872-E41E-4D09-3236-7B8FFC29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28512"/>
            <a:ext cx="4778387" cy="1628970"/>
          </a:xfrm>
        </p:spPr>
        <p:txBody>
          <a:bodyPr anchor="ctr">
            <a:noAutofit/>
          </a:bodyPr>
          <a:lstStyle/>
          <a:p>
            <a:r>
              <a:rPr lang="es-ES" sz="6000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Prueba con docentes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651C1B87-0BB9-441A-9D9A-62AA283FDB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01" y="2614508"/>
            <a:ext cx="4437727" cy="3645006"/>
          </a:xfrm>
        </p:spPr>
      </p:pic>
      <p:pic>
        <p:nvPicPr>
          <p:cNvPr id="8" name="Imagen 7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02A23526-B5C0-4301-8B8F-031EC3ECC3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5" y="6495129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10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175D39-50BE-4D39-A8BE-FC62E7F7A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pPr algn="ctr"/>
            <a:r>
              <a:rPr lang="es-ES" sz="6600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Guía-autoarchivo</a:t>
            </a:r>
          </a:p>
        </p:txBody>
      </p:sp>
      <p:pic>
        <p:nvPicPr>
          <p:cNvPr id="4" name="Imagen 3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CBDBCBA6-A43C-45DB-A934-212204B5C0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5122" y="6452903"/>
            <a:ext cx="826640" cy="316707"/>
          </a:xfrm>
          <a:prstGeom prst="rect">
            <a:avLst/>
          </a:prstGeom>
        </p:spPr>
      </p:pic>
      <p:pic>
        <p:nvPicPr>
          <p:cNvPr id="7" name="Guia.Autoarchivo.Video">
            <a:hlinkClick r:id="" action="ppaction://media"/>
            <a:extLst>
              <a:ext uri="{FF2B5EF4-FFF2-40B4-BE49-F238E27FC236}">
                <a16:creationId xmlns:a16="http://schemas.microsoft.com/office/drawing/2014/main" id="{D1AC7334-8114-45DC-A276-8364788EEF4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66878" y="1228725"/>
            <a:ext cx="10050826" cy="5422503"/>
          </a:xfrm>
          <a:ln w="76200">
            <a:solidFill>
              <a:srgbClr val="993366"/>
            </a:solidFill>
          </a:ln>
        </p:spPr>
      </p:pic>
    </p:spTree>
    <p:extLst>
      <p:ext uri="{BB962C8B-B14F-4D97-AF65-F5344CB8AC3E}">
        <p14:creationId xmlns:p14="http://schemas.microsoft.com/office/powerpoint/2010/main" val="670633891"/>
      </p:ext>
    </p:extLst>
  </p:cSld>
  <p:clrMapOvr>
    <a:masterClrMapping/>
  </p:clrMapOvr>
  <p:transition spd="slow" advClick="0" advTm="2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9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6234BCC6-39B9-47D9-8BF8-C665401A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scritorios en aulas vacías">
            <a:extLst>
              <a:ext uri="{FF2B5EF4-FFF2-40B4-BE49-F238E27FC236}">
                <a16:creationId xmlns:a16="http://schemas.microsoft.com/office/drawing/2014/main" id="{E70CDFF7-7510-E1A5-EA32-9E6E1D86C7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805" r="-2" b="17808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6" name="Imagen 5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C49FDF49-E629-A3FC-586D-60CC5FC1CC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" r="38860" b="-1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39" name="Freeform: Shape 35">
            <a:extLst>
              <a:ext uri="{FF2B5EF4-FFF2-40B4-BE49-F238E27FC236}">
                <a16:creationId xmlns:a16="http://schemas.microsoft.com/office/drawing/2014/main" id="{72A9CE9D-DAC3-40AF-B504-78A64A909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506D7452-6CDE-4381-86CE-07B2459383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B83CCD-7DC2-731A-BBB5-940696970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7483" y="1524659"/>
            <a:ext cx="6563032" cy="27740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b="1" kern="1200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 </a:t>
            </a:r>
            <a:r>
              <a:rPr lang="en-US" sz="6000" b="1" kern="1200" dirty="0" err="1">
                <a:solidFill>
                  <a:srgbClr val="993366"/>
                </a:solidFill>
                <a:latin typeface="Bahnschrift SemiBold Condensed" panose="020B0502040204020203" pitchFamily="34" charset="0"/>
              </a:rPr>
              <a:t>Formación</a:t>
            </a:r>
            <a:r>
              <a:rPr lang="en-US" sz="6000" b="1" kern="1200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 de </a:t>
            </a:r>
            <a:r>
              <a:rPr lang="en-US" sz="6000" b="1" kern="1200" dirty="0" err="1">
                <a:solidFill>
                  <a:srgbClr val="993366"/>
                </a:solidFill>
                <a:latin typeface="Bahnschrift SemiBold Condensed" panose="020B0502040204020203" pitchFamily="34" charset="0"/>
              </a:rPr>
              <a:t>alumnos</a:t>
            </a:r>
            <a:endParaRPr lang="en-US" sz="6000" b="1" kern="1200" dirty="0">
              <a:solidFill>
                <a:srgbClr val="993366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DB7557-7699-1965-DE63-F52C0E35D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12" y="4687367"/>
            <a:ext cx="5069260" cy="1335024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6000" kern="1200" dirty="0" err="1">
                <a:solidFill>
                  <a:schemeClr val="bg1"/>
                </a:solidFill>
                <a:latin typeface="Bahnschrift SemiBold SemiConden" panose="020B0502040204020203" pitchFamily="34" charset="0"/>
              </a:rPr>
              <a:t>Cursos</a:t>
            </a:r>
            <a:r>
              <a:rPr lang="en-US" sz="6000" kern="1200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sz="6000" kern="1200" dirty="0" err="1">
                <a:solidFill>
                  <a:schemeClr val="bg1"/>
                </a:solidFill>
                <a:latin typeface="Bahnschrift SemiBold SemiConden" panose="020B0502040204020203" pitchFamily="34" charset="0"/>
              </a:rPr>
              <a:t>digcomp</a:t>
            </a:r>
            <a:endParaRPr lang="en-US" sz="6000" kern="1200" dirty="0">
              <a:solidFill>
                <a:schemeClr val="bg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2DA937-8B55-4317-BD32-98D7AF30E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52EE5A8-045B-4D39-8ED1-51333408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098" y="4461119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n 10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08343FB7-C0B0-4029-96B3-AF96E7F41D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7" y="6431815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32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F840D4-232C-4075-A7EC-1DA380F1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094" y="152984"/>
            <a:ext cx="10515600" cy="1325563"/>
          </a:xfrm>
        </p:spPr>
        <p:txBody>
          <a:bodyPr>
            <a:noAutofit/>
          </a:bodyPr>
          <a:lstStyle/>
          <a:p>
            <a:r>
              <a:rPr lang="es-ES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Docentes: Estudios de grabación del CRAI-</a:t>
            </a:r>
            <a:r>
              <a:rPr lang="es-ES" b="1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Lab</a:t>
            </a:r>
            <a:r>
              <a:rPr lang="es-ES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 </a:t>
            </a:r>
            <a:br>
              <a:rPr lang="es-ES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</a:br>
            <a:r>
              <a:rPr lang="es-ES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                     y curso online sobre REA</a:t>
            </a:r>
            <a:endParaRPr lang="es-ES" dirty="0">
              <a:solidFill>
                <a:srgbClr val="993366"/>
              </a:solidFill>
            </a:endParaRPr>
          </a:p>
        </p:txBody>
      </p:sp>
      <p:pic>
        <p:nvPicPr>
          <p:cNvPr id="5" name="Imagen 4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94CAA2EE-38B2-40FB-9FE7-BE7E1C5C5D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772" y="6388309"/>
            <a:ext cx="826640" cy="316707"/>
          </a:xfrm>
          <a:prstGeom prst="rect">
            <a:avLst/>
          </a:prstGeom>
        </p:spPr>
      </p:pic>
      <p:pic>
        <p:nvPicPr>
          <p:cNvPr id="7" name="Estudios.Video">
            <a:hlinkClick r:id="" action="ppaction://media"/>
            <a:extLst>
              <a:ext uri="{FF2B5EF4-FFF2-40B4-BE49-F238E27FC236}">
                <a16:creationId xmlns:a16="http://schemas.microsoft.com/office/drawing/2014/main" id="{6012C9B4-CD26-4CB6-8ED1-544EC5F0658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50259" y="1863858"/>
            <a:ext cx="10013576" cy="4321269"/>
          </a:xfrm>
          <a:ln w="76200">
            <a:solidFill>
              <a:srgbClr val="993366"/>
            </a:solidFill>
          </a:ln>
        </p:spPr>
      </p:pic>
    </p:spTree>
    <p:extLst>
      <p:ext uri="{BB962C8B-B14F-4D97-AF65-F5344CB8AC3E}">
        <p14:creationId xmlns:p14="http://schemas.microsoft.com/office/powerpoint/2010/main" val="1444330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0">
            <a:extLst>
              <a:ext uri="{FF2B5EF4-FFF2-40B4-BE49-F238E27FC236}">
                <a16:creationId xmlns:a16="http://schemas.microsoft.com/office/drawing/2014/main" id="{FA69AAE0-49D5-4C8B-8BA2-55898C00E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8840D45-F32E-4635-96B8-E18643D7C9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508" r="2" b="474"/>
          <a:stretch/>
        </p:blipFill>
        <p:spPr>
          <a:xfrm>
            <a:off x="-4" y="-4"/>
            <a:ext cx="7534640" cy="6857984"/>
          </a:xfrm>
          <a:custGeom>
            <a:avLst/>
            <a:gdLst/>
            <a:ahLst/>
            <a:cxnLst/>
            <a:rect l="l" t="t" r="r" b="b"/>
            <a:pathLst>
              <a:path w="7534640" h="6857984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447233" y="4124161"/>
                  <a:pt x="4350312" y="4197688"/>
                  <a:pt x="4483996" y="4348083"/>
                </a:cubicBezTo>
                <a:cubicBezTo>
                  <a:pt x="4644419" y="4344742"/>
                  <a:pt x="4627708" y="4598742"/>
                  <a:pt x="4788129" y="4561979"/>
                </a:cubicBezTo>
                <a:cubicBezTo>
                  <a:pt x="4754709" y="4678954"/>
                  <a:pt x="4641076" y="4618795"/>
                  <a:pt x="4600971" y="4705690"/>
                </a:cubicBezTo>
                <a:cubicBezTo>
                  <a:pt x="4684524" y="4779217"/>
                  <a:pt x="4844945" y="4725744"/>
                  <a:pt x="4871683" y="4879480"/>
                </a:cubicBezTo>
                <a:cubicBezTo>
                  <a:pt x="4838262" y="5039902"/>
                  <a:pt x="4945210" y="5019849"/>
                  <a:pt x="5032105" y="5029876"/>
                </a:cubicBezTo>
                <a:cubicBezTo>
                  <a:pt x="5239317" y="5049930"/>
                  <a:pt x="5439843" y="5063297"/>
                  <a:pt x="5643713" y="5096719"/>
                </a:cubicBezTo>
                <a:cubicBezTo>
                  <a:pt x="5693844" y="5106745"/>
                  <a:pt x="5810819" y="5083350"/>
                  <a:pt x="5800794" y="5186956"/>
                </a:cubicBezTo>
                <a:cubicBezTo>
                  <a:pt x="5790767" y="5270508"/>
                  <a:pt x="5700529" y="5240431"/>
                  <a:pt x="5643713" y="5243772"/>
                </a:cubicBezTo>
                <a:cubicBezTo>
                  <a:pt x="5329553" y="5283879"/>
                  <a:pt x="5012052" y="5220378"/>
                  <a:pt x="4701235" y="5223719"/>
                </a:cubicBezTo>
                <a:cubicBezTo>
                  <a:pt x="4664472" y="5223719"/>
                  <a:pt x="4657787" y="5334009"/>
                  <a:pt x="4577576" y="5297246"/>
                </a:cubicBezTo>
                <a:cubicBezTo>
                  <a:pt x="4788129" y="5397510"/>
                  <a:pt x="5767372" y="5424248"/>
                  <a:pt x="6094900" y="5477721"/>
                </a:cubicBezTo>
                <a:cubicBezTo>
                  <a:pt x="5754004" y="5858724"/>
                  <a:pt x="5429817" y="5628117"/>
                  <a:pt x="5159105" y="5842012"/>
                </a:cubicBezTo>
                <a:cubicBezTo>
                  <a:pt x="5159105" y="5842012"/>
                  <a:pt x="5212580" y="5842012"/>
                  <a:pt x="5443187" y="5912197"/>
                </a:cubicBezTo>
                <a:cubicBezTo>
                  <a:pt x="5627002" y="5969012"/>
                  <a:pt x="5536765" y="6049223"/>
                  <a:pt x="6001321" y="6202962"/>
                </a:cubicBezTo>
                <a:cubicBezTo>
                  <a:pt x="5824188" y="6253093"/>
                  <a:pt x="5593581" y="6156172"/>
                  <a:pt x="5506685" y="6416857"/>
                </a:cubicBezTo>
                <a:cubicBezTo>
                  <a:pt x="5643713" y="6463648"/>
                  <a:pt x="5807477" y="6420200"/>
                  <a:pt x="5904398" y="6543858"/>
                </a:cubicBezTo>
                <a:cubicBezTo>
                  <a:pt x="5934478" y="6580622"/>
                  <a:pt x="5964557" y="6604017"/>
                  <a:pt x="6001321" y="6624068"/>
                </a:cubicBezTo>
                <a:cubicBezTo>
                  <a:pt x="5984612" y="6630754"/>
                  <a:pt x="5964557" y="6637437"/>
                  <a:pt x="5951188" y="6644121"/>
                </a:cubicBezTo>
                <a:cubicBezTo>
                  <a:pt x="5977925" y="6667518"/>
                  <a:pt x="6663060" y="6794517"/>
                  <a:pt x="6836850" y="6797860"/>
                </a:cubicBezTo>
                <a:cubicBezTo>
                  <a:pt x="6761652" y="6822926"/>
                  <a:pt x="6636845" y="6844075"/>
                  <a:pt x="6553814" y="6856412"/>
                </a:cubicBezTo>
                <a:lnTo>
                  <a:pt x="6542822" y="6857984"/>
                </a:lnTo>
                <a:lnTo>
                  <a:pt x="0" y="6857984"/>
                </a:lnTo>
                <a:close/>
              </a:path>
            </a:pathLst>
          </a:cu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48A7823-D056-4EB8-9998-90B21924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3649" y="3962400"/>
            <a:ext cx="5543551" cy="2597683"/>
          </a:xfrm>
        </p:spPr>
        <p:txBody>
          <a:bodyPr vert="horz" lIns="91440" tIns="45720" rIns="91440" bIns="45720" rtlCol="0" anchor="b">
            <a:noAutofit/>
          </a:bodyPr>
          <a:lstStyle/>
          <a:p>
            <a:br>
              <a:rPr lang="en-US" sz="4800" b="1" kern="1200" dirty="0">
                <a:solidFill>
                  <a:srgbClr val="7030A0"/>
                </a:solidFill>
                <a:latin typeface="Bahnschrift SemiBold SemiConden" panose="020B0502040204020203" pitchFamily="34" charset="0"/>
              </a:rPr>
            </a:br>
            <a:br>
              <a:rPr lang="en-US" sz="4800" b="1" kern="1200" dirty="0">
                <a:solidFill>
                  <a:srgbClr val="7030A0"/>
                </a:solidFill>
                <a:latin typeface="Bahnschrift SemiBold SemiConden" panose="020B0502040204020203" pitchFamily="34" charset="0"/>
              </a:rPr>
            </a:br>
            <a:br>
              <a:rPr lang="en-US" sz="4800" b="1" kern="1200" dirty="0">
                <a:solidFill>
                  <a:srgbClr val="7030A0"/>
                </a:solidFill>
                <a:latin typeface="Bahnschrift SemiBold SemiConden" panose="020B0502040204020203" pitchFamily="34" charset="0"/>
              </a:rPr>
            </a:br>
            <a:br>
              <a:rPr lang="en-US" sz="4800" b="1" kern="1200" dirty="0">
                <a:solidFill>
                  <a:srgbClr val="7030A0"/>
                </a:solidFill>
                <a:latin typeface="Bahnschrift SemiBold SemiConden" panose="020B0502040204020203" pitchFamily="34" charset="0"/>
              </a:rPr>
            </a:br>
            <a:r>
              <a:rPr lang="en-US" sz="4800" b="1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E</a:t>
            </a:r>
            <a:r>
              <a:rPr lang="en-US" sz="4800" b="1" kern="1200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ducación</a:t>
            </a:r>
            <a:r>
              <a:rPr lang="en-US" sz="4800" b="1" kern="1200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sz="4800" b="1" kern="1200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abierta</a:t>
            </a:r>
            <a:r>
              <a:rPr lang="en-US" sz="4800" b="1" kern="1200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 ---</a:t>
            </a:r>
            <a:br>
              <a:rPr lang="en-US" sz="4800" b="1" kern="1200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</a:br>
            <a:r>
              <a:rPr lang="en-US" sz="4800" b="1" kern="1200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----</a:t>
            </a:r>
            <a:r>
              <a:rPr lang="en-US" sz="4800" b="1" kern="1200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Ciencia</a:t>
            </a:r>
            <a:r>
              <a:rPr lang="en-US" sz="4800" b="1" kern="1200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sz="4800" b="1" kern="1200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abierta</a:t>
            </a:r>
            <a:endParaRPr lang="en-US" sz="4800" b="1" kern="1200" dirty="0">
              <a:solidFill>
                <a:srgbClr val="993366"/>
              </a:solidFill>
              <a:latin typeface="Bahnschrift SemiBold SemiConden" panose="020B0502040204020203" pitchFamily="34" charset="0"/>
            </a:endParaRPr>
          </a:p>
        </p:txBody>
      </p:sp>
      <p:pic>
        <p:nvPicPr>
          <p:cNvPr id="6" name="Imagen 5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2A3499FD-342C-4C91-A2BA-1728DABE3D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0" y="6492875"/>
            <a:ext cx="826640" cy="316707"/>
          </a:xfrm>
          <a:prstGeom prst="rect">
            <a:avLst/>
          </a:prstGeom>
        </p:spPr>
      </p:pic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FD8783E5-F800-46A3-9C9A-3EB709F230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36" y="-24"/>
            <a:ext cx="4351338" cy="3854848"/>
          </a:xfrm>
        </p:spPr>
      </p:pic>
    </p:spTree>
    <p:extLst>
      <p:ext uri="{BB962C8B-B14F-4D97-AF65-F5344CB8AC3E}">
        <p14:creationId xmlns:p14="http://schemas.microsoft.com/office/powerpoint/2010/main" val="2509134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AC9BC-164C-4D7D-A1EB-285C967EA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-235973"/>
            <a:ext cx="10515600" cy="1926662"/>
          </a:xfrm>
        </p:spPr>
        <p:txBody>
          <a:bodyPr>
            <a:normAutofit/>
          </a:bodyPr>
          <a:lstStyle/>
          <a:p>
            <a:pPr algn="ctr"/>
            <a:r>
              <a:rPr lang="es-ES" sz="6600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Lanzamiento interno y externo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FA67E7-7BDD-4601-B6C1-62EC64DA0F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9BA5651B-C236-4566-A27C-D224922F86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56" y="1283110"/>
            <a:ext cx="5157787" cy="5368118"/>
          </a:xfrm>
        </p:spPr>
      </p:pic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5FD1548-5E1A-4A88-91DB-904126CF06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9" name="Marcador de contenido 5">
            <a:extLst>
              <a:ext uri="{FF2B5EF4-FFF2-40B4-BE49-F238E27FC236}">
                <a16:creationId xmlns:a16="http://schemas.microsoft.com/office/drawing/2014/main" id="{528D4C43-512E-5B97-8A6E-CB95BBB191D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16604822"/>
              </p:ext>
            </p:extLst>
          </p:nvPr>
        </p:nvGraphicFramePr>
        <p:xfrm>
          <a:off x="6391836" y="2671481"/>
          <a:ext cx="4963552" cy="3518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agen 6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265F2FC7-FBD5-4CF0-9F67-9DEFD522F8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4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26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-84649"/>
            <a:ext cx="12195735" cy="7027297"/>
            <a:chOff x="-3736" y="-43181"/>
            <a:chExt cx="12195735" cy="7027297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1821118" y="-43181"/>
              <a:ext cx="6573520" cy="7027297"/>
              <a:chOff x="-708051" y="0"/>
              <a:chExt cx="8708958" cy="11218098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-708051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dirty="0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-106752" y="201327"/>
                <a:ext cx="8107659" cy="11016771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dirty="0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1584249" y="7738812"/>
                <a:ext cx="6172548" cy="90819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sz="1100" b="1" dirty="0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sz="11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-106752" y="1774503"/>
                <a:ext cx="7289403" cy="761533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b="1" i="0" dirty="0">
                    <a:solidFill>
                      <a:srgbClr val="1F1F1F"/>
                    </a:solidFill>
                    <a:effectLst/>
                    <a:latin typeface="Google Sans"/>
                  </a:rPr>
                  <a:t>XX Workshop Proyectos Digitales. Jaén, 23-25 mayo</a:t>
                </a: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2800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2400" b="1" dirty="0">
                    <a:solidFill>
                      <a:schemeClr val="bg2">
                        <a:lumMod val="50000"/>
                      </a:schemeClr>
                    </a:solidFill>
                    <a:latin typeface="Bahnschrift SemiBold" panose="020B0502040204020203" pitchFamily="34" charset="0"/>
                  </a:rPr>
                  <a:t>!MUCHAS GRACIAS POR LA ATENCION!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32" y="5966677"/>
            <a:ext cx="2059004" cy="77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90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peelOff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8446B12-7391-4711-8B31-112A0B89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99E6106-C8F1-4EE9-8B9C-A48EBB34D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8000"/>
            <a:ext cx="10252588" cy="1999694"/>
          </a:xfrm>
        </p:spPr>
        <p:txBody>
          <a:bodyPr vert="horz" wrap="square" lIns="91440" tIns="45720" rIns="91440" bIns="45720" rtlCol="0" anchor="b">
            <a:noAutofit/>
          </a:bodyPr>
          <a:lstStyle/>
          <a:p>
            <a:pPr algn="ctr"/>
            <a:r>
              <a:rPr lang="en-US" sz="4800" b="1" i="0" u="none" strike="noStrike" kern="1200" baseline="0" dirty="0">
                <a:solidFill>
                  <a:srgbClr val="D3CBC3"/>
                </a:solidFill>
                <a:latin typeface="Bahnschrift SemiBold Condensed" panose="020B0502040204020203" pitchFamily="34" charset="0"/>
              </a:rPr>
              <a:t>“</a:t>
            </a:r>
            <a:r>
              <a:rPr lang="en-US" sz="4800" b="1" i="0" u="none" strike="noStrike" kern="1200" baseline="0" dirty="0" err="1">
                <a:solidFill>
                  <a:srgbClr val="D3CBC3"/>
                </a:solidFill>
                <a:latin typeface="Bahnschrift SemiBold Condensed" panose="020B0502040204020203" pitchFamily="34" charset="0"/>
              </a:rPr>
              <a:t>Fomentan</a:t>
            </a:r>
            <a:r>
              <a:rPr lang="en-US" sz="4800" b="1" i="0" u="none" strike="noStrike" kern="1200" baseline="0" dirty="0">
                <a:solidFill>
                  <a:srgbClr val="D3CBC3"/>
                </a:solidFill>
                <a:latin typeface="Bahnschrift SemiBold Condensed" panose="020B0502040204020203" pitchFamily="34" charset="0"/>
              </a:rPr>
              <a:t> una </a:t>
            </a:r>
            <a:r>
              <a:rPr lang="es-ES" sz="4800" b="1" dirty="0">
                <a:solidFill>
                  <a:srgbClr val="D3CBC3"/>
                </a:solidFill>
                <a:latin typeface="Bahnschrift SemiBold Condensed" panose="020B0502040204020203" pitchFamily="34" charset="0"/>
              </a:rPr>
              <a:t>educación de calidad equitativa, inclusiva, abierta y participativa”. </a:t>
            </a:r>
            <a:r>
              <a:rPr lang="en-US" sz="4800" b="1" i="0" u="none" strike="noStrike" kern="1200" baseline="0" dirty="0">
                <a:solidFill>
                  <a:srgbClr val="D3CBC3"/>
                </a:solidFill>
                <a:latin typeface="Bahnschrift SemiBold Condensed" panose="020B0502040204020203" pitchFamily="34" charset="0"/>
              </a:rPr>
              <a:t>UNESCO</a:t>
            </a:r>
            <a:endParaRPr lang="en-US" sz="4800" kern="1200" dirty="0">
              <a:solidFill>
                <a:srgbClr val="D3CBC3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5CC8B66-1291-431F-93AD-92BDDA4908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53" r="1" b="14759"/>
          <a:stretch/>
        </p:blipFill>
        <p:spPr>
          <a:xfrm>
            <a:off x="6" y="-1"/>
            <a:ext cx="6000749" cy="3911828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1E7DDAC-842C-42BA-BDE3-BA4ABB04EE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"/>
          <a:stretch/>
        </p:blipFill>
        <p:spPr>
          <a:xfrm>
            <a:off x="6191245" y="-1"/>
            <a:ext cx="6000750" cy="3988028"/>
          </a:xfrm>
          <a:custGeom>
            <a:avLst/>
            <a:gdLst/>
            <a:ahLst/>
            <a:cxnLst/>
            <a:rect l="l" t="t" r="r" b="b"/>
            <a:pathLst>
              <a:path w="6000750" h="3988028">
                <a:moveTo>
                  <a:pt x="0" y="0"/>
                </a:moveTo>
                <a:lnTo>
                  <a:pt x="6000750" y="0"/>
                </a:lnTo>
                <a:lnTo>
                  <a:pt x="6000750" y="797153"/>
                </a:lnTo>
                <a:lnTo>
                  <a:pt x="6000750" y="2634343"/>
                </a:lnTo>
                <a:lnTo>
                  <a:pt x="6000750" y="3911828"/>
                </a:lnTo>
                <a:lnTo>
                  <a:pt x="3248025" y="3988028"/>
                </a:lnTo>
                <a:lnTo>
                  <a:pt x="0" y="3780026"/>
                </a:lnTo>
                <a:close/>
              </a:path>
            </a:pathLst>
          </a:cu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C0B7807-0C83-4963-821A-69B17272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B027EC7-3252-48A2-A7A4-1741F72E47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EBC51E4-7477-4290-BBD0-18AD942C3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6" name="Imagen 5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043BA21F-5F1D-43A0-97F3-1358C4D1CB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492875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723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20">
            <a:extLst>
              <a:ext uri="{FF2B5EF4-FFF2-40B4-BE49-F238E27FC236}">
                <a16:creationId xmlns:a16="http://schemas.microsoft.com/office/drawing/2014/main" id="{114ED94A-C85D-4CD3-4205-438D21CE6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17" y="-1"/>
            <a:ext cx="5213267" cy="6883030"/>
            <a:chOff x="-19217" y="-1"/>
            <a:chExt cx="5213267" cy="688303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642BDB2-BF67-1D53-1C70-0B41D709E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6" y="0"/>
              <a:ext cx="5204956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8E0D8CE-5DBF-B664-EB48-C29BF8AB4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19217" y="1731909"/>
              <a:ext cx="5204963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FD140CE-7DE2-C88F-5EAE-F45EB69E6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10" y="6723"/>
              <a:ext cx="3834567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57E87E3-413F-10EF-63D8-6016E986C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-844601" y="833689"/>
              <a:ext cx="6872341" cy="5204961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6454B07B-77EC-97F5-13A5-C5A25F1FB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484" y="739835"/>
            <a:ext cx="4086404" cy="161620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6600" b="1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¿De </a:t>
            </a:r>
            <a:r>
              <a:rPr lang="en-US" sz="6600" b="1" dirty="0" err="1">
                <a:solidFill>
                  <a:srgbClr val="993366"/>
                </a:solidFill>
                <a:latin typeface="Bahnschrift SemiBold Condensed" panose="020B0502040204020203" pitchFamily="34" charset="0"/>
              </a:rPr>
              <a:t>dónde</a:t>
            </a:r>
            <a:r>
              <a:rPr lang="en-US" sz="6600" b="1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 </a:t>
            </a:r>
            <a:r>
              <a:rPr lang="en-US" sz="6600" b="1" dirty="0" err="1">
                <a:solidFill>
                  <a:srgbClr val="993366"/>
                </a:solidFill>
                <a:latin typeface="Bahnschrift SemiBold Condensed" panose="020B0502040204020203" pitchFamily="34" charset="0"/>
              </a:rPr>
              <a:t>partimos</a:t>
            </a:r>
            <a:r>
              <a:rPr lang="en-US" sz="6600" b="1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9A77B6-1D29-0784-4DF9-A86008BF5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660" y="2495427"/>
            <a:ext cx="4086404" cy="348851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5400" dirty="0">
              <a:solidFill>
                <a:srgbClr val="FFFFFF"/>
              </a:solidFill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n-US" sz="5400" dirty="0">
              <a:solidFill>
                <a:srgbClr val="FFFFFF"/>
              </a:solidFill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r>
              <a:rPr lang="en-US" sz="5400" dirty="0">
                <a:solidFill>
                  <a:srgbClr val="FFFFFF"/>
                </a:solidFill>
                <a:latin typeface="Bahnschrift SemiBold SemiConden" panose="020B0502040204020203" pitchFamily="34" charset="0"/>
              </a:rPr>
              <a:t>2 </a:t>
            </a:r>
            <a:r>
              <a:rPr lang="en-US" sz="5400" dirty="0" err="1">
                <a:solidFill>
                  <a:srgbClr val="FFFFFF"/>
                </a:solidFill>
                <a:latin typeface="Bahnschrift SemiBold SemiConden" panose="020B0502040204020203" pitchFamily="34" charset="0"/>
              </a:rPr>
              <a:t>repositorios</a:t>
            </a:r>
            <a:r>
              <a:rPr lang="en-US" sz="5400" dirty="0">
                <a:solidFill>
                  <a:srgbClr val="FFFFFF"/>
                </a:solidFill>
                <a:latin typeface="Bahnschrift SemiBold SemiConden" panose="020B0502040204020203" pitchFamily="34" charset="0"/>
              </a:rPr>
              <a:t>: </a:t>
            </a:r>
            <a:r>
              <a:rPr lang="en-US" sz="5400" dirty="0" err="1">
                <a:solidFill>
                  <a:srgbClr val="FFFFFF"/>
                </a:solidFill>
                <a:latin typeface="Bahnschrift SemiBold SemiConden" panose="020B0502040204020203" pitchFamily="34" charset="0"/>
              </a:rPr>
              <a:t>Tauja</a:t>
            </a:r>
            <a:r>
              <a:rPr lang="en-US" sz="5400" dirty="0">
                <a:solidFill>
                  <a:srgbClr val="FFFFFF"/>
                </a:solidFill>
                <a:latin typeface="Bahnschrift SemiBold SemiConden" panose="020B0502040204020203" pitchFamily="34" charset="0"/>
              </a:rPr>
              <a:t> y </a:t>
            </a:r>
            <a:r>
              <a:rPr lang="en-US" sz="5400" dirty="0" err="1">
                <a:solidFill>
                  <a:srgbClr val="FFFFFF"/>
                </a:solidFill>
                <a:latin typeface="Bahnschrift SemiBold SemiConden" panose="020B0502040204020203" pitchFamily="34" charset="0"/>
              </a:rPr>
              <a:t>Ruja</a:t>
            </a:r>
            <a:endParaRPr lang="en-US" sz="5400" dirty="0">
              <a:solidFill>
                <a:srgbClr val="FFFFFF"/>
              </a:solidFill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n-US" sz="5400" dirty="0">
              <a:solidFill>
                <a:srgbClr val="FFFFFF"/>
              </a:solidFill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n-US" sz="5400" dirty="0">
              <a:solidFill>
                <a:srgbClr val="FFFFFF"/>
              </a:solidFill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n-US" sz="5400" dirty="0">
              <a:solidFill>
                <a:srgbClr val="FFFFFF"/>
              </a:solidFill>
              <a:latin typeface="Bahnschrift SemiBold SemiConden" panose="020B0502040204020203" pitchFamily="34" charset="0"/>
            </a:endParaRPr>
          </a:p>
        </p:txBody>
      </p:sp>
      <p:pic>
        <p:nvPicPr>
          <p:cNvPr id="5" name="Picture 4" descr="Signo de interrogación en fondo de color verde pastel">
            <a:extLst>
              <a:ext uri="{FF2B5EF4-FFF2-40B4-BE49-F238E27FC236}">
                <a16:creationId xmlns:a16="http://schemas.microsoft.com/office/drawing/2014/main" id="{63532C05-429F-7AF8-FE75-606C95092B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773"/>
          <a:stretch/>
        </p:blipFill>
        <p:spPr>
          <a:xfrm>
            <a:off x="6058923" y="787114"/>
            <a:ext cx="5299763" cy="5283771"/>
          </a:xfrm>
          <a:prstGeom prst="rect">
            <a:avLst/>
          </a:prstGeom>
          <a:solidFill>
            <a:srgbClr val="993366"/>
          </a:solidFill>
        </p:spPr>
      </p:pic>
      <p:pic>
        <p:nvPicPr>
          <p:cNvPr id="6" name="Imagen 5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343A2268-26C0-188D-5467-40E6F53CB1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360" y="6459111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19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9">
            <a:extLst>
              <a:ext uri="{FF2B5EF4-FFF2-40B4-BE49-F238E27FC236}">
                <a16:creationId xmlns:a16="http://schemas.microsoft.com/office/drawing/2014/main" id="{CA16F22E-4716-CA29-1F53-4AAD52955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760503" y="-18309"/>
            <a:ext cx="4438566" cy="6883029"/>
            <a:chOff x="7760503" y="-18309"/>
            <a:chExt cx="4438566" cy="688302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9412336-19ED-F153-443B-C46CDBED62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512" y="-11580"/>
              <a:ext cx="4431490" cy="6876300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506AA53-E761-6881-5941-313119CC7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7760503" y="1713600"/>
              <a:ext cx="4431496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4707E7-29B6-36B5-B4C4-6160DFDB9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509" y="-11586"/>
              <a:ext cx="3264743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1A8476-48ED-D7D6-F383-338B2F00A1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547151" y="1202115"/>
              <a:ext cx="6872341" cy="4431494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5C1B3C11-CB6F-4D0F-95F3-6F1114B2D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8214" y="277906"/>
            <a:ext cx="3711386" cy="434795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70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¿Por </a:t>
            </a:r>
            <a:r>
              <a:rPr lang="en-US" sz="7000" b="1" dirty="0" err="1">
                <a:solidFill>
                  <a:schemeClr val="bg1"/>
                </a:solidFill>
                <a:latin typeface="Bahnschrift SemiBold Condensed" panose="020B0502040204020203" pitchFamily="34" charset="0"/>
              </a:rPr>
              <a:t>qué</a:t>
            </a:r>
            <a:r>
              <a:rPr lang="en-US" sz="70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 </a:t>
            </a:r>
            <a:r>
              <a:rPr lang="en-US" sz="7000" b="1" dirty="0" err="1">
                <a:solidFill>
                  <a:schemeClr val="bg1"/>
                </a:solidFill>
                <a:latin typeface="Bahnschrift SemiBold Condensed" panose="020B0502040204020203" pitchFamily="34" charset="0"/>
              </a:rPr>
              <a:t>el</a:t>
            </a:r>
            <a:r>
              <a:rPr lang="en-US" sz="70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 </a:t>
            </a:r>
            <a:r>
              <a:rPr lang="en-US" sz="7000" b="1" dirty="0" err="1">
                <a:solidFill>
                  <a:schemeClr val="bg1"/>
                </a:solidFill>
                <a:latin typeface="Bahnschrift SemiBold Condensed" panose="020B0502040204020203" pitchFamily="34" charset="0"/>
              </a:rPr>
              <a:t>cambio</a:t>
            </a:r>
            <a:r>
              <a:rPr lang="en-US" sz="70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 </a:t>
            </a:r>
            <a:r>
              <a:rPr lang="en-US" sz="7000" b="1" dirty="0" err="1">
                <a:solidFill>
                  <a:schemeClr val="bg1"/>
                </a:solidFill>
                <a:latin typeface="Bahnschrift SemiBold Condensed" panose="020B0502040204020203" pitchFamily="34" charset="0"/>
              </a:rPr>
              <a:t>en</a:t>
            </a:r>
            <a:r>
              <a:rPr lang="en-US" sz="70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 </a:t>
            </a:r>
            <a:r>
              <a:rPr lang="en-US" sz="7000" b="1" dirty="0" err="1">
                <a:solidFill>
                  <a:schemeClr val="bg1"/>
                </a:solidFill>
                <a:latin typeface="Bahnschrift SemiBold Condensed" panose="020B0502040204020203" pitchFamily="34" charset="0"/>
              </a:rPr>
              <a:t>nuestro</a:t>
            </a:r>
            <a:r>
              <a:rPr lang="en-US" sz="70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 </a:t>
            </a:r>
            <a:r>
              <a:rPr lang="en-US" sz="7000" b="1" dirty="0" err="1">
                <a:solidFill>
                  <a:schemeClr val="bg1"/>
                </a:solidFill>
                <a:latin typeface="Bahnschrift SemiBold Condensed" panose="020B0502040204020203" pitchFamily="34" charset="0"/>
              </a:rPr>
              <a:t>repositorio</a:t>
            </a:r>
            <a:br>
              <a:rPr lang="en-US" sz="70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</a:br>
            <a:r>
              <a:rPr lang="en-US" sz="70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TAUJA?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4FCC5D7E-5E51-4BBC-AC13-4D6DA8603BEF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5" r="-1" b="-1"/>
          <a:stretch/>
        </p:blipFill>
        <p:spPr>
          <a:xfrm>
            <a:off x="1" y="-7623"/>
            <a:ext cx="7760508" cy="6872343"/>
          </a:xfrm>
          <a:prstGeom prst="rect">
            <a:avLst/>
          </a:prstGeom>
        </p:spPr>
      </p:pic>
      <p:pic>
        <p:nvPicPr>
          <p:cNvPr id="5" name="Imagen 4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20DA8B54-2D1B-4FEE-95FC-EB2B8434E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5" y="6492875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02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9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8D49AA-45D3-490F-9FA8-41CCB6F523A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4B9AC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5400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¿</a:t>
            </a:r>
            <a:r>
              <a:rPr lang="en-US" sz="5400" b="1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Cómo</a:t>
            </a:r>
            <a:r>
              <a:rPr lang="en-US" sz="5400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sz="5400" b="1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llegamos</a:t>
            </a:r>
            <a:r>
              <a:rPr lang="en-US" sz="5400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 a </a:t>
            </a:r>
            <a:r>
              <a:rPr lang="en-US" sz="5400" b="1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este</a:t>
            </a:r>
            <a:r>
              <a:rPr lang="en-US" sz="5400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sz="5400" b="1" dirty="0" err="1">
                <a:solidFill>
                  <a:srgbClr val="993366"/>
                </a:solidFill>
                <a:latin typeface="Bahnschrift SemiBold SemiConden" panose="020B0502040204020203" pitchFamily="34" charset="0"/>
              </a:rPr>
              <a:t>resultado</a:t>
            </a:r>
            <a:r>
              <a:rPr lang="en-US" sz="5400" b="1" dirty="0">
                <a:solidFill>
                  <a:srgbClr val="993366"/>
                </a:solidFill>
                <a:latin typeface="Bahnschrift SemiBold SemiConden" panose="020B0502040204020203" pitchFamily="34" charset="0"/>
              </a:rPr>
              <a:t>?</a:t>
            </a:r>
          </a:p>
        </p:txBody>
      </p:sp>
      <p:pic>
        <p:nvPicPr>
          <p:cNvPr id="5" name="Imagen 4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9851C730-9E9F-4B05-B9BD-F3A2D29ACA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0" y="6492875"/>
            <a:ext cx="826640" cy="316707"/>
          </a:xfrm>
          <a:prstGeom prst="rect">
            <a:avLst/>
          </a:prstGeom>
        </p:spPr>
      </p:pic>
      <p:pic>
        <p:nvPicPr>
          <p:cNvPr id="20" name="Marcador de contenido 19">
            <a:extLst>
              <a:ext uri="{FF2B5EF4-FFF2-40B4-BE49-F238E27FC236}">
                <a16:creationId xmlns:a16="http://schemas.microsoft.com/office/drawing/2014/main" id="{3F645D71-75E7-4235-9DAD-02D0C8A637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32756"/>
            <a:ext cx="5181600" cy="3737075"/>
          </a:xfrm>
        </p:spPr>
      </p:pic>
      <p:pic>
        <p:nvPicPr>
          <p:cNvPr id="24" name="Marcador de contenido 23">
            <a:extLst>
              <a:ext uri="{FF2B5EF4-FFF2-40B4-BE49-F238E27FC236}">
                <a16:creationId xmlns:a16="http://schemas.microsoft.com/office/drawing/2014/main" id="{A29EB410-FCB3-4ECF-95AA-75A713BA6B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2132756"/>
            <a:ext cx="5602983" cy="3737075"/>
          </a:xfrm>
        </p:spPr>
      </p:pic>
      <p:pic>
        <p:nvPicPr>
          <p:cNvPr id="25" name="Marcador de contenido 4">
            <a:extLst>
              <a:ext uri="{FF2B5EF4-FFF2-40B4-BE49-F238E27FC236}">
                <a16:creationId xmlns:a16="http://schemas.microsoft.com/office/drawing/2014/main" id="{CFB35FA3-E7C6-46EE-924C-A17F82BB3D5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"/>
          <a:stretch/>
        </p:blipFill>
        <p:spPr>
          <a:xfrm>
            <a:off x="11035554" y="2590785"/>
            <a:ext cx="1093688" cy="726852"/>
          </a:xfrm>
          <a:custGeom>
            <a:avLst/>
            <a:gdLst/>
            <a:ahLst/>
            <a:cxnLst/>
            <a:rect l="l" t="t" r="r" b="b"/>
            <a:pathLst>
              <a:path w="6000750" h="3988028">
                <a:moveTo>
                  <a:pt x="0" y="0"/>
                </a:moveTo>
                <a:lnTo>
                  <a:pt x="6000750" y="0"/>
                </a:lnTo>
                <a:lnTo>
                  <a:pt x="6000750" y="797153"/>
                </a:lnTo>
                <a:lnTo>
                  <a:pt x="6000750" y="2634343"/>
                </a:lnTo>
                <a:lnTo>
                  <a:pt x="6000750" y="3911828"/>
                </a:lnTo>
                <a:lnTo>
                  <a:pt x="3248025" y="3988028"/>
                </a:lnTo>
                <a:lnTo>
                  <a:pt x="0" y="37800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703586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iguras geométricas en un fondo de madera">
            <a:extLst>
              <a:ext uri="{FF2B5EF4-FFF2-40B4-BE49-F238E27FC236}">
                <a16:creationId xmlns:a16="http://schemas.microsoft.com/office/drawing/2014/main" id="{BADFB2E3-1D02-AD47-1FEB-C7941E5F9C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44" r="26990" b="-1"/>
          <a:stretch/>
        </p:blipFill>
        <p:spPr>
          <a:xfrm>
            <a:off x="6103027" y="10"/>
            <a:ext cx="6088971" cy="685799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AA4A872-E41E-4D09-3236-7B8FFC29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28512"/>
            <a:ext cx="4778387" cy="1628970"/>
          </a:xfrm>
          <a:solidFill>
            <a:srgbClr val="C0B0B2"/>
          </a:solidFill>
        </p:spPr>
        <p:txBody>
          <a:bodyPr anchor="ctr">
            <a:noAutofit/>
          </a:bodyPr>
          <a:lstStyle/>
          <a:p>
            <a:pPr algn="ctr"/>
            <a:r>
              <a:rPr lang="es-ES" sz="6600" b="1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Buscamos alianzas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8C584E-9FF2-928D-7992-599C396D9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2884929"/>
            <a:ext cx="5791200" cy="3374137"/>
          </a:xfrm>
          <a:solidFill>
            <a:srgbClr val="C4B9AC"/>
          </a:solidFill>
        </p:spPr>
        <p:txBody>
          <a:bodyPr anchor="ctr">
            <a:noAutofit/>
          </a:bodyPr>
          <a:lstStyle/>
          <a:p>
            <a:r>
              <a:rPr lang="es-ES" sz="3600" b="1" dirty="0">
                <a:solidFill>
                  <a:schemeClr val="bg1"/>
                </a:solidFill>
              </a:rPr>
              <a:t>Escuelas, Facultades, Centros</a:t>
            </a:r>
          </a:p>
          <a:p>
            <a:r>
              <a:rPr lang="es-ES" sz="3600" b="1" dirty="0">
                <a:solidFill>
                  <a:schemeClr val="bg1"/>
                </a:solidFill>
              </a:rPr>
              <a:t>Secretariado de Innovación Docente</a:t>
            </a:r>
          </a:p>
          <a:p>
            <a:r>
              <a:rPr lang="es-ES" sz="3600" b="1" dirty="0">
                <a:solidFill>
                  <a:schemeClr val="bg1"/>
                </a:solidFill>
              </a:rPr>
              <a:t>Servicio Protección de Datos de Carácter Personal</a:t>
            </a:r>
          </a:p>
        </p:txBody>
      </p:sp>
      <p:pic>
        <p:nvPicPr>
          <p:cNvPr id="10" name="Imagen 9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1C5C4ED9-FA31-45FB-92FC-B242A2E687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8544" y="6455982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2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AA4A872-E41E-4D09-3236-7B8FFC29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-228600"/>
            <a:ext cx="11243779" cy="2203316"/>
          </a:xfrm>
        </p:spPr>
        <p:txBody>
          <a:bodyPr anchor="ctr">
            <a:normAutofit/>
          </a:bodyPr>
          <a:lstStyle/>
          <a:p>
            <a:r>
              <a:rPr lang="es-ES" sz="5400" b="1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Revisamos la estructura de nuestros repositorio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8C584E-9FF2-928D-7992-599C396D9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671" y="2743200"/>
            <a:ext cx="12011087" cy="361314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s-ES" sz="2000" b="1" dirty="0">
              <a:solidFill>
                <a:srgbClr val="993366"/>
              </a:solidFill>
            </a:endParaRPr>
          </a:p>
          <a:p>
            <a:pPr marL="0" indent="0">
              <a:buNone/>
            </a:pPr>
            <a:endParaRPr lang="es-ES" sz="2000" b="1" dirty="0">
              <a:solidFill>
                <a:srgbClr val="993366"/>
              </a:solidFill>
            </a:endParaRPr>
          </a:p>
          <a:p>
            <a:pPr marL="0" indent="0">
              <a:buNone/>
            </a:pPr>
            <a:endParaRPr lang="es-ES" sz="2000" b="1" dirty="0">
              <a:solidFill>
                <a:srgbClr val="993366"/>
              </a:solidFill>
            </a:endParaRPr>
          </a:p>
          <a:p>
            <a:pPr marL="0" indent="0" algn="ctr">
              <a:buNone/>
            </a:pPr>
            <a:r>
              <a:rPr lang="es-ES" sz="54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Comunidades, subcomunidades  y colecciones</a:t>
            </a:r>
          </a:p>
          <a:p>
            <a:pPr marL="0" indent="0" algn="ctr">
              <a:buNone/>
            </a:pPr>
            <a:r>
              <a:rPr lang="es-ES" sz="4400" dirty="0">
                <a:solidFill>
                  <a:srgbClr val="993366"/>
                </a:solidFill>
                <a:latin typeface="Bahnschrift SemiBold Condensed" panose="020B0502040204020203" pitchFamily="34" charset="0"/>
              </a:rPr>
              <a:t>Benchmarking</a:t>
            </a:r>
            <a:endParaRPr lang="es-ES" sz="4400" b="1" dirty="0">
              <a:solidFill>
                <a:srgbClr val="993366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F134665-E868-4A74-8C16-F4D512318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132" y="1338337"/>
            <a:ext cx="6694341" cy="2954841"/>
          </a:xfrm>
          <a:prstGeom prst="rect">
            <a:avLst/>
          </a:prstGeom>
        </p:spPr>
      </p:pic>
      <p:pic>
        <p:nvPicPr>
          <p:cNvPr id="7" name="Imagen 6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4C65213B-EFC9-43C9-A0C8-5FEAD81C8B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73" y="6496843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361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iguras de casas en diferentes posiciones y tamaños">
            <a:extLst>
              <a:ext uri="{FF2B5EF4-FFF2-40B4-BE49-F238E27FC236}">
                <a16:creationId xmlns:a16="http://schemas.microsoft.com/office/drawing/2014/main" id="{A1FCF49C-8964-CAE1-82D7-08555DEECA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AA4A872-E41E-4D09-3236-7B8FFC29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 err="1">
                <a:solidFill>
                  <a:srgbClr val="FFFFFF"/>
                </a:solidFill>
                <a:latin typeface="Bahnschrift SemiBold Condensed" panose="020B0502040204020203" pitchFamily="34" charset="0"/>
              </a:rPr>
              <a:t>Estructura</a:t>
            </a:r>
            <a:r>
              <a:rPr lang="en-US" sz="6000" dirty="0">
                <a:solidFill>
                  <a:srgbClr val="FFFFFF"/>
                </a:solidFill>
                <a:latin typeface="Bahnschrift SemiBold Condensed" panose="020B0502040204020203" pitchFamily="34" charset="0"/>
              </a:rPr>
              <a:t> de las </a:t>
            </a:r>
            <a:r>
              <a:rPr lang="en-US" sz="6000" dirty="0" err="1">
                <a:solidFill>
                  <a:srgbClr val="FFFFFF"/>
                </a:solidFill>
                <a:latin typeface="Bahnschrift SemiBold Condensed" panose="020B0502040204020203" pitchFamily="34" charset="0"/>
              </a:rPr>
              <a:t>subcomunidades</a:t>
            </a:r>
            <a:endParaRPr lang="en-US" sz="6000" dirty="0">
              <a:solidFill>
                <a:srgbClr val="FFFFFF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8C584E-9FF2-928D-7992-599C396D9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b="1" dirty="0" err="1">
                <a:solidFill>
                  <a:srgbClr val="FFFFFF"/>
                </a:solidFill>
              </a:rPr>
              <a:t>Mantenemos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subcomunidades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pero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modificamos</a:t>
            </a:r>
            <a:r>
              <a:rPr lang="en-US" sz="2400" b="1" dirty="0">
                <a:solidFill>
                  <a:srgbClr val="FFFFFF"/>
                </a:solidFill>
              </a:rPr>
              <a:t> las </a:t>
            </a:r>
            <a:r>
              <a:rPr lang="en-US" sz="2400" b="1" dirty="0" err="1">
                <a:solidFill>
                  <a:srgbClr val="FFFFFF"/>
                </a:solidFill>
              </a:rPr>
              <a:t>colecciones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pic>
        <p:nvPicPr>
          <p:cNvPr id="6" name="Imagen 5" descr="Imagen que contiene dibujo, plato&#10;&#10;Descripción generada automáticamente">
            <a:extLst>
              <a:ext uri="{FF2B5EF4-FFF2-40B4-BE49-F238E27FC236}">
                <a16:creationId xmlns:a16="http://schemas.microsoft.com/office/drawing/2014/main" id="{23B0CC21-CBEE-46C1-8892-9AAE668698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509" y="6459111"/>
            <a:ext cx="826640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748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0">
        <p15:prstTrans prst="peelOff"/>
      </p:transition>
    </mc:Choice>
    <mc:Fallback xmlns="">
      <p:transition spd="slow" advClick="0" advTm="20000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3A6F5C8A9CDB4A84C4E31393563AFB" ma:contentTypeVersion="14" ma:contentTypeDescription="Crea un document nou" ma:contentTypeScope="" ma:versionID="c2a9d2b69885e4a626dffc9d61adba93">
  <xsd:schema xmlns:xsd="http://www.w3.org/2001/XMLSchema" xmlns:xs="http://www.w3.org/2001/XMLSchema" xmlns:p="http://schemas.microsoft.com/office/2006/metadata/properties" xmlns:ns2="fa070cc7-8c89-402c-b9d9-7f4589e6fda3" xmlns:ns3="313eb5ab-3188-4816-a8ca-65231ba059f2" targetNamespace="http://schemas.microsoft.com/office/2006/metadata/properties" ma:root="true" ma:fieldsID="127e53086661031bd6d4810f2701fb75" ns2:_="" ns3:_="">
    <xsd:import namespace="fa070cc7-8c89-402c-b9d9-7f4589e6fda3"/>
    <xsd:import namespace="313eb5ab-3188-4816-a8ca-65231ba059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070cc7-8c89-402c-b9d9-7f4589e6f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Etiquetes de la imatge" ma:readOnly="false" ma:fieldId="{5cf76f15-5ced-4ddc-b409-7134ff3c332f}" ma:taxonomyMulti="true" ma:sspId="34c01127-bdf0-454e-9077-a20ba63b60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3eb5ab-3188-4816-a8ca-65231ba059f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D2E1B-9530-44A5-B0D6-67E0AE8218C7}"/>
</file>

<file path=customXml/itemProps2.xml><?xml version="1.0" encoding="utf-8"?>
<ds:datastoreItem xmlns:ds="http://schemas.openxmlformats.org/officeDocument/2006/customXml" ds:itemID="{A1E81791-3AB8-48B7-81A3-8A94B18D73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256</Words>
  <Application>Microsoft Office PowerPoint</Application>
  <PresentationFormat>Pantalla panoràmica</PresentationFormat>
  <Paragraphs>91</Paragraphs>
  <Slides>21</Slides>
  <Notes>21</Notes>
  <HiddenSlides>0</HiddenSlides>
  <MMClips>5</MMClips>
  <ScaleCrop>false</ScaleCrop>
  <HeadingPairs>
    <vt:vector size="6" baseType="variant">
      <vt:variant>
        <vt:lpstr>Tipus de lletra utilitzats</vt:lpstr>
      </vt:variant>
      <vt:variant>
        <vt:i4>10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21</vt:i4>
      </vt:variant>
    </vt:vector>
  </HeadingPairs>
  <TitlesOfParts>
    <vt:vector size="32" baseType="lpstr">
      <vt:lpstr>Arial</vt:lpstr>
      <vt:lpstr>Avenir Next LT Pro</vt:lpstr>
      <vt:lpstr>Bahnschrift Light Condensed</vt:lpstr>
      <vt:lpstr>Bahnschrift SemiBold</vt:lpstr>
      <vt:lpstr>Bahnschrift SemiBold Condensed</vt:lpstr>
      <vt:lpstr>Bahnschrift SemiBold SemiConden</vt:lpstr>
      <vt:lpstr>Bliss Pro Medium</vt:lpstr>
      <vt:lpstr>Calibri</vt:lpstr>
      <vt:lpstr>Calibri Light</vt:lpstr>
      <vt:lpstr>Google Sans</vt:lpstr>
      <vt:lpstr>Tema de Office</vt:lpstr>
      <vt:lpstr>Presentació del PowerPoint</vt:lpstr>
      <vt:lpstr>    Educación abierta --- ----Ciencia abierta</vt:lpstr>
      <vt:lpstr>“Fomentan una educación de calidad equitativa, inclusiva, abierta y participativa”. UNESCO</vt:lpstr>
      <vt:lpstr>¿De dónde partimos?</vt:lpstr>
      <vt:lpstr>¿Por qué el cambio en nuestro repositorio TAUJA?</vt:lpstr>
      <vt:lpstr>¿Cómo llegamos a este resultado?</vt:lpstr>
      <vt:lpstr>Buscamos alianzas</vt:lpstr>
      <vt:lpstr>Revisamos la estructura de nuestros repositorio</vt:lpstr>
      <vt:lpstr>Estructura de las subcomunidades</vt:lpstr>
      <vt:lpstr>Colecciones de material docente</vt:lpstr>
      <vt:lpstr>Estudio de metadatos   Mantenemos los metadatos Dublin Core para las comunidades existentes En la colección  “Material docente”, incorporamos metadatos   LOM  -  </vt:lpstr>
      <vt:lpstr>Portadas de REA</vt:lpstr>
      <vt:lpstr>Novedades principales</vt:lpstr>
      <vt:lpstr>Ejemplo de búsqueda por asignatura</vt:lpstr>
      <vt:lpstr>Filtrado por formato</vt:lpstr>
      <vt:lpstr>Prueba con docentes</vt:lpstr>
      <vt:lpstr>Guía-autoarchivo</vt:lpstr>
      <vt:lpstr> Formación de alumnos</vt:lpstr>
      <vt:lpstr>Docentes: Estudios de grabación del CRAI-Lab                       y curso online sobre REA</vt:lpstr>
      <vt:lpstr>Lanzamiento interno y externo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Luis Galan Gall</dc:creator>
  <cp:lastModifiedBy>Núria Casaldaliga Rojas</cp:lastModifiedBy>
  <cp:revision>98</cp:revision>
  <cp:lastPrinted>2024-04-18T12:03:42Z</cp:lastPrinted>
  <dcterms:created xsi:type="dcterms:W3CDTF">2018-07-03T11:13:14Z</dcterms:created>
  <dcterms:modified xsi:type="dcterms:W3CDTF">2024-06-22T08:34:27Z</dcterms:modified>
</cp:coreProperties>
</file>