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 id="2147483671" r:id="rId3"/>
  </p:sldMasterIdLst>
  <p:notesMasterIdLst>
    <p:notesMasterId r:id="rId17"/>
  </p:notesMasterIdLst>
  <p:sldIdLst>
    <p:sldId id="267" r:id="rId4"/>
    <p:sldId id="268" r:id="rId5"/>
    <p:sldId id="256" r:id="rId6"/>
    <p:sldId id="257" r:id="rId7"/>
    <p:sldId id="258" r:id="rId8"/>
    <p:sldId id="259" r:id="rId9"/>
    <p:sldId id="260" r:id="rId10"/>
    <p:sldId id="261" r:id="rId11"/>
    <p:sldId id="262" r:id="rId12"/>
    <p:sldId id="263" r:id="rId13"/>
    <p:sldId id="264" r:id="rId14"/>
    <p:sldId id="265" r:id="rId15"/>
    <p:sldId id="266" r:id="rId1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4WrZEMSsTICpV2cF91lMga2Ws8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11EEF22-8C2A-4C9F-A4CA-82C8CF555EDF}">
  <a:tblStyle styleId="{711EEF22-8C2A-4C9F-A4CA-82C8CF555EDF}"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customschemas.google.com/relationships/presentationmetadata" Target="meta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5" name="Google Shape;305;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1" name="Google Shape;35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3" name="Google Shape;18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3"/>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13"/>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26"/>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26"/>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56" name="Google Shape;56;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57" name="Google Shape;57;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28"/>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60" name="Google Shape;60;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1"/>
        <p:cNvGrpSpPr/>
        <p:nvPr/>
      </p:nvGrpSpPr>
      <p:grpSpPr>
        <a:xfrm>
          <a:off x="0" y="0"/>
          <a:ext cx="0" cy="0"/>
          <a:chOff x="0" y="0"/>
          <a:chExt cx="0" cy="0"/>
        </a:xfrm>
      </p:grpSpPr>
      <p:sp>
        <p:nvSpPr>
          <p:cNvPr id="62" name="Google Shape;62;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3" name="Google Shape;63;p29"/>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64" name="Google Shape;64;p29"/>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65" name="Google Shape;65;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6"/>
        <p:cNvGrpSpPr/>
        <p:nvPr/>
      </p:nvGrpSpPr>
      <p:grpSpPr>
        <a:xfrm>
          <a:off x="0" y="0"/>
          <a:ext cx="0" cy="0"/>
          <a:chOff x="0" y="0"/>
          <a:chExt cx="0" cy="0"/>
        </a:xfrm>
      </p:grpSpPr>
      <p:sp>
        <p:nvSpPr>
          <p:cNvPr id="67" name="Google Shape;67;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8" name="Google Shape;68;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9"/>
        <p:cNvGrpSpPr/>
        <p:nvPr/>
      </p:nvGrpSpPr>
      <p:grpSpPr>
        <a:xfrm>
          <a:off x="0" y="0"/>
          <a:ext cx="0" cy="0"/>
          <a:chOff x="0" y="0"/>
          <a:chExt cx="0" cy="0"/>
        </a:xfrm>
      </p:grpSpPr>
      <p:sp>
        <p:nvSpPr>
          <p:cNvPr id="70" name="Google Shape;70;p31"/>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1" name="Google Shape;71;p31"/>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72" name="Google Shape;72;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3"/>
        <p:cNvGrpSpPr/>
        <p:nvPr/>
      </p:nvGrpSpPr>
      <p:grpSpPr>
        <a:xfrm>
          <a:off x="0" y="0"/>
          <a:ext cx="0" cy="0"/>
          <a:chOff x="0" y="0"/>
          <a:chExt cx="0" cy="0"/>
        </a:xfrm>
      </p:grpSpPr>
      <p:sp>
        <p:nvSpPr>
          <p:cNvPr id="74" name="Google Shape;74;p32"/>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5" name="Google Shape;75;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6"/>
        <p:cNvGrpSpPr/>
        <p:nvPr/>
      </p:nvGrpSpPr>
      <p:grpSpPr>
        <a:xfrm>
          <a:off x="0" y="0"/>
          <a:ext cx="0" cy="0"/>
          <a:chOff x="0" y="0"/>
          <a:chExt cx="0" cy="0"/>
        </a:xfrm>
      </p:grpSpPr>
      <p:sp>
        <p:nvSpPr>
          <p:cNvPr id="77" name="Google Shape;77;p3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3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79" name="Google Shape;79;p33"/>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0" name="Google Shape;80;p3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1" name="Google Shape;81;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2"/>
        <p:cNvGrpSpPr/>
        <p:nvPr/>
      </p:nvGrpSpPr>
      <p:grpSpPr>
        <a:xfrm>
          <a:off x="0" y="0"/>
          <a:ext cx="0" cy="0"/>
          <a:chOff x="0" y="0"/>
          <a:chExt cx="0" cy="0"/>
        </a:xfrm>
      </p:grpSpPr>
      <p:sp>
        <p:nvSpPr>
          <p:cNvPr id="83" name="Google Shape;83;p34"/>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84" name="Google Shape;84;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5"/>
        <p:cNvGrpSpPr/>
        <p:nvPr/>
      </p:nvGrpSpPr>
      <p:grpSpPr>
        <a:xfrm>
          <a:off x="0" y="0"/>
          <a:ext cx="0" cy="0"/>
          <a:chOff x="0" y="0"/>
          <a:chExt cx="0" cy="0"/>
        </a:xfrm>
      </p:grpSpPr>
      <p:sp>
        <p:nvSpPr>
          <p:cNvPr id="86" name="Google Shape;86;p3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7" name="Google Shape;87;p35"/>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88" name="Google Shape;88;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
        <p:cNvGrpSpPr/>
        <p:nvPr/>
      </p:nvGrpSpPr>
      <p:grpSpPr>
        <a:xfrm>
          <a:off x="0" y="0"/>
          <a:ext cx="0" cy="0"/>
          <a:chOff x="0" y="0"/>
          <a:chExt cx="0" cy="0"/>
        </a:xfrm>
      </p:grpSpPr>
      <p:sp>
        <p:nvSpPr>
          <p:cNvPr id="90" name="Google Shape;90;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5"/>
        <p:cNvGrpSpPr/>
        <p:nvPr/>
      </p:nvGrpSpPr>
      <p:grpSpPr>
        <a:xfrm>
          <a:off x="0" y="0"/>
          <a:ext cx="0" cy="0"/>
          <a:chOff x="0" y="0"/>
          <a:chExt cx="0" cy="0"/>
        </a:xfrm>
      </p:grpSpPr>
      <p:sp>
        <p:nvSpPr>
          <p:cNvPr id="96" name="Google Shape;96;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7" name="Google Shape;97;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98" name="Google Shape;98;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9"/>
        <p:cNvGrpSpPr/>
        <p:nvPr/>
      </p:nvGrpSpPr>
      <p:grpSpPr>
        <a:xfrm>
          <a:off x="0" y="0"/>
          <a:ext cx="0" cy="0"/>
          <a:chOff x="0" y="0"/>
          <a:chExt cx="0" cy="0"/>
        </a:xfrm>
      </p:grpSpPr>
      <p:sp>
        <p:nvSpPr>
          <p:cNvPr id="100" name="Google Shape;100;p37"/>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01" name="Google Shape;101;p37"/>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02" name="Google Shape;102;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3"/>
        <p:cNvGrpSpPr/>
        <p:nvPr/>
      </p:nvGrpSpPr>
      <p:grpSpPr>
        <a:xfrm>
          <a:off x="0" y="0"/>
          <a:ext cx="0" cy="0"/>
          <a:chOff x="0" y="0"/>
          <a:chExt cx="0" cy="0"/>
        </a:xfrm>
      </p:grpSpPr>
      <p:sp>
        <p:nvSpPr>
          <p:cNvPr id="104" name="Google Shape;104;p3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05" name="Google Shape;105;p38"/>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06" name="Google Shape;106;p38"/>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07" name="Google Shape;107;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8"/>
        <p:cNvGrpSpPr/>
        <p:nvPr/>
      </p:nvGrpSpPr>
      <p:grpSpPr>
        <a:xfrm>
          <a:off x="0" y="0"/>
          <a:ext cx="0" cy="0"/>
          <a:chOff x="0" y="0"/>
          <a:chExt cx="0" cy="0"/>
        </a:xfrm>
      </p:grpSpPr>
      <p:sp>
        <p:nvSpPr>
          <p:cNvPr id="109" name="Google Shape;109;p3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10" name="Google Shape;110;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11"/>
        <p:cNvGrpSpPr/>
        <p:nvPr/>
      </p:nvGrpSpPr>
      <p:grpSpPr>
        <a:xfrm>
          <a:off x="0" y="0"/>
          <a:ext cx="0" cy="0"/>
          <a:chOff x="0" y="0"/>
          <a:chExt cx="0" cy="0"/>
        </a:xfrm>
      </p:grpSpPr>
      <p:sp>
        <p:nvSpPr>
          <p:cNvPr id="112" name="Google Shape;112;p40"/>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13" name="Google Shape;113;p40"/>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14" name="Google Shape;114;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15"/>
        <p:cNvGrpSpPr/>
        <p:nvPr/>
      </p:nvGrpSpPr>
      <p:grpSpPr>
        <a:xfrm>
          <a:off x="0" y="0"/>
          <a:ext cx="0" cy="0"/>
          <a:chOff x="0" y="0"/>
          <a:chExt cx="0" cy="0"/>
        </a:xfrm>
      </p:grpSpPr>
      <p:sp>
        <p:nvSpPr>
          <p:cNvPr id="116" name="Google Shape;116;p4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17" name="Google Shape;117;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18"/>
        <p:cNvGrpSpPr/>
        <p:nvPr/>
      </p:nvGrpSpPr>
      <p:grpSpPr>
        <a:xfrm>
          <a:off x="0" y="0"/>
          <a:ext cx="0" cy="0"/>
          <a:chOff x="0" y="0"/>
          <a:chExt cx="0" cy="0"/>
        </a:xfrm>
      </p:grpSpPr>
      <p:sp>
        <p:nvSpPr>
          <p:cNvPr id="119" name="Google Shape;119;p4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4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21" name="Google Shape;121;p42"/>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22" name="Google Shape;122;p42"/>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23" name="Google Shape;123;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24"/>
        <p:cNvGrpSpPr/>
        <p:nvPr/>
      </p:nvGrpSpPr>
      <p:grpSpPr>
        <a:xfrm>
          <a:off x="0" y="0"/>
          <a:ext cx="0" cy="0"/>
          <a:chOff x="0" y="0"/>
          <a:chExt cx="0" cy="0"/>
        </a:xfrm>
      </p:grpSpPr>
      <p:sp>
        <p:nvSpPr>
          <p:cNvPr id="125" name="Google Shape;125;p4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26" name="Google Shape;126;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19"/>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19" name="Google Shape;19;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27"/>
        <p:cNvGrpSpPr/>
        <p:nvPr/>
      </p:nvGrpSpPr>
      <p:grpSpPr>
        <a:xfrm>
          <a:off x="0" y="0"/>
          <a:ext cx="0" cy="0"/>
          <a:chOff x="0" y="0"/>
          <a:chExt cx="0" cy="0"/>
        </a:xfrm>
      </p:grpSpPr>
      <p:sp>
        <p:nvSpPr>
          <p:cNvPr id="128" name="Google Shape;128;p44"/>
          <p:cNvSpPr txBox="1">
            <a:spLocks noGrp="1"/>
          </p:cNvSpPr>
          <p:nvPr>
            <p:ph type="title"/>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endParaRPr/>
          </a:p>
        </p:txBody>
      </p:sp>
      <p:sp>
        <p:nvSpPr>
          <p:cNvPr id="129" name="Google Shape;129;p44"/>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30" name="Google Shape;130;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1"/>
        <p:cNvGrpSpPr/>
        <p:nvPr/>
      </p:nvGrpSpPr>
      <p:grpSpPr>
        <a:xfrm>
          <a:off x="0" y="0"/>
          <a:ext cx="0" cy="0"/>
          <a:chOff x="0" y="0"/>
          <a:chExt cx="0" cy="0"/>
        </a:xfrm>
      </p:grpSpPr>
      <p:sp>
        <p:nvSpPr>
          <p:cNvPr id="132" name="Google Shape;132;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20"/>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20"/>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22"/>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22"/>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23"/>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24"/>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24"/>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24"/>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25"/>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heme" Target="../theme/theme3.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52" name="Google Shape;52;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Google Shape;53;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93" name="Google Shape;93;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94" name="Google Shape;94;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 y="0"/>
            <a:ext cx="9140527" cy="5143500"/>
          </a:xfrm>
          <a:prstGeom prst="rect">
            <a:avLst/>
          </a:prstGeom>
        </p:spPr>
      </p:pic>
      <p:sp>
        <p:nvSpPr>
          <p:cNvPr id="8" name="Rectangle 103"/>
          <p:cNvSpPr/>
          <p:nvPr/>
        </p:nvSpPr>
        <p:spPr>
          <a:xfrm>
            <a:off x="3253425" y="1097081"/>
            <a:ext cx="4853306" cy="960755"/>
          </a:xfrm>
          <a:prstGeom prst="rect">
            <a:avLst/>
          </a:prstGeom>
          <a:ln>
            <a:noFill/>
          </a:ln>
        </p:spPr>
        <p:txBody>
          <a:bodyPr vert="horz" lIns="0" tIns="0" rIns="0" bIns="0" rtlCol="0">
            <a:noAutofit/>
          </a:bodyPr>
          <a:lstStyle/>
          <a:p>
            <a:pPr>
              <a:lnSpc>
                <a:spcPct val="107000"/>
              </a:lnSpc>
              <a:spcAft>
                <a:spcPts val="800"/>
              </a:spcAft>
            </a:pPr>
            <a:r>
              <a:rPr lang="es-ES" sz="4700" b="1" dirty="0">
                <a:solidFill>
                  <a:srgbClr val="504F4B"/>
                </a:solidFill>
                <a:latin typeface="Verdana" panose="020B0604030504040204" pitchFamily="34" charset="0"/>
                <a:ea typeface="Verdana" panose="020B0604030504040204" pitchFamily="34" charset="0"/>
                <a:cs typeface="Verdana" panose="020B0604030504040204" pitchFamily="34" charset="0"/>
              </a:rPr>
              <a:t>APRENDIZAJE</a:t>
            </a:r>
            <a:endParaRPr lang="es-ES" sz="1100" dirty="0">
              <a:latin typeface="Calibri" panose="020F0502020204030204" pitchFamily="34" charset="0"/>
              <a:ea typeface="Calibri" panose="020F0502020204030204" pitchFamily="34" charset="0"/>
            </a:endParaRPr>
          </a:p>
        </p:txBody>
      </p:sp>
      <p:sp>
        <p:nvSpPr>
          <p:cNvPr id="9" name="Rectangle 101"/>
          <p:cNvSpPr/>
          <p:nvPr/>
        </p:nvSpPr>
        <p:spPr>
          <a:xfrm>
            <a:off x="3742640" y="458231"/>
            <a:ext cx="5042535" cy="960755"/>
          </a:xfrm>
          <a:prstGeom prst="rect">
            <a:avLst/>
          </a:prstGeom>
          <a:ln>
            <a:noFill/>
          </a:ln>
        </p:spPr>
        <p:txBody>
          <a:bodyPr vert="horz" lIns="0" tIns="0" rIns="0" bIns="0" rtlCol="0">
            <a:noAutofit/>
          </a:bodyPr>
          <a:lstStyle/>
          <a:p>
            <a:pPr>
              <a:lnSpc>
                <a:spcPct val="107000"/>
              </a:lnSpc>
              <a:spcAft>
                <a:spcPts val="800"/>
              </a:spcAft>
            </a:pPr>
            <a:r>
              <a:rPr lang="es-ES" sz="4700" dirty="0">
                <a:solidFill>
                  <a:srgbClr val="504F4B"/>
                </a:solidFill>
                <a:latin typeface="Verdana" panose="020B0604030504040204" pitchFamily="34" charset="0"/>
                <a:ea typeface="Verdana" panose="020B0604030504040204" pitchFamily="34" charset="0"/>
                <a:cs typeface="Verdana" panose="020B0604030504040204" pitchFamily="34" charset="0"/>
              </a:rPr>
              <a:t>OBJETOS DE</a:t>
            </a:r>
            <a:endParaRPr lang="es-ES" sz="1100" dirty="0">
              <a:latin typeface="Calibri" panose="020F0502020204030204" pitchFamily="34" charset="0"/>
              <a:ea typeface="Calibri" panose="020F0502020204030204" pitchFamily="34" charset="0"/>
            </a:endParaRPr>
          </a:p>
        </p:txBody>
      </p:sp>
      <p:sp>
        <p:nvSpPr>
          <p:cNvPr id="10" name="Rectangle 105"/>
          <p:cNvSpPr/>
          <p:nvPr/>
        </p:nvSpPr>
        <p:spPr>
          <a:xfrm rot="16200001">
            <a:off x="7730132" y="604003"/>
            <a:ext cx="1798467" cy="986155"/>
          </a:xfrm>
          <a:prstGeom prst="rect">
            <a:avLst/>
          </a:prstGeom>
          <a:ln>
            <a:noFill/>
          </a:ln>
        </p:spPr>
        <p:txBody>
          <a:bodyPr vert="horz" lIns="0" tIns="0" rIns="0" bIns="0" rtlCol="0">
            <a:noAutofit/>
          </a:bodyPr>
          <a:lstStyle/>
          <a:p>
            <a:pPr>
              <a:lnSpc>
                <a:spcPct val="107000"/>
              </a:lnSpc>
              <a:spcAft>
                <a:spcPts val="800"/>
              </a:spcAft>
            </a:pPr>
            <a:r>
              <a:rPr lang="es-ES" sz="4800" b="1" dirty="0">
                <a:solidFill>
                  <a:srgbClr val="237DAF"/>
                </a:solidFill>
                <a:latin typeface="Verdana" panose="020B0604030504040204" pitchFamily="34" charset="0"/>
                <a:ea typeface="Verdana" panose="020B0604030504040204" pitchFamily="34" charset="0"/>
                <a:cs typeface="Verdana" panose="020B0604030504040204" pitchFamily="34" charset="0"/>
              </a:rPr>
              <a:t>2019</a:t>
            </a:r>
            <a:endParaRPr lang="es-ES" sz="1100" dirty="0">
              <a:solidFill>
                <a:srgbClr val="237DAF"/>
              </a:solidFill>
              <a:latin typeface="Calibri" panose="020F0502020204030204" pitchFamily="34" charset="0"/>
              <a:ea typeface="Calibri" panose="020F0502020204030204" pitchFamily="34" charset="0"/>
            </a:endParaRPr>
          </a:p>
        </p:txBody>
      </p:sp>
      <p:sp>
        <p:nvSpPr>
          <p:cNvPr id="11" name="Shape 474"/>
          <p:cNvSpPr/>
          <p:nvPr/>
        </p:nvSpPr>
        <p:spPr>
          <a:xfrm>
            <a:off x="8086584" y="488810"/>
            <a:ext cx="69850" cy="1285875"/>
          </a:xfrm>
          <a:custGeom>
            <a:avLst/>
            <a:gdLst/>
            <a:ahLst/>
            <a:cxnLst/>
            <a:rect l="0" t="0" r="0" b="0"/>
            <a:pathLst>
              <a:path w="70193" h="1286269">
                <a:moveTo>
                  <a:pt x="0" y="0"/>
                </a:moveTo>
                <a:lnTo>
                  <a:pt x="70193" y="0"/>
                </a:lnTo>
                <a:lnTo>
                  <a:pt x="70193" y="1286269"/>
                </a:lnTo>
                <a:lnTo>
                  <a:pt x="0" y="1286269"/>
                </a:lnTo>
                <a:lnTo>
                  <a:pt x="0" y="0"/>
                </a:lnTo>
              </a:path>
            </a:pathLst>
          </a:custGeom>
          <a:ln w="0" cap="flat">
            <a:miter lim="127000"/>
          </a:ln>
        </p:spPr>
        <p:style>
          <a:lnRef idx="0">
            <a:srgbClr val="000000">
              <a:alpha val="0"/>
            </a:srgbClr>
          </a:lnRef>
          <a:fillRef idx="1">
            <a:srgbClr val="504F4B"/>
          </a:fillRef>
          <a:effectRef idx="0">
            <a:scrgbClr r="0" g="0" b="0"/>
          </a:effectRef>
          <a:fontRef idx="none"/>
        </p:style>
        <p:txBody>
          <a:bodyPr/>
          <a:lstStyle/>
          <a:p>
            <a:endParaRPr lang="es-ES" sz="1800"/>
          </a:p>
        </p:txBody>
      </p:sp>
      <p:sp>
        <p:nvSpPr>
          <p:cNvPr id="12" name="Rectangle 104"/>
          <p:cNvSpPr/>
          <p:nvPr/>
        </p:nvSpPr>
        <p:spPr>
          <a:xfrm>
            <a:off x="5812435" y="1851954"/>
            <a:ext cx="2265680" cy="650875"/>
          </a:xfrm>
          <a:prstGeom prst="rect">
            <a:avLst/>
          </a:prstGeom>
          <a:ln>
            <a:noFill/>
          </a:ln>
        </p:spPr>
        <p:txBody>
          <a:bodyPr vert="horz" lIns="0" tIns="0" rIns="0" bIns="0" rtlCol="0">
            <a:noAutofit/>
          </a:bodyPr>
          <a:lstStyle/>
          <a:p>
            <a:pPr>
              <a:lnSpc>
                <a:spcPct val="107000"/>
              </a:lnSpc>
              <a:spcAft>
                <a:spcPts val="800"/>
              </a:spcAft>
            </a:pPr>
            <a:r>
              <a:rPr lang="es-ES" sz="4100" dirty="0">
                <a:solidFill>
                  <a:srgbClr val="908D88"/>
                </a:solidFill>
                <a:latin typeface="Verdana" panose="020B0604030504040204" pitchFamily="34" charset="0"/>
                <a:ea typeface="Verdana" panose="020B0604030504040204" pitchFamily="34" charset="0"/>
                <a:cs typeface="Verdana" panose="020B0604030504040204" pitchFamily="34" charset="0"/>
              </a:rPr>
              <a:t>LÍNEA 2</a:t>
            </a:r>
            <a:endParaRPr lang="es-ES" sz="1100" dirty="0">
              <a:latin typeface="Calibri" panose="020F0502020204030204" pitchFamily="34" charset="0"/>
              <a:ea typeface="Calibri" panose="020F0502020204030204" pitchFamily="34" charset="0"/>
            </a:endParaRPr>
          </a:p>
        </p:txBody>
      </p:sp>
      <p:sp>
        <p:nvSpPr>
          <p:cNvPr id="13" name="Rectangle 99"/>
          <p:cNvSpPr/>
          <p:nvPr/>
        </p:nvSpPr>
        <p:spPr>
          <a:xfrm>
            <a:off x="3546172" y="2850541"/>
            <a:ext cx="5576271" cy="1083149"/>
          </a:xfrm>
          <a:prstGeom prst="rect">
            <a:avLst/>
          </a:prstGeom>
          <a:ln>
            <a:noFill/>
          </a:ln>
        </p:spPr>
        <p:txBody>
          <a:bodyPr vert="horz" lIns="0" tIns="0" rIns="0" bIns="0" rtlCol="0">
            <a:noAutofit/>
          </a:bodyPr>
          <a:lstStyle/>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MATERIALES DE FORMACIÓN PARA ESTUDIANTES</a:t>
            </a:r>
            <a:endParaRPr lang="es-ES" sz="1500" dirty="0">
              <a:latin typeface="Bliss Pro" panose="02000506050000020004" pitchFamily="50" charset="0"/>
              <a:ea typeface="Calibri" panose="020F0502020204030204" pitchFamily="34" charset="0"/>
            </a:endParaRPr>
          </a:p>
          <a:p>
            <a:pPr algn="ctr">
              <a:spcAft>
                <a:spcPts val="225"/>
              </a:spcAft>
            </a:pP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DE GRADO DE LA COMPETENCIA </a:t>
            </a:r>
            <a:r>
              <a:rPr lang="es-ES" sz="1500" dirty="0">
                <a:solidFill>
                  <a:srgbClr val="504F4B"/>
                </a:solidFill>
                <a:latin typeface="Bliss Pro" panose="02000506050000020004" pitchFamily="50" charset="0"/>
                <a:ea typeface="Verdana" panose="020B0604030504040204" pitchFamily="34" charset="0"/>
                <a:cs typeface="Verdana" panose="020B0604030504040204" pitchFamily="34" charset="0"/>
              </a:rPr>
              <a:t>DIGITAL</a:t>
            </a:r>
            <a:endParaRPr lang="es-ES" sz="1500" dirty="0">
              <a:latin typeface="Bliss Pro" panose="02000506050000020004" pitchFamily="50" charset="0"/>
              <a:ea typeface="Calibri" panose="020F0502020204030204" pitchFamily="34" charset="0"/>
            </a:endParaRPr>
          </a:p>
          <a:p>
            <a:pPr marL="110487" marR="635" indent="-6350" algn="ctr">
              <a:lnSpc>
                <a:spcPct val="150000"/>
              </a:lnSpc>
              <a:spcBef>
                <a:spcPts val="225"/>
              </a:spcBef>
              <a:spcAft>
                <a:spcPts val="225"/>
              </a:spcAft>
            </a:pP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3</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Creación de contenido digital: 3.4. Configuración y personalización de aplicaciones y programas informáticos: 1</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 </a:t>
            </a:r>
            <a:r>
              <a:rPr lang="es-ES" sz="1100" dirty="0">
                <a:solidFill>
                  <a:srgbClr val="1A1A1A"/>
                </a:solidFill>
                <a:latin typeface="Bliss Pro" panose="02000506050000020004" pitchFamily="50" charset="0"/>
                <a:ea typeface="Arial" panose="020B0604020202020204" pitchFamily="34" charset="0"/>
                <a:cs typeface="Candara" panose="020E0502030303020204" pitchFamily="34" charset="0"/>
              </a:rPr>
              <a:t>Configura y personaliza aplicaciones y programas informáticos</a:t>
            </a:r>
            <a:endParaRPr lang="es-ES" sz="1100" dirty="0">
              <a:latin typeface="Bliss Pro" panose="02000506050000020004" pitchFamily="50" charset="0"/>
              <a:ea typeface="Calibri" panose="020F0502020204030204" pitchFamily="34"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706" y="4163306"/>
            <a:ext cx="3860545" cy="491115"/>
          </a:xfrm>
          <a:prstGeom prst="rect">
            <a:avLst/>
          </a:prstGeom>
        </p:spPr>
      </p:pic>
    </p:spTree>
    <p:extLst>
      <p:ext uri="{BB962C8B-B14F-4D97-AF65-F5344CB8AC3E}">
        <p14:creationId xmlns:p14="http://schemas.microsoft.com/office/powerpoint/2010/main" val="1048787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8"/>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55" name="Google Shape;255;p8"/>
          <p:cNvPicPr preferRelativeResize="0"/>
          <p:nvPr/>
        </p:nvPicPr>
        <p:blipFill rotWithShape="1">
          <a:blip r:embed="rId3">
            <a:alphaModFix/>
          </a:blip>
          <a:srcRect/>
          <a:stretch/>
        </p:blipFill>
        <p:spPr>
          <a:xfrm>
            <a:off x="0" y="249719"/>
            <a:ext cx="1224000" cy="2921144"/>
          </a:xfrm>
          <a:prstGeom prst="rect">
            <a:avLst/>
          </a:prstGeom>
          <a:noFill/>
          <a:ln>
            <a:noFill/>
          </a:ln>
        </p:spPr>
      </p:pic>
      <p:pic>
        <p:nvPicPr>
          <p:cNvPr id="256" name="Google Shape;256;p8"/>
          <p:cNvPicPr preferRelativeResize="0"/>
          <p:nvPr/>
        </p:nvPicPr>
        <p:blipFill rotWithShape="1">
          <a:blip r:embed="rId4">
            <a:alphaModFix/>
          </a:blip>
          <a:srcRect/>
          <a:stretch/>
        </p:blipFill>
        <p:spPr>
          <a:xfrm>
            <a:off x="1330738" y="249718"/>
            <a:ext cx="1224000" cy="1812098"/>
          </a:xfrm>
          <a:prstGeom prst="rect">
            <a:avLst/>
          </a:prstGeom>
          <a:noFill/>
          <a:ln>
            <a:noFill/>
          </a:ln>
        </p:spPr>
      </p:pic>
      <p:pic>
        <p:nvPicPr>
          <p:cNvPr id="257" name="Google Shape;257;p8"/>
          <p:cNvPicPr preferRelativeResize="0"/>
          <p:nvPr/>
        </p:nvPicPr>
        <p:blipFill rotWithShape="1">
          <a:blip r:embed="rId5">
            <a:alphaModFix/>
          </a:blip>
          <a:srcRect/>
          <a:stretch/>
        </p:blipFill>
        <p:spPr>
          <a:xfrm>
            <a:off x="1339255" y="2161505"/>
            <a:ext cx="1224000" cy="1992570"/>
          </a:xfrm>
          <a:prstGeom prst="rect">
            <a:avLst/>
          </a:prstGeom>
          <a:noFill/>
          <a:ln>
            <a:noFill/>
          </a:ln>
        </p:spPr>
      </p:pic>
      <p:pic>
        <p:nvPicPr>
          <p:cNvPr id="258" name="Google Shape;258;p8"/>
          <p:cNvPicPr preferRelativeResize="0"/>
          <p:nvPr/>
        </p:nvPicPr>
        <p:blipFill rotWithShape="1">
          <a:blip r:embed="rId6">
            <a:alphaModFix/>
          </a:blip>
          <a:srcRect/>
          <a:stretch/>
        </p:blipFill>
        <p:spPr>
          <a:xfrm>
            <a:off x="5294368" y="257254"/>
            <a:ext cx="1224000" cy="2204322"/>
          </a:xfrm>
          <a:prstGeom prst="rect">
            <a:avLst/>
          </a:prstGeom>
          <a:noFill/>
          <a:ln>
            <a:noFill/>
          </a:ln>
        </p:spPr>
      </p:pic>
      <p:pic>
        <p:nvPicPr>
          <p:cNvPr id="259" name="Google Shape;259;p8"/>
          <p:cNvPicPr preferRelativeResize="0"/>
          <p:nvPr/>
        </p:nvPicPr>
        <p:blipFill rotWithShape="1">
          <a:blip r:embed="rId7">
            <a:alphaModFix/>
          </a:blip>
          <a:srcRect/>
          <a:stretch/>
        </p:blipFill>
        <p:spPr>
          <a:xfrm>
            <a:off x="5292079" y="2571750"/>
            <a:ext cx="1224000" cy="1594046"/>
          </a:xfrm>
          <a:prstGeom prst="rect">
            <a:avLst/>
          </a:prstGeom>
          <a:noFill/>
          <a:ln>
            <a:noFill/>
          </a:ln>
        </p:spPr>
      </p:pic>
      <p:pic>
        <p:nvPicPr>
          <p:cNvPr id="260" name="Google Shape;260;p8"/>
          <p:cNvPicPr preferRelativeResize="0"/>
          <p:nvPr/>
        </p:nvPicPr>
        <p:blipFill rotWithShape="1">
          <a:blip r:embed="rId8">
            <a:alphaModFix/>
          </a:blip>
          <a:srcRect/>
          <a:stretch/>
        </p:blipFill>
        <p:spPr>
          <a:xfrm>
            <a:off x="7910377" y="241296"/>
            <a:ext cx="1224000" cy="1043834"/>
          </a:xfrm>
          <a:prstGeom prst="rect">
            <a:avLst/>
          </a:prstGeom>
          <a:noFill/>
          <a:ln>
            <a:noFill/>
          </a:ln>
        </p:spPr>
      </p:pic>
      <p:pic>
        <p:nvPicPr>
          <p:cNvPr id="261" name="Google Shape;261;p8"/>
          <p:cNvPicPr preferRelativeResize="0"/>
          <p:nvPr/>
        </p:nvPicPr>
        <p:blipFill rotWithShape="1">
          <a:blip r:embed="rId9">
            <a:alphaModFix/>
          </a:blip>
          <a:srcRect/>
          <a:stretch/>
        </p:blipFill>
        <p:spPr>
          <a:xfrm>
            <a:off x="9623" y="3319936"/>
            <a:ext cx="1224000" cy="1528879"/>
          </a:xfrm>
          <a:prstGeom prst="rect">
            <a:avLst/>
          </a:prstGeom>
          <a:noFill/>
          <a:ln>
            <a:noFill/>
          </a:ln>
        </p:spPr>
      </p:pic>
      <p:pic>
        <p:nvPicPr>
          <p:cNvPr id="262" name="Google Shape;262;p8"/>
          <p:cNvPicPr preferRelativeResize="0"/>
          <p:nvPr/>
        </p:nvPicPr>
        <p:blipFill rotWithShape="1">
          <a:blip r:embed="rId10">
            <a:alphaModFix/>
          </a:blip>
          <a:srcRect/>
          <a:stretch/>
        </p:blipFill>
        <p:spPr>
          <a:xfrm>
            <a:off x="2661476" y="249718"/>
            <a:ext cx="1224000" cy="1377836"/>
          </a:xfrm>
          <a:prstGeom prst="rect">
            <a:avLst/>
          </a:prstGeom>
          <a:noFill/>
          <a:ln>
            <a:noFill/>
          </a:ln>
        </p:spPr>
      </p:pic>
      <p:pic>
        <p:nvPicPr>
          <p:cNvPr id="263" name="Google Shape;263;p8"/>
          <p:cNvPicPr preferRelativeResize="0"/>
          <p:nvPr/>
        </p:nvPicPr>
        <p:blipFill rotWithShape="1">
          <a:blip r:embed="rId11">
            <a:alphaModFix/>
          </a:blip>
          <a:srcRect/>
          <a:stretch/>
        </p:blipFill>
        <p:spPr>
          <a:xfrm>
            <a:off x="2663650" y="1760786"/>
            <a:ext cx="1224000" cy="1932923"/>
          </a:xfrm>
          <a:prstGeom prst="rect">
            <a:avLst/>
          </a:prstGeom>
          <a:noFill/>
          <a:ln>
            <a:noFill/>
          </a:ln>
        </p:spPr>
      </p:pic>
      <p:pic>
        <p:nvPicPr>
          <p:cNvPr id="264" name="Google Shape;264;p8"/>
          <p:cNvPicPr preferRelativeResize="0"/>
          <p:nvPr/>
        </p:nvPicPr>
        <p:blipFill rotWithShape="1">
          <a:blip r:embed="rId12">
            <a:alphaModFix/>
          </a:blip>
          <a:srcRect/>
          <a:stretch/>
        </p:blipFill>
        <p:spPr>
          <a:xfrm>
            <a:off x="7910377" y="1375873"/>
            <a:ext cx="1224000" cy="3472942"/>
          </a:xfrm>
          <a:prstGeom prst="rect">
            <a:avLst/>
          </a:prstGeom>
          <a:noFill/>
          <a:ln>
            <a:noFill/>
          </a:ln>
        </p:spPr>
      </p:pic>
      <p:pic>
        <p:nvPicPr>
          <p:cNvPr id="265" name="Google Shape;265;p8"/>
          <p:cNvPicPr preferRelativeResize="0"/>
          <p:nvPr/>
        </p:nvPicPr>
        <p:blipFill rotWithShape="1">
          <a:blip r:embed="rId13">
            <a:alphaModFix/>
          </a:blip>
          <a:srcRect/>
          <a:stretch/>
        </p:blipFill>
        <p:spPr>
          <a:xfrm>
            <a:off x="6593999" y="257254"/>
            <a:ext cx="1224000" cy="3846234"/>
          </a:xfrm>
          <a:prstGeom prst="rect">
            <a:avLst/>
          </a:prstGeom>
          <a:noFill/>
          <a:ln>
            <a:noFill/>
          </a:ln>
        </p:spPr>
      </p:pic>
      <p:pic>
        <p:nvPicPr>
          <p:cNvPr id="266" name="Google Shape;266;p8"/>
          <p:cNvPicPr preferRelativeResize="0"/>
          <p:nvPr/>
        </p:nvPicPr>
        <p:blipFill rotWithShape="1">
          <a:blip r:embed="rId14">
            <a:alphaModFix/>
          </a:blip>
          <a:srcRect/>
          <a:stretch/>
        </p:blipFill>
        <p:spPr>
          <a:xfrm>
            <a:off x="4002905" y="1702755"/>
            <a:ext cx="1224000" cy="2552914"/>
          </a:xfrm>
          <a:prstGeom prst="rect">
            <a:avLst/>
          </a:prstGeom>
          <a:noFill/>
          <a:ln>
            <a:noFill/>
          </a:ln>
        </p:spPr>
      </p:pic>
      <p:pic>
        <p:nvPicPr>
          <p:cNvPr id="267" name="Google Shape;267;p8"/>
          <p:cNvPicPr preferRelativeResize="0"/>
          <p:nvPr/>
        </p:nvPicPr>
        <p:blipFill rotWithShape="1">
          <a:blip r:embed="rId15">
            <a:alphaModFix/>
          </a:blip>
          <a:srcRect/>
          <a:stretch/>
        </p:blipFill>
        <p:spPr>
          <a:xfrm>
            <a:off x="4002905" y="249718"/>
            <a:ext cx="1224000" cy="1331100"/>
          </a:xfrm>
          <a:prstGeom prst="rect">
            <a:avLst/>
          </a:prstGeom>
          <a:noFill/>
          <a:ln>
            <a:noFill/>
          </a:ln>
        </p:spPr>
      </p:pic>
      <p:sp>
        <p:nvSpPr>
          <p:cNvPr id="268" name="Google Shape;268;p8"/>
          <p:cNvSpPr txBox="1"/>
          <p:nvPr/>
        </p:nvSpPr>
        <p:spPr>
          <a:xfrm>
            <a:off x="1326001" y="4306763"/>
            <a:ext cx="6478744" cy="738664"/>
          </a:xfrm>
          <a:prstGeom prst="rect">
            <a:avLst/>
          </a:prstGeom>
          <a:solidFill>
            <a:srgbClr val="C760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s-ES" sz="1050" b="0" i="0" u="none" strike="noStrike" cap="none">
                <a:solidFill>
                  <a:schemeClr val="lt1"/>
                </a:solidFill>
                <a:latin typeface="Franklin Gothic"/>
                <a:ea typeface="Franklin Gothic"/>
                <a:cs typeface="Franklin Gothic"/>
                <a:sym typeface="Franklin Gothic"/>
              </a:rPr>
              <a:t>Desde configurar luz nocturna, cambiar el tamaño del texto, la resolución, elegir si queremos que nos muestren notificaciones, seleccionar modo tableta, compartir entre dispositivos, cambiar la imagen del fondo o la de pantalla de bloqueo, etc., tenemos a nuestra disposición una amplia lista de ítems que podemos configurar y personalizar a nuestro gusto, para mejorar y enriquecer nuestra experiencia de uso de Windows</a:t>
            </a:r>
            <a:endParaRPr/>
          </a:p>
        </p:txBody>
      </p:sp>
      <p:sp>
        <p:nvSpPr>
          <p:cNvPr id="269" name="Google Shape;269;p8"/>
          <p:cNvSpPr/>
          <p:nvPr/>
        </p:nvSpPr>
        <p:spPr>
          <a:xfrm>
            <a:off x="8338657" y="142166"/>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8"/>
          <p:cNvSpPr/>
          <p:nvPr/>
        </p:nvSpPr>
        <p:spPr>
          <a:xfrm>
            <a:off x="8482148" y="249718"/>
            <a:ext cx="470263" cy="470264"/>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9"/>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6" name="Google Shape;276;p9"/>
          <p:cNvSpPr/>
          <p:nvPr/>
        </p:nvSpPr>
        <p:spPr>
          <a:xfrm>
            <a:off x="8900" y="0"/>
            <a:ext cx="4563100" cy="1202076"/>
          </a:xfrm>
          <a:prstGeom prst="rect">
            <a:avLst/>
          </a:prstGeom>
          <a:solidFill>
            <a:srgbClr val="57C87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7" name="Google Shape;277;p9"/>
          <p:cNvSpPr/>
          <p:nvPr/>
        </p:nvSpPr>
        <p:spPr>
          <a:xfrm>
            <a:off x="353089" y="102742"/>
            <a:ext cx="4620113" cy="899351"/>
          </a:xfrm>
          <a:prstGeom prst="rect">
            <a:avLst/>
          </a:prstGeom>
          <a:solidFill>
            <a:srgbClr val="009D2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s-ES" sz="2800" b="1" i="0" u="none" strike="noStrike" cap="none">
                <a:solidFill>
                  <a:schemeClr val="lt1"/>
                </a:solidFill>
                <a:latin typeface="Franklin Gothic"/>
                <a:ea typeface="Franklin Gothic"/>
                <a:cs typeface="Franklin Gothic"/>
                <a:sym typeface="Franklin Gothic"/>
              </a:rPr>
              <a:t>CONFIGURACIÓN DE LAS APLICACIONES DE OFFICE</a:t>
            </a:r>
            <a:endParaRPr/>
          </a:p>
        </p:txBody>
      </p:sp>
      <p:sp>
        <p:nvSpPr>
          <p:cNvPr id="278" name="Google Shape;278;p9"/>
          <p:cNvSpPr txBox="1"/>
          <p:nvPr/>
        </p:nvSpPr>
        <p:spPr>
          <a:xfrm>
            <a:off x="448561" y="2986594"/>
            <a:ext cx="4524641" cy="276999"/>
          </a:xfrm>
          <a:prstGeom prst="rect">
            <a:avLst/>
          </a:prstGeom>
          <a:solidFill>
            <a:srgbClr val="C76035"/>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s-ES" sz="1200" b="0" i="0" u="none" strike="noStrike" cap="none">
                <a:solidFill>
                  <a:schemeClr val="lt1"/>
                </a:solidFill>
                <a:latin typeface="Franklin Gothic"/>
                <a:ea typeface="Franklin Gothic"/>
                <a:cs typeface="Franklin Gothic"/>
                <a:sym typeface="Franklin Gothic"/>
              </a:rPr>
              <a:t>Podemos cambiar los valores predeterminados de:</a:t>
            </a:r>
            <a:endParaRPr/>
          </a:p>
        </p:txBody>
      </p:sp>
      <p:pic>
        <p:nvPicPr>
          <p:cNvPr id="279" name="Google Shape;279;p9" descr="https://img-prod-cms-rt-microsoft-com.akamaized.net/cms/api/am/imageFileData/RE1Mu3b?ver=5c31"/>
          <p:cNvPicPr preferRelativeResize="0"/>
          <p:nvPr/>
        </p:nvPicPr>
        <p:blipFill rotWithShape="1">
          <a:blip r:embed="rId3">
            <a:alphaModFix/>
          </a:blip>
          <a:srcRect/>
          <a:stretch/>
        </p:blipFill>
        <p:spPr>
          <a:xfrm>
            <a:off x="6064794" y="303855"/>
            <a:ext cx="2057400" cy="438150"/>
          </a:xfrm>
          <a:prstGeom prst="rect">
            <a:avLst/>
          </a:prstGeom>
          <a:noFill/>
          <a:ln>
            <a:noFill/>
          </a:ln>
        </p:spPr>
      </p:pic>
      <p:sp>
        <p:nvSpPr>
          <p:cNvPr id="280" name="Google Shape;280;p9"/>
          <p:cNvSpPr/>
          <p:nvPr/>
        </p:nvSpPr>
        <p:spPr>
          <a:xfrm>
            <a:off x="270273" y="1317697"/>
            <a:ext cx="4966766" cy="1384995"/>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400"/>
              <a:buFont typeface="Noto Sans Symbols"/>
              <a:buChar char="❑"/>
            </a:pPr>
            <a:r>
              <a:rPr lang="es-ES" sz="1400" b="0" i="0" u="none" strike="noStrike" cap="none">
                <a:solidFill>
                  <a:srgbClr val="000000"/>
                </a:solidFill>
                <a:latin typeface="Franklin Gothic"/>
                <a:ea typeface="Franklin Gothic"/>
                <a:cs typeface="Franklin Gothic"/>
                <a:sym typeface="Franklin Gothic"/>
              </a:rPr>
              <a:t>Casi cualquier programa o aplicación nos da la posibilidad de configurarlo y personalizarlo según nuestras necesidades. </a:t>
            </a:r>
            <a:endParaRPr/>
          </a:p>
          <a:p>
            <a:pPr marL="285750" marR="0" lvl="0" indent="-285750" algn="l" rtl="0">
              <a:lnSpc>
                <a:spcPct val="100000"/>
              </a:lnSpc>
              <a:spcBef>
                <a:spcPts val="0"/>
              </a:spcBef>
              <a:spcAft>
                <a:spcPts val="0"/>
              </a:spcAft>
              <a:buClr>
                <a:srgbClr val="000000"/>
              </a:buClr>
              <a:buSzPts val="1400"/>
              <a:buFont typeface="Noto Sans Symbols"/>
              <a:buChar char="❑"/>
            </a:pPr>
            <a:r>
              <a:rPr lang="es-ES" sz="1400" b="0" i="0" u="none" strike="noStrike" cap="none">
                <a:solidFill>
                  <a:srgbClr val="000000"/>
                </a:solidFill>
                <a:latin typeface="Franklin Gothic"/>
                <a:ea typeface="Franklin Gothic"/>
                <a:cs typeface="Franklin Gothic"/>
                <a:sym typeface="Franklin Gothic"/>
              </a:rPr>
              <a:t>Tomemos por ejemplo las aplicaciones de Office: podemos crear y usar una plantilla propia tanto para Word, Power-Point, como para Excel.</a:t>
            </a:r>
            <a:endParaRPr/>
          </a:p>
        </p:txBody>
      </p:sp>
      <p:pic>
        <p:nvPicPr>
          <p:cNvPr id="281" name="Google Shape;281;p9"/>
          <p:cNvPicPr preferRelativeResize="0"/>
          <p:nvPr/>
        </p:nvPicPr>
        <p:blipFill rotWithShape="1">
          <a:blip r:embed="rId4">
            <a:alphaModFix/>
          </a:blip>
          <a:srcRect/>
          <a:stretch/>
        </p:blipFill>
        <p:spPr>
          <a:xfrm>
            <a:off x="6866932" y="2034707"/>
            <a:ext cx="1338078" cy="955770"/>
          </a:xfrm>
          <a:prstGeom prst="rect">
            <a:avLst/>
          </a:prstGeom>
          <a:noFill/>
          <a:ln>
            <a:noFill/>
          </a:ln>
        </p:spPr>
      </p:pic>
      <p:pic>
        <p:nvPicPr>
          <p:cNvPr id="282" name="Google Shape;282;p9"/>
          <p:cNvPicPr preferRelativeResize="0"/>
          <p:nvPr/>
        </p:nvPicPr>
        <p:blipFill rotWithShape="1">
          <a:blip r:embed="rId5">
            <a:alphaModFix/>
          </a:blip>
          <a:srcRect/>
          <a:stretch/>
        </p:blipFill>
        <p:spPr>
          <a:xfrm>
            <a:off x="5854167" y="3322909"/>
            <a:ext cx="1012765" cy="955770"/>
          </a:xfrm>
          <a:prstGeom prst="rect">
            <a:avLst/>
          </a:prstGeom>
          <a:noFill/>
          <a:ln>
            <a:noFill/>
          </a:ln>
        </p:spPr>
      </p:pic>
      <p:pic>
        <p:nvPicPr>
          <p:cNvPr id="283" name="Google Shape;283;p9"/>
          <p:cNvPicPr preferRelativeResize="0"/>
          <p:nvPr/>
        </p:nvPicPr>
        <p:blipFill rotWithShape="1">
          <a:blip r:embed="rId6">
            <a:alphaModFix/>
          </a:blip>
          <a:srcRect/>
          <a:stretch/>
        </p:blipFill>
        <p:spPr>
          <a:xfrm>
            <a:off x="5854167" y="1106770"/>
            <a:ext cx="983272" cy="927937"/>
          </a:xfrm>
          <a:prstGeom prst="rect">
            <a:avLst/>
          </a:prstGeom>
          <a:noFill/>
          <a:ln>
            <a:noFill/>
          </a:ln>
        </p:spPr>
      </p:pic>
      <p:grpSp>
        <p:nvGrpSpPr>
          <p:cNvPr id="284" name="Google Shape;284;p9"/>
          <p:cNvGrpSpPr/>
          <p:nvPr/>
        </p:nvGrpSpPr>
        <p:grpSpPr>
          <a:xfrm>
            <a:off x="449886" y="3476302"/>
            <a:ext cx="4521989" cy="1367113"/>
            <a:chOff x="1325" y="35710"/>
            <a:chExt cx="4521989" cy="1367113"/>
          </a:xfrm>
        </p:grpSpPr>
        <p:sp>
          <p:nvSpPr>
            <p:cNvPr id="285" name="Google Shape;285;p9"/>
            <p:cNvSpPr/>
            <p:nvPr/>
          </p:nvSpPr>
          <p:spPr>
            <a:xfrm>
              <a:off x="1325" y="35710"/>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9"/>
            <p:cNvSpPr txBox="1"/>
            <p:nvPr/>
          </p:nvSpPr>
          <p:spPr>
            <a:xfrm>
              <a:off x="1325" y="35710"/>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la fuente </a:t>
              </a:r>
              <a:endParaRPr/>
            </a:p>
          </p:txBody>
        </p:sp>
        <p:sp>
          <p:nvSpPr>
            <p:cNvPr id="287" name="Google Shape;287;p9"/>
            <p:cNvSpPr/>
            <p:nvPr/>
          </p:nvSpPr>
          <p:spPr>
            <a:xfrm>
              <a:off x="1158113" y="35710"/>
              <a:ext cx="1051625" cy="630975"/>
            </a:xfrm>
            <a:prstGeom prst="rect">
              <a:avLst/>
            </a:prstGeom>
            <a:solidFill>
              <a:srgbClr val="F7B99B"/>
            </a:solidFill>
            <a:ln w="25400"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9"/>
            <p:cNvSpPr txBox="1"/>
            <p:nvPr/>
          </p:nvSpPr>
          <p:spPr>
            <a:xfrm>
              <a:off x="1158113" y="35710"/>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el espaciado de caracteres </a:t>
              </a:r>
              <a:endParaRPr/>
            </a:p>
          </p:txBody>
        </p:sp>
        <p:sp>
          <p:nvSpPr>
            <p:cNvPr id="289" name="Google Shape;289;p9"/>
            <p:cNvSpPr/>
            <p:nvPr/>
          </p:nvSpPr>
          <p:spPr>
            <a:xfrm>
              <a:off x="2314901" y="35710"/>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9"/>
            <p:cNvSpPr txBox="1"/>
            <p:nvPr/>
          </p:nvSpPr>
          <p:spPr>
            <a:xfrm>
              <a:off x="2314901" y="35710"/>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los márgenes </a:t>
              </a:r>
              <a:endParaRPr/>
            </a:p>
          </p:txBody>
        </p:sp>
        <p:sp>
          <p:nvSpPr>
            <p:cNvPr id="291" name="Google Shape;291;p9"/>
            <p:cNvSpPr/>
            <p:nvPr/>
          </p:nvSpPr>
          <p:spPr>
            <a:xfrm>
              <a:off x="3471689" y="35710"/>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9"/>
            <p:cNvSpPr txBox="1"/>
            <p:nvPr/>
          </p:nvSpPr>
          <p:spPr>
            <a:xfrm>
              <a:off x="3471689" y="35710"/>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el diseño </a:t>
              </a:r>
              <a:endParaRPr/>
            </a:p>
          </p:txBody>
        </p:sp>
        <p:sp>
          <p:nvSpPr>
            <p:cNvPr id="293" name="Google Shape;293;p9"/>
            <p:cNvSpPr/>
            <p:nvPr/>
          </p:nvSpPr>
          <p:spPr>
            <a:xfrm>
              <a:off x="1325" y="771848"/>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9"/>
            <p:cNvSpPr txBox="1"/>
            <p:nvPr/>
          </p:nvSpPr>
          <p:spPr>
            <a:xfrm>
              <a:off x="1325" y="771848"/>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el formato de texto, de párrafos y del documento</a:t>
              </a:r>
              <a:endParaRPr/>
            </a:p>
          </p:txBody>
        </p:sp>
        <p:sp>
          <p:nvSpPr>
            <p:cNvPr id="295" name="Google Shape;295;p9"/>
            <p:cNvSpPr/>
            <p:nvPr/>
          </p:nvSpPr>
          <p:spPr>
            <a:xfrm>
              <a:off x="1158113" y="771848"/>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9"/>
            <p:cNvSpPr txBox="1"/>
            <p:nvPr/>
          </p:nvSpPr>
          <p:spPr>
            <a:xfrm>
              <a:off x="1158113" y="771848"/>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estilos</a:t>
              </a:r>
              <a:endParaRPr/>
            </a:p>
          </p:txBody>
        </p:sp>
        <p:sp>
          <p:nvSpPr>
            <p:cNvPr id="297" name="Google Shape;297;p9"/>
            <p:cNvSpPr/>
            <p:nvPr/>
          </p:nvSpPr>
          <p:spPr>
            <a:xfrm>
              <a:off x="2314901" y="771848"/>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9"/>
            <p:cNvSpPr txBox="1"/>
            <p:nvPr/>
          </p:nvSpPr>
          <p:spPr>
            <a:xfrm>
              <a:off x="2314901" y="771848"/>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texto</a:t>
              </a:r>
              <a:endParaRPr/>
            </a:p>
          </p:txBody>
        </p:sp>
        <p:sp>
          <p:nvSpPr>
            <p:cNvPr id="299" name="Google Shape;299;p9"/>
            <p:cNvSpPr/>
            <p:nvPr/>
          </p:nvSpPr>
          <p:spPr>
            <a:xfrm>
              <a:off x="3471689" y="771848"/>
              <a:ext cx="1051625" cy="630975"/>
            </a:xfrm>
            <a:prstGeom prst="rect">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9"/>
            <p:cNvSpPr txBox="1"/>
            <p:nvPr/>
          </p:nvSpPr>
          <p:spPr>
            <a:xfrm>
              <a:off x="3471689" y="771848"/>
              <a:ext cx="1051625" cy="630975"/>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Arial"/>
                  <a:ea typeface="Arial"/>
                  <a:cs typeface="Arial"/>
                  <a:sym typeface="Arial"/>
                </a:rPr>
                <a:t>imágenes </a:t>
              </a:r>
              <a:endParaRPr/>
            </a:p>
          </p:txBody>
        </p:sp>
      </p:grpSp>
      <p:sp>
        <p:nvSpPr>
          <p:cNvPr id="301" name="Google Shape;301;p9"/>
          <p:cNvSpPr/>
          <p:nvPr/>
        </p:nvSpPr>
        <p:spPr>
          <a:xfrm>
            <a:off x="8205010" y="186534"/>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9"/>
          <p:cNvSpPr/>
          <p:nvPr/>
        </p:nvSpPr>
        <p:spPr>
          <a:xfrm>
            <a:off x="8335761" y="347902"/>
            <a:ext cx="470263" cy="394103"/>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3</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10"/>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10"/>
          <p:cNvSpPr/>
          <p:nvPr/>
        </p:nvSpPr>
        <p:spPr>
          <a:xfrm>
            <a:off x="8900" y="0"/>
            <a:ext cx="4563100" cy="1202076"/>
          </a:xfrm>
          <a:prstGeom prst="rect">
            <a:avLst/>
          </a:prstGeom>
          <a:solidFill>
            <a:srgbClr val="57C87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p10"/>
          <p:cNvSpPr/>
          <p:nvPr/>
        </p:nvSpPr>
        <p:spPr>
          <a:xfrm>
            <a:off x="353089" y="102742"/>
            <a:ext cx="6407307" cy="899351"/>
          </a:xfrm>
          <a:prstGeom prst="rect">
            <a:avLst/>
          </a:prstGeom>
          <a:solidFill>
            <a:srgbClr val="009D2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s-ES" sz="2800" b="1" i="0" u="none" strike="noStrike" cap="none">
                <a:solidFill>
                  <a:schemeClr val="lt1"/>
                </a:solidFill>
                <a:latin typeface="Franklin Gothic"/>
                <a:ea typeface="Franklin Gothic"/>
                <a:cs typeface="Franklin Gothic"/>
                <a:sym typeface="Franklin Gothic"/>
              </a:rPr>
              <a:t>CONFIGURACIÓN Y PERSONALIZACIÓN DE UN NAVEGADOR</a:t>
            </a:r>
            <a:endParaRPr/>
          </a:p>
        </p:txBody>
      </p:sp>
      <p:sp>
        <p:nvSpPr>
          <p:cNvPr id="310" name="Google Shape;310;p10"/>
          <p:cNvSpPr txBox="1"/>
          <p:nvPr/>
        </p:nvSpPr>
        <p:spPr>
          <a:xfrm>
            <a:off x="180587" y="1976185"/>
            <a:ext cx="6579809" cy="461665"/>
          </a:xfrm>
          <a:prstGeom prst="rect">
            <a:avLst/>
          </a:prstGeom>
          <a:solidFill>
            <a:srgbClr val="F7B99B"/>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s-ES" sz="1200" b="0" i="0" u="none" strike="noStrike" cap="none">
                <a:solidFill>
                  <a:schemeClr val="lt1"/>
                </a:solidFill>
                <a:latin typeface="Franklin Gothic"/>
                <a:ea typeface="Franklin Gothic"/>
                <a:cs typeface="Franklin Gothic"/>
                <a:sym typeface="Franklin Gothic"/>
              </a:rPr>
              <a:t>Desde el apartado de Configuración podemos personalizar todo tipo de opciones y variables para adaptarlas y cambiarlas según nuestros gustos y necesidades.</a:t>
            </a:r>
            <a:endParaRPr/>
          </a:p>
        </p:txBody>
      </p:sp>
      <p:sp>
        <p:nvSpPr>
          <p:cNvPr id="311" name="Google Shape;311;p10"/>
          <p:cNvSpPr/>
          <p:nvPr/>
        </p:nvSpPr>
        <p:spPr>
          <a:xfrm>
            <a:off x="180587" y="1338523"/>
            <a:ext cx="4572000"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s-ES" sz="1400" b="0" i="0" u="none" strike="noStrike" cap="none">
                <a:solidFill>
                  <a:srgbClr val="000000"/>
                </a:solidFill>
                <a:latin typeface="Franklin Gothic"/>
                <a:ea typeface="Franklin Gothic"/>
                <a:cs typeface="Franklin Gothic"/>
                <a:sym typeface="Franklin Gothic"/>
              </a:rPr>
              <a:t>Los navegadores también nos permiten adaptarlos a nuestros gustos e intereses.</a:t>
            </a:r>
            <a:endParaRPr/>
          </a:p>
          <a:p>
            <a:pPr marL="0" marR="0" lvl="0" indent="0" algn="l" rtl="0">
              <a:lnSpc>
                <a:spcPct val="100000"/>
              </a:lnSpc>
              <a:spcBef>
                <a:spcPts val="0"/>
              </a:spcBef>
              <a:spcAft>
                <a:spcPts val="0"/>
              </a:spcAft>
              <a:buNone/>
            </a:pPr>
            <a:r>
              <a:rPr lang="es-ES" sz="1400" b="0" i="0" u="none" strike="noStrike" cap="none">
                <a:solidFill>
                  <a:srgbClr val="000000"/>
                </a:solidFill>
                <a:latin typeface="Franklin Gothic"/>
                <a:ea typeface="Franklin Gothic"/>
                <a:cs typeface="Franklin Gothic"/>
                <a:sym typeface="Franklin Gothic"/>
              </a:rPr>
              <a:t> </a:t>
            </a:r>
            <a:endParaRPr/>
          </a:p>
        </p:txBody>
      </p:sp>
      <p:grpSp>
        <p:nvGrpSpPr>
          <p:cNvPr id="312" name="Google Shape;312;p10"/>
          <p:cNvGrpSpPr/>
          <p:nvPr/>
        </p:nvGrpSpPr>
        <p:grpSpPr>
          <a:xfrm>
            <a:off x="173745" y="2555527"/>
            <a:ext cx="6597837" cy="2443644"/>
            <a:chOff x="338132" y="1115"/>
            <a:chExt cx="6597837" cy="2443644"/>
          </a:xfrm>
        </p:grpSpPr>
        <p:sp>
          <p:nvSpPr>
            <p:cNvPr id="313" name="Google Shape;313;p10"/>
            <p:cNvSpPr/>
            <p:nvPr/>
          </p:nvSpPr>
          <p:spPr>
            <a:xfrm>
              <a:off x="338132" y="1115"/>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0"/>
            <p:cNvSpPr txBox="1"/>
            <p:nvPr/>
          </p:nvSpPr>
          <p:spPr>
            <a:xfrm>
              <a:off x="338132" y="1115"/>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Gestionar la sincronización</a:t>
              </a:r>
              <a:endParaRPr/>
            </a:p>
          </p:txBody>
        </p:sp>
        <p:sp>
          <p:nvSpPr>
            <p:cNvPr id="315" name="Google Shape;315;p10"/>
            <p:cNvSpPr/>
            <p:nvPr/>
          </p:nvSpPr>
          <p:spPr>
            <a:xfrm>
              <a:off x="1682136" y="1115"/>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0"/>
            <p:cNvSpPr txBox="1"/>
            <p:nvPr/>
          </p:nvSpPr>
          <p:spPr>
            <a:xfrm>
              <a:off x="1682136" y="1115"/>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Abrir una página específica al abrir el navegador</a:t>
              </a:r>
              <a:endParaRPr/>
            </a:p>
          </p:txBody>
        </p:sp>
        <p:sp>
          <p:nvSpPr>
            <p:cNvPr id="317" name="Google Shape;317;p10"/>
            <p:cNvSpPr/>
            <p:nvPr/>
          </p:nvSpPr>
          <p:spPr>
            <a:xfrm>
              <a:off x="3026140" y="1115"/>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0"/>
            <p:cNvSpPr txBox="1"/>
            <p:nvPr/>
          </p:nvSpPr>
          <p:spPr>
            <a:xfrm>
              <a:off x="3026140" y="1115"/>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Importar marcadores </a:t>
              </a:r>
              <a:endParaRPr/>
            </a:p>
          </p:txBody>
        </p:sp>
        <p:sp>
          <p:nvSpPr>
            <p:cNvPr id="319" name="Google Shape;319;p10"/>
            <p:cNvSpPr/>
            <p:nvPr/>
          </p:nvSpPr>
          <p:spPr>
            <a:xfrm>
              <a:off x="4370144" y="1115"/>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0"/>
            <p:cNvSpPr txBox="1"/>
            <p:nvPr/>
          </p:nvSpPr>
          <p:spPr>
            <a:xfrm>
              <a:off x="4370144" y="1115"/>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Gestionar las contraseñas</a:t>
              </a:r>
              <a:endParaRPr/>
            </a:p>
          </p:txBody>
        </p:sp>
        <p:sp>
          <p:nvSpPr>
            <p:cNvPr id="321" name="Google Shape;321;p10"/>
            <p:cNvSpPr/>
            <p:nvPr/>
          </p:nvSpPr>
          <p:spPr>
            <a:xfrm>
              <a:off x="5714148" y="1115"/>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0"/>
            <p:cNvSpPr txBox="1"/>
            <p:nvPr/>
          </p:nvSpPr>
          <p:spPr>
            <a:xfrm>
              <a:off x="5714148" y="1115"/>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Modificar Aspecto y Temas</a:t>
              </a:r>
              <a:endParaRPr/>
            </a:p>
          </p:txBody>
        </p:sp>
        <p:sp>
          <p:nvSpPr>
            <p:cNvPr id="323" name="Google Shape;323;p10"/>
            <p:cNvSpPr/>
            <p:nvPr/>
          </p:nvSpPr>
          <p:spPr>
            <a:xfrm>
              <a:off x="338132" y="856390"/>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0"/>
            <p:cNvSpPr txBox="1"/>
            <p:nvPr/>
          </p:nvSpPr>
          <p:spPr>
            <a:xfrm>
              <a:off x="338132" y="856390"/>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Gestionar barra de marcadores</a:t>
              </a:r>
              <a:endParaRPr/>
            </a:p>
          </p:txBody>
        </p:sp>
        <p:sp>
          <p:nvSpPr>
            <p:cNvPr id="325" name="Google Shape;325;p10"/>
            <p:cNvSpPr/>
            <p:nvPr/>
          </p:nvSpPr>
          <p:spPr>
            <a:xfrm>
              <a:off x="1682136" y="856390"/>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0"/>
            <p:cNvSpPr txBox="1"/>
            <p:nvPr/>
          </p:nvSpPr>
          <p:spPr>
            <a:xfrm>
              <a:off x="1682136" y="856390"/>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Personalizar fuentes</a:t>
              </a:r>
              <a:endParaRPr/>
            </a:p>
          </p:txBody>
        </p:sp>
        <p:sp>
          <p:nvSpPr>
            <p:cNvPr id="327" name="Google Shape;327;p10"/>
            <p:cNvSpPr/>
            <p:nvPr/>
          </p:nvSpPr>
          <p:spPr>
            <a:xfrm>
              <a:off x="3026140" y="856390"/>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0"/>
            <p:cNvSpPr txBox="1"/>
            <p:nvPr/>
          </p:nvSpPr>
          <p:spPr>
            <a:xfrm>
              <a:off x="3026140" y="856390"/>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Administrar buscadores en la barra de direcciones</a:t>
              </a:r>
              <a:endParaRPr/>
            </a:p>
          </p:txBody>
        </p:sp>
        <p:sp>
          <p:nvSpPr>
            <p:cNvPr id="329" name="Google Shape;329;p10"/>
            <p:cNvSpPr/>
            <p:nvPr/>
          </p:nvSpPr>
          <p:spPr>
            <a:xfrm>
              <a:off x="4370144" y="856390"/>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0"/>
            <p:cNvSpPr txBox="1"/>
            <p:nvPr/>
          </p:nvSpPr>
          <p:spPr>
            <a:xfrm>
              <a:off x="4370144" y="856390"/>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Elegir navegador predeterminado</a:t>
              </a:r>
              <a:endParaRPr/>
            </a:p>
          </p:txBody>
        </p:sp>
        <p:sp>
          <p:nvSpPr>
            <p:cNvPr id="331" name="Google Shape;331;p10"/>
            <p:cNvSpPr/>
            <p:nvPr/>
          </p:nvSpPr>
          <p:spPr>
            <a:xfrm>
              <a:off x="5714148" y="856390"/>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0"/>
            <p:cNvSpPr txBox="1"/>
            <p:nvPr/>
          </p:nvSpPr>
          <p:spPr>
            <a:xfrm>
              <a:off x="5714148" y="856390"/>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Privacidad y seguridad</a:t>
              </a:r>
              <a:endParaRPr/>
            </a:p>
          </p:txBody>
        </p:sp>
        <p:sp>
          <p:nvSpPr>
            <p:cNvPr id="333" name="Google Shape;333;p10"/>
            <p:cNvSpPr/>
            <p:nvPr/>
          </p:nvSpPr>
          <p:spPr>
            <a:xfrm>
              <a:off x="338132" y="1711666"/>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0"/>
            <p:cNvSpPr txBox="1"/>
            <p:nvPr/>
          </p:nvSpPr>
          <p:spPr>
            <a:xfrm>
              <a:off x="338132" y="1711666"/>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Idiomas</a:t>
              </a:r>
              <a:endParaRPr/>
            </a:p>
          </p:txBody>
        </p:sp>
        <p:sp>
          <p:nvSpPr>
            <p:cNvPr id="335" name="Google Shape;335;p10"/>
            <p:cNvSpPr/>
            <p:nvPr/>
          </p:nvSpPr>
          <p:spPr>
            <a:xfrm>
              <a:off x="1682136" y="1711666"/>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0"/>
            <p:cNvSpPr txBox="1"/>
            <p:nvPr/>
          </p:nvSpPr>
          <p:spPr>
            <a:xfrm>
              <a:off x="1682136" y="1711666"/>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Descargas</a:t>
              </a:r>
              <a:endParaRPr/>
            </a:p>
          </p:txBody>
        </p:sp>
        <p:sp>
          <p:nvSpPr>
            <p:cNvPr id="337" name="Google Shape;337;p10"/>
            <p:cNvSpPr/>
            <p:nvPr/>
          </p:nvSpPr>
          <p:spPr>
            <a:xfrm>
              <a:off x="3026140" y="1711666"/>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0"/>
            <p:cNvSpPr txBox="1"/>
            <p:nvPr/>
          </p:nvSpPr>
          <p:spPr>
            <a:xfrm>
              <a:off x="3026140" y="1711666"/>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Impresoras</a:t>
              </a:r>
              <a:endParaRPr/>
            </a:p>
          </p:txBody>
        </p:sp>
        <p:sp>
          <p:nvSpPr>
            <p:cNvPr id="339" name="Google Shape;339;p10"/>
            <p:cNvSpPr/>
            <p:nvPr/>
          </p:nvSpPr>
          <p:spPr>
            <a:xfrm>
              <a:off x="4370144" y="1711666"/>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0"/>
            <p:cNvSpPr txBox="1"/>
            <p:nvPr/>
          </p:nvSpPr>
          <p:spPr>
            <a:xfrm>
              <a:off x="4370144" y="1711666"/>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Accesibilidad</a:t>
              </a:r>
              <a:endParaRPr/>
            </a:p>
          </p:txBody>
        </p:sp>
        <p:sp>
          <p:nvSpPr>
            <p:cNvPr id="341" name="Google Shape;341;p10"/>
            <p:cNvSpPr/>
            <p:nvPr/>
          </p:nvSpPr>
          <p:spPr>
            <a:xfrm>
              <a:off x="5714148" y="1711666"/>
              <a:ext cx="1221821" cy="733093"/>
            </a:xfrm>
            <a:prstGeom prst="rect">
              <a:avLst/>
            </a:prstGeom>
            <a:solidFill>
              <a:srgbClr val="C7603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10"/>
            <p:cNvSpPr txBox="1"/>
            <p:nvPr/>
          </p:nvSpPr>
          <p:spPr>
            <a:xfrm>
              <a:off x="5714148" y="1711666"/>
              <a:ext cx="1221821" cy="73309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Sistema</a:t>
              </a:r>
              <a:endParaRPr/>
            </a:p>
          </p:txBody>
        </p:sp>
      </p:grpSp>
      <p:pic>
        <p:nvPicPr>
          <p:cNvPr id="343" name="Google Shape;343;p10"/>
          <p:cNvPicPr preferRelativeResize="0"/>
          <p:nvPr/>
        </p:nvPicPr>
        <p:blipFill rotWithShape="1">
          <a:blip r:embed="rId3">
            <a:alphaModFix/>
          </a:blip>
          <a:srcRect/>
          <a:stretch/>
        </p:blipFill>
        <p:spPr>
          <a:xfrm>
            <a:off x="7299100" y="458277"/>
            <a:ext cx="862989" cy="834848"/>
          </a:xfrm>
          <a:prstGeom prst="rect">
            <a:avLst/>
          </a:prstGeom>
          <a:noFill/>
          <a:ln>
            <a:noFill/>
          </a:ln>
        </p:spPr>
      </p:pic>
      <p:pic>
        <p:nvPicPr>
          <p:cNvPr id="344" name="Google Shape;344;p10"/>
          <p:cNvPicPr preferRelativeResize="0"/>
          <p:nvPr/>
        </p:nvPicPr>
        <p:blipFill rotWithShape="1">
          <a:blip r:embed="rId4">
            <a:alphaModFix/>
          </a:blip>
          <a:srcRect/>
          <a:stretch/>
        </p:blipFill>
        <p:spPr>
          <a:xfrm>
            <a:off x="7250113" y="1440602"/>
            <a:ext cx="1128080" cy="1128080"/>
          </a:xfrm>
          <a:prstGeom prst="rect">
            <a:avLst/>
          </a:prstGeom>
          <a:noFill/>
          <a:ln>
            <a:noFill/>
          </a:ln>
        </p:spPr>
      </p:pic>
      <p:pic>
        <p:nvPicPr>
          <p:cNvPr id="345" name="Google Shape;345;p10"/>
          <p:cNvPicPr preferRelativeResize="0"/>
          <p:nvPr/>
        </p:nvPicPr>
        <p:blipFill rotWithShape="1">
          <a:blip r:embed="rId5">
            <a:alphaModFix/>
          </a:blip>
          <a:srcRect/>
          <a:stretch/>
        </p:blipFill>
        <p:spPr>
          <a:xfrm>
            <a:off x="7299100" y="3921758"/>
            <a:ext cx="894319" cy="890344"/>
          </a:xfrm>
          <a:prstGeom prst="rect">
            <a:avLst/>
          </a:prstGeom>
          <a:noFill/>
          <a:ln>
            <a:noFill/>
          </a:ln>
        </p:spPr>
      </p:pic>
      <p:pic>
        <p:nvPicPr>
          <p:cNvPr id="346" name="Google Shape;346;p10"/>
          <p:cNvPicPr preferRelativeResize="0"/>
          <p:nvPr/>
        </p:nvPicPr>
        <p:blipFill rotWithShape="1">
          <a:blip r:embed="rId6">
            <a:alphaModFix/>
          </a:blip>
          <a:srcRect/>
          <a:stretch/>
        </p:blipFill>
        <p:spPr>
          <a:xfrm>
            <a:off x="7350450" y="2716159"/>
            <a:ext cx="876300" cy="876300"/>
          </a:xfrm>
          <a:prstGeom prst="rect">
            <a:avLst/>
          </a:prstGeom>
          <a:noFill/>
          <a:ln>
            <a:noFill/>
          </a:ln>
        </p:spPr>
      </p:pic>
      <p:sp>
        <p:nvSpPr>
          <p:cNvPr id="347" name="Google Shape;347;p10"/>
          <p:cNvSpPr/>
          <p:nvPr/>
        </p:nvSpPr>
        <p:spPr>
          <a:xfrm>
            <a:off x="8267245" y="170030"/>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0"/>
          <p:cNvSpPr/>
          <p:nvPr/>
        </p:nvSpPr>
        <p:spPr>
          <a:xfrm>
            <a:off x="8397996" y="331398"/>
            <a:ext cx="470263" cy="394103"/>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4</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11"/>
          <p:cNvSpPr/>
          <p:nvPr/>
        </p:nvSpPr>
        <p:spPr>
          <a:xfrm>
            <a:off x="2958875" y="0"/>
            <a:ext cx="61851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4" name="Google Shape;354;p11"/>
          <p:cNvSpPr/>
          <p:nvPr/>
        </p:nvSpPr>
        <p:spPr>
          <a:xfrm>
            <a:off x="2958875" y="3163850"/>
            <a:ext cx="3609600" cy="4992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55" name="Google Shape;355;p11"/>
          <p:cNvPicPr preferRelativeResize="0"/>
          <p:nvPr/>
        </p:nvPicPr>
        <p:blipFill rotWithShape="1">
          <a:blip r:embed="rId3">
            <a:alphaModFix/>
          </a:blip>
          <a:srcRect/>
          <a:stretch/>
        </p:blipFill>
        <p:spPr>
          <a:xfrm>
            <a:off x="37617" y="3163850"/>
            <a:ext cx="2841158" cy="49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5349240" y="457199"/>
            <a:ext cx="2795452" cy="184666"/>
          </a:xfrm>
          <a:prstGeom prst="rect">
            <a:avLst/>
          </a:prstGeom>
          <a:solidFill>
            <a:schemeClr val="bg2">
              <a:lumMod val="90000"/>
            </a:schemeClr>
          </a:solidFill>
        </p:spPr>
        <p:txBody>
          <a:bodyPr wrap="square" lIns="0" tIns="0" rIns="0" bIns="0" rtlCol="0">
            <a:spAutoFit/>
          </a:bodyPr>
          <a:lstStyle/>
          <a:p>
            <a:pPr algn="ctr"/>
            <a:r>
              <a:rPr lang="es-ES" sz="1200" dirty="0">
                <a:latin typeface="Arial" panose="020B0604020202020204" pitchFamily="34" charset="0"/>
                <a:cs typeface="Arial" panose="020B0604020202020204" pitchFamily="34" charset="0"/>
              </a:rPr>
              <a:t>Colección Objetos de Aprendizaje, 2019 </a:t>
            </a:r>
          </a:p>
        </p:txBody>
      </p:sp>
      <p:sp>
        <p:nvSpPr>
          <p:cNvPr id="7" name="CuadroTexto 6"/>
          <p:cNvSpPr txBox="1"/>
          <p:nvPr/>
        </p:nvSpPr>
        <p:spPr>
          <a:xfrm>
            <a:off x="1184563" y="904612"/>
            <a:ext cx="6670964" cy="2451953"/>
          </a:xfrm>
          <a:prstGeom prst="rect">
            <a:avLst/>
          </a:prstGeom>
          <a:noFill/>
        </p:spPr>
        <p:txBody>
          <a:bodyPr wrap="square" rtlCol="0">
            <a:spAutoFit/>
          </a:bodyPr>
          <a:lstStyle/>
          <a:p>
            <a:pPr algn="ctr">
              <a:lnSpc>
                <a:spcPct val="150000"/>
              </a:lnSpc>
            </a:pPr>
            <a:r>
              <a:rPr lang="es-ES" sz="1200" b="1" dirty="0">
                <a:latin typeface="Arial" panose="020B0604020202020204" pitchFamily="34" charset="0"/>
                <a:cs typeface="Arial" panose="020B0604020202020204" pitchFamily="34" charset="0"/>
              </a:rPr>
              <a:t>MATERIALES DE FORMACIÓN PARA ESTUDIANTES DE GRADO </a:t>
            </a:r>
            <a:endParaRPr lang="es-ES" sz="1200" b="1" dirty="0">
              <a:latin typeface="Arial" panose="020B0604020202020204" pitchFamily="34" charset="0"/>
              <a:cs typeface="Arial" panose="020B0604020202020204" pitchFamily="34" charset="0"/>
            </a:endParaRPr>
          </a:p>
          <a:p>
            <a:pPr algn="ctr">
              <a:lnSpc>
                <a:spcPct val="150000"/>
              </a:lnSpc>
            </a:pPr>
            <a:r>
              <a:rPr lang="es-ES" sz="1200" b="1" dirty="0">
                <a:latin typeface="Arial" panose="020B0604020202020204" pitchFamily="34" charset="0"/>
                <a:cs typeface="Arial" panose="020B0604020202020204" pitchFamily="34" charset="0"/>
              </a:rPr>
              <a:t>DE </a:t>
            </a:r>
            <a:r>
              <a:rPr lang="es-ES" sz="1200" b="1" dirty="0">
                <a:latin typeface="Arial" panose="020B0604020202020204" pitchFamily="34" charset="0"/>
                <a:cs typeface="Arial" panose="020B0604020202020204" pitchFamily="34" charset="0"/>
              </a:rPr>
              <a:t>LA COMPETENCIA DIGITAL</a:t>
            </a:r>
            <a:endParaRPr lang="es-ES" sz="1200" dirty="0">
              <a:latin typeface="Arial" panose="020B0604020202020204" pitchFamily="34" charset="0"/>
              <a:cs typeface="Arial" panose="020B0604020202020204" pitchFamily="34" charset="0"/>
            </a:endParaRPr>
          </a:p>
          <a:p>
            <a:pPr algn="ctr"/>
            <a:endParaRPr lang="es-ES" sz="1200" b="1" dirty="0"/>
          </a:p>
          <a:p>
            <a:pPr algn="ctr"/>
            <a:r>
              <a:rPr lang="es-ES" sz="1200" b="1" dirty="0"/>
              <a:t> </a:t>
            </a:r>
            <a:endParaRPr lang="es-ES" sz="1200" dirty="0"/>
          </a:p>
          <a:p>
            <a:pPr marL="110487" marR="635" indent="-6350" algn="ctr">
              <a:lnSpc>
                <a:spcPct val="150000"/>
              </a:lnSpc>
              <a:spcBef>
                <a:spcPts val="225"/>
              </a:spcBef>
              <a:spcAft>
                <a:spcPts val="225"/>
              </a:spcAft>
            </a:pPr>
            <a:r>
              <a:rPr lang="es-ES" sz="1200" dirty="0">
                <a:solidFill>
                  <a:srgbClr val="1A1A1A"/>
                </a:solidFill>
                <a:latin typeface="Arial" panose="020B0604020202020204" pitchFamily="34" charset="0"/>
                <a:ea typeface="Arial" panose="020B0604020202020204" pitchFamily="34" charset="0"/>
                <a:cs typeface="Candara" panose="020E0502030303020204" pitchFamily="34" charset="0"/>
              </a:rPr>
              <a:t>3. Creación de contenido digital: 3.4. Configuración y personalización de aplicaciones y programas informáticos: 1. Configura y personaliza aplicaciones y programas informáticos</a:t>
            </a:r>
            <a:endParaRPr lang="es-ES" sz="1050" dirty="0">
              <a:latin typeface="Calibri" panose="020F0502020204030204" pitchFamily="34" charset="0"/>
              <a:ea typeface="Calibri" panose="020F0502020204030204" pitchFamily="34" charset="0"/>
            </a:endParaRPr>
          </a:p>
          <a:p>
            <a:pPr algn="ctr">
              <a:lnSpc>
                <a:spcPct val="150000"/>
              </a:lnSpc>
            </a:pPr>
            <a:r>
              <a:rPr lang="es-ES" sz="1200" dirty="0"/>
              <a:t> </a:t>
            </a:r>
          </a:p>
          <a:p>
            <a:pPr algn="ctr"/>
            <a:endParaRPr lang="es-ES" sz="1200" dirty="0"/>
          </a:p>
          <a:p>
            <a:pPr algn="ctr"/>
            <a:r>
              <a:rPr lang="es-ES" sz="1200" dirty="0"/>
              <a:t> </a:t>
            </a:r>
          </a:p>
          <a:p>
            <a:pPr algn="ctr"/>
            <a:r>
              <a:rPr lang="es-ES" sz="1200" b="1" dirty="0">
                <a:latin typeface="Arial" panose="020B0604020202020204" pitchFamily="34" charset="0"/>
                <a:cs typeface="Arial" panose="020B0604020202020204" pitchFamily="34" charset="0"/>
              </a:rPr>
              <a:t>REBIUN Línea 2 (3er. P.E.) Grupo de Competencia Digital</a:t>
            </a:r>
            <a:endParaRPr lang="es-ES" sz="1200" dirty="0">
              <a:latin typeface="Arial" panose="020B0604020202020204" pitchFamily="34" charset="0"/>
              <a:cs typeface="Arial" panose="020B0604020202020204" pitchFamily="34" charset="0"/>
            </a:endParaRPr>
          </a:p>
        </p:txBody>
      </p:sp>
      <p:sp>
        <p:nvSpPr>
          <p:cNvPr id="8" name="Rectangle 7"/>
          <p:cNvSpPr>
            <a:spLocks noChangeArrowheads="1"/>
          </p:cNvSpPr>
          <p:nvPr/>
        </p:nvSpPr>
        <p:spPr bwMode="auto">
          <a:xfrm>
            <a:off x="2694709" y="300518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sz="1800"/>
          </a:p>
        </p:txBody>
      </p:sp>
      <p:sp>
        <p:nvSpPr>
          <p:cNvPr id="9" name="Rectangle 8"/>
          <p:cNvSpPr>
            <a:spLocks noChangeArrowheads="1"/>
          </p:cNvSpPr>
          <p:nvPr/>
        </p:nvSpPr>
        <p:spPr bwMode="auto">
          <a:xfrm>
            <a:off x="3422578" y="3667304"/>
            <a:ext cx="32960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378" eaLnBrk="0" fontAlgn="base" hangingPunct="0">
              <a:spcBef>
                <a:spcPct val="0"/>
              </a:spcBef>
              <a:spcAft>
                <a:spcPct val="0"/>
              </a:spcAft>
            </a:pPr>
            <a:r>
              <a:rPr lang="es-ES" altLang="es-ES" sz="1200" dirty="0">
                <a:latin typeface="Arial" panose="020B0604020202020204" pitchFamily="34" charset="0"/>
                <a:ea typeface="Arial" panose="020B0604020202020204" pitchFamily="34" charset="0"/>
              </a:rPr>
              <a:t> Documento bajo licencia </a:t>
            </a:r>
            <a:r>
              <a:rPr lang="es-ES" altLang="es-ES" sz="1200" dirty="0" err="1">
                <a:latin typeface="Arial" panose="020B0604020202020204" pitchFamily="34" charset="0"/>
                <a:ea typeface="Arial" panose="020B0604020202020204" pitchFamily="34" charset="0"/>
              </a:rPr>
              <a:t>Creative</a:t>
            </a:r>
            <a:r>
              <a:rPr lang="es-ES" altLang="es-ES" sz="1200" dirty="0">
                <a:latin typeface="Arial" panose="020B0604020202020204" pitchFamily="34" charset="0"/>
                <a:ea typeface="Arial" panose="020B0604020202020204" pitchFamily="34" charset="0"/>
              </a:rPr>
              <a:t> </a:t>
            </a:r>
            <a:r>
              <a:rPr lang="es-ES" altLang="es-ES" sz="1200" dirty="0" err="1">
                <a:latin typeface="Arial" panose="020B0604020202020204" pitchFamily="34" charset="0"/>
                <a:ea typeface="Arial" panose="020B0604020202020204" pitchFamily="34" charset="0"/>
              </a:rPr>
              <a:t>Commons</a:t>
            </a:r>
            <a:r>
              <a:rPr lang="es-ES" altLang="es-ES" sz="1200" dirty="0">
                <a:latin typeface="Arial" panose="020B0604020202020204" pitchFamily="34" charset="0"/>
                <a:ea typeface="Arial" panose="020B0604020202020204" pitchFamily="34" charset="0"/>
              </a:rPr>
              <a:t> </a:t>
            </a:r>
            <a:endParaRPr lang="es-ES" altLang="es-ES" sz="1800" dirty="0">
              <a:latin typeface="Arial" panose="020B0604020202020204" pitchFamily="34" charset="0"/>
            </a:endParaRPr>
          </a:p>
        </p:txBody>
      </p:sp>
      <p:pic>
        <p:nvPicPr>
          <p:cNvPr id="13" name="Picture 124"/>
          <p:cNvPicPr/>
          <p:nvPr/>
        </p:nvPicPr>
        <p:blipFill>
          <a:blip r:embed="rId2"/>
          <a:stretch>
            <a:fillRect/>
          </a:stretch>
        </p:blipFill>
        <p:spPr>
          <a:xfrm>
            <a:off x="2601710" y="4071030"/>
            <a:ext cx="3836670" cy="487750"/>
          </a:xfrm>
          <a:prstGeom prst="rect">
            <a:avLst/>
          </a:prstGeom>
        </p:spPr>
      </p:pic>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2913" y="3542386"/>
            <a:ext cx="969663" cy="341586"/>
          </a:xfrm>
          <a:prstGeom prst="rect">
            <a:avLst/>
          </a:prstGeom>
        </p:spPr>
      </p:pic>
    </p:spTree>
    <p:extLst>
      <p:ext uri="{BB962C8B-B14F-4D97-AF65-F5344CB8AC3E}">
        <p14:creationId xmlns:p14="http://schemas.microsoft.com/office/powerpoint/2010/main" val="2116594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
          <p:cNvSpPr/>
          <p:nvPr/>
        </p:nvSpPr>
        <p:spPr>
          <a:xfrm>
            <a:off x="0" y="0"/>
            <a:ext cx="29322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1"/>
          <p:cNvSpPr/>
          <p:nvPr/>
        </p:nvSpPr>
        <p:spPr>
          <a:xfrm>
            <a:off x="2923300" y="1069475"/>
            <a:ext cx="6117300" cy="142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1"/>
          <p:cNvSpPr/>
          <p:nvPr/>
        </p:nvSpPr>
        <p:spPr>
          <a:xfrm>
            <a:off x="175275" y="1069475"/>
            <a:ext cx="2748000" cy="215661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1"/>
          <p:cNvSpPr txBox="1"/>
          <p:nvPr/>
        </p:nvSpPr>
        <p:spPr>
          <a:xfrm>
            <a:off x="2985625" y="1021600"/>
            <a:ext cx="5864400" cy="1128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ES" sz="3000" b="1" i="0" u="none" strike="noStrike" cap="none">
                <a:solidFill>
                  <a:srgbClr val="314656"/>
                </a:solidFill>
                <a:latin typeface="Franklin Gothic"/>
                <a:ea typeface="Franklin Gothic"/>
                <a:cs typeface="Franklin Gothic"/>
                <a:sym typeface="Franklin Gothic"/>
              </a:rPr>
              <a:t>CONFIGURA Y PERSONALIZA APLICACIONES Y PROGRAMAS INFORMÁTICOS</a:t>
            </a:r>
            <a:endParaRPr sz="3000" b="1" i="0" u="none" strike="noStrike" cap="none">
              <a:solidFill>
                <a:srgbClr val="214C19"/>
              </a:solidFill>
              <a:latin typeface="Franklin Gothic"/>
              <a:ea typeface="Franklin Gothic"/>
              <a:cs typeface="Franklin Gothic"/>
              <a:sym typeface="Franklin Gothic"/>
            </a:endParaRPr>
          </a:p>
        </p:txBody>
      </p:sp>
      <p:sp>
        <p:nvSpPr>
          <p:cNvPr id="141" name="Google Shape;141;p1"/>
          <p:cNvSpPr txBox="1"/>
          <p:nvPr/>
        </p:nvSpPr>
        <p:spPr>
          <a:xfrm>
            <a:off x="152625" y="1069475"/>
            <a:ext cx="2793300" cy="1429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s-ES" sz="1800" b="1" i="0" u="none" strike="noStrike" cap="none">
                <a:solidFill>
                  <a:srgbClr val="F3F3F3"/>
                </a:solidFill>
                <a:latin typeface="Cambria"/>
                <a:ea typeface="Cambria"/>
                <a:cs typeface="Cambria"/>
                <a:sym typeface="Cambria"/>
              </a:rPr>
              <a:t>Creación de contenido digital. </a:t>
            </a:r>
            <a:br>
              <a:rPr lang="es-ES" sz="1800" b="1" i="0" u="none" strike="noStrike" cap="none">
                <a:solidFill>
                  <a:srgbClr val="F3F3F3"/>
                </a:solidFill>
                <a:latin typeface="Cambria"/>
                <a:ea typeface="Cambria"/>
                <a:cs typeface="Cambria"/>
                <a:sym typeface="Cambria"/>
              </a:rPr>
            </a:br>
            <a:r>
              <a:rPr lang="es-ES" sz="1800" b="1" i="0" u="none" strike="noStrike" cap="none">
                <a:solidFill>
                  <a:srgbClr val="F3F3F3"/>
                </a:solidFill>
                <a:latin typeface="Cambria"/>
                <a:ea typeface="Cambria"/>
                <a:cs typeface="Cambria"/>
                <a:sym typeface="Cambria"/>
              </a:rPr>
              <a:t>Configuración y personalización de aplicaciones y programas informáticos</a:t>
            </a:r>
            <a:endParaRPr sz="1800" b="0" i="0" u="none" strike="noStrike" cap="none">
              <a:solidFill>
                <a:srgbClr val="F2F2F2"/>
              </a:solidFill>
              <a:latin typeface="Cambria"/>
              <a:ea typeface="Cambria"/>
              <a:cs typeface="Cambria"/>
              <a:sym typeface="Cambria"/>
            </a:endParaRPr>
          </a:p>
        </p:txBody>
      </p:sp>
      <p:pic>
        <p:nvPicPr>
          <p:cNvPr id="142" name="Google Shape;142;p1"/>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s-ES" sz="2000" b="0" i="0" u="none" strike="noStrike" cap="none">
                <a:solidFill>
                  <a:schemeClr val="dk1"/>
                </a:solidFill>
                <a:latin typeface="Cambria"/>
                <a:ea typeface="Cambria"/>
                <a:cs typeface="Cambria"/>
                <a:sym typeface="Cambria"/>
              </a:rPr>
              <a:t>Al finalizar este apartado...</a:t>
            </a:r>
            <a:endParaRPr sz="2000" b="0" i="0" u="none" strike="noStrike" cap="none">
              <a:solidFill>
                <a:srgbClr val="000000"/>
              </a:solidFill>
              <a:latin typeface="Cambria"/>
              <a:ea typeface="Cambria"/>
              <a:cs typeface="Cambria"/>
              <a:sym typeface="Cambria"/>
            </a:endParaRPr>
          </a:p>
        </p:txBody>
      </p:sp>
      <p:sp>
        <p:nvSpPr>
          <p:cNvPr id="148" name="Google Shape;148;p2"/>
          <p:cNvSpPr txBox="1"/>
          <p:nvPr/>
        </p:nvSpPr>
        <p:spPr>
          <a:xfrm>
            <a:off x="3140225" y="2254600"/>
            <a:ext cx="5240400" cy="2477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Franklin Gothic"/>
                <a:ea typeface="Franklin Gothic"/>
                <a:cs typeface="Franklin Gothic"/>
                <a:sym typeface="Franklin Gothic"/>
              </a:rPr>
              <a:t>Serás capaz de personalizar las configuraciones de programas y dispositivos</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Franklin Gothic"/>
                <a:ea typeface="Franklin Gothic"/>
                <a:cs typeface="Franklin Gothic"/>
                <a:sym typeface="Franklin Gothic"/>
              </a:rPr>
              <a:t>Podrás cambiar las configuraciones básicas y avanzadas de programas ya elaborados</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ES" sz="1800" b="0" i="0" u="none" strike="noStrike" cap="none">
                <a:solidFill>
                  <a:srgbClr val="000000"/>
                </a:solidFill>
                <a:latin typeface="Franklin Gothic"/>
                <a:ea typeface="Franklin Gothic"/>
                <a:cs typeface="Franklin Gothic"/>
                <a:sym typeface="Franklin Gothic"/>
              </a:rPr>
              <a:t>Comprenderás el funcionamiento del código de programas y aplicaciones</a:t>
            </a: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Franklin Gothic"/>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p:txBody>
      </p:sp>
      <p:pic>
        <p:nvPicPr>
          <p:cNvPr id="149" name="Google Shape;149;p2"/>
          <p:cNvPicPr preferRelativeResize="0"/>
          <p:nvPr/>
        </p:nvPicPr>
        <p:blipFill rotWithShape="1">
          <a:blip r:embed="rId3">
            <a:alphaModFix/>
          </a:blip>
          <a:srcRect/>
          <a:stretch/>
        </p:blipFill>
        <p:spPr>
          <a:xfrm>
            <a:off x="76200" y="2375550"/>
            <a:ext cx="3064025" cy="1905674"/>
          </a:xfrm>
          <a:prstGeom prst="rect">
            <a:avLst/>
          </a:prstGeom>
          <a:noFill/>
          <a:ln>
            <a:noFill/>
          </a:ln>
        </p:spPr>
      </p:pic>
      <p:sp>
        <p:nvSpPr>
          <p:cNvPr id="150" name="Google Shape;150;p2"/>
          <p:cNvSpPr/>
          <p:nvPr/>
        </p:nvSpPr>
        <p:spPr>
          <a:xfrm>
            <a:off x="8900" y="0"/>
            <a:ext cx="4019400" cy="10161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2"/>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ES" sz="2900" b="1" i="0" u="none" strike="noStrike" cap="none">
                <a:solidFill>
                  <a:srgbClr val="FFFFFF"/>
                </a:solidFill>
                <a:latin typeface="Franklin Gothic"/>
                <a:ea typeface="Franklin Gothic"/>
                <a:cs typeface="Franklin Gothic"/>
                <a:sym typeface="Franklin Gothic"/>
              </a:rPr>
              <a:t>OBJETIVOS</a:t>
            </a:r>
            <a:endParaRPr sz="2900" b="1" i="0" u="none" strike="noStrike" cap="none">
              <a:solidFill>
                <a:srgbClr val="FFFFFF"/>
              </a:solidFill>
              <a:latin typeface="Franklin Gothic"/>
              <a:ea typeface="Franklin Gothic"/>
              <a:cs typeface="Franklin Gothic"/>
              <a:sym typeface="Franklin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p:nvPr/>
        </p:nvSpPr>
        <p:spPr>
          <a:xfrm>
            <a:off x="1506200" y="1263875"/>
            <a:ext cx="6176100" cy="20514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3"/>
          <p:cNvSpPr txBox="1"/>
          <p:nvPr/>
        </p:nvSpPr>
        <p:spPr>
          <a:xfrm>
            <a:off x="1697750" y="1263875"/>
            <a:ext cx="5793000" cy="16911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800100" marR="0" lvl="0" indent="-342900" algn="l" rtl="0">
              <a:lnSpc>
                <a:spcPct val="100000"/>
              </a:lnSpc>
              <a:spcBef>
                <a:spcPts val="0"/>
              </a:spcBef>
              <a:spcAft>
                <a:spcPts val="0"/>
              </a:spcAft>
              <a:buClr>
                <a:schemeClr val="lt1"/>
              </a:buClr>
              <a:buSzPts val="1800"/>
              <a:buFont typeface="Arial"/>
              <a:buAutoNum type="arabicPeriod"/>
            </a:pPr>
            <a:r>
              <a:rPr lang="es-ES" sz="1800" b="0" i="0" u="none" strike="noStrike" cap="none">
                <a:solidFill>
                  <a:schemeClr val="lt1"/>
                </a:solidFill>
                <a:latin typeface="Franklin Gothic"/>
                <a:ea typeface="Franklin Gothic"/>
                <a:cs typeface="Franklin Gothic"/>
                <a:sym typeface="Franklin Gothic"/>
              </a:rPr>
              <a:t>Configuración básica de programas</a:t>
            </a:r>
            <a:endParaRPr sz="1800" b="0" i="0" u="none" strike="noStrike" cap="none">
              <a:solidFill>
                <a:schemeClr val="lt1"/>
              </a:solidFill>
              <a:latin typeface="Franklin Gothic"/>
              <a:ea typeface="Franklin Gothic"/>
              <a:cs typeface="Franklin Gothic"/>
              <a:sym typeface="Franklin Gothic"/>
            </a:endParaRPr>
          </a:p>
          <a:p>
            <a:pPr marL="800100" marR="0" lvl="0" indent="-342900" algn="l" rtl="0">
              <a:lnSpc>
                <a:spcPct val="100000"/>
              </a:lnSpc>
              <a:spcBef>
                <a:spcPts val="0"/>
              </a:spcBef>
              <a:spcAft>
                <a:spcPts val="0"/>
              </a:spcAft>
              <a:buClr>
                <a:schemeClr val="lt1"/>
              </a:buClr>
              <a:buSzPts val="1800"/>
              <a:buFont typeface="Arial"/>
              <a:buAutoNum type="arabicPeriod"/>
            </a:pPr>
            <a:r>
              <a:rPr lang="es-ES" sz="1800" b="0" i="0" u="none" strike="noStrike" cap="none">
                <a:solidFill>
                  <a:schemeClr val="lt1"/>
                </a:solidFill>
                <a:latin typeface="Franklin Gothic"/>
                <a:ea typeface="Franklin Gothic"/>
                <a:cs typeface="Franklin Gothic"/>
                <a:sym typeface="Franklin Gothic"/>
              </a:rPr>
              <a:t>Configuraciones inicial y avanzada de Windows</a:t>
            </a:r>
            <a:endParaRPr sz="1800" b="0" i="0" u="none" strike="noStrike" cap="none">
              <a:solidFill>
                <a:schemeClr val="lt1"/>
              </a:solidFill>
              <a:latin typeface="Franklin Gothic"/>
              <a:ea typeface="Franklin Gothic"/>
              <a:cs typeface="Franklin Gothic"/>
              <a:sym typeface="Franklin Gothic"/>
            </a:endParaRPr>
          </a:p>
          <a:p>
            <a:pPr marL="800100" marR="0" lvl="0" indent="-342900" algn="l" rtl="0">
              <a:lnSpc>
                <a:spcPct val="100000"/>
              </a:lnSpc>
              <a:spcBef>
                <a:spcPts val="0"/>
              </a:spcBef>
              <a:spcAft>
                <a:spcPts val="0"/>
              </a:spcAft>
              <a:buClr>
                <a:schemeClr val="lt1"/>
              </a:buClr>
              <a:buSzPts val="1800"/>
              <a:buFont typeface="Arial"/>
              <a:buAutoNum type="arabicPeriod"/>
            </a:pPr>
            <a:r>
              <a:rPr lang="es-ES" sz="1800" b="0" i="0" u="none" strike="noStrike" cap="none">
                <a:solidFill>
                  <a:schemeClr val="lt1"/>
                </a:solidFill>
                <a:latin typeface="Franklin Gothic"/>
                <a:ea typeface="Franklin Gothic"/>
                <a:cs typeface="Franklin Gothic"/>
                <a:sym typeface="Franklin Gothic"/>
              </a:rPr>
              <a:t>Configuración de las aplicaciones de Office</a:t>
            </a:r>
            <a:endParaRPr/>
          </a:p>
          <a:p>
            <a:pPr marL="800100" marR="0" lvl="0" indent="-342900" algn="l" rtl="0">
              <a:lnSpc>
                <a:spcPct val="100000"/>
              </a:lnSpc>
              <a:spcBef>
                <a:spcPts val="0"/>
              </a:spcBef>
              <a:spcAft>
                <a:spcPts val="0"/>
              </a:spcAft>
              <a:buClr>
                <a:schemeClr val="lt1"/>
              </a:buClr>
              <a:buSzPts val="1800"/>
              <a:buFont typeface="Arial"/>
              <a:buAutoNum type="arabicPeriod"/>
            </a:pPr>
            <a:r>
              <a:rPr lang="es-ES" sz="1800" b="0" i="0" u="none" strike="noStrike" cap="none">
                <a:solidFill>
                  <a:schemeClr val="lt1"/>
                </a:solidFill>
                <a:latin typeface="Franklin Gothic"/>
                <a:ea typeface="Franklin Gothic"/>
                <a:cs typeface="Franklin Gothic"/>
                <a:sym typeface="Franklin Gothic"/>
              </a:rPr>
              <a:t>Configuración y personalización de un navegador</a:t>
            </a:r>
            <a:endParaRPr/>
          </a:p>
          <a:p>
            <a:pPr marL="742950" marR="0" lvl="0" indent="-171450" algn="l" rtl="0">
              <a:lnSpc>
                <a:spcPct val="100000"/>
              </a:lnSpc>
              <a:spcBef>
                <a:spcPts val="0"/>
              </a:spcBef>
              <a:spcAft>
                <a:spcPts val="0"/>
              </a:spcAft>
              <a:buClr>
                <a:schemeClr val="lt1"/>
              </a:buClr>
              <a:buSzPts val="1800"/>
              <a:buFont typeface="Noto Sans Symbols"/>
              <a:buNone/>
            </a:pPr>
            <a:endParaRPr sz="1800" b="0" i="0" u="none" strike="noStrike" cap="none">
              <a:solidFill>
                <a:schemeClr val="lt1"/>
              </a:solidFill>
              <a:latin typeface="Franklin Gothic"/>
              <a:ea typeface="Franklin Gothic"/>
              <a:cs typeface="Franklin Gothic"/>
              <a:sym typeface="Franklin Gothic"/>
            </a:endParaRPr>
          </a:p>
          <a:p>
            <a:pPr marL="914400" marR="0" lvl="0" indent="0" algn="l" rtl="0">
              <a:lnSpc>
                <a:spcPct val="115000"/>
              </a:lnSpc>
              <a:spcBef>
                <a:spcPts val="0"/>
              </a:spcBef>
              <a:spcAft>
                <a:spcPts val="0"/>
              </a:spcAft>
              <a:buClr>
                <a:srgbClr val="000000"/>
              </a:buClr>
              <a:buSzPts val="1800"/>
              <a:buFont typeface="Arial"/>
              <a:buNone/>
            </a:pPr>
            <a:endParaRPr sz="1800" b="0" i="0" u="none" strike="noStrike" cap="none">
              <a:solidFill>
                <a:schemeClr val="lt1"/>
              </a:solidFill>
              <a:latin typeface="Franklin Gothic"/>
              <a:ea typeface="Franklin Gothic"/>
              <a:cs typeface="Franklin Gothic"/>
              <a:sym typeface="Franklin Gothic"/>
            </a:endParaRPr>
          </a:p>
          <a:p>
            <a:pPr marL="0" marR="0" lvl="0" indent="0" algn="l" rtl="0">
              <a:lnSpc>
                <a:spcPct val="115000"/>
              </a:lnSpc>
              <a:spcBef>
                <a:spcPts val="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15000"/>
              </a:lnSpc>
              <a:spcBef>
                <a:spcPts val="1000"/>
              </a:spcBef>
              <a:spcAft>
                <a:spcPts val="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a:p>
            <a:pPr marL="0" marR="0" lvl="0" indent="0" algn="l" rtl="0">
              <a:lnSpc>
                <a:spcPct val="115000"/>
              </a:lnSpc>
              <a:spcBef>
                <a:spcPts val="1000"/>
              </a:spcBef>
              <a:spcAft>
                <a:spcPts val="1000"/>
              </a:spcAft>
              <a:buClr>
                <a:srgbClr val="000000"/>
              </a:buClr>
              <a:buSzPts val="1800"/>
              <a:buFont typeface="Arial"/>
              <a:buNone/>
            </a:pPr>
            <a:endParaRPr sz="1800" b="0" i="0" u="none" strike="noStrike" cap="none">
              <a:solidFill>
                <a:srgbClr val="000000"/>
              </a:solidFill>
              <a:latin typeface="Franklin Gothic"/>
              <a:ea typeface="Franklin Gothic"/>
              <a:cs typeface="Franklin Gothic"/>
              <a:sym typeface="Franklin Gothic"/>
            </a:endParaRPr>
          </a:p>
        </p:txBody>
      </p:sp>
      <p:sp>
        <p:nvSpPr>
          <p:cNvPr id="158" name="Google Shape;158;p3"/>
          <p:cNvSpPr/>
          <p:nvPr/>
        </p:nvSpPr>
        <p:spPr>
          <a:xfrm>
            <a:off x="0" y="764675"/>
            <a:ext cx="3761100" cy="4992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159" name="Google Shape;159;p3"/>
          <p:cNvSpPr txBox="1"/>
          <p:nvPr/>
        </p:nvSpPr>
        <p:spPr>
          <a:xfrm>
            <a:off x="1644750" y="7686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ES" sz="2400" b="1" i="0" u="none" strike="noStrike" cap="none">
                <a:solidFill>
                  <a:srgbClr val="F2F2F2"/>
                </a:solidFill>
                <a:latin typeface="Franklin Gothic"/>
                <a:ea typeface="Franklin Gothic"/>
                <a:cs typeface="Franklin Gothic"/>
                <a:sym typeface="Franklin Gothic"/>
              </a:rPr>
              <a:t>SUMARIO</a:t>
            </a:r>
            <a:endParaRPr sz="2400" b="1" i="0" u="none" strike="noStrike" cap="none">
              <a:solidFill>
                <a:srgbClr val="F2F2F2"/>
              </a:solidFill>
              <a:latin typeface="Franklin Gothic"/>
              <a:ea typeface="Franklin Gothic"/>
              <a:cs typeface="Franklin Gothic"/>
              <a:sym typeface="Franklin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4"/>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4"/>
          <p:cNvSpPr/>
          <p:nvPr/>
        </p:nvSpPr>
        <p:spPr>
          <a:xfrm>
            <a:off x="0" y="3875"/>
            <a:ext cx="5506948" cy="1016100"/>
          </a:xfrm>
          <a:prstGeom prst="rect">
            <a:avLst/>
          </a:prstGeom>
          <a:solidFill>
            <a:srgbClr val="57C875"/>
          </a:solidFill>
          <a:ln>
            <a:noFill/>
          </a:ln>
        </p:spPr>
        <p:txBody>
          <a:bodyPr spcFirstLastPara="1" wrap="square" lIns="91425" tIns="91425" rIns="91425" bIns="91425" anchor="ctr" anchorCtr="0">
            <a:noAutofit/>
          </a:bodyPr>
          <a:lstStyle/>
          <a:p>
            <a:pPr marL="914400" marR="0" lvl="0" indent="0" algn="l" rtl="0">
              <a:lnSpc>
                <a:spcPct val="100000"/>
              </a:lnSpc>
              <a:spcBef>
                <a:spcPts val="0"/>
              </a:spcBef>
              <a:spcAft>
                <a:spcPts val="0"/>
              </a:spcAft>
              <a:buNone/>
            </a:pPr>
            <a:endParaRPr sz="1500" b="1" i="0" u="none" strike="noStrike" cap="none">
              <a:solidFill>
                <a:schemeClr val="dk1"/>
              </a:solidFill>
              <a:latin typeface="Arial"/>
              <a:ea typeface="Arial"/>
              <a:cs typeface="Arial"/>
              <a:sym typeface="Arial"/>
            </a:endParaRPr>
          </a:p>
          <a:p>
            <a:pPr marL="360363" marR="0" lvl="0" indent="0" algn="l" rtl="0">
              <a:lnSpc>
                <a:spcPct val="100000"/>
              </a:lnSpc>
              <a:spcBef>
                <a:spcPts val="0"/>
              </a:spcBef>
              <a:spcAft>
                <a:spcPts val="0"/>
              </a:spcAft>
              <a:buNone/>
            </a:pPr>
            <a:r>
              <a:rPr lang="es-ES" sz="2400" b="1" i="0" u="none" strike="noStrike" cap="none">
                <a:solidFill>
                  <a:schemeClr val="lt1"/>
                </a:solidFill>
                <a:latin typeface="Franklin Gothic"/>
                <a:ea typeface="Franklin Gothic"/>
                <a:cs typeface="Franklin Gothic"/>
                <a:sym typeface="Franklin Gothic"/>
              </a:rPr>
              <a:t>CONFIGURACIÓN PREDETERMINADA</a:t>
            </a:r>
            <a:endParaRPr/>
          </a:p>
          <a:p>
            <a:pPr marL="0" marR="0" lvl="0" indent="0" algn="r" rtl="0">
              <a:lnSpc>
                <a:spcPct val="115000"/>
              </a:lnSpc>
              <a:spcBef>
                <a:spcPts val="0"/>
              </a:spcBef>
              <a:spcAft>
                <a:spcPts val="0"/>
              </a:spcAft>
              <a:buClr>
                <a:schemeClr val="dk1"/>
              </a:buClr>
              <a:buSzPts val="1100"/>
              <a:buFont typeface="Arial"/>
              <a:buNone/>
            </a:pPr>
            <a:endParaRPr sz="1500" b="1" i="0" u="none" strike="noStrike" cap="none">
              <a:solidFill>
                <a:schemeClr val="dk1"/>
              </a:solidFill>
              <a:latin typeface="Arial"/>
              <a:ea typeface="Arial"/>
              <a:cs typeface="Arial"/>
              <a:sym typeface="Arial"/>
            </a:endParaRPr>
          </a:p>
        </p:txBody>
      </p:sp>
      <p:sp>
        <p:nvSpPr>
          <p:cNvPr id="166" name="Google Shape;166;p4"/>
          <p:cNvSpPr txBox="1"/>
          <p:nvPr/>
        </p:nvSpPr>
        <p:spPr>
          <a:xfrm>
            <a:off x="626724" y="4286825"/>
            <a:ext cx="7711932" cy="847122"/>
          </a:xfrm>
          <a:prstGeom prst="rect">
            <a:avLst/>
          </a:prstGeom>
          <a:solidFill>
            <a:srgbClr val="57C875"/>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ES" sz="1400" b="1" i="0" u="none" strike="noStrike" cap="none">
                <a:solidFill>
                  <a:schemeClr val="lt1"/>
                </a:solidFill>
                <a:latin typeface="Franklin Gothic"/>
                <a:ea typeface="Franklin Gothic"/>
                <a:cs typeface="Franklin Gothic"/>
                <a:sym typeface="Franklin Gothic"/>
              </a:rPr>
              <a:t>La configuración es un conjunto de datos que determina las variables de un programa, que generalmente son cargadas en su inicio. Si la configuración aún no ha sido definida por el usuario (personalizada), el programa o sistema cargará la configuración predeterminada.</a:t>
            </a:r>
            <a:endParaRPr sz="1400" b="1" i="0" u="none" strike="noStrike" cap="none">
              <a:solidFill>
                <a:schemeClr val="lt1"/>
              </a:solidFill>
              <a:latin typeface="Franklin Gothic"/>
              <a:ea typeface="Franklin Gothic"/>
              <a:cs typeface="Franklin Gothic"/>
              <a:sym typeface="Franklin Gothic"/>
            </a:endParaRPr>
          </a:p>
        </p:txBody>
      </p:sp>
      <p:sp>
        <p:nvSpPr>
          <p:cNvPr id="167" name="Google Shape;167;p4"/>
          <p:cNvSpPr txBox="1"/>
          <p:nvPr/>
        </p:nvSpPr>
        <p:spPr>
          <a:xfrm>
            <a:off x="366247" y="1221225"/>
            <a:ext cx="7972500" cy="7308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es-ES" sz="1400" b="1" i="0" u="none" strike="noStrike" cap="none">
                <a:solidFill>
                  <a:srgbClr val="C76035"/>
                </a:solidFill>
                <a:latin typeface="Arial"/>
                <a:ea typeface="Arial"/>
                <a:cs typeface="Arial"/>
                <a:sym typeface="Arial"/>
              </a:rPr>
              <a:t>La configuración predeterminada de los programas, la que viene por defecto, generalmente no es la más recomendada. Está preparada para:</a:t>
            </a:r>
            <a:endParaRPr sz="1400" b="1" i="0" u="none" strike="noStrike" cap="none">
              <a:solidFill>
                <a:srgbClr val="C76035"/>
              </a:solidFill>
              <a:latin typeface="Arial"/>
              <a:ea typeface="Arial"/>
              <a:cs typeface="Arial"/>
              <a:sym typeface="Arial"/>
            </a:endParaRPr>
          </a:p>
        </p:txBody>
      </p:sp>
      <p:pic>
        <p:nvPicPr>
          <p:cNvPr id="168" name="Google Shape;168;p4"/>
          <p:cNvPicPr preferRelativeResize="0"/>
          <p:nvPr/>
        </p:nvPicPr>
        <p:blipFill rotWithShape="1">
          <a:blip r:embed="rId3">
            <a:alphaModFix/>
          </a:blip>
          <a:srcRect/>
          <a:stretch/>
        </p:blipFill>
        <p:spPr>
          <a:xfrm>
            <a:off x="119625" y="2420675"/>
            <a:ext cx="2273649" cy="1522550"/>
          </a:xfrm>
          <a:prstGeom prst="rect">
            <a:avLst/>
          </a:prstGeom>
          <a:noFill/>
          <a:ln>
            <a:noFill/>
          </a:ln>
        </p:spPr>
      </p:pic>
      <p:grpSp>
        <p:nvGrpSpPr>
          <p:cNvPr id="169" name="Google Shape;169;p4"/>
          <p:cNvGrpSpPr/>
          <p:nvPr/>
        </p:nvGrpSpPr>
        <p:grpSpPr>
          <a:xfrm>
            <a:off x="8338657" y="142166"/>
            <a:ext cx="731766" cy="731766"/>
            <a:chOff x="3803" y="1814071"/>
            <a:chExt cx="731766" cy="731766"/>
          </a:xfrm>
        </p:grpSpPr>
        <p:sp>
          <p:nvSpPr>
            <p:cNvPr id="170" name="Google Shape;170;p4"/>
            <p:cNvSpPr/>
            <p:nvPr/>
          </p:nvSpPr>
          <p:spPr>
            <a:xfrm>
              <a:off x="3803" y="1814071"/>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4"/>
            <p:cNvSpPr/>
            <p:nvPr/>
          </p:nvSpPr>
          <p:spPr>
            <a:xfrm>
              <a:off x="147294" y="1921623"/>
              <a:ext cx="470263" cy="470264"/>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1</a:t>
              </a:r>
              <a:endParaRPr/>
            </a:p>
          </p:txBody>
        </p:sp>
      </p:grpSp>
      <p:grpSp>
        <p:nvGrpSpPr>
          <p:cNvPr id="172" name="Google Shape;172;p4"/>
          <p:cNvGrpSpPr/>
          <p:nvPr/>
        </p:nvGrpSpPr>
        <p:grpSpPr>
          <a:xfrm>
            <a:off x="2248727" y="2674731"/>
            <a:ext cx="6090345" cy="658415"/>
            <a:chOff x="2827" y="722706"/>
            <a:chExt cx="6090345" cy="658415"/>
          </a:xfrm>
        </p:grpSpPr>
        <p:sp>
          <p:nvSpPr>
            <p:cNvPr id="173" name="Google Shape;173;p4"/>
            <p:cNvSpPr/>
            <p:nvPr/>
          </p:nvSpPr>
          <p:spPr>
            <a:xfrm>
              <a:off x="2827" y="722706"/>
              <a:ext cx="1646039" cy="658415"/>
            </a:xfrm>
            <a:prstGeom prst="chevron">
              <a:avLst>
                <a:gd name="adj" fmla="val 50000"/>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txBox="1"/>
            <p:nvPr/>
          </p:nvSpPr>
          <p:spPr>
            <a:xfrm>
              <a:off x="332035" y="722706"/>
              <a:ext cx="987624" cy="658415"/>
            </a:xfrm>
            <a:prstGeom prst="rect">
              <a:avLst/>
            </a:prstGeom>
            <a:noFill/>
            <a:ln>
              <a:noFill/>
            </a:ln>
          </p:spPr>
          <p:txBody>
            <a:bodyPr spcFirstLastPara="1" wrap="square" lIns="48000" tIns="16000" rIns="16000" bIns="160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Usuarios de todas las edades</a:t>
              </a:r>
              <a:endParaRPr/>
            </a:p>
          </p:txBody>
        </p:sp>
        <p:sp>
          <p:nvSpPr>
            <p:cNvPr id="175" name="Google Shape;175;p4"/>
            <p:cNvSpPr/>
            <p:nvPr/>
          </p:nvSpPr>
          <p:spPr>
            <a:xfrm>
              <a:off x="1484262" y="722706"/>
              <a:ext cx="1646039" cy="658415"/>
            </a:xfrm>
            <a:prstGeom prst="chevron">
              <a:avLst>
                <a:gd name="adj" fmla="val 50000"/>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txBox="1"/>
            <p:nvPr/>
          </p:nvSpPr>
          <p:spPr>
            <a:xfrm>
              <a:off x="1813470" y="722706"/>
              <a:ext cx="987624" cy="658415"/>
            </a:xfrm>
            <a:prstGeom prst="rect">
              <a:avLst/>
            </a:prstGeom>
            <a:noFill/>
            <a:ln>
              <a:noFill/>
            </a:ln>
          </p:spPr>
          <p:txBody>
            <a:bodyPr spcFirstLastPara="1" wrap="square" lIns="48000" tIns="16000" rIns="16000" bIns="160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Idioma generalmente en inglés</a:t>
              </a:r>
              <a:endParaRPr/>
            </a:p>
          </p:txBody>
        </p:sp>
        <p:sp>
          <p:nvSpPr>
            <p:cNvPr id="177" name="Google Shape;177;p4"/>
            <p:cNvSpPr/>
            <p:nvPr/>
          </p:nvSpPr>
          <p:spPr>
            <a:xfrm>
              <a:off x="2965698" y="722706"/>
              <a:ext cx="1646039" cy="658415"/>
            </a:xfrm>
            <a:prstGeom prst="chevron">
              <a:avLst>
                <a:gd name="adj" fmla="val 50000"/>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4"/>
            <p:cNvSpPr txBox="1"/>
            <p:nvPr/>
          </p:nvSpPr>
          <p:spPr>
            <a:xfrm>
              <a:off x="3294906" y="722706"/>
              <a:ext cx="987624" cy="658415"/>
            </a:xfrm>
            <a:prstGeom prst="rect">
              <a:avLst/>
            </a:prstGeom>
            <a:noFill/>
            <a:ln>
              <a:noFill/>
            </a:ln>
          </p:spPr>
          <p:txBody>
            <a:bodyPr spcFirstLastPara="1" wrap="square" lIns="48000" tIns="16000" rIns="16000" bIns="160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Nivel gráfico medio</a:t>
              </a:r>
              <a:endParaRPr/>
            </a:p>
          </p:txBody>
        </p:sp>
        <p:sp>
          <p:nvSpPr>
            <p:cNvPr id="179" name="Google Shape;179;p4"/>
            <p:cNvSpPr/>
            <p:nvPr/>
          </p:nvSpPr>
          <p:spPr>
            <a:xfrm>
              <a:off x="4447133" y="722706"/>
              <a:ext cx="1646039" cy="658415"/>
            </a:xfrm>
            <a:prstGeom prst="chevron">
              <a:avLst>
                <a:gd name="adj" fmla="val 50000"/>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4"/>
            <p:cNvSpPr txBox="1"/>
            <p:nvPr/>
          </p:nvSpPr>
          <p:spPr>
            <a:xfrm>
              <a:off x="4776341" y="722706"/>
              <a:ext cx="987624" cy="658415"/>
            </a:xfrm>
            <a:prstGeom prst="rect">
              <a:avLst/>
            </a:prstGeom>
            <a:noFill/>
            <a:ln>
              <a:noFill/>
            </a:ln>
          </p:spPr>
          <p:txBody>
            <a:bodyPr spcFirstLastPara="1" wrap="square" lIns="48000" tIns="16000" rIns="16000" bIns="160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Seguridad media</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5"/>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86" name="Google Shape;186;p5"/>
          <p:cNvGrpSpPr/>
          <p:nvPr/>
        </p:nvGrpSpPr>
        <p:grpSpPr>
          <a:xfrm>
            <a:off x="505597" y="1658822"/>
            <a:ext cx="3665002" cy="1925572"/>
            <a:chOff x="8900" y="4088075"/>
            <a:chExt cx="9135100" cy="903770"/>
          </a:xfrm>
        </p:grpSpPr>
        <p:sp>
          <p:nvSpPr>
            <p:cNvPr id="187" name="Google Shape;187;p5"/>
            <p:cNvSpPr/>
            <p:nvPr/>
          </p:nvSpPr>
          <p:spPr>
            <a:xfrm>
              <a:off x="8900" y="4088075"/>
              <a:ext cx="9135100" cy="873300"/>
            </a:xfrm>
            <a:prstGeom prst="rect">
              <a:avLst/>
            </a:prstGeom>
            <a:solidFill>
              <a:srgbClr val="F7B99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2F2F2"/>
                </a:solidFill>
                <a:latin typeface="Franklin Gothic"/>
                <a:ea typeface="Franklin Gothic"/>
                <a:cs typeface="Franklin Gothic"/>
                <a:sym typeface="Franklin Gothic"/>
              </a:endParaRPr>
            </a:p>
          </p:txBody>
        </p:sp>
        <p:sp>
          <p:nvSpPr>
            <p:cNvPr id="188" name="Google Shape;188;p5"/>
            <p:cNvSpPr txBox="1"/>
            <p:nvPr/>
          </p:nvSpPr>
          <p:spPr>
            <a:xfrm>
              <a:off x="568219" y="4106197"/>
              <a:ext cx="8553599" cy="88564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s-ES" sz="1800" b="0" i="0" u="none" strike="noStrike" cap="none">
                  <a:solidFill>
                    <a:srgbClr val="F2F2F2"/>
                  </a:solidFill>
                  <a:latin typeface="Franklin Gothic"/>
                  <a:ea typeface="Franklin Gothic"/>
                  <a:cs typeface="Franklin Gothic"/>
                  <a:sym typeface="Franklin Gothic"/>
                </a:rPr>
                <a:t>Una configuración básica nos permitirá adaptarla según nuestras características y necesidades: sexo y edad, idioma, nivel gráfico y nivel de seguridad.</a:t>
              </a:r>
              <a:endParaRPr/>
            </a:p>
            <a:p>
              <a:pPr marL="0" marR="0" lvl="0" indent="0" algn="ctr" rtl="0">
                <a:lnSpc>
                  <a:spcPct val="100000"/>
                </a:lnSpc>
                <a:spcBef>
                  <a:spcPts val="0"/>
                </a:spcBef>
                <a:spcAft>
                  <a:spcPts val="0"/>
                </a:spcAft>
                <a:buClr>
                  <a:srgbClr val="000000"/>
                </a:buClr>
                <a:buSzPts val="1100"/>
                <a:buFont typeface="Arial"/>
                <a:buNone/>
              </a:pPr>
              <a:endParaRPr sz="1400" b="0" i="0" u="none" strike="noStrike" cap="none">
                <a:solidFill>
                  <a:srgbClr val="000000"/>
                </a:solidFill>
                <a:latin typeface="Arial"/>
                <a:ea typeface="Arial"/>
                <a:cs typeface="Arial"/>
                <a:sym typeface="Arial"/>
              </a:endParaRPr>
            </a:p>
          </p:txBody>
        </p:sp>
      </p:grpSp>
      <p:sp>
        <p:nvSpPr>
          <p:cNvPr id="189" name="Google Shape;189;p5"/>
          <p:cNvSpPr/>
          <p:nvPr/>
        </p:nvSpPr>
        <p:spPr>
          <a:xfrm>
            <a:off x="8900" y="0"/>
            <a:ext cx="4161900" cy="1016100"/>
          </a:xfrm>
          <a:prstGeom prst="rect">
            <a:avLst/>
          </a:prstGeom>
          <a:solidFill>
            <a:srgbClr val="57C87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5"/>
          <p:cNvSpPr/>
          <p:nvPr/>
        </p:nvSpPr>
        <p:spPr>
          <a:xfrm>
            <a:off x="353089" y="258764"/>
            <a:ext cx="7563002" cy="498571"/>
          </a:xfrm>
          <a:prstGeom prst="rect">
            <a:avLst/>
          </a:prstGeom>
          <a:solidFill>
            <a:srgbClr val="009D2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s-ES" sz="2800" b="1" i="0" u="none" strike="noStrike" cap="none">
                <a:solidFill>
                  <a:schemeClr val="lt1"/>
                </a:solidFill>
                <a:latin typeface="Franklin Gothic"/>
                <a:ea typeface="Franklin Gothic"/>
                <a:cs typeface="Franklin Gothic"/>
                <a:sym typeface="Franklin Gothic"/>
              </a:rPr>
              <a:t>CONFIGURACIÓN BÁSICA DE PROGRAMAS</a:t>
            </a:r>
            <a:endParaRPr/>
          </a:p>
        </p:txBody>
      </p:sp>
      <p:grpSp>
        <p:nvGrpSpPr>
          <p:cNvPr id="191" name="Google Shape;191;p5"/>
          <p:cNvGrpSpPr/>
          <p:nvPr/>
        </p:nvGrpSpPr>
        <p:grpSpPr>
          <a:xfrm>
            <a:off x="5291127" y="784900"/>
            <a:ext cx="1958087" cy="4063999"/>
            <a:chOff x="2068956" y="0"/>
            <a:chExt cx="1958087" cy="4063999"/>
          </a:xfrm>
        </p:grpSpPr>
        <p:sp>
          <p:nvSpPr>
            <p:cNvPr id="192" name="Google Shape;192;p5"/>
            <p:cNvSpPr/>
            <p:nvPr/>
          </p:nvSpPr>
          <p:spPr>
            <a:xfrm>
              <a:off x="2494665" y="0"/>
              <a:ext cx="1532378" cy="1532534"/>
            </a:xfrm>
            <a:custGeom>
              <a:avLst/>
              <a:gdLst/>
              <a:ahLst/>
              <a:cxnLst/>
              <a:rect l="l" t="t" r="r" b="b"/>
              <a:pathLst>
                <a:path w="120000" h="120000" extrusionOk="0">
                  <a:moveTo>
                    <a:pt x="8412" y="60000"/>
                  </a:moveTo>
                  <a:lnTo>
                    <a:pt x="8412" y="60000"/>
                  </a:lnTo>
                  <a:cubicBezTo>
                    <a:pt x="8412" y="32962"/>
                    <a:pt x="29287" y="10511"/>
                    <a:pt x="56253" y="8547"/>
                  </a:cubicBezTo>
                  <a:cubicBezTo>
                    <a:pt x="83219" y="6584"/>
                    <a:pt x="107127" y="25773"/>
                    <a:pt x="111044" y="52526"/>
                  </a:cubicBezTo>
                  <a:cubicBezTo>
                    <a:pt x="114961" y="79279"/>
                    <a:pt x="97558" y="104517"/>
                    <a:pt x="71161" y="110367"/>
                  </a:cubicBezTo>
                  <a:lnTo>
                    <a:pt x="70592" y="118429"/>
                  </a:lnTo>
                  <a:lnTo>
                    <a:pt x="56830" y="104890"/>
                  </a:lnTo>
                  <a:lnTo>
                    <a:pt x="72705" y="88507"/>
                  </a:lnTo>
                  <a:lnTo>
                    <a:pt x="72144" y="96444"/>
                  </a:lnTo>
                  <a:cubicBezTo>
                    <a:pt x="90761" y="90239"/>
                    <a:pt x="101708" y="71000"/>
                    <a:pt x="97532" y="51825"/>
                  </a:cubicBezTo>
                  <a:cubicBezTo>
                    <a:pt x="93356" y="32650"/>
                    <a:pt x="75400" y="19706"/>
                    <a:pt x="55889" y="21806"/>
                  </a:cubicBezTo>
                  <a:cubicBezTo>
                    <a:pt x="36379" y="23907"/>
                    <a:pt x="21588" y="40376"/>
                    <a:pt x="21588" y="60000"/>
                  </a:cubicBezTo>
                  <a:close/>
                </a:path>
              </a:pathLst>
            </a:cu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5"/>
            <p:cNvSpPr/>
            <p:nvPr/>
          </p:nvSpPr>
          <p:spPr>
            <a:xfrm>
              <a:off x="2832989" y="554735"/>
              <a:ext cx="855153" cy="427532"/>
            </a:xfrm>
            <a:prstGeom prst="rect">
              <a:avLst/>
            </a:prstGeom>
            <a:solidFill>
              <a:srgbClr val="009D2C"/>
            </a:solidFill>
            <a:ln w="9525" cap="flat" cmpd="sng">
              <a:solidFill>
                <a:srgbClr val="57C8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5"/>
            <p:cNvSpPr txBox="1"/>
            <p:nvPr/>
          </p:nvSpPr>
          <p:spPr>
            <a:xfrm>
              <a:off x="2832989" y="554735"/>
              <a:ext cx="855153" cy="427532"/>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s-ES" sz="1400" b="0" i="0" u="none" strike="noStrike" cap="none">
                  <a:solidFill>
                    <a:schemeClr val="lt1"/>
                  </a:solidFill>
                  <a:latin typeface="Franklin Gothic"/>
                  <a:ea typeface="Franklin Gothic"/>
                  <a:cs typeface="Franklin Gothic"/>
                  <a:sym typeface="Franklin Gothic"/>
                </a:rPr>
                <a:t>Edad y sexo</a:t>
              </a:r>
              <a:endParaRPr/>
            </a:p>
          </p:txBody>
        </p:sp>
        <p:sp>
          <p:nvSpPr>
            <p:cNvPr id="195" name="Google Shape;195;p5"/>
            <p:cNvSpPr/>
            <p:nvPr/>
          </p:nvSpPr>
          <p:spPr>
            <a:xfrm>
              <a:off x="2068956" y="880668"/>
              <a:ext cx="1532378" cy="1532534"/>
            </a:xfrm>
            <a:custGeom>
              <a:avLst/>
              <a:gdLst/>
              <a:ahLst/>
              <a:cxnLst/>
              <a:rect l="l" t="t" r="r" b="b"/>
              <a:pathLst>
                <a:path w="120000" h="120000" extrusionOk="0">
                  <a:moveTo>
                    <a:pt x="96480" y="23523"/>
                  </a:moveTo>
                  <a:lnTo>
                    <a:pt x="87164" y="32839"/>
                  </a:lnTo>
                  <a:lnTo>
                    <a:pt x="87164" y="32839"/>
                  </a:lnTo>
                  <a:cubicBezTo>
                    <a:pt x="75944" y="21617"/>
                    <a:pt x="58979" y="18450"/>
                    <a:pt x="44466" y="24867"/>
                  </a:cubicBezTo>
                  <a:cubicBezTo>
                    <a:pt x="29954" y="31284"/>
                    <a:pt x="20880" y="45966"/>
                    <a:pt x="21631" y="61817"/>
                  </a:cubicBezTo>
                  <a:cubicBezTo>
                    <a:pt x="22382" y="77668"/>
                    <a:pt x="32801" y="91427"/>
                    <a:pt x="47856" y="96444"/>
                  </a:cubicBezTo>
                  <a:lnTo>
                    <a:pt x="47295" y="88507"/>
                  </a:lnTo>
                  <a:lnTo>
                    <a:pt x="63170" y="104890"/>
                  </a:lnTo>
                  <a:lnTo>
                    <a:pt x="49408" y="118429"/>
                  </a:lnTo>
                  <a:lnTo>
                    <a:pt x="48839" y="110367"/>
                  </a:lnTo>
                  <a:lnTo>
                    <a:pt x="48839" y="110367"/>
                  </a:lnTo>
                  <a:cubicBezTo>
                    <a:pt x="27395" y="105615"/>
                    <a:pt x="11312" y="87807"/>
                    <a:pt x="8761" y="65991"/>
                  </a:cubicBezTo>
                  <a:cubicBezTo>
                    <a:pt x="6210" y="44176"/>
                    <a:pt x="17752" y="23137"/>
                    <a:pt x="37521" y="13566"/>
                  </a:cubicBezTo>
                  <a:cubicBezTo>
                    <a:pt x="57290" y="3996"/>
                    <a:pt x="80951" y="7991"/>
                    <a:pt x="96480" y="23523"/>
                  </a:cubicBezTo>
                  <a:close/>
                </a:path>
              </a:pathLst>
            </a:cu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5"/>
            <p:cNvSpPr/>
            <p:nvPr/>
          </p:nvSpPr>
          <p:spPr>
            <a:xfrm>
              <a:off x="2405556" y="1437030"/>
              <a:ext cx="855153" cy="427532"/>
            </a:xfrm>
            <a:prstGeom prst="rect">
              <a:avLst/>
            </a:prstGeom>
            <a:solidFill>
              <a:srgbClr val="009D2C"/>
            </a:solidFill>
            <a:ln w="9525" cap="flat" cmpd="sng">
              <a:solidFill>
                <a:srgbClr val="57C8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5"/>
            <p:cNvSpPr txBox="1"/>
            <p:nvPr/>
          </p:nvSpPr>
          <p:spPr>
            <a:xfrm>
              <a:off x="2405556" y="1437030"/>
              <a:ext cx="855153" cy="427532"/>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s-ES" sz="1400" b="0" i="0" u="none" strike="noStrike" cap="none">
                  <a:solidFill>
                    <a:schemeClr val="lt1"/>
                  </a:solidFill>
                  <a:latin typeface="Franklin Gothic"/>
                  <a:ea typeface="Franklin Gothic"/>
                  <a:cs typeface="Franklin Gothic"/>
                  <a:sym typeface="Franklin Gothic"/>
                </a:rPr>
                <a:t>Idioma</a:t>
              </a:r>
              <a:endParaRPr/>
            </a:p>
          </p:txBody>
        </p:sp>
        <p:sp>
          <p:nvSpPr>
            <p:cNvPr id="198" name="Google Shape;198;p5"/>
            <p:cNvSpPr/>
            <p:nvPr/>
          </p:nvSpPr>
          <p:spPr>
            <a:xfrm>
              <a:off x="2494665" y="1764588"/>
              <a:ext cx="1532378" cy="1532534"/>
            </a:xfrm>
            <a:custGeom>
              <a:avLst/>
              <a:gdLst/>
              <a:ahLst/>
              <a:cxnLst/>
              <a:rect l="l" t="t" r="r" b="b"/>
              <a:pathLst>
                <a:path w="120000" h="120000" extrusionOk="0">
                  <a:moveTo>
                    <a:pt x="23520" y="23523"/>
                  </a:moveTo>
                  <a:lnTo>
                    <a:pt x="23520" y="23523"/>
                  </a:lnTo>
                  <a:cubicBezTo>
                    <a:pt x="39049" y="7991"/>
                    <a:pt x="62710" y="3996"/>
                    <a:pt x="82479" y="13566"/>
                  </a:cubicBezTo>
                  <a:cubicBezTo>
                    <a:pt x="102248" y="23137"/>
                    <a:pt x="113790" y="44176"/>
                    <a:pt x="111239" y="65991"/>
                  </a:cubicBezTo>
                  <a:cubicBezTo>
                    <a:pt x="108688" y="87807"/>
                    <a:pt x="92605" y="105615"/>
                    <a:pt x="71161" y="110367"/>
                  </a:cubicBezTo>
                  <a:lnTo>
                    <a:pt x="70592" y="118429"/>
                  </a:lnTo>
                  <a:lnTo>
                    <a:pt x="56830" y="104890"/>
                  </a:lnTo>
                  <a:lnTo>
                    <a:pt x="72705" y="88507"/>
                  </a:lnTo>
                  <a:lnTo>
                    <a:pt x="72144" y="96444"/>
                  </a:lnTo>
                  <a:cubicBezTo>
                    <a:pt x="87199" y="91427"/>
                    <a:pt x="97618" y="77668"/>
                    <a:pt x="98369" y="61817"/>
                  </a:cubicBezTo>
                  <a:cubicBezTo>
                    <a:pt x="99120" y="45966"/>
                    <a:pt x="90046" y="31284"/>
                    <a:pt x="75534" y="24867"/>
                  </a:cubicBezTo>
                  <a:cubicBezTo>
                    <a:pt x="61021" y="18450"/>
                    <a:pt x="44056" y="21617"/>
                    <a:pt x="32836" y="32839"/>
                  </a:cubicBezTo>
                  <a:close/>
                </a:path>
              </a:pathLst>
            </a:cu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p:nvPr/>
          </p:nvSpPr>
          <p:spPr>
            <a:xfrm>
              <a:off x="2832989" y="2319324"/>
              <a:ext cx="855153" cy="427532"/>
            </a:xfrm>
            <a:prstGeom prst="rect">
              <a:avLst/>
            </a:prstGeom>
            <a:solidFill>
              <a:srgbClr val="009D2C"/>
            </a:solidFill>
            <a:ln w="9525" cap="flat" cmpd="sng">
              <a:solidFill>
                <a:srgbClr val="57C8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5"/>
            <p:cNvSpPr txBox="1"/>
            <p:nvPr/>
          </p:nvSpPr>
          <p:spPr>
            <a:xfrm>
              <a:off x="2832989" y="2319324"/>
              <a:ext cx="855153" cy="427532"/>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s-ES" sz="1400" b="0" i="0" u="none" strike="noStrike" cap="none">
                  <a:solidFill>
                    <a:schemeClr val="lt1"/>
                  </a:solidFill>
                  <a:latin typeface="Franklin Gothic"/>
                  <a:ea typeface="Franklin Gothic"/>
                  <a:cs typeface="Franklin Gothic"/>
                  <a:sym typeface="Franklin Gothic"/>
                </a:rPr>
                <a:t>Nivel gráfico</a:t>
              </a:r>
              <a:endParaRPr/>
            </a:p>
          </p:txBody>
        </p:sp>
        <p:sp>
          <p:nvSpPr>
            <p:cNvPr id="201" name="Google Shape;201;p5"/>
            <p:cNvSpPr/>
            <p:nvPr/>
          </p:nvSpPr>
          <p:spPr>
            <a:xfrm>
              <a:off x="2178186" y="2746857"/>
              <a:ext cx="1316505" cy="1317142"/>
            </a:xfrm>
            <a:prstGeom prst="blockArc">
              <a:avLst>
                <a:gd name="adj1" fmla="val 0"/>
                <a:gd name="adj2" fmla="val 18900000"/>
                <a:gd name="adj3" fmla="val 12740"/>
              </a:avLst>
            </a:prstGeom>
            <a:solidFill>
              <a:srgbClr val="F7B99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5"/>
            <p:cNvSpPr/>
            <p:nvPr/>
          </p:nvSpPr>
          <p:spPr>
            <a:xfrm>
              <a:off x="2405556" y="3201619"/>
              <a:ext cx="855153" cy="427532"/>
            </a:xfrm>
            <a:prstGeom prst="rect">
              <a:avLst/>
            </a:prstGeom>
            <a:solidFill>
              <a:srgbClr val="009D2C"/>
            </a:solidFill>
            <a:ln w="9525" cap="flat" cmpd="sng">
              <a:solidFill>
                <a:srgbClr val="57C87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5"/>
            <p:cNvSpPr txBox="1"/>
            <p:nvPr/>
          </p:nvSpPr>
          <p:spPr>
            <a:xfrm>
              <a:off x="2405556" y="3201619"/>
              <a:ext cx="855153" cy="427532"/>
            </a:xfrm>
            <a:prstGeom prst="rect">
              <a:avLst/>
            </a:prstGeom>
            <a:noFill/>
            <a:ln>
              <a:noFill/>
            </a:ln>
          </p:spPr>
          <p:txBody>
            <a:bodyPr spcFirstLastPara="1" wrap="square" lIns="8875" tIns="8875" rIns="8875" bIns="8875"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es-ES" sz="1400" b="0" i="0" u="none" strike="noStrike" cap="none">
                  <a:solidFill>
                    <a:schemeClr val="lt1"/>
                  </a:solidFill>
                  <a:latin typeface="Franklin Gothic"/>
                  <a:ea typeface="Franklin Gothic"/>
                  <a:cs typeface="Franklin Gothic"/>
                  <a:sym typeface="Franklin Gothic"/>
                </a:rPr>
                <a:t>Nivel de seguridad</a:t>
              </a:r>
              <a:endParaRPr/>
            </a:p>
          </p:txBody>
        </p:sp>
      </p:grpSp>
      <p:grpSp>
        <p:nvGrpSpPr>
          <p:cNvPr id="204" name="Google Shape;204;p5"/>
          <p:cNvGrpSpPr/>
          <p:nvPr/>
        </p:nvGrpSpPr>
        <p:grpSpPr>
          <a:xfrm>
            <a:off x="8338657" y="142166"/>
            <a:ext cx="731766" cy="731766"/>
            <a:chOff x="3803" y="1814071"/>
            <a:chExt cx="731766" cy="731766"/>
          </a:xfrm>
        </p:grpSpPr>
        <p:sp>
          <p:nvSpPr>
            <p:cNvPr id="205" name="Google Shape;205;p5"/>
            <p:cNvSpPr/>
            <p:nvPr/>
          </p:nvSpPr>
          <p:spPr>
            <a:xfrm>
              <a:off x="3803" y="1814071"/>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5"/>
            <p:cNvSpPr/>
            <p:nvPr/>
          </p:nvSpPr>
          <p:spPr>
            <a:xfrm>
              <a:off x="147294" y="1921623"/>
              <a:ext cx="470263" cy="470264"/>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1</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12" name="Google Shape;212;p6"/>
          <p:cNvGrpSpPr/>
          <p:nvPr/>
        </p:nvGrpSpPr>
        <p:grpSpPr>
          <a:xfrm>
            <a:off x="363097" y="1067380"/>
            <a:ext cx="3065903" cy="1301554"/>
            <a:chOff x="8900" y="4088075"/>
            <a:chExt cx="9135100" cy="873300"/>
          </a:xfrm>
        </p:grpSpPr>
        <p:sp>
          <p:nvSpPr>
            <p:cNvPr id="213" name="Google Shape;213;p6"/>
            <p:cNvSpPr/>
            <p:nvPr/>
          </p:nvSpPr>
          <p:spPr>
            <a:xfrm>
              <a:off x="8900" y="4088075"/>
              <a:ext cx="9135100" cy="873300"/>
            </a:xfrm>
            <a:prstGeom prst="rect">
              <a:avLst/>
            </a:prstGeom>
            <a:solidFill>
              <a:srgbClr val="F7B99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2F2F2"/>
                </a:solidFill>
                <a:latin typeface="Franklin Gothic"/>
                <a:ea typeface="Franklin Gothic"/>
                <a:cs typeface="Franklin Gothic"/>
                <a:sym typeface="Franklin Gothic"/>
              </a:endParaRPr>
            </a:p>
          </p:txBody>
        </p:sp>
        <p:sp>
          <p:nvSpPr>
            <p:cNvPr id="214" name="Google Shape;214;p6"/>
            <p:cNvSpPr txBox="1"/>
            <p:nvPr/>
          </p:nvSpPr>
          <p:spPr>
            <a:xfrm>
              <a:off x="568219" y="4106197"/>
              <a:ext cx="8553599" cy="669778"/>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s-ES" sz="1400" b="0" i="0" u="none" strike="noStrike" cap="none">
                  <a:solidFill>
                    <a:srgbClr val="F2F2F2"/>
                  </a:solidFill>
                  <a:latin typeface="Franklin Gothic"/>
                  <a:ea typeface="Franklin Gothic"/>
                  <a:cs typeface="Franklin Gothic"/>
                  <a:sym typeface="Franklin Gothic"/>
                </a:rPr>
                <a:t>La primera vez que uses un ordenador con el sistema Windows tendrás que hacer la configuración inicial. Es muy sencillo e intuitivo.</a:t>
              </a:r>
              <a:endParaRPr/>
            </a:p>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grpSp>
      <p:sp>
        <p:nvSpPr>
          <p:cNvPr id="215" name="Google Shape;215;p6"/>
          <p:cNvSpPr/>
          <p:nvPr/>
        </p:nvSpPr>
        <p:spPr>
          <a:xfrm>
            <a:off x="8900" y="0"/>
            <a:ext cx="4161900" cy="1016100"/>
          </a:xfrm>
          <a:prstGeom prst="rect">
            <a:avLst/>
          </a:prstGeom>
          <a:solidFill>
            <a:srgbClr val="57C87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6"/>
          <p:cNvSpPr/>
          <p:nvPr/>
        </p:nvSpPr>
        <p:spPr>
          <a:xfrm>
            <a:off x="353089" y="258764"/>
            <a:ext cx="7563002" cy="498571"/>
          </a:xfrm>
          <a:prstGeom prst="rect">
            <a:avLst/>
          </a:prstGeom>
          <a:solidFill>
            <a:srgbClr val="009D2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s-ES" sz="2800" b="1" i="0" u="none" strike="noStrike" cap="none">
                <a:solidFill>
                  <a:schemeClr val="lt1"/>
                </a:solidFill>
                <a:latin typeface="Franklin Gothic"/>
                <a:ea typeface="Franklin Gothic"/>
                <a:cs typeface="Franklin Gothic"/>
                <a:sym typeface="Franklin Gothic"/>
              </a:rPr>
              <a:t>CONFIGURACIÓN INICIAL DE WINDOWS</a:t>
            </a:r>
            <a:endParaRPr/>
          </a:p>
        </p:txBody>
      </p:sp>
      <p:graphicFrame>
        <p:nvGraphicFramePr>
          <p:cNvPr id="217" name="Google Shape;217;p6"/>
          <p:cNvGraphicFramePr/>
          <p:nvPr/>
        </p:nvGraphicFramePr>
        <p:xfrm>
          <a:off x="353090" y="2272145"/>
          <a:ext cx="3075900" cy="2926020"/>
        </p:xfrm>
        <a:graphic>
          <a:graphicData uri="http://schemas.openxmlformats.org/drawingml/2006/table">
            <a:tbl>
              <a:tblPr>
                <a:noFill/>
                <a:tableStyleId>{711EEF22-8C2A-4C9F-A4CA-82C8CF555EDF}</a:tableStyleId>
              </a:tblPr>
              <a:tblGrid>
                <a:gridCol w="3075900">
                  <a:extLst>
                    <a:ext uri="{9D8B030D-6E8A-4147-A177-3AD203B41FA5}">
                      <a16:colId xmlns:a16="http://schemas.microsoft.com/office/drawing/2014/main" val="20000"/>
                    </a:ext>
                  </a:extLst>
                </a:gridCol>
              </a:tblGrid>
              <a:tr h="1773125">
                <a:tc>
                  <a:txBody>
                    <a:bodyPr/>
                    <a:lstStyle/>
                    <a:p>
                      <a:pPr marL="0" marR="0" lvl="0" indent="0" algn="ctr" rtl="0">
                        <a:lnSpc>
                          <a:spcPct val="100000"/>
                        </a:lnSpc>
                        <a:spcBef>
                          <a:spcPts val="0"/>
                        </a:spcBef>
                        <a:spcAft>
                          <a:spcPts val="0"/>
                        </a:spcAft>
                        <a:buClr>
                          <a:srgbClr val="000000"/>
                        </a:buClr>
                        <a:buSzPts val="1400"/>
                        <a:buFont typeface="Arial"/>
                        <a:buNone/>
                      </a:pPr>
                      <a:r>
                        <a:rPr lang="es-ES" sz="1400" b="0" u="none" strike="noStrike" cap="none">
                          <a:solidFill>
                            <a:srgbClr val="FFFFFF"/>
                          </a:solidFill>
                          <a:latin typeface="Franklin Gothic"/>
                          <a:ea typeface="Franklin Gothic"/>
                          <a:cs typeface="Franklin Gothic"/>
                          <a:sym typeface="Franklin Gothic"/>
                        </a:rPr>
                        <a:t>Se recomienda vincular a una cuenta de Microsoft, así podremos usar OneDrive como servicio de almacenamiento en la nube. Todas tus preferencias y configuración serán guardadas en la nube y podrán ser fácilmente recuperables desde otro ordenador</a:t>
                      </a:r>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C76035"/>
                    </a:solidFill>
                  </a:tcPr>
                </a:tc>
                <a:extLst>
                  <a:ext uri="{0D108BD9-81ED-4DB2-BD59-A6C34878D82A}">
                    <a16:rowId xmlns:a16="http://schemas.microsoft.com/office/drawing/2014/main" val="10000"/>
                  </a:ext>
                </a:extLst>
              </a:tr>
              <a:tr h="972350">
                <a:tc>
                  <a:txBody>
                    <a:bodyPr/>
                    <a:lstStyle/>
                    <a:p>
                      <a:pPr marL="0" marR="0" lvl="0" indent="0" algn="ctr" rtl="0">
                        <a:lnSpc>
                          <a:spcPct val="100000"/>
                        </a:lnSpc>
                        <a:spcBef>
                          <a:spcPts val="0"/>
                        </a:spcBef>
                        <a:spcAft>
                          <a:spcPts val="0"/>
                        </a:spcAft>
                        <a:buClr>
                          <a:srgbClr val="000000"/>
                        </a:buClr>
                        <a:buSzPts val="1400"/>
                        <a:buFont typeface="Arial"/>
                        <a:buNone/>
                      </a:pPr>
                      <a:r>
                        <a:rPr lang="es-ES" sz="1400" b="0" u="none" strike="noStrike" cap="none">
                          <a:solidFill>
                            <a:srgbClr val="FFFFFF"/>
                          </a:solidFill>
                          <a:latin typeface="Franklin Gothic"/>
                          <a:ea typeface="Franklin Gothic"/>
                          <a:cs typeface="Franklin Gothic"/>
                          <a:sym typeface="Franklin Gothic"/>
                        </a:rPr>
                        <a:t>Para ahorrar espacio y no ralentizar el ordenador elimina las aplicaciones preinstaladas que no necesites </a:t>
                      </a:r>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C76035"/>
                    </a:solidFill>
                  </a:tcPr>
                </a:tc>
                <a:extLst>
                  <a:ext uri="{0D108BD9-81ED-4DB2-BD59-A6C34878D82A}">
                    <a16:rowId xmlns:a16="http://schemas.microsoft.com/office/drawing/2014/main" val="10001"/>
                  </a:ext>
                </a:extLst>
              </a:tr>
            </a:tbl>
          </a:graphicData>
        </a:graphic>
      </p:graphicFrame>
      <p:grpSp>
        <p:nvGrpSpPr>
          <p:cNvPr id="218" name="Google Shape;218;p6"/>
          <p:cNvGrpSpPr/>
          <p:nvPr/>
        </p:nvGrpSpPr>
        <p:grpSpPr>
          <a:xfrm>
            <a:off x="4326050" y="1040062"/>
            <a:ext cx="4604655" cy="4042051"/>
            <a:chOff x="628762" y="-27318"/>
            <a:chExt cx="4604655" cy="4042051"/>
          </a:xfrm>
        </p:grpSpPr>
        <p:sp>
          <p:nvSpPr>
            <p:cNvPr id="219" name="Google Shape;219;p6"/>
            <p:cNvSpPr/>
            <p:nvPr/>
          </p:nvSpPr>
          <p:spPr>
            <a:xfrm>
              <a:off x="910064" y="-27318"/>
              <a:ext cx="4042051" cy="4042051"/>
            </a:xfrm>
            <a:custGeom>
              <a:avLst/>
              <a:gdLst/>
              <a:ahLst/>
              <a:cxnLst/>
              <a:rect l="l" t="t" r="r" b="b"/>
              <a:pathLst>
                <a:path w="120000" h="120000" extrusionOk="0">
                  <a:moveTo>
                    <a:pt x="72064" y="4887"/>
                  </a:moveTo>
                  <a:lnTo>
                    <a:pt x="72064" y="4887"/>
                  </a:lnTo>
                  <a:cubicBezTo>
                    <a:pt x="98827" y="10745"/>
                    <a:pt x="117513" y="34983"/>
                    <a:pt x="116369" y="62355"/>
                  </a:cubicBezTo>
                  <a:cubicBezTo>
                    <a:pt x="115225" y="89728"/>
                    <a:pt x="94582" y="112322"/>
                    <a:pt x="67424" y="115927"/>
                  </a:cubicBezTo>
                  <a:cubicBezTo>
                    <a:pt x="40266" y="119533"/>
                    <a:pt x="14443" y="103106"/>
                    <a:pt x="6198" y="76980"/>
                  </a:cubicBezTo>
                  <a:cubicBezTo>
                    <a:pt x="-2048" y="50854"/>
                    <a:pt x="9668" y="22581"/>
                    <a:pt x="33975" y="9943"/>
                  </a:cubicBezTo>
                  <a:lnTo>
                    <a:pt x="32622" y="6642"/>
                  </a:lnTo>
                  <a:lnTo>
                    <a:pt x="39867" y="10874"/>
                  </a:lnTo>
                  <a:lnTo>
                    <a:pt x="37862" y="19427"/>
                  </a:lnTo>
                  <a:lnTo>
                    <a:pt x="36509" y="16128"/>
                  </a:lnTo>
                  <a:lnTo>
                    <a:pt x="36509" y="16128"/>
                  </a:lnTo>
                  <a:cubicBezTo>
                    <a:pt x="15256" y="27508"/>
                    <a:pt x="5216" y="52486"/>
                    <a:pt x="12681" y="75409"/>
                  </a:cubicBezTo>
                  <a:cubicBezTo>
                    <a:pt x="20146" y="98333"/>
                    <a:pt x="42969" y="112609"/>
                    <a:pt x="66848" y="109292"/>
                  </a:cubicBezTo>
                  <a:cubicBezTo>
                    <a:pt x="90727" y="105974"/>
                    <a:pt x="108794" y="86017"/>
                    <a:pt x="109728" y="61927"/>
                  </a:cubicBezTo>
                  <a:cubicBezTo>
                    <a:pt x="110661" y="37836"/>
                    <a:pt x="94193" y="16541"/>
                    <a:pt x="70642" y="11386"/>
                  </a:cubicBezTo>
                  <a:close/>
                </a:path>
              </a:pathLst>
            </a:custGeom>
            <a:solidFill>
              <a:srgbClr val="F7B9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6"/>
            <p:cNvSpPr/>
            <p:nvPr/>
          </p:nvSpPr>
          <p:spPr>
            <a:xfrm>
              <a:off x="2309235" y="1457"/>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6"/>
            <p:cNvSpPr txBox="1"/>
            <p:nvPr/>
          </p:nvSpPr>
          <p:spPr>
            <a:xfrm>
              <a:off x="2339591" y="31813"/>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Configurar región e idioma</a:t>
              </a:r>
              <a:endParaRPr/>
            </a:p>
          </p:txBody>
        </p:sp>
        <p:sp>
          <p:nvSpPr>
            <p:cNvPr id="222" name="Google Shape;222;p6"/>
            <p:cNvSpPr/>
            <p:nvPr/>
          </p:nvSpPr>
          <p:spPr>
            <a:xfrm>
              <a:off x="3656870" y="650444"/>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6"/>
            <p:cNvSpPr txBox="1"/>
            <p:nvPr/>
          </p:nvSpPr>
          <p:spPr>
            <a:xfrm>
              <a:off x="3687226" y="680800"/>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Aceptar los términos de licencia</a:t>
              </a:r>
              <a:endParaRPr/>
            </a:p>
          </p:txBody>
        </p:sp>
        <p:sp>
          <p:nvSpPr>
            <p:cNvPr id="224" name="Google Shape;224;p6"/>
            <p:cNvSpPr/>
            <p:nvPr/>
          </p:nvSpPr>
          <p:spPr>
            <a:xfrm>
              <a:off x="3989708" y="2108703"/>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6"/>
            <p:cNvSpPr txBox="1"/>
            <p:nvPr/>
          </p:nvSpPr>
          <p:spPr>
            <a:xfrm>
              <a:off x="4020064" y="2139059"/>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Personalizar tu gama de colores</a:t>
              </a:r>
              <a:endParaRPr/>
            </a:p>
          </p:txBody>
        </p:sp>
        <p:sp>
          <p:nvSpPr>
            <p:cNvPr id="226" name="Google Shape;226;p6"/>
            <p:cNvSpPr/>
            <p:nvPr/>
          </p:nvSpPr>
          <p:spPr>
            <a:xfrm>
              <a:off x="3057116" y="3278137"/>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6"/>
            <p:cNvSpPr txBox="1"/>
            <p:nvPr/>
          </p:nvSpPr>
          <p:spPr>
            <a:xfrm>
              <a:off x="3087472" y="3308493"/>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Escoger un nombre para tu ordenador</a:t>
              </a:r>
              <a:endParaRPr/>
            </a:p>
          </p:txBody>
        </p:sp>
        <p:sp>
          <p:nvSpPr>
            <p:cNvPr id="228" name="Google Shape;228;p6"/>
            <p:cNvSpPr/>
            <p:nvPr/>
          </p:nvSpPr>
          <p:spPr>
            <a:xfrm>
              <a:off x="1561354" y="3278137"/>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6"/>
            <p:cNvSpPr txBox="1"/>
            <p:nvPr/>
          </p:nvSpPr>
          <p:spPr>
            <a:xfrm>
              <a:off x="1591710" y="3308493"/>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Seleccionar una red de wifi</a:t>
              </a:r>
              <a:endParaRPr/>
            </a:p>
          </p:txBody>
        </p:sp>
        <p:sp>
          <p:nvSpPr>
            <p:cNvPr id="230" name="Google Shape;230;p6"/>
            <p:cNvSpPr/>
            <p:nvPr/>
          </p:nvSpPr>
          <p:spPr>
            <a:xfrm>
              <a:off x="628762" y="2108703"/>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txBox="1"/>
            <p:nvPr/>
          </p:nvSpPr>
          <p:spPr>
            <a:xfrm>
              <a:off x="659118" y="2139059"/>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Aceptar o personalizar los ajustes rápidos</a:t>
              </a:r>
              <a:endParaRPr/>
            </a:p>
          </p:txBody>
        </p:sp>
        <p:sp>
          <p:nvSpPr>
            <p:cNvPr id="232" name="Google Shape;232;p6"/>
            <p:cNvSpPr/>
            <p:nvPr/>
          </p:nvSpPr>
          <p:spPr>
            <a:xfrm>
              <a:off x="961601" y="650444"/>
              <a:ext cx="1243709" cy="621854"/>
            </a:xfrm>
            <a:prstGeom prst="roundRect">
              <a:avLst>
                <a:gd name="adj" fmla="val 16667"/>
              </a:avLst>
            </a:prstGeom>
            <a:solidFill>
              <a:srgbClr val="57C875"/>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txBox="1"/>
            <p:nvPr/>
          </p:nvSpPr>
          <p:spPr>
            <a:xfrm>
              <a:off x="991957" y="680800"/>
              <a:ext cx="1182997" cy="561142"/>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s-ES" sz="1200" b="0" i="0" u="none" strike="noStrike" cap="none">
                  <a:solidFill>
                    <a:schemeClr val="lt1"/>
                  </a:solidFill>
                  <a:latin typeface="Franklin Gothic"/>
                  <a:ea typeface="Franklin Gothic"/>
                  <a:cs typeface="Franklin Gothic"/>
                  <a:sym typeface="Franklin Gothic"/>
                </a:rPr>
                <a:t>Introducir tu cuenta de Microsoft</a:t>
              </a:r>
              <a:endParaRPr/>
            </a:p>
          </p:txBody>
        </p:sp>
      </p:grpSp>
      <p:grpSp>
        <p:nvGrpSpPr>
          <p:cNvPr id="234" name="Google Shape;234;p6"/>
          <p:cNvGrpSpPr/>
          <p:nvPr/>
        </p:nvGrpSpPr>
        <p:grpSpPr>
          <a:xfrm>
            <a:off x="8338657" y="142166"/>
            <a:ext cx="731766" cy="731766"/>
            <a:chOff x="3803" y="1814071"/>
            <a:chExt cx="731766" cy="731766"/>
          </a:xfrm>
        </p:grpSpPr>
        <p:sp>
          <p:nvSpPr>
            <p:cNvPr id="235" name="Google Shape;235;p6"/>
            <p:cNvSpPr/>
            <p:nvPr/>
          </p:nvSpPr>
          <p:spPr>
            <a:xfrm>
              <a:off x="3803" y="1814071"/>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a:off x="147294" y="1921623"/>
              <a:ext cx="470263" cy="470264"/>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2</a:t>
              </a:r>
              <a:endParaRPr/>
            </a:p>
          </p:txBody>
        </p:sp>
      </p:grpSp>
      <p:pic>
        <p:nvPicPr>
          <p:cNvPr id="237" name="Google Shape;237;p6"/>
          <p:cNvPicPr preferRelativeResize="0"/>
          <p:nvPr/>
        </p:nvPicPr>
        <p:blipFill rotWithShape="1">
          <a:blip r:embed="rId3">
            <a:alphaModFix/>
          </a:blip>
          <a:srcRect/>
          <a:stretch/>
        </p:blipFill>
        <p:spPr>
          <a:xfrm>
            <a:off x="3697288" y="4274306"/>
            <a:ext cx="1033311" cy="55199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7"/>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3" name="Google Shape;243;p7"/>
          <p:cNvSpPr/>
          <p:nvPr/>
        </p:nvSpPr>
        <p:spPr>
          <a:xfrm>
            <a:off x="8900" y="0"/>
            <a:ext cx="4161900" cy="1016100"/>
          </a:xfrm>
          <a:prstGeom prst="rect">
            <a:avLst/>
          </a:prstGeom>
          <a:solidFill>
            <a:srgbClr val="57C87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4" name="Google Shape;244;p7"/>
          <p:cNvSpPr/>
          <p:nvPr/>
        </p:nvSpPr>
        <p:spPr>
          <a:xfrm>
            <a:off x="353089" y="258764"/>
            <a:ext cx="7563002" cy="498571"/>
          </a:xfrm>
          <a:prstGeom prst="rect">
            <a:avLst/>
          </a:prstGeom>
          <a:solidFill>
            <a:srgbClr val="009D2C"/>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es-ES" sz="2800" b="1" i="0" u="none" strike="noStrike" cap="none">
                <a:solidFill>
                  <a:schemeClr val="lt1"/>
                </a:solidFill>
                <a:latin typeface="Franklin Gothic"/>
                <a:ea typeface="Franklin Gothic"/>
                <a:cs typeface="Franklin Gothic"/>
                <a:sym typeface="Franklin Gothic"/>
              </a:rPr>
              <a:t>CONFIGURACIÓN AVANZADA DE WINDOWS</a:t>
            </a:r>
            <a:endParaRPr/>
          </a:p>
        </p:txBody>
      </p:sp>
      <p:grpSp>
        <p:nvGrpSpPr>
          <p:cNvPr id="245" name="Google Shape;245;p7"/>
          <p:cNvGrpSpPr/>
          <p:nvPr/>
        </p:nvGrpSpPr>
        <p:grpSpPr>
          <a:xfrm>
            <a:off x="8338657" y="142166"/>
            <a:ext cx="731766" cy="731766"/>
            <a:chOff x="3803" y="1814071"/>
            <a:chExt cx="731766" cy="731766"/>
          </a:xfrm>
        </p:grpSpPr>
        <p:sp>
          <p:nvSpPr>
            <p:cNvPr id="246" name="Google Shape;246;p7"/>
            <p:cNvSpPr/>
            <p:nvPr/>
          </p:nvSpPr>
          <p:spPr>
            <a:xfrm>
              <a:off x="3803" y="1814071"/>
              <a:ext cx="731766" cy="731766"/>
            </a:xfrm>
            <a:prstGeom prst="ellipse">
              <a:avLst/>
            </a:prstGeom>
            <a:solidFill>
              <a:srgbClr val="F3F3F3"/>
            </a:solidFill>
            <a:ln w="25400" cap="flat" cmpd="sng">
              <a:solidFill>
                <a:srgbClr val="009D2C"/>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7"/>
            <p:cNvSpPr/>
            <p:nvPr/>
          </p:nvSpPr>
          <p:spPr>
            <a:xfrm>
              <a:off x="147294" y="1921623"/>
              <a:ext cx="470263" cy="470264"/>
            </a:xfrm>
            <a:prstGeom prst="rect">
              <a:avLst/>
            </a:prstGeom>
            <a:solidFill>
              <a:srgbClr val="F3F3F3"/>
            </a:solidFill>
            <a:ln>
              <a:noFill/>
            </a:ln>
          </p:spPr>
          <p:txBody>
            <a:bodyPr spcFirstLastPara="1" wrap="square" lIns="22225" tIns="22225" rIns="22225" bIns="22225" anchor="ctr" anchorCtr="0">
              <a:noAutofit/>
            </a:bodyPr>
            <a:lstStyle/>
            <a:p>
              <a:pPr marL="0" marR="0" lvl="0" indent="0" algn="ctr" rtl="0">
                <a:lnSpc>
                  <a:spcPct val="90000"/>
                </a:lnSpc>
                <a:spcBef>
                  <a:spcPts val="0"/>
                </a:spcBef>
                <a:spcAft>
                  <a:spcPts val="0"/>
                </a:spcAft>
                <a:buNone/>
              </a:pPr>
              <a:r>
                <a:rPr lang="es-ES" sz="3500" b="0" i="0" u="none" strike="noStrike" cap="none">
                  <a:solidFill>
                    <a:srgbClr val="C00000"/>
                  </a:solidFill>
                  <a:latin typeface="Franklin Gothic"/>
                  <a:ea typeface="Franklin Gothic"/>
                  <a:cs typeface="Franklin Gothic"/>
                  <a:sym typeface="Franklin Gothic"/>
                </a:rPr>
                <a:t>2</a:t>
              </a:r>
              <a:endParaRPr/>
            </a:p>
          </p:txBody>
        </p:sp>
      </p:grpSp>
      <p:pic>
        <p:nvPicPr>
          <p:cNvPr id="248" name="Google Shape;248;p7"/>
          <p:cNvPicPr preferRelativeResize="0"/>
          <p:nvPr/>
        </p:nvPicPr>
        <p:blipFill rotWithShape="1">
          <a:blip r:embed="rId3">
            <a:alphaModFix/>
          </a:blip>
          <a:srcRect/>
          <a:stretch/>
        </p:blipFill>
        <p:spPr>
          <a:xfrm>
            <a:off x="-13855" y="1039556"/>
            <a:ext cx="9144000" cy="3481831"/>
          </a:xfrm>
          <a:prstGeom prst="rect">
            <a:avLst/>
          </a:prstGeom>
          <a:noFill/>
          <a:ln>
            <a:noFill/>
          </a:ln>
        </p:spPr>
      </p:pic>
      <p:sp>
        <p:nvSpPr>
          <p:cNvPr id="249" name="Google Shape;249;p7"/>
          <p:cNvSpPr txBox="1"/>
          <p:nvPr/>
        </p:nvSpPr>
        <p:spPr>
          <a:xfrm>
            <a:off x="273055" y="4456178"/>
            <a:ext cx="8593854" cy="461665"/>
          </a:xfrm>
          <a:prstGeom prst="rect">
            <a:avLst/>
          </a:prstGeom>
          <a:solidFill>
            <a:srgbClr val="F7B99B"/>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s-ES" sz="1200" b="0" i="0" u="none" strike="noStrike" cap="none">
                <a:solidFill>
                  <a:schemeClr val="lt1"/>
                </a:solidFill>
                <a:latin typeface="Franklin Gothic"/>
                <a:ea typeface="Franklin Gothic"/>
                <a:cs typeface="Franklin Gothic"/>
                <a:sym typeface="Franklin Gothic"/>
              </a:rPr>
              <a:t>Desde Configuración de Windows podemos personalizar todo tipo de opciones y variables para adaptarlas y cambiarlas según nuestros gustos y necesidades.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649</Words>
  <Application>Microsoft Office PowerPoint</Application>
  <PresentationFormat>Presentación en pantalla (16:9)</PresentationFormat>
  <Paragraphs>102</Paragraphs>
  <Slides>13</Slides>
  <Notes>11</Notes>
  <HiddenSlides>0</HiddenSlides>
  <MMClips>0</MMClips>
  <ScaleCrop>false</ScaleCrop>
  <HeadingPairs>
    <vt:vector size="6" baseType="variant">
      <vt:variant>
        <vt:lpstr>Fuentes usadas</vt:lpstr>
      </vt:variant>
      <vt:variant>
        <vt:i4>8</vt:i4>
      </vt:variant>
      <vt:variant>
        <vt:lpstr>Tema</vt:lpstr>
      </vt:variant>
      <vt:variant>
        <vt:i4>3</vt:i4>
      </vt:variant>
      <vt:variant>
        <vt:lpstr>Títulos de diapositiva</vt:lpstr>
      </vt:variant>
      <vt:variant>
        <vt:i4>13</vt:i4>
      </vt:variant>
    </vt:vector>
  </HeadingPairs>
  <TitlesOfParts>
    <vt:vector size="24" baseType="lpstr">
      <vt:lpstr>Arial</vt:lpstr>
      <vt:lpstr>Bliss Pro</vt:lpstr>
      <vt:lpstr>Calibri</vt:lpstr>
      <vt:lpstr>Cambria</vt:lpstr>
      <vt:lpstr>Candara</vt:lpstr>
      <vt:lpstr>Franklin Gothic</vt:lpstr>
      <vt:lpstr>Noto Sans Symbols</vt:lpstr>
      <vt:lpstr>Verdana</vt:lpstr>
      <vt:lpstr>Simple Light</vt:lpstr>
      <vt:lpstr>Simple Light</vt:lpstr>
      <vt:lpstr>1_Simple Light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Carolina Corral</dc:creator>
  <cp:lastModifiedBy>Garbiñe Ustarroz</cp:lastModifiedBy>
  <cp:revision>1</cp:revision>
  <dcterms:modified xsi:type="dcterms:W3CDTF">2019-10-18T13:43:14Z</dcterms:modified>
</cp:coreProperties>
</file>