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6" r:id="rId2"/>
    <p:sldId id="277" r:id="rId3"/>
    <p:sldId id="264" r:id="rId4"/>
    <p:sldId id="271" r:id="rId5"/>
    <p:sldId id="265" r:id="rId6"/>
    <p:sldId id="259" r:id="rId7"/>
    <p:sldId id="272" r:id="rId8"/>
    <p:sldId id="273" r:id="rId9"/>
    <p:sldId id="274" r:id="rId10"/>
    <p:sldId id="275" r:id="rId11"/>
    <p:sldId id="261" r:id="rId12"/>
    <p:sldId id="268" r:id="rId13"/>
    <p:sldId id="269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DD1"/>
    <a:srgbClr val="A2D6A8"/>
    <a:srgbClr val="9086B5"/>
    <a:srgbClr val="281D51"/>
    <a:srgbClr val="38967B"/>
    <a:srgbClr val="FFAB61"/>
    <a:srgbClr val="BC5561"/>
    <a:srgbClr val="F0E8A7"/>
    <a:srgbClr val="938825"/>
    <a:srgbClr val="E88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0FEFE-A6E4-4F0B-838F-A0BDCD2B9814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AFA07-C334-42D2-BD2F-AF8A60C429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405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4580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1470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5003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4f3d141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9413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966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14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957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0026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0671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63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576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8369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412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831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529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95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539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406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8C96C-6395-405B-BE95-A8A89D4E0000}" type="datetimeFigureOut">
              <a:rPr lang="es-ES" smtClean="0"/>
              <a:t>18/10/2019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71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i.es/es/campanas/contrasenas-segura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" y="0"/>
            <a:ext cx="12187369" cy="68580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4337899" y="1462774"/>
            <a:ext cx="6471075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4990187" y="610974"/>
            <a:ext cx="6723380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10306842" y="805337"/>
            <a:ext cx="2397956" cy="131487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4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467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10782111" y="651747"/>
            <a:ext cx="93133" cy="1714500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2400"/>
          </a:p>
        </p:txBody>
      </p:sp>
      <p:sp>
        <p:nvSpPr>
          <p:cNvPr id="12" name="Rectangle 104"/>
          <p:cNvSpPr/>
          <p:nvPr/>
        </p:nvSpPr>
        <p:spPr>
          <a:xfrm>
            <a:off x="7749912" y="2469272"/>
            <a:ext cx="3020907" cy="86783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5467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4728229" y="3800721"/>
            <a:ext cx="7435028" cy="144419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2000" dirty="0" smtClean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47316" marR="847" indent="-8466"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15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4</a:t>
            </a:r>
            <a:r>
              <a:rPr lang="es-ES" sz="15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Seguridad: 4.1. Protección de dispositivos: </a:t>
            </a:r>
            <a:br>
              <a:rPr lang="es-ES" sz="15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5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</a:t>
            </a:r>
            <a:r>
              <a:rPr lang="es-ES" sz="15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Contraseñas seguras</a:t>
            </a:r>
            <a:r>
              <a:rPr lang="es-ES" sz="1500" dirty="0" smtClean="0">
                <a:solidFill>
                  <a:srgbClr val="000000"/>
                </a:solidFill>
                <a:latin typeface="Bliss Pro" panose="02000506050000020004" pitchFamily="50" charset="0"/>
                <a:ea typeface="Calibri" panose="020F0502020204030204" pitchFamily="34" charset="0"/>
              </a:rPr>
              <a:t> </a:t>
            </a:r>
            <a:endParaRPr lang="es-ES" sz="15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608" y="5551075"/>
            <a:ext cx="5147393" cy="65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36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GESTIÓN DE CONTRASEÑAS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15603" y="1738917"/>
            <a:ext cx="9710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Los </a:t>
            </a:r>
            <a:r>
              <a:rPr lang="es-ES" b="1" dirty="0" smtClean="0">
                <a:latin typeface="Cambria" panose="02040503050406030204" pitchFamily="18" charset="0"/>
              </a:rPr>
              <a:t>gestores de contraseñas</a:t>
            </a:r>
            <a:r>
              <a:rPr lang="es-ES" dirty="0" smtClean="0">
                <a:latin typeface="Cambria" panose="02040503050406030204" pitchFamily="18" charset="0"/>
              </a:rPr>
              <a:t> son herramientas que nos permiten almacenar las claves de acceso a múltiples servicios, sin necesidad de tener que memorizarlas. Además, ofrecen la posibilidad de generar por nosotros contraseñas complejas.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688563" y="3829869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Generar de forma aleatoria contraseñas robustas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688564" y="4283354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Almacenar múltiples contraseñas, asociadas a diferentes servicios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688563" y="4730324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Recordarnos la importancia de cambiar las claves de forma frecuente 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688563" y="5163333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Advertirnos ante el uso repetido de una misma contraseña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15603" y="2820546"/>
            <a:ext cx="9710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Estas utilidades suelen estar integradas en los propios dispositivos y en los navegadores de Internet, o ser instaladas como aplicación independiente. </a:t>
            </a:r>
          </a:p>
          <a:p>
            <a:pPr algn="just"/>
            <a:r>
              <a:rPr lang="es-ES" dirty="0" smtClean="0">
                <a:latin typeface="Cambria" panose="02040503050406030204" pitchFamily="18" charset="0"/>
              </a:rPr>
              <a:t>Su uso es recomendable para: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516" y="3902222"/>
            <a:ext cx="402047" cy="224206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516" y="4349820"/>
            <a:ext cx="402047" cy="224206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516" y="4804062"/>
            <a:ext cx="402047" cy="22420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516" y="5231824"/>
            <a:ext cx="402047" cy="224206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358061" y="5967860"/>
            <a:ext cx="11412000" cy="584775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600" b="1" dirty="0" smtClean="0">
                <a:latin typeface="Franklin Gothic"/>
              </a:rPr>
              <a:t>El uso de un gestor de contraseñas nos protege ante posibles ataques de </a:t>
            </a:r>
            <a:r>
              <a:rPr lang="es-ES" sz="1600" b="1" dirty="0" err="1" smtClean="0">
                <a:latin typeface="Franklin Gothic"/>
              </a:rPr>
              <a:t>phising</a:t>
            </a:r>
            <a:r>
              <a:rPr lang="es-ES" sz="1600" b="1" dirty="0" smtClean="0">
                <a:latin typeface="Franklin Gothic"/>
              </a:rPr>
              <a:t>, ya que será capaz de distinguir entre la página de acceso original y una de posible suplantación pese a que su interfaz sea idéntica.</a:t>
            </a:r>
            <a:endParaRPr lang="es-ES" sz="1600" b="1" dirty="0">
              <a:latin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37755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DOBLE AUTENTICACIÓN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66344" y="1526409"/>
            <a:ext cx="10047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El uso de contraseñas como método de acceso a servicios en línea tiene múltiples riesgos asociados, por lo que algunos de ellos, como correo, comercio o banca electrónica, recomiendan a sus usuarios el uso de un </a:t>
            </a:r>
            <a:r>
              <a:rPr lang="es-ES" b="1" dirty="0" smtClean="0">
                <a:latin typeface="Cambria" panose="02040503050406030204" pitchFamily="18" charset="0"/>
              </a:rPr>
              <a:t>sistema de verificación </a:t>
            </a:r>
            <a:r>
              <a:rPr lang="es-ES" dirty="0" smtClean="0">
                <a:latin typeface="Cambria" panose="02040503050406030204" pitchFamily="18" charset="0"/>
              </a:rPr>
              <a:t>de identidad en dos pasos: la </a:t>
            </a:r>
            <a:r>
              <a:rPr lang="es-ES" b="1" dirty="0" smtClean="0">
                <a:latin typeface="Cambria" panose="02040503050406030204" pitchFamily="18" charset="0"/>
              </a:rPr>
              <a:t>doble autenticación</a:t>
            </a:r>
            <a:r>
              <a:rPr lang="es-ES" dirty="0" smtClean="0">
                <a:latin typeface="Cambria" panose="02040503050406030204" pitchFamily="18" charset="0"/>
              </a:rPr>
              <a:t>. 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960484" y="6379236"/>
            <a:ext cx="724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Latch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779891" y="6379236"/>
            <a:ext cx="2034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Google Authenticator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66344" y="2469230"/>
            <a:ext cx="993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Mediante este sistema, además del usuario y contraseña, deberemos verificar nuestra identidad aportando información adicional como puede ser: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74" y="3153366"/>
            <a:ext cx="272338" cy="279903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1285912" y="3125360"/>
            <a:ext cx="603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Introducción de código recibido por </a:t>
            </a:r>
            <a:r>
              <a:rPr lang="es-ES" sz="1600" dirty="0" err="1" smtClean="0">
                <a:latin typeface="Cambria" panose="02040503050406030204" pitchFamily="18" charset="0"/>
              </a:rPr>
              <a:t>sms</a:t>
            </a:r>
            <a:r>
              <a:rPr lang="es-ES" sz="1600" dirty="0" smtClean="0">
                <a:latin typeface="Cambria" panose="02040503050406030204" pitchFamily="18" charset="0"/>
              </a:rPr>
              <a:t> o llamada telefónica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74" y="3514747"/>
            <a:ext cx="272338" cy="279903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1285912" y="3466831"/>
            <a:ext cx="821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Verificación mediante sistemas de reconocimiento biométricos asociados al dispositivo como huella digital o reconocimiento facial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74" y="4065429"/>
            <a:ext cx="272338" cy="279903"/>
          </a:xfrm>
          <a:prstGeom prst="rect">
            <a:avLst/>
          </a:prstGeom>
        </p:spPr>
      </p:pic>
      <p:sp>
        <p:nvSpPr>
          <p:cNvPr id="29" name="CuadroTexto 28"/>
          <p:cNvSpPr txBox="1"/>
          <p:nvPr/>
        </p:nvSpPr>
        <p:spPr>
          <a:xfrm>
            <a:off x="1285912" y="4032361"/>
            <a:ext cx="862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Código de uso único proporcionado por un dispositivo específico para su creación como una tarjeta numérica o una </a:t>
            </a:r>
            <a:r>
              <a:rPr lang="es-ES" sz="1600" dirty="0" err="1" smtClean="0">
                <a:latin typeface="Cambria" panose="02040503050406030204" pitchFamily="18" charset="0"/>
              </a:rPr>
              <a:t>criptocalculadora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66344" y="4628170"/>
            <a:ext cx="99377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Muchos servicios en línea, especialmente aquellos basados en la nube permiten activar la autenticación en dos pasos.</a:t>
            </a:r>
          </a:p>
          <a:p>
            <a:endParaRPr lang="es-ES" sz="1050" dirty="0" smtClean="0">
              <a:latin typeface="Cambria" panose="02040503050406030204" pitchFamily="18" charset="0"/>
            </a:endParaRPr>
          </a:p>
          <a:p>
            <a:r>
              <a:rPr lang="es-ES" dirty="0" smtClean="0">
                <a:latin typeface="Cambria" panose="02040503050406030204" pitchFamily="18" charset="0"/>
              </a:rPr>
              <a:t>Como alternativa existen aplicaciones que nos permiten contar con esta segunda capa de seguridad: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232" y="5747368"/>
            <a:ext cx="685800" cy="685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974" y="5734291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10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/>
          <p:nvPr/>
        </p:nvSpPr>
        <p:spPr>
          <a:xfrm>
            <a:off x="1812200" y="1475367"/>
            <a:ext cx="8567600" cy="10092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58" name="Google Shape;258;p29"/>
          <p:cNvSpPr/>
          <p:nvPr/>
        </p:nvSpPr>
        <p:spPr>
          <a:xfrm>
            <a:off x="1812200" y="2484567"/>
            <a:ext cx="8567600" cy="2697600"/>
          </a:xfrm>
          <a:prstGeom prst="rect">
            <a:avLst/>
          </a:prstGeom>
          <a:solidFill>
            <a:srgbClr val="F0E8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lang="es-ES" sz="2400" b="1" dirty="0">
              <a:solidFill>
                <a:srgbClr val="38967B"/>
              </a:solidFill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https://www.osi.es/es/campanas/contrasenas-seguras</a:t>
            </a:r>
            <a:endParaRPr lang="es-ES" sz="2400" b="1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endParaRPr lang="es-ES" sz="2400" b="1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¡</a:t>
            </a:r>
            <a:r>
              <a:rPr lang="es-ES" sz="24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 tienes dudas pregunta a los bibliotecarios!</a:t>
            </a:r>
            <a:endParaRPr lang="es-ES" sz="2400" b="1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9" name="Google Shape;259;p29"/>
          <p:cNvSpPr txBox="1"/>
          <p:nvPr/>
        </p:nvSpPr>
        <p:spPr>
          <a:xfrm>
            <a:off x="3707500" y="1557567"/>
            <a:ext cx="5656400" cy="7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40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40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50045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3945167" y="0"/>
            <a:ext cx="8246800" cy="68580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18" name="Shape 218"/>
          <p:cNvSpPr/>
          <p:nvPr/>
        </p:nvSpPr>
        <p:spPr>
          <a:xfrm>
            <a:off x="3945167" y="4218467"/>
            <a:ext cx="4812800" cy="6656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56" y="4218467"/>
            <a:ext cx="3788211" cy="6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28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132320" y="609599"/>
            <a:ext cx="3727269" cy="24622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579417" y="1206149"/>
            <a:ext cx="88946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600" b="1" dirty="0"/>
          </a:p>
          <a:p>
            <a:pPr algn="ctr"/>
            <a:r>
              <a:rPr lang="es-ES" sz="1600" b="1" dirty="0"/>
              <a:t> </a:t>
            </a:r>
            <a:endParaRPr lang="es-ES" sz="1600" dirty="0"/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4. Seguridad: 4.1. Protección de dispositivos: </a:t>
            </a:r>
            <a:b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2. Contraseñas seguras </a:t>
            </a:r>
          </a:p>
          <a:p>
            <a:pPr algn="ctr"/>
            <a:r>
              <a:rPr lang="es-ES" sz="1600" dirty="0"/>
              <a:t> </a:t>
            </a:r>
          </a:p>
          <a:p>
            <a:pPr algn="ctr"/>
            <a:endParaRPr lang="es-ES" sz="1600" dirty="0"/>
          </a:p>
          <a:p>
            <a:pPr algn="ctr"/>
            <a:r>
              <a:rPr lang="es-ES" sz="1600" dirty="0"/>
              <a:t> </a:t>
            </a:r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92946" y="4006916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63437" y="4889738"/>
            <a:ext cx="44060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24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3468947" y="5428040"/>
            <a:ext cx="5115560" cy="65033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551" y="4723181"/>
            <a:ext cx="1292884" cy="45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84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11867" y="0"/>
            <a:ext cx="3909600" cy="68580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5" name="Shape 55"/>
          <p:cNvSpPr/>
          <p:nvPr/>
        </p:nvSpPr>
        <p:spPr>
          <a:xfrm>
            <a:off x="3897733" y="1425966"/>
            <a:ext cx="7545600" cy="1756145"/>
          </a:xfrm>
          <a:prstGeom prst="rect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6" name="Shape 56"/>
          <p:cNvSpPr/>
          <p:nvPr/>
        </p:nvSpPr>
        <p:spPr>
          <a:xfrm>
            <a:off x="233700" y="1425967"/>
            <a:ext cx="3664000" cy="25428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8" name="Shape 58"/>
          <p:cNvSpPr txBox="1"/>
          <p:nvPr/>
        </p:nvSpPr>
        <p:spPr>
          <a:xfrm>
            <a:off x="203500" y="1425967"/>
            <a:ext cx="3724400" cy="2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4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Seguridad. </a:t>
            </a:r>
            <a:endParaRPr sz="24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r>
              <a:rPr lang="es" sz="24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Protección de dispositivos.</a:t>
            </a:r>
            <a:endParaRPr sz="24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79267" y="5671801"/>
            <a:ext cx="4120767" cy="72403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59"/>
          <p:cNvSpPr txBox="1"/>
          <p:nvPr/>
        </p:nvSpPr>
        <p:spPr>
          <a:xfrm>
            <a:off x="4173467" y="1581211"/>
            <a:ext cx="7084317" cy="1445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s" sz="4000" b="1" kern="0" dirty="0" smtClean="0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CONTRASEÑAS </a:t>
            </a:r>
          </a:p>
          <a:p>
            <a:pPr algn="ctr" defTabSz="1219170">
              <a:buClr>
                <a:srgbClr val="000000"/>
              </a:buClr>
            </a:pPr>
            <a:r>
              <a:rPr lang="es" sz="4000" b="1" kern="0" dirty="0" smtClean="0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SEGURAS</a:t>
            </a:r>
            <a:endParaRPr sz="2400" b="1" kern="0" dirty="0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97993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2008267" y="1685167"/>
            <a:ext cx="8234800" cy="42012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0" y="1019567"/>
            <a:ext cx="5014800" cy="6656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1465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2193000" y="1126500"/>
            <a:ext cx="282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" sz="24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1872809" y="1963038"/>
            <a:ext cx="7724000" cy="213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Uso de contraseñas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Riesgos del uso de contraseñas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Crear contraseñas seguras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>
                <a:solidFill>
                  <a:srgbClr val="FFFFFF"/>
                </a:solidFill>
                <a:latin typeface="Arial"/>
              </a:rPr>
              <a:t>	</a:t>
            </a: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Gestión de contraseñas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>
                <a:solidFill>
                  <a:srgbClr val="FFFFFF"/>
                </a:solidFill>
                <a:latin typeface="Arial"/>
              </a:rPr>
              <a:t>	</a:t>
            </a: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Doble autenticación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2580967" y="2205379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2580967" y="2565633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2580967" y="2926704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hape 80"/>
          <p:cNvSpPr/>
          <p:nvPr/>
        </p:nvSpPr>
        <p:spPr>
          <a:xfrm>
            <a:off x="2580967" y="3287775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hape 80"/>
          <p:cNvSpPr/>
          <p:nvPr/>
        </p:nvSpPr>
        <p:spPr>
          <a:xfrm>
            <a:off x="2580967" y="3648846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29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" y="3235762"/>
            <a:ext cx="4086000" cy="2541600"/>
          </a:xfrm>
          <a:prstGeom prst="rect">
            <a:avLst/>
          </a:prstGeom>
        </p:spPr>
      </p:pic>
      <p:sp>
        <p:nvSpPr>
          <p:cNvPr id="67" name="Shape 67"/>
          <p:cNvSpPr txBox="1"/>
          <p:nvPr/>
        </p:nvSpPr>
        <p:spPr>
          <a:xfrm>
            <a:off x="1164667" y="1841867"/>
            <a:ext cx="77476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667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4186967" y="3070634"/>
            <a:ext cx="7161200" cy="3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Conocer las ventajas del uso de contraseñas para el acceso a servicios en línea</a:t>
            </a:r>
          </a:p>
          <a:p>
            <a: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r>
              <a:rPr lang="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Entender los riesgos asociados al uso de contraseñas en el entorno digital</a:t>
            </a:r>
          </a:p>
          <a:p>
            <a: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r>
              <a:rPr lang="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Aprender a crear contraseñas seguras</a:t>
            </a:r>
            <a:endParaRPr sz="2400" dirty="0"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38967B"/>
              </a:solidFill>
            </a:endParaRPr>
          </a:p>
        </p:txBody>
      </p:sp>
      <p:sp>
        <p:nvSpPr>
          <p:cNvPr id="8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80466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32104" y="3042801"/>
            <a:ext cx="7606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      Proteger </a:t>
            </a:r>
            <a:r>
              <a:rPr lang="es-ES" dirty="0">
                <a:latin typeface="Cambria" panose="02040503050406030204" pitchFamily="18" charset="0"/>
              </a:rPr>
              <a:t>nuestra información </a:t>
            </a:r>
            <a:r>
              <a:rPr lang="es-ES" dirty="0" smtClean="0">
                <a:latin typeface="Cambria" panose="02040503050406030204" pitchFamily="18" charset="0"/>
              </a:rPr>
              <a:t>personal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USO DE CONTRASEÑAS</a:t>
            </a:r>
          </a:p>
          <a:p>
            <a:pPr algn="r"/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32104" y="1675768"/>
            <a:ext cx="9710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Las</a:t>
            </a:r>
            <a:r>
              <a:rPr lang="es-ES" b="1" dirty="0" smtClean="0">
                <a:latin typeface="Cambria" panose="02040503050406030204" pitchFamily="18" charset="0"/>
              </a:rPr>
              <a:t> contraseñas </a:t>
            </a:r>
            <a:r>
              <a:rPr lang="es-ES" dirty="0" smtClean="0">
                <a:latin typeface="Cambria" panose="02040503050406030204" pitchFamily="18" charset="0"/>
              </a:rPr>
              <a:t>son un método de protección que usamos para </a:t>
            </a:r>
            <a:r>
              <a:rPr lang="es-ES" b="1" dirty="0" smtClean="0">
                <a:latin typeface="Cambria" panose="02040503050406030204" pitchFamily="18" charset="0"/>
              </a:rPr>
              <a:t>limitar el acceso </a:t>
            </a:r>
            <a:r>
              <a:rPr lang="es-ES" dirty="0" smtClean="0">
                <a:latin typeface="Cambria" panose="02040503050406030204" pitchFamily="18" charset="0"/>
              </a:rPr>
              <a:t>a la información y los archivos contenidos en nuestros dispositivos y cuentas personales de servicios en línea como: correo electrónico, banca en línea o redes sociales.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32104" y="2630775"/>
            <a:ext cx="9710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Sirven para: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832104" y="4709863"/>
            <a:ext cx="9710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El sistema de autentificación de acceso basado en la creación de un usuario y una contraseña es utilizado por la mayoría de servicios en línea, pero también presenta debilidades: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" y="3074016"/>
            <a:ext cx="297248" cy="306902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832104" y="3547935"/>
            <a:ext cx="8408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      Garantizar la privacidad de contenidos </a:t>
            </a:r>
            <a:r>
              <a:rPr lang="es-ES" dirty="0">
                <a:latin typeface="Cambria" panose="02040503050406030204" pitchFamily="18" charset="0"/>
              </a:rPr>
              <a:t>como </a:t>
            </a:r>
            <a:r>
              <a:rPr lang="es-ES" dirty="0" smtClean="0">
                <a:latin typeface="Cambria" panose="02040503050406030204" pitchFamily="18" charset="0"/>
              </a:rPr>
              <a:t>chats, correos</a:t>
            </a:r>
            <a:r>
              <a:rPr lang="es-ES" dirty="0">
                <a:latin typeface="Cambria" panose="02040503050406030204" pitchFamily="18" charset="0"/>
              </a:rPr>
              <a:t>, fotos o archivos</a:t>
            </a: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" y="3579150"/>
            <a:ext cx="297248" cy="306902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832104" y="4047364"/>
            <a:ext cx="8408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      </a:t>
            </a:r>
            <a:r>
              <a:rPr lang="es-ES" dirty="0">
                <a:latin typeface="Cambria" panose="02040503050406030204" pitchFamily="18" charset="0"/>
              </a:rPr>
              <a:t>Evitar </a:t>
            </a:r>
            <a:r>
              <a:rPr lang="es-ES" dirty="0" smtClean="0">
                <a:latin typeface="Cambria" panose="02040503050406030204" pitchFamily="18" charset="0"/>
              </a:rPr>
              <a:t>accesos no deseados a dispositivos </a:t>
            </a:r>
            <a:r>
              <a:rPr lang="es-ES" dirty="0">
                <a:latin typeface="Cambria" panose="02040503050406030204" pitchFamily="18" charset="0"/>
              </a:rPr>
              <a:t>o </a:t>
            </a:r>
            <a:r>
              <a:rPr lang="es-ES" dirty="0" smtClean="0">
                <a:latin typeface="Cambria" panose="02040503050406030204" pitchFamily="18" charset="0"/>
              </a:rPr>
              <a:t>cuentas personales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" y="4078579"/>
            <a:ext cx="297248" cy="30690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78" y="5496361"/>
            <a:ext cx="296374" cy="30600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" y="5942528"/>
            <a:ext cx="296374" cy="30600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832103" y="5459782"/>
            <a:ext cx="7606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      Dificultad para memorizar múltiples contraseñas complejas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832103" y="5914229"/>
            <a:ext cx="9611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      Vulnerabilidad frente a las técnicas de robo de contraseñas utilizadas por </a:t>
            </a:r>
            <a:r>
              <a:rPr lang="es-ES" dirty="0" err="1" smtClean="0">
                <a:latin typeface="Cambria" panose="02040503050406030204" pitchFamily="18" charset="0"/>
              </a:rPr>
              <a:t>ciberdelincuentes</a:t>
            </a:r>
            <a:r>
              <a:rPr lang="es-ES" dirty="0" smtClean="0">
                <a:latin typeface="Cambria" panose="02040503050406030204" pitchFamily="18" charset="0"/>
              </a:rPr>
              <a:t>  </a:t>
            </a:r>
            <a:endParaRPr lang="es-E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07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RIESGOS DEL USO DE CONTRASEÑAS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609490" y="3493243"/>
            <a:ext cx="126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A esa hora tengo clase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408" y="152149"/>
            <a:ext cx="5458815" cy="883482"/>
          </a:xfrm>
          <a:prstGeom prst="rect">
            <a:avLst/>
          </a:prstGeom>
          <a:ln w="47625" cmpd="dbl">
            <a:solidFill>
              <a:srgbClr val="38967B"/>
            </a:solidFill>
          </a:ln>
          <a:effectLst>
            <a:softEdge rad="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177" y="617227"/>
            <a:ext cx="5458815" cy="873955"/>
          </a:xfrm>
          <a:prstGeom prst="rect">
            <a:avLst/>
          </a:prstGeom>
          <a:ln w="47625" cmpd="dbl">
            <a:solidFill>
              <a:srgbClr val="38967B"/>
            </a:solidFill>
          </a:ln>
        </p:spPr>
      </p:pic>
      <p:sp>
        <p:nvSpPr>
          <p:cNvPr id="10" name="CuadroTexto 9"/>
          <p:cNvSpPr txBox="1"/>
          <p:nvPr/>
        </p:nvSpPr>
        <p:spPr>
          <a:xfrm>
            <a:off x="639599" y="1659524"/>
            <a:ext cx="10720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Los </a:t>
            </a:r>
            <a:r>
              <a:rPr lang="es-ES" b="1" dirty="0" err="1" smtClean="0">
                <a:latin typeface="Cambria" panose="02040503050406030204" pitchFamily="18" charset="0"/>
              </a:rPr>
              <a:t>ciberdelincuentes</a:t>
            </a:r>
            <a:r>
              <a:rPr lang="es-ES" dirty="0" smtClean="0">
                <a:latin typeface="Cambria" panose="02040503050406030204" pitchFamily="18" charset="0"/>
              </a:rPr>
              <a:t> usan diferentes tipos de ataques para tratar de robar contraseñas y poder acceder con fines maliciosos a nuestros dispositivos y cuentas personales.</a:t>
            </a:r>
            <a:endParaRPr lang="es-ES" dirty="0">
              <a:latin typeface="Cambria" panose="02040503050406030204" pitchFamily="18" charset="0"/>
            </a:endParaRP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531363"/>
              </p:ext>
            </p:extLst>
          </p:nvPr>
        </p:nvGraphicFramePr>
        <p:xfrm>
          <a:off x="638940" y="2382441"/>
          <a:ext cx="10168740" cy="3195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232">
                  <a:extLst>
                    <a:ext uri="{9D8B030D-6E8A-4147-A177-3AD203B41FA5}">
                      <a16:colId xmlns:a16="http://schemas.microsoft.com/office/drawing/2014/main" val="1670801388"/>
                    </a:ext>
                  </a:extLst>
                </a:gridCol>
                <a:gridCol w="7794508">
                  <a:extLst>
                    <a:ext uri="{9D8B030D-6E8A-4147-A177-3AD203B41FA5}">
                      <a16:colId xmlns:a16="http://schemas.microsoft.com/office/drawing/2014/main" val="4028450089"/>
                    </a:ext>
                  </a:extLst>
                </a:gridCol>
              </a:tblGrid>
              <a:tr h="354535"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Tipo de ataque</a:t>
                      </a:r>
                      <a:endParaRPr lang="es-ES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81D5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Características</a:t>
                      </a:r>
                      <a:endParaRPr lang="es-ES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81D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105765"/>
                  </a:ext>
                </a:extLst>
              </a:tr>
              <a:tr h="668768"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latin typeface="Cambria" panose="02040503050406030204" pitchFamily="18" charset="0"/>
                        </a:rPr>
                        <a:t>Fuerza bruta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700" dirty="0" smtClean="0">
                          <a:latin typeface="Cambria" panose="02040503050406030204" pitchFamily="18" charset="0"/>
                        </a:rPr>
                        <a:t>Consiste</a:t>
                      </a:r>
                      <a:r>
                        <a:rPr lang="es-ES" sz="1700" baseline="0" dirty="0" smtClean="0">
                          <a:latin typeface="Cambria" panose="02040503050406030204" pitchFamily="18" charset="0"/>
                        </a:rPr>
                        <a:t> en adivinar la contraseña a base de ensayo y error. Los </a:t>
                      </a:r>
                      <a:r>
                        <a:rPr lang="es-ES" sz="1700" baseline="0" dirty="0" err="1" smtClean="0">
                          <a:latin typeface="Cambria" panose="02040503050406030204" pitchFamily="18" charset="0"/>
                        </a:rPr>
                        <a:t>ciberdelincuentes</a:t>
                      </a:r>
                      <a:r>
                        <a:rPr lang="es-ES" sz="1700" baseline="0" dirty="0" smtClean="0">
                          <a:latin typeface="Cambria" panose="02040503050406030204" pitchFamily="18" charset="0"/>
                        </a:rPr>
                        <a:t> prueban distintas combinaciones hasta que dan con el patrón correcto.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66684"/>
                  </a:ext>
                </a:extLst>
              </a:tr>
              <a:tr h="632603"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latin typeface="Cambria" panose="02040503050406030204" pitchFamily="18" charset="0"/>
                        </a:rPr>
                        <a:t>Ataque de diccionario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700" dirty="0" smtClean="0">
                          <a:latin typeface="Cambria" panose="02040503050406030204" pitchFamily="18" charset="0"/>
                        </a:rPr>
                        <a:t>Un software se encarga de intentar obtener la contraseña</a:t>
                      </a:r>
                      <a:r>
                        <a:rPr lang="es-ES" sz="1700" baseline="0" dirty="0" smtClean="0">
                          <a:latin typeface="Cambria" panose="02040503050406030204" pitchFamily="18" charset="0"/>
                        </a:rPr>
                        <a:t> de forma automática, probando con combinaciones de letras y palabras.</a:t>
                      </a:r>
                      <a:endParaRPr lang="es-ES" sz="17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21400"/>
                  </a:ext>
                </a:extLst>
              </a:tr>
              <a:tr h="627246">
                <a:tc>
                  <a:txBody>
                    <a:bodyPr/>
                    <a:lstStyle/>
                    <a:p>
                      <a:r>
                        <a:rPr lang="es-ES" sz="1800" b="1" dirty="0" err="1" smtClean="0">
                          <a:latin typeface="Cambria" panose="02040503050406030204" pitchFamily="18" charset="0"/>
                        </a:rPr>
                        <a:t>Phising</a:t>
                      </a:r>
                      <a:endParaRPr lang="es-ES" sz="1800" b="1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700" dirty="0" smtClean="0">
                          <a:latin typeface="Cambria" panose="02040503050406030204" pitchFamily="18" charset="0"/>
                        </a:rPr>
                        <a:t>Es una técnica de engaño que simula o suplanta la interfaz de un servicio en línea, como la banca electrónica, para</a:t>
                      </a:r>
                      <a:r>
                        <a:rPr lang="es-ES" sz="1700" baseline="0" dirty="0" smtClean="0">
                          <a:latin typeface="Cambria" panose="02040503050406030204" pitchFamily="18" charset="0"/>
                        </a:rPr>
                        <a:t> que introduzcamos nuestras claves y obtenerlas así fácilmente.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956768"/>
                  </a:ext>
                </a:extLst>
              </a:tr>
              <a:tr h="6524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err="1" smtClean="0">
                          <a:latin typeface="Cambria" panose="02040503050406030204" pitchFamily="18" charset="0"/>
                        </a:rPr>
                        <a:t>Keylogger</a:t>
                      </a:r>
                      <a:endParaRPr lang="es-ES" sz="1800" b="1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dirty="0" smtClean="0">
                          <a:latin typeface="Cambria" panose="02040503050406030204" pitchFamily="18" charset="0"/>
                        </a:rPr>
                        <a:t>Se trata de un software malicioso</a:t>
                      </a:r>
                      <a:r>
                        <a:rPr lang="es-ES" sz="1700" baseline="0" dirty="0" smtClean="0">
                          <a:latin typeface="Cambria" panose="02040503050406030204" pitchFamily="18" charset="0"/>
                        </a:rPr>
                        <a:t> de tipo spyware</a:t>
                      </a:r>
                      <a:r>
                        <a:rPr lang="es-ES" sz="1700" dirty="0" smtClean="0">
                          <a:latin typeface="Cambria" panose="02040503050406030204" pitchFamily="18" charset="0"/>
                        </a:rPr>
                        <a:t> que captura todas las pulsaciones del teclado,</a:t>
                      </a:r>
                      <a:r>
                        <a:rPr lang="es-ES" sz="1700" baseline="0" dirty="0" smtClean="0">
                          <a:latin typeface="Cambria" panose="02040503050406030204" pitchFamily="18" charset="0"/>
                        </a:rPr>
                        <a:t> incluidas las contraseñas.</a:t>
                      </a:r>
                      <a:endParaRPr lang="es-ES" sz="17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130158"/>
                  </a:ext>
                </a:extLst>
              </a:tr>
            </a:tbl>
          </a:graphicData>
        </a:graphic>
      </p:graphicFrame>
      <p:sp>
        <p:nvSpPr>
          <p:cNvPr id="14" name="CuadroTexto 13"/>
          <p:cNvSpPr txBox="1"/>
          <p:nvPr/>
        </p:nvSpPr>
        <p:spPr>
          <a:xfrm>
            <a:off x="358063" y="6013790"/>
            <a:ext cx="11283696" cy="584775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just"/>
            <a:r>
              <a:rPr lang="es-ES" sz="1600" b="1" dirty="0">
                <a:latin typeface="Franklin Gothic"/>
              </a:rPr>
              <a:t>El uso de contraseñas robustas y seguras reduce los riesgos sobre accesos no deseados, manipulación o destrucción de datos, y difusión no autorizada de información o archivos personales.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38940" y="5553795"/>
            <a:ext cx="111513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50" dirty="0" smtClean="0">
                <a:latin typeface="Cambria" panose="02040503050406030204" pitchFamily="18" charset="0"/>
              </a:rPr>
              <a:t>Adaptado de: Oficina de Seguridad del Internauta. (2019). Ataques a las contraseñas. </a:t>
            </a:r>
            <a:r>
              <a:rPr lang="es-ES" sz="1050" dirty="0">
                <a:latin typeface="Cambria" panose="02040503050406030204" pitchFamily="18" charset="0"/>
              </a:rPr>
              <a:t>Recuperado de https://www.osi.es/es/campanas/contrasenas-seguras/ataques-contrasenas</a:t>
            </a:r>
          </a:p>
        </p:txBody>
      </p:sp>
    </p:spTree>
    <p:extLst>
      <p:ext uri="{BB962C8B-B14F-4D97-AF65-F5344CB8AC3E}">
        <p14:creationId xmlns:p14="http://schemas.microsoft.com/office/powerpoint/2010/main" val="3797924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CREAR CONTRASEÑAS SEGURAS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59671" y="1575152"/>
            <a:ext cx="106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Cuando creamos una contraseña debemos ser cuidadosos y ponérselo difícil a los </a:t>
            </a:r>
            <a:r>
              <a:rPr lang="es-ES" dirty="0" err="1" smtClean="0">
                <a:latin typeface="Cambria" panose="02040503050406030204" pitchFamily="18" charset="0"/>
              </a:rPr>
              <a:t>ciberdelincuentes</a:t>
            </a:r>
            <a:r>
              <a:rPr lang="es-ES" dirty="0" smtClean="0">
                <a:latin typeface="Cambria" panose="02040503050406030204" pitchFamily="18" charset="0"/>
              </a:rPr>
              <a:t>:</a:t>
            </a: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855831"/>
              </p:ext>
            </p:extLst>
          </p:nvPr>
        </p:nvGraphicFramePr>
        <p:xfrm>
          <a:off x="5177930" y="2326103"/>
          <a:ext cx="5268941" cy="3556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2338">
                  <a:extLst>
                    <a:ext uri="{9D8B030D-6E8A-4147-A177-3AD203B41FA5}">
                      <a16:colId xmlns:a16="http://schemas.microsoft.com/office/drawing/2014/main" val="1670801388"/>
                    </a:ext>
                  </a:extLst>
                </a:gridCol>
                <a:gridCol w="3066603">
                  <a:extLst>
                    <a:ext uri="{9D8B030D-6E8A-4147-A177-3AD203B41FA5}">
                      <a16:colId xmlns:a16="http://schemas.microsoft.com/office/drawing/2014/main" val="4028450089"/>
                    </a:ext>
                  </a:extLst>
                </a:gridCol>
              </a:tblGrid>
              <a:tr h="655481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Contraseña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81D5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Tiempo que tardaría en ser descubierta en un ataque</a:t>
                      </a:r>
                      <a:r>
                        <a:rPr lang="es-ES" sz="16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81D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105765"/>
                  </a:ext>
                </a:extLst>
              </a:tr>
              <a:tr h="498445"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latin typeface="Cambria" panose="02040503050406030204" pitchFamily="18" charset="0"/>
                        </a:rPr>
                        <a:t>123456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Menos de 1 segundo</a:t>
                      </a:r>
                      <a:endParaRPr lang="es-ES" sz="1800" baseline="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66684"/>
                  </a:ext>
                </a:extLst>
              </a:tr>
              <a:tr h="498445">
                <a:tc>
                  <a:txBody>
                    <a:bodyPr/>
                    <a:lstStyle/>
                    <a:p>
                      <a:r>
                        <a:rPr lang="es-ES" sz="1800" b="1" dirty="0" err="1" smtClean="0">
                          <a:latin typeface="Cambria" panose="02040503050406030204" pitchFamily="18" charset="0"/>
                        </a:rPr>
                        <a:t>asdfghjk</a:t>
                      </a:r>
                      <a:endParaRPr lang="es-ES" sz="1800" b="1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aseline="0" dirty="0" smtClean="0">
                          <a:latin typeface="Cambria" panose="02040503050406030204" pitchFamily="18" charset="0"/>
                        </a:rPr>
                        <a:t>Menos de 1 segundo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18092"/>
                  </a:ext>
                </a:extLst>
              </a:tr>
              <a:tr h="498445"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latin typeface="Cambria" panose="02040503050406030204" pitchFamily="18" charset="0"/>
                        </a:rPr>
                        <a:t>551882342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aseline="0" dirty="0" smtClean="0">
                          <a:latin typeface="Cambria" panose="02040503050406030204" pitchFamily="18" charset="0"/>
                        </a:rPr>
                        <a:t>Menos de 1 segundo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451188"/>
                  </a:ext>
                </a:extLst>
              </a:tr>
              <a:tr h="483038"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latin typeface="Cambria" panose="02040503050406030204" pitchFamily="18" charset="0"/>
                        </a:rPr>
                        <a:t>alcala13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1 minuto</a:t>
                      </a:r>
                      <a:endParaRPr lang="es-ES" sz="18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21400"/>
                  </a:ext>
                </a:extLst>
              </a:tr>
              <a:tr h="444214"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latin typeface="Cambria" panose="02040503050406030204" pitchFamily="18" charset="0"/>
                        </a:rPr>
                        <a:t>Tokio2020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aseline="0" dirty="0" smtClean="0">
                          <a:latin typeface="Cambria" panose="02040503050406030204" pitchFamily="18" charset="0"/>
                        </a:rPr>
                        <a:t>4 días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956768"/>
                  </a:ext>
                </a:extLst>
              </a:tr>
              <a:tr h="4785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latin typeface="Cambria" panose="02040503050406030204" pitchFamily="18" charset="0"/>
                        </a:rPr>
                        <a:t>Era$e1vez!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latin typeface="Cambria" panose="02040503050406030204" pitchFamily="18" charset="0"/>
                        </a:rPr>
                        <a:t>6 años</a:t>
                      </a:r>
                    </a:p>
                  </a:txBody>
                  <a:tcPr>
                    <a:solidFill>
                      <a:srgbClr val="9086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130158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66773" y="2219774"/>
            <a:ext cx="341794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Elegir una contraseña con </a:t>
            </a:r>
            <a:r>
              <a:rPr lang="es-ES" sz="1600" dirty="0">
                <a:latin typeface="Cambria" panose="02040503050406030204" pitchFamily="18" charset="0"/>
              </a:rPr>
              <a:t>un mínimo de 8 caracteres de </a:t>
            </a:r>
            <a:r>
              <a:rPr lang="es-ES" sz="1600" dirty="0" smtClean="0">
                <a:latin typeface="Cambria" panose="02040503050406030204" pitchFamily="18" charset="0"/>
              </a:rPr>
              <a:t>longitud.</a:t>
            </a:r>
            <a:endParaRPr lang="es-ES" sz="1600" dirty="0"/>
          </a:p>
          <a:p>
            <a:pPr algn="just"/>
            <a:endParaRPr lang="es-ES" dirty="0" smtClean="0">
              <a:latin typeface="Cambria" panose="02040503050406030204" pitchFamily="18" charset="0"/>
            </a:endParaRPr>
          </a:p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Utilizar datos personales como nombre, DNI, fecha de nacimiento, número de teléfono o dirección postal.</a:t>
            </a:r>
            <a:endParaRPr lang="es-ES" sz="1600" dirty="0"/>
          </a:p>
          <a:p>
            <a:pPr algn="just"/>
            <a:endParaRPr lang="es-ES" dirty="0" smtClean="0">
              <a:latin typeface="Cambria" panose="02040503050406030204" pitchFamily="18" charset="0"/>
            </a:endParaRPr>
          </a:p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Recurrir a una secuencia de letras del teclado (</a:t>
            </a:r>
            <a:r>
              <a:rPr lang="es-ES" sz="1600" dirty="0" err="1" smtClean="0">
                <a:latin typeface="Cambria" panose="02040503050406030204" pitchFamily="18" charset="0"/>
              </a:rPr>
              <a:t>qwerty</a:t>
            </a:r>
            <a:r>
              <a:rPr lang="es-ES" sz="1600" dirty="0" smtClean="0">
                <a:latin typeface="Cambria" panose="02040503050406030204" pitchFamily="18" charset="0"/>
              </a:rPr>
              <a:t>, 1234…) o repetir el mismo </a:t>
            </a:r>
            <a:r>
              <a:rPr lang="es-ES" sz="1600" dirty="0" err="1" smtClean="0">
                <a:latin typeface="Cambria" panose="02040503050406030204" pitchFamily="18" charset="0"/>
              </a:rPr>
              <a:t>caracter</a:t>
            </a:r>
            <a:r>
              <a:rPr lang="es-ES" sz="1600" dirty="0" smtClean="0">
                <a:latin typeface="Cambria" panose="02040503050406030204" pitchFamily="18" charset="0"/>
              </a:rPr>
              <a:t> en la contraseña (11ee44).</a:t>
            </a:r>
            <a:endParaRPr lang="es-ES" dirty="0">
              <a:latin typeface="Cambria" panose="02040503050406030204" pitchFamily="18" charset="0"/>
            </a:endParaRPr>
          </a:p>
          <a:p>
            <a:pPr algn="just"/>
            <a:endParaRPr lang="es-ES" dirty="0">
              <a:latin typeface="Cambria" panose="02040503050406030204" pitchFamily="18" charset="0"/>
            </a:endParaRPr>
          </a:p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Combinar </a:t>
            </a:r>
            <a:r>
              <a:rPr lang="es-ES" sz="1600" dirty="0">
                <a:latin typeface="Cambria" panose="02040503050406030204" pitchFamily="18" charset="0"/>
              </a:rPr>
              <a:t>letras mayúsculas y minúsculas, con números y </a:t>
            </a:r>
            <a:r>
              <a:rPr lang="es-ES" sz="1600" dirty="0" smtClean="0">
                <a:latin typeface="Cambria" panose="02040503050406030204" pitchFamily="18" charset="0"/>
              </a:rPr>
              <a:t>caracteres especiales (símbolos).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71" y="2216873"/>
            <a:ext cx="444758" cy="38757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88" y="5442333"/>
            <a:ext cx="444758" cy="3875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28" y="3036360"/>
            <a:ext cx="444601" cy="38743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71" y="4286996"/>
            <a:ext cx="444601" cy="387438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 rot="10800000" flipV="1">
            <a:off x="5136266" y="5837438"/>
            <a:ext cx="4032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50" dirty="0" smtClean="0">
                <a:latin typeface="Cambria" panose="02040503050406030204" pitchFamily="18" charset="0"/>
              </a:rPr>
              <a:t>Según cálculos obtenidos </a:t>
            </a:r>
            <a:r>
              <a:rPr lang="es-ES" sz="1050" dirty="0">
                <a:latin typeface="Cambria" panose="02040503050406030204" pitchFamily="18" charset="0"/>
              </a:rPr>
              <a:t>de https://howsecureismypassword.net/</a:t>
            </a:r>
          </a:p>
        </p:txBody>
      </p:sp>
    </p:spTree>
    <p:extLst>
      <p:ext uri="{BB962C8B-B14F-4D97-AF65-F5344CB8AC3E}">
        <p14:creationId xmlns:p14="http://schemas.microsoft.com/office/powerpoint/2010/main" val="3600263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CREAR CONTRASEÑAS SEGURAS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15603" y="1738917"/>
            <a:ext cx="9710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Debemos tomar conciencia de la importancia de utilizar contraseñas robustas y seguir medidas de </a:t>
            </a:r>
            <a:r>
              <a:rPr lang="es-ES" dirty="0">
                <a:latin typeface="Cambria" panose="02040503050406030204" pitchFamily="18" charset="0"/>
              </a:rPr>
              <a:t>b</a:t>
            </a:r>
            <a:r>
              <a:rPr lang="es-ES" dirty="0" smtClean="0">
                <a:latin typeface="Cambria" panose="02040503050406030204" pitchFamily="18" charset="0"/>
              </a:rPr>
              <a:t>uenas prácticas para mejorar la seguridad en la creación y uso de contraseñas: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58061" y="6008247"/>
            <a:ext cx="11412000" cy="5040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600" b="1" dirty="0" smtClean="0">
                <a:latin typeface="Franklin Gothic"/>
              </a:rPr>
              <a:t>En el caso de utilizar un gran número de contraseñas diferentes, es recomendable utilizar un gestor de contraseñas</a:t>
            </a:r>
            <a:endParaRPr lang="es-ES" sz="1600" b="1" dirty="0">
              <a:latin typeface="Franklin Gothic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33392" y="2563752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latin typeface="Cambria" panose="02040503050406030204" pitchFamily="18" charset="0"/>
              </a:rPr>
              <a:t>Elegir una contraseña </a:t>
            </a:r>
            <a:r>
              <a:rPr lang="es-ES" dirty="0" smtClean="0">
                <a:latin typeface="Cambria" panose="02040503050406030204" pitchFamily="18" charset="0"/>
              </a:rPr>
              <a:t>fácil </a:t>
            </a:r>
            <a:r>
              <a:rPr lang="es-ES" dirty="0">
                <a:latin typeface="Cambria" panose="02040503050406030204" pitchFamily="18" charset="0"/>
              </a:rPr>
              <a:t>de recordar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033389" y="3395643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Crear una contraseña única para cada servicio  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33389" y="3835472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Cambiar la contraseña periódicamente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033389" y="4271869"/>
            <a:ext cx="896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Evitar apuntar las contraseñas en papel o en un archivo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30" y="2598791"/>
            <a:ext cx="272338" cy="27990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29" y="3420049"/>
            <a:ext cx="272338" cy="279903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29" y="3869171"/>
            <a:ext cx="272338" cy="27990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30" y="4296264"/>
            <a:ext cx="272338" cy="279903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1033389" y="4688352"/>
            <a:ext cx="896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Nunca compartir contraseñas o difundirlas por medios electrónicos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29" y="4715076"/>
            <a:ext cx="272338" cy="279903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1033388" y="2988602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Usar </a:t>
            </a:r>
            <a:r>
              <a:rPr lang="es-ES" dirty="0">
                <a:latin typeface="Cambria" panose="02040503050406030204" pitchFamily="18" charset="0"/>
              </a:rPr>
              <a:t>una contraseña </a:t>
            </a:r>
            <a:r>
              <a:rPr lang="es-ES" dirty="0" smtClean="0">
                <a:latin typeface="Cambria" panose="02040503050406030204" pitchFamily="18" charset="0"/>
              </a:rPr>
              <a:t>que pueda escribirse rápidamente, sin mirar el teclado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30" y="3006572"/>
            <a:ext cx="272338" cy="27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8610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3656</TotalTime>
  <Words>961</Words>
  <Application>Microsoft Office PowerPoint</Application>
  <PresentationFormat>Panorámica</PresentationFormat>
  <Paragraphs>115</Paragraphs>
  <Slides>13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2" baseType="lpstr">
      <vt:lpstr>Arial</vt:lpstr>
      <vt:lpstr>Bliss Pro</vt:lpstr>
      <vt:lpstr>Calibri</vt:lpstr>
      <vt:lpstr>Calibri Light</vt:lpstr>
      <vt:lpstr>Cambria</vt:lpstr>
      <vt:lpstr>Candara</vt:lpstr>
      <vt:lpstr>Franklin Gothic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UC3M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Contraseñas seguras</dc:title>
  <dc:creator>GARCIA HERNANDEZ, PABLO</dc:creator>
  <cp:lastModifiedBy>Garbiñe Ustarroz</cp:lastModifiedBy>
  <cp:revision>162</cp:revision>
  <dcterms:created xsi:type="dcterms:W3CDTF">2018-07-04T14:22:37Z</dcterms:created>
  <dcterms:modified xsi:type="dcterms:W3CDTF">2019-10-18T13:45:58Z</dcterms:modified>
</cp:coreProperties>
</file>