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 id="2147483665" r:id="rId2"/>
  </p:sldMasterIdLst>
  <p:notesMasterIdLst>
    <p:notesMasterId r:id="rId17"/>
  </p:notesMasterIdLst>
  <p:sldIdLst>
    <p:sldId id="268" r:id="rId3"/>
    <p:sldId id="269" r:id="rId4"/>
    <p:sldId id="256" r:id="rId5"/>
    <p:sldId id="257" r:id="rId6"/>
    <p:sldId id="258" r:id="rId7"/>
    <p:sldId id="259" r:id="rId8"/>
    <p:sldId id="260" r:id="rId9"/>
    <p:sldId id="261" r:id="rId10"/>
    <p:sldId id="262" r:id="rId11"/>
    <p:sldId id="263" r:id="rId12"/>
    <p:sldId id="264" r:id="rId13"/>
    <p:sldId id="265" r:id="rId14"/>
    <p:sldId id="266" r:id="rId15"/>
    <p:sldId id="267" r:id="rId16"/>
  </p:sldIdLst>
  <p:sldSz cx="9144000" cy="5143500" type="screen16x9"/>
  <p:notesSz cx="6797675" cy="9926638"/>
  <p:embeddedFontLst>
    <p:embeddedFont>
      <p:font typeface="Calibri" panose="020F0502020204030204" pitchFamily="34" charset="0"/>
      <p:regular r:id="rId18"/>
      <p:bold r:id="rId19"/>
      <p:italic r:id="rId20"/>
      <p:boldItalic r:id="rId21"/>
    </p:embeddedFont>
    <p:embeddedFont>
      <p:font typeface="Verdana" panose="020B0604030504040204" pitchFamily="34" charset="0"/>
      <p:regular r:id="rId22"/>
      <p:bold r:id="rId23"/>
      <p:italic r:id="rId24"/>
      <p:boldItalic r:id="rId25"/>
    </p:embeddedFont>
    <p:embeddedFont>
      <p:font typeface="Candara" panose="020E0502030303020204" pitchFamily="34" charset="0"/>
      <p:regular r:id="rId26"/>
      <p:bold r:id="rId27"/>
      <p:italic r:id="rId28"/>
      <p:boldItalic r:id="rId29"/>
    </p:embeddedFont>
    <p:embeddedFont>
      <p:font typeface="Cambria" panose="02040503050406030204" pitchFamily="18" charset="0"/>
      <p:regular r:id="rId30"/>
      <p:bold r:id="rId31"/>
      <p:italic r:id="rId32"/>
      <p:boldItalic r:id="rId33"/>
    </p:embeddedFont>
    <p:embeddedFont>
      <p:font typeface="Franklin Gothic" panose="020B0604020202020204" charset="0"/>
      <p:bold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C8029D9-FAC4-4FC5-8039-1648EA521F0C}">
  <a:tblStyle styleId="{FC8029D9-FAC4-4FC5-8039-1648EA521F0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835" y="43"/>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90488" y="744538"/>
            <a:ext cx="66168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1:notes"/>
          <p:cNvSpPr txBox="1">
            <a:spLocks noGrp="1"/>
          </p:cNvSpPr>
          <p:nvPr>
            <p:ph type="body" idx="1"/>
          </p:nvPr>
        </p:nvSpPr>
        <p:spPr>
          <a:xfrm>
            <a:off x="679768" y="4715153"/>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640a3d6e8b_0_44: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g640a3d6e8b_0_44: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6419019533_0_1: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g6419019533_0_1: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5: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8" name="Google Shape;198;p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2: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63de6737ed_1_3: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g63de6737ed_1_3: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63de6737ed_1_63: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g63de6737ed_1_63: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63de6737ed_1_82: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g63de6737ed_1_82: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640a3d6e8b_0_5: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g640a3d6e8b_0_5: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640a3d6e8b_0_19: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g640a3d6e8b_0_19: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640a3d6e8b_0_31: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g640a3d6e8b_0_31:notes"/>
          <p:cNvSpPr txBox="1">
            <a:spLocks noGrp="1"/>
          </p:cNvSpPr>
          <p:nvPr>
            <p:ph type="body" idx="1"/>
          </p:nvPr>
        </p:nvSpPr>
        <p:spPr>
          <a:xfrm>
            <a:off x="679768" y="4715147"/>
            <a:ext cx="5438100" cy="446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8900" y="0"/>
            <a:ext cx="2932200" cy="5143500"/>
          </a:xfrm>
          <a:prstGeom prst="rect">
            <a:avLst/>
          </a:prstGeom>
          <a:solidFill>
            <a:srgbClr val="914E5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
          <p:cNvPicPr preferRelativeResize="0"/>
          <p:nvPr/>
        </p:nvPicPr>
        <p:blipFill rotWithShape="1">
          <a:blip r:embed="rId2">
            <a:alphaModFix/>
          </a:blip>
          <a:srcRect/>
          <a:stretch/>
        </p:blipFill>
        <p:spPr>
          <a:xfrm>
            <a:off x="5759450" y="4253850"/>
            <a:ext cx="3090575" cy="543025"/>
          </a:xfrm>
          <a:prstGeom prst="rect">
            <a:avLst/>
          </a:prstGeom>
          <a:noFill/>
          <a:ln>
            <a:noFill/>
          </a:ln>
        </p:spPr>
      </p:pic>
      <p:sp>
        <p:nvSpPr>
          <p:cNvPr id="11" name="Google Shape;11;p2"/>
          <p:cNvSpPr/>
          <p:nvPr/>
        </p:nvSpPr>
        <p:spPr>
          <a:xfrm>
            <a:off x="175275" y="1069475"/>
            <a:ext cx="2748000" cy="848035"/>
          </a:xfrm>
          <a:prstGeom prst="rect">
            <a:avLst/>
          </a:prstGeom>
          <a:solidFill>
            <a:srgbClr val="AF274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2"/>
          <p:cNvSpPr txBox="1"/>
          <p:nvPr/>
        </p:nvSpPr>
        <p:spPr>
          <a:xfrm>
            <a:off x="152625" y="1069475"/>
            <a:ext cx="2793300" cy="1791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mbria"/>
              <a:ea typeface="Cambria"/>
              <a:cs typeface="Cambria"/>
              <a:sym typeface="Cambria"/>
            </a:endParaRPr>
          </a:p>
        </p:txBody>
      </p:sp>
      <p:sp>
        <p:nvSpPr>
          <p:cNvPr id="13" name="Google Shape;13;p2"/>
          <p:cNvSpPr/>
          <p:nvPr/>
        </p:nvSpPr>
        <p:spPr>
          <a:xfrm>
            <a:off x="2923300" y="1069475"/>
            <a:ext cx="5037735" cy="848035"/>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
          <p:cNvSpPr txBox="1"/>
          <p:nvPr/>
        </p:nvSpPr>
        <p:spPr>
          <a:xfrm>
            <a:off x="2985625" y="1090400"/>
            <a:ext cx="5864400" cy="686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endParaRPr sz="3000" b="1" i="0" u="none" strike="noStrike" cap="none">
              <a:solidFill>
                <a:srgbClr val="C00000"/>
              </a:solidFill>
              <a:latin typeface="Franklin Gothic"/>
              <a:ea typeface="Franklin Gothic"/>
              <a:cs typeface="Franklin Gothic"/>
              <a:sym typeface="Franklin Gothic"/>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2"/>
        <p:cNvGrpSpPr/>
        <p:nvPr/>
      </p:nvGrpSpPr>
      <p:grpSpPr>
        <a:xfrm>
          <a:off x="0" y="0"/>
          <a:ext cx="0" cy="0"/>
          <a:chOff x="0" y="0"/>
          <a:chExt cx="0" cy="0"/>
        </a:xfrm>
      </p:grpSpPr>
      <p:sp>
        <p:nvSpPr>
          <p:cNvPr id="53" name="Google Shape;53;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4" name="Google Shape;54;p11"/>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55" name="Google Shape;55;p11"/>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9" name="Google Shape;5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62" name="Google Shape;62;p13"/>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3" name="Google Shape;6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66" name="Google Shape;66;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7"/>
        <p:cNvGrpSpPr/>
        <p:nvPr/>
      </p:nvGrpSpPr>
      <p:grpSpPr>
        <a:xfrm>
          <a:off x="0" y="0"/>
          <a:ext cx="0" cy="0"/>
          <a:chOff x="0" y="0"/>
          <a:chExt cx="0" cy="0"/>
        </a:xfrm>
      </p:grpSpPr>
      <p:sp>
        <p:nvSpPr>
          <p:cNvPr id="68" name="Google Shape;68;p1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5"/>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71" name="Google Shape;71;p15"/>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72" name="Google Shape;72;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3"/>
        <p:cNvGrpSpPr/>
        <p:nvPr/>
      </p:nvGrpSpPr>
      <p:grpSpPr>
        <a:xfrm>
          <a:off x="0" y="0"/>
          <a:ext cx="0" cy="0"/>
          <a:chOff x="0" y="0"/>
          <a:chExt cx="0" cy="0"/>
        </a:xfrm>
      </p:grpSpPr>
      <p:sp>
        <p:nvSpPr>
          <p:cNvPr id="74" name="Google Shape;74;p16"/>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75" name="Google Shape;75;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76"/>
        <p:cNvGrpSpPr/>
        <p:nvPr/>
      </p:nvGrpSpPr>
      <p:grpSpPr>
        <a:xfrm>
          <a:off x="0" y="0"/>
          <a:ext cx="0" cy="0"/>
          <a:chOff x="0" y="0"/>
          <a:chExt cx="0" cy="0"/>
        </a:xfrm>
      </p:grpSpPr>
      <p:sp>
        <p:nvSpPr>
          <p:cNvPr id="77" name="Google Shape;77;p17"/>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78" name="Google Shape;78;p17"/>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79" name="Google Shape;79;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3"/>
          <p:cNvSpPr/>
          <p:nvPr/>
        </p:nvSpPr>
        <p:spPr>
          <a:xfrm>
            <a:off x="0" y="0"/>
            <a:ext cx="4021200" cy="10161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3"/>
          <p:cNvSpPr txBox="1"/>
          <p:nvPr/>
        </p:nvSpPr>
        <p:spPr>
          <a:xfrm>
            <a:off x="860705"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chemeClr val="lt1"/>
                </a:solidFill>
                <a:latin typeface="Franklin Gothic"/>
                <a:ea typeface="Franklin Gothic"/>
                <a:cs typeface="Franklin Gothic"/>
                <a:sym typeface="Franklin Gothic"/>
              </a:rPr>
              <a:t>OBJETIVOS</a:t>
            </a:r>
            <a:endParaRPr sz="2900" b="1" i="0" u="none" strike="noStrike" cap="none">
              <a:solidFill>
                <a:schemeClr val="lt1"/>
              </a:solidFill>
              <a:latin typeface="Franklin Gothic"/>
              <a:ea typeface="Franklin Gothic"/>
              <a:cs typeface="Franklin Gothic"/>
              <a:sym typeface="Franklin Gothic"/>
            </a:endParaRPr>
          </a:p>
        </p:txBody>
      </p:sp>
      <p:sp>
        <p:nvSpPr>
          <p:cNvPr id="18" name="Google Shape;18;p3"/>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s" sz="2000" b="0" i="0" u="none" strike="noStrike" cap="none">
                <a:solidFill>
                  <a:srgbClr val="000000"/>
                </a:solidFill>
                <a:latin typeface="Cambria"/>
                <a:ea typeface="Cambria"/>
                <a:cs typeface="Cambria"/>
                <a:sym typeface="Cambria"/>
              </a:rPr>
              <a:t>Al finalizar esta actividad tienes que ser capaz de:</a:t>
            </a:r>
            <a:endParaRPr sz="2000" b="0" i="0" u="none" strike="noStrike" cap="none">
              <a:solidFill>
                <a:srgbClr val="000000"/>
              </a:solidFill>
              <a:latin typeface="Cambria"/>
              <a:ea typeface="Cambria"/>
              <a:cs typeface="Cambria"/>
              <a:sym typeface="Cambria"/>
            </a:endParaRPr>
          </a:p>
        </p:txBody>
      </p:sp>
      <p:sp>
        <p:nvSpPr>
          <p:cNvPr id="19" name="Google Shape;19;p3"/>
          <p:cNvSpPr txBox="1"/>
          <p:nvPr/>
        </p:nvSpPr>
        <p:spPr>
          <a:xfrm>
            <a:off x="3140225" y="2286450"/>
            <a:ext cx="5370900" cy="2477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r>
              <a:rPr lang="es" sz="1800" b="0" i="0" u="none" strike="noStrike" cap="none">
                <a:solidFill>
                  <a:srgbClr val="000000"/>
                </a:solidFill>
                <a:latin typeface="Franklin Gothic"/>
                <a:ea typeface="Franklin Gothic"/>
                <a:cs typeface="Franklin Gothic"/>
                <a:sym typeface="Franklin Gothic"/>
              </a:rPr>
              <a:t/>
            </a:r>
            <a:br>
              <a:rPr lang="es" sz="1800" b="0" i="0" u="none" strike="noStrike" cap="none">
                <a:solidFill>
                  <a:srgbClr val="000000"/>
                </a:solidFill>
                <a:latin typeface="Franklin Gothic"/>
                <a:ea typeface="Franklin Gothic"/>
                <a:cs typeface="Franklin Gothic"/>
                <a:sym typeface="Franklin Gothic"/>
              </a:rPr>
            </a:br>
            <a:r>
              <a:rPr lang="es" sz="1800" b="0" i="0" u="none" strike="noStrike" cap="none">
                <a:solidFill>
                  <a:srgbClr val="000000"/>
                </a:solidFill>
                <a:latin typeface="Franklin Gothic"/>
                <a:ea typeface="Franklin Gothic"/>
                <a:cs typeface="Franklin Gothic"/>
                <a:sym typeface="Franklin Gothic"/>
              </a:rPr>
              <a:t/>
            </a:r>
            <a:br>
              <a:rPr lang="es" sz="1800" b="0" i="0" u="none" strike="noStrike" cap="none">
                <a:solidFill>
                  <a:srgbClr val="000000"/>
                </a:solidFill>
                <a:latin typeface="Franklin Gothic"/>
                <a:ea typeface="Franklin Gothic"/>
                <a:cs typeface="Franklin Gothic"/>
                <a:sym typeface="Franklin Gothic"/>
              </a:rPr>
            </a:br>
            <a:endParaRPr sz="1800" b="0" i="0" u="none" strike="noStrike" cap="none">
              <a:solidFill>
                <a:srgbClr val="000000"/>
              </a:solidFill>
              <a:latin typeface="Franklin Gothic"/>
              <a:ea typeface="Franklin Gothic"/>
              <a:cs typeface="Franklin Gothic"/>
              <a:sym typeface="Franklin Gothic"/>
            </a:endParaRPr>
          </a:p>
        </p:txBody>
      </p:sp>
      <p:pic>
        <p:nvPicPr>
          <p:cNvPr id="20" name="Google Shape;20;p3"/>
          <p:cNvPicPr preferRelativeResize="0"/>
          <p:nvPr/>
        </p:nvPicPr>
        <p:blipFill rotWithShape="1">
          <a:blip r:embed="rId2">
            <a:alphaModFix/>
          </a:blip>
          <a:srcRect/>
          <a:stretch/>
        </p:blipFill>
        <p:spPr>
          <a:xfrm>
            <a:off x="8900" y="2425770"/>
            <a:ext cx="3139712" cy="195698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
        <p:cNvGrpSpPr/>
        <p:nvPr/>
      </p:nvGrpSpPr>
      <p:grpSpPr>
        <a:xfrm>
          <a:off x="0" y="0"/>
          <a:ext cx="0" cy="0"/>
          <a:chOff x="0" y="0"/>
          <a:chExt cx="0" cy="0"/>
        </a:xfrm>
      </p:grpSpPr>
      <p:sp>
        <p:nvSpPr>
          <p:cNvPr id="22" name="Google Shape;22;p4"/>
          <p:cNvSpPr/>
          <p:nvPr/>
        </p:nvSpPr>
        <p:spPr>
          <a:xfrm>
            <a:off x="1506200" y="1263875"/>
            <a:ext cx="6176100" cy="3240000"/>
          </a:xfrm>
          <a:prstGeom prst="rect">
            <a:avLst/>
          </a:prstGeom>
          <a:solidFill>
            <a:srgbClr val="914E5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4"/>
          <p:cNvSpPr/>
          <p:nvPr/>
        </p:nvSpPr>
        <p:spPr>
          <a:xfrm>
            <a:off x="0" y="764675"/>
            <a:ext cx="3761100" cy="4992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24" name="Google Shape;24;p4"/>
          <p:cNvSpPr txBox="1"/>
          <p:nvPr/>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1800" b="1" i="0" u="none" strike="noStrike" cap="none">
                <a:solidFill>
                  <a:schemeClr val="lt1"/>
                </a:solidFill>
                <a:latin typeface="Franklin Gothic"/>
                <a:ea typeface="Franklin Gothic"/>
                <a:cs typeface="Franklin Gothic"/>
                <a:sym typeface="Franklin Gothic"/>
              </a:rPr>
              <a:t>SUMARIO</a:t>
            </a:r>
            <a:endParaRPr sz="1800" b="1" i="0" u="none" strike="noStrike" cap="none">
              <a:solidFill>
                <a:schemeClr val="lt1"/>
              </a:solidFill>
              <a:latin typeface="Franklin Gothic"/>
              <a:ea typeface="Franklin Gothic"/>
              <a:cs typeface="Franklin Gothic"/>
              <a:sym typeface="Franklin Gothic"/>
            </a:endParaRPr>
          </a:p>
        </p:txBody>
      </p:sp>
      <p:sp>
        <p:nvSpPr>
          <p:cNvPr id="25" name="Google Shape;25;p4"/>
          <p:cNvSpPr txBox="1"/>
          <p:nvPr/>
        </p:nvSpPr>
        <p:spPr>
          <a:xfrm>
            <a:off x="1720075" y="1384525"/>
            <a:ext cx="5793000" cy="1742339"/>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400"/>
              <a:buFont typeface="Franklin Gothic"/>
              <a:buNone/>
            </a:pPr>
            <a:endParaRPr sz="1800" b="0" i="0" u="none" strike="noStrike" cap="none">
              <a:solidFill>
                <a:srgbClr val="000000"/>
              </a:solidFill>
              <a:latin typeface="Franklin Gothic"/>
              <a:ea typeface="Franklin Gothic"/>
              <a:cs typeface="Franklin Gothic"/>
              <a:sym typeface="Franklin Gothic"/>
            </a:endParaRPr>
          </a:p>
        </p:txBody>
      </p:sp>
      <p:sp>
        <p:nvSpPr>
          <p:cNvPr id="26" name="Google Shape;26;p4"/>
          <p:cNvSpPr/>
          <p:nvPr/>
        </p:nvSpPr>
        <p:spPr>
          <a:xfrm>
            <a:off x="1935725" y="1585575"/>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7"/>
        <p:cNvGrpSpPr/>
        <p:nvPr/>
      </p:nvGrpSpPr>
      <p:grpSpPr>
        <a:xfrm>
          <a:off x="0" y="0"/>
          <a:ext cx="0" cy="0"/>
          <a:chOff x="0" y="0"/>
          <a:chExt cx="0" cy="0"/>
        </a:xfrm>
      </p:grpSpPr>
      <p:sp>
        <p:nvSpPr>
          <p:cNvPr id="28" name="Google Shape;28;p5"/>
          <p:cNvSpPr/>
          <p:nvPr/>
        </p:nvSpPr>
        <p:spPr>
          <a:xfrm>
            <a:off x="1359150" y="954125"/>
            <a:ext cx="6425700" cy="756900"/>
          </a:xfrm>
          <a:prstGeom prst="rect">
            <a:avLst/>
          </a:prstGeom>
          <a:solidFill>
            <a:srgbClr val="914E5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800" b="0" i="0" u="none" strike="noStrike" cap="none">
              <a:solidFill>
                <a:srgbClr val="000000"/>
              </a:solidFill>
              <a:latin typeface="Arial"/>
              <a:ea typeface="Arial"/>
              <a:cs typeface="Arial"/>
              <a:sym typeface="Arial"/>
            </a:endParaRPr>
          </a:p>
        </p:txBody>
      </p:sp>
      <p:sp>
        <p:nvSpPr>
          <p:cNvPr id="29" name="Google Shape;29;p5"/>
          <p:cNvSpPr/>
          <p:nvPr/>
        </p:nvSpPr>
        <p:spPr>
          <a:xfrm>
            <a:off x="1359150" y="1711025"/>
            <a:ext cx="6425700" cy="2478300"/>
          </a:xfrm>
          <a:prstGeom prst="rect">
            <a:avLst/>
          </a:prstGeom>
          <a:solidFill>
            <a:srgbClr val="DDE4E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1800" b="0" i="0" u="none" strike="noStrike" cap="none">
              <a:solidFill>
                <a:srgbClr val="000000"/>
              </a:solidFill>
              <a:latin typeface="Arial"/>
              <a:ea typeface="Arial"/>
              <a:cs typeface="Arial"/>
              <a:sym typeface="Arial"/>
            </a:endParaRPr>
          </a:p>
        </p:txBody>
      </p:sp>
      <p:sp>
        <p:nvSpPr>
          <p:cNvPr id="30" name="Google Shape;30;p5"/>
          <p:cNvSpPr txBox="1"/>
          <p:nvPr/>
        </p:nvSpPr>
        <p:spPr>
          <a:xfrm>
            <a:off x="2780625" y="1015775"/>
            <a:ext cx="4242300" cy="57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3000" b="1" i="0" u="none" strike="noStrike" cap="none">
                <a:solidFill>
                  <a:srgbClr val="000000"/>
                </a:solidFill>
                <a:latin typeface="Franklin Gothic"/>
                <a:ea typeface="Franklin Gothic"/>
                <a:cs typeface="Franklin Gothic"/>
                <a:sym typeface="Franklin Gothic"/>
              </a:rPr>
              <a:t>PARA SABER MÁS...</a:t>
            </a:r>
            <a:endParaRPr sz="3000" b="1" i="0" u="none" strike="noStrike" cap="none">
              <a:solidFill>
                <a:srgbClr val="000000"/>
              </a:solidFill>
              <a:latin typeface="Franklin Gothic"/>
              <a:ea typeface="Franklin Gothic"/>
              <a:cs typeface="Franklin Gothic"/>
              <a:sym typeface="Franklin Gothic"/>
            </a:endParaRPr>
          </a:p>
        </p:txBody>
      </p:sp>
      <p:sp>
        <p:nvSpPr>
          <p:cNvPr id="31" name="Google Shape;31;p5"/>
          <p:cNvSpPr txBox="1">
            <a:spLocks noGrp="1"/>
          </p:cNvSpPr>
          <p:nvPr>
            <p:ph type="title"/>
          </p:nvPr>
        </p:nvSpPr>
        <p:spPr>
          <a:xfrm>
            <a:off x="1506150" y="1863255"/>
            <a:ext cx="61317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2800"/>
              <a:buNone/>
              <a:defRPr sz="1800">
                <a:solidFill>
                  <a:schemeClr val="dk1"/>
                </a:solidFill>
                <a:latin typeface="Cambria"/>
                <a:ea typeface="Cambria"/>
                <a:cs typeface="Cambria"/>
                <a:sym typeface="Cambria"/>
              </a:defRPr>
            </a:lvl1pPr>
            <a:lvl2pPr lvl="1" algn="l">
              <a:lnSpc>
                <a:spcPct val="100000"/>
              </a:lnSpc>
              <a:spcBef>
                <a:spcPts val="0"/>
              </a:spcBef>
              <a:spcAft>
                <a:spcPts val="0"/>
              </a:spcAft>
              <a:buClr>
                <a:schemeClr val="dk1"/>
              </a:buClr>
              <a:buSzPts val="2800"/>
              <a:buNone/>
              <a:defRPr sz="2800">
                <a:solidFill>
                  <a:schemeClr val="dk1"/>
                </a:solidFill>
              </a:defRPr>
            </a:lvl2pPr>
            <a:lvl3pPr lvl="2" algn="l">
              <a:lnSpc>
                <a:spcPct val="100000"/>
              </a:lnSpc>
              <a:spcBef>
                <a:spcPts val="0"/>
              </a:spcBef>
              <a:spcAft>
                <a:spcPts val="0"/>
              </a:spcAft>
              <a:buClr>
                <a:schemeClr val="dk1"/>
              </a:buClr>
              <a:buSzPts val="2800"/>
              <a:buNone/>
              <a:defRPr sz="2800">
                <a:solidFill>
                  <a:schemeClr val="dk1"/>
                </a:solidFill>
              </a:defRPr>
            </a:lvl3pPr>
            <a:lvl4pPr lvl="3" algn="l">
              <a:lnSpc>
                <a:spcPct val="100000"/>
              </a:lnSpc>
              <a:spcBef>
                <a:spcPts val="0"/>
              </a:spcBef>
              <a:spcAft>
                <a:spcPts val="0"/>
              </a:spcAft>
              <a:buClr>
                <a:schemeClr val="dk1"/>
              </a:buClr>
              <a:buSzPts val="2800"/>
              <a:buNone/>
              <a:defRPr sz="2800">
                <a:solidFill>
                  <a:schemeClr val="dk1"/>
                </a:solidFill>
              </a:defRPr>
            </a:lvl4pPr>
            <a:lvl5pPr lvl="4" algn="l">
              <a:lnSpc>
                <a:spcPct val="100000"/>
              </a:lnSpc>
              <a:spcBef>
                <a:spcPts val="0"/>
              </a:spcBef>
              <a:spcAft>
                <a:spcPts val="0"/>
              </a:spcAft>
              <a:buClr>
                <a:schemeClr val="dk1"/>
              </a:buClr>
              <a:buSzPts val="2800"/>
              <a:buNone/>
              <a:defRPr sz="2800">
                <a:solidFill>
                  <a:schemeClr val="dk1"/>
                </a:solidFill>
              </a:defRPr>
            </a:lvl5pPr>
            <a:lvl6pPr lvl="5" algn="l">
              <a:lnSpc>
                <a:spcPct val="100000"/>
              </a:lnSpc>
              <a:spcBef>
                <a:spcPts val="0"/>
              </a:spcBef>
              <a:spcAft>
                <a:spcPts val="0"/>
              </a:spcAft>
              <a:buClr>
                <a:schemeClr val="dk1"/>
              </a:buClr>
              <a:buSzPts val="2800"/>
              <a:buNone/>
              <a:defRPr sz="2800">
                <a:solidFill>
                  <a:schemeClr val="dk1"/>
                </a:solidFill>
              </a:defRPr>
            </a:lvl6pPr>
            <a:lvl7pPr lvl="6" algn="l">
              <a:lnSpc>
                <a:spcPct val="100000"/>
              </a:lnSpc>
              <a:spcBef>
                <a:spcPts val="0"/>
              </a:spcBef>
              <a:spcAft>
                <a:spcPts val="0"/>
              </a:spcAft>
              <a:buClr>
                <a:schemeClr val="dk1"/>
              </a:buClr>
              <a:buSzPts val="2800"/>
              <a:buNone/>
              <a:defRPr sz="2800">
                <a:solidFill>
                  <a:schemeClr val="dk1"/>
                </a:solidFill>
              </a:defRPr>
            </a:lvl7pPr>
            <a:lvl8pPr lvl="7" algn="l">
              <a:lnSpc>
                <a:spcPct val="100000"/>
              </a:lnSpc>
              <a:spcBef>
                <a:spcPts val="0"/>
              </a:spcBef>
              <a:spcAft>
                <a:spcPts val="0"/>
              </a:spcAft>
              <a:buClr>
                <a:schemeClr val="dk1"/>
              </a:buClr>
              <a:buSzPts val="2800"/>
              <a:buNone/>
              <a:defRPr sz="2800">
                <a:solidFill>
                  <a:schemeClr val="dk1"/>
                </a:solidFill>
              </a:defRPr>
            </a:lvl8pPr>
            <a:lvl9pPr lvl="8" algn="l">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32" name="Google Shape;32;p5"/>
          <p:cNvSpPr txBox="1">
            <a:spLocks noGrp="1"/>
          </p:cNvSpPr>
          <p:nvPr>
            <p:ph type="subTitle" idx="1"/>
          </p:nvPr>
        </p:nvSpPr>
        <p:spPr>
          <a:xfrm>
            <a:off x="2624903" y="3273935"/>
            <a:ext cx="3894194" cy="477951"/>
          </a:xfrm>
          <a:prstGeom prst="rect">
            <a:avLst/>
          </a:prstGeom>
          <a:noFill/>
          <a:ln>
            <a:noFill/>
          </a:ln>
        </p:spPr>
        <p:txBody>
          <a:bodyPr spcFirstLastPara="1" wrap="square" lIns="91425" tIns="91425" rIns="91425" bIns="91425" anchor="t" anchorCtr="0">
            <a:noAutofit/>
          </a:bodyPr>
          <a:lstStyle>
            <a:lvl1pPr lvl="0" algn="l">
              <a:lnSpc>
                <a:spcPct val="115000"/>
              </a:lnSpc>
              <a:spcBef>
                <a:spcPts val="0"/>
              </a:spcBef>
              <a:spcAft>
                <a:spcPts val="0"/>
              </a:spcAft>
              <a:buSzPts val="1800"/>
              <a:buNone/>
              <a:defRPr b="1">
                <a:solidFill>
                  <a:srgbClr val="FFFF00"/>
                </a:solidFill>
                <a:latin typeface="Franklin Gothic"/>
                <a:ea typeface="Franklin Gothic"/>
                <a:cs typeface="Franklin Gothic"/>
                <a:sym typeface="Franklin Gothic"/>
              </a:defRPr>
            </a:lvl1pPr>
            <a:lvl2pPr lvl="1" algn="l">
              <a:lnSpc>
                <a:spcPct val="115000"/>
              </a:lnSpc>
              <a:spcBef>
                <a:spcPts val="1600"/>
              </a:spcBef>
              <a:spcAft>
                <a:spcPts val="0"/>
              </a:spcAft>
              <a:buSzPts val="1400"/>
              <a:buChar char="○"/>
              <a:defRPr/>
            </a:lvl2pPr>
            <a:lvl3pPr lvl="2" algn="l">
              <a:lnSpc>
                <a:spcPct val="115000"/>
              </a:lnSpc>
              <a:spcBef>
                <a:spcPts val="1600"/>
              </a:spcBef>
              <a:spcAft>
                <a:spcPts val="0"/>
              </a:spcAft>
              <a:buSzPts val="1400"/>
              <a:buChar char="■"/>
              <a:defRPr/>
            </a:lvl3pPr>
            <a:lvl4pPr lvl="3" algn="l">
              <a:lnSpc>
                <a:spcPct val="115000"/>
              </a:lnSpc>
              <a:spcBef>
                <a:spcPts val="1600"/>
              </a:spcBef>
              <a:spcAft>
                <a:spcPts val="0"/>
              </a:spcAft>
              <a:buSzPts val="1400"/>
              <a:buChar char="●"/>
              <a:defRPr/>
            </a:lvl4pPr>
            <a:lvl5pPr lvl="4" algn="l">
              <a:lnSpc>
                <a:spcPct val="115000"/>
              </a:lnSpc>
              <a:spcBef>
                <a:spcPts val="1600"/>
              </a:spcBef>
              <a:spcAft>
                <a:spcPts val="0"/>
              </a:spcAft>
              <a:buSzPts val="1400"/>
              <a:buChar char="○"/>
              <a:defRPr/>
            </a:lvl5pPr>
            <a:lvl6pPr lvl="5" algn="l">
              <a:lnSpc>
                <a:spcPct val="115000"/>
              </a:lnSpc>
              <a:spcBef>
                <a:spcPts val="1600"/>
              </a:spcBef>
              <a:spcAft>
                <a:spcPts val="0"/>
              </a:spcAft>
              <a:buSzPts val="1400"/>
              <a:buChar char="■"/>
              <a:defRPr/>
            </a:lvl6pPr>
            <a:lvl7pPr lvl="6" algn="l">
              <a:lnSpc>
                <a:spcPct val="115000"/>
              </a:lnSpc>
              <a:spcBef>
                <a:spcPts val="1600"/>
              </a:spcBef>
              <a:spcAft>
                <a:spcPts val="0"/>
              </a:spcAft>
              <a:buSzPts val="1400"/>
              <a:buChar char="●"/>
              <a:defRPr/>
            </a:lvl7pPr>
            <a:lvl8pPr lvl="7" algn="l">
              <a:lnSpc>
                <a:spcPct val="115000"/>
              </a:lnSpc>
              <a:spcBef>
                <a:spcPts val="1600"/>
              </a:spcBef>
              <a:spcAft>
                <a:spcPts val="0"/>
              </a:spcAft>
              <a:buSzPts val="1400"/>
              <a:buChar char="○"/>
              <a:defRPr/>
            </a:lvl8pPr>
            <a:lvl9pPr lvl="8" algn="l">
              <a:lnSpc>
                <a:spcPct val="115000"/>
              </a:lnSpc>
              <a:spcBef>
                <a:spcPts val="1600"/>
              </a:spcBef>
              <a:spcAft>
                <a:spcPts val="1600"/>
              </a:spcAft>
              <a:buSzPts val="14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
        <p:cNvGrpSpPr/>
        <p:nvPr/>
      </p:nvGrpSpPr>
      <p:grpSpPr>
        <a:xfrm>
          <a:off x="0" y="0"/>
          <a:ext cx="0" cy="0"/>
          <a:chOff x="0" y="0"/>
          <a:chExt cx="0" cy="0"/>
        </a:xfrm>
      </p:grpSpPr>
      <p:sp>
        <p:nvSpPr>
          <p:cNvPr id="34" name="Google Shape;34;p6"/>
          <p:cNvSpPr/>
          <p:nvPr/>
        </p:nvSpPr>
        <p:spPr>
          <a:xfrm>
            <a:off x="2958875" y="0"/>
            <a:ext cx="6185100" cy="5143500"/>
          </a:xfrm>
          <a:prstGeom prst="rect">
            <a:avLst/>
          </a:prstGeom>
          <a:solidFill>
            <a:srgbClr val="AF274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6"/>
          <p:cNvSpPr/>
          <p:nvPr/>
        </p:nvSpPr>
        <p:spPr>
          <a:xfrm>
            <a:off x="2958875" y="3163850"/>
            <a:ext cx="3609600" cy="499200"/>
          </a:xfrm>
          <a:prstGeom prst="rect">
            <a:avLst/>
          </a:prstGeom>
          <a:solidFill>
            <a:srgbClr val="914E5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6" name="Google Shape;36;p6"/>
          <p:cNvPicPr preferRelativeResize="0"/>
          <p:nvPr/>
        </p:nvPicPr>
        <p:blipFill rotWithShape="1">
          <a:blip r:embed="rId2">
            <a:alphaModFix/>
          </a:blip>
          <a:srcRect/>
          <a:stretch/>
        </p:blipFill>
        <p:spPr>
          <a:xfrm>
            <a:off x="37617" y="3163850"/>
            <a:ext cx="2841158" cy="499200"/>
          </a:xfrm>
          <a:prstGeom prst="rect">
            <a:avLst/>
          </a:prstGeom>
          <a:solidFill>
            <a:srgbClr val="AF2741"/>
          </a:solid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770771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8"/>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43" name="Google Shape;43;p8"/>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47" name="Google Shape;4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51" name="Google Shape;5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6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39" name="Google Shape;39;p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t>5. Resolución de </a:t>
            </a:r>
            <a:r>
              <a:rPr lang="es-ES" sz="105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problemas: </a:t>
            </a:r>
            <a: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t>5.2. Identificación de necesidades y respuestas tecnológicas: </a:t>
            </a:r>
            <a:b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t>1. Evaluar, seleccionar y utilizar las herramientas digitales en sentido crítico.</a:t>
            </a:r>
          </a:p>
          <a:p>
            <a:pPr algn="ctr">
              <a:lnSpc>
                <a:spcPct val="107000"/>
              </a:lnSpc>
            </a:pPr>
            <a:r>
              <a:rPr lang="es-ES" sz="1100" dirty="0">
                <a:latin typeface="Calibri" panose="020F0502020204030204" pitchFamily="34"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2156859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6"/>
          <p:cNvSpPr/>
          <p:nvPr/>
        </p:nvSpPr>
        <p:spPr>
          <a:xfrm>
            <a:off x="0" y="-1300"/>
            <a:ext cx="6086400" cy="11394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26"/>
          <p:cNvSpPr txBox="1"/>
          <p:nvPr/>
        </p:nvSpPr>
        <p:spPr>
          <a:xfrm>
            <a:off x="102000" y="156050"/>
            <a:ext cx="6086400" cy="86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PROBLEMAS RELACIONADOS CON LA TECNOLOGÍA      </a:t>
            </a:r>
            <a:endParaRPr sz="2400" b="1" i="0" u="none" strike="noStrike" cap="none">
              <a:solidFill>
                <a:srgbClr val="FFFFFF"/>
              </a:solidFill>
              <a:latin typeface="Franklin Gothic"/>
              <a:ea typeface="Franklin Gothic"/>
              <a:cs typeface="Franklin Gothic"/>
              <a:sym typeface="Franklin Gothic"/>
            </a:endParaRPr>
          </a:p>
        </p:txBody>
      </p:sp>
      <p:sp>
        <p:nvSpPr>
          <p:cNvPr id="158" name="Google Shape;158;p2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26"/>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60" name="Google Shape;160;p26"/>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61" name="Google Shape;161;p26"/>
          <p:cNvSpPr txBox="1"/>
          <p:nvPr/>
        </p:nvSpPr>
        <p:spPr>
          <a:xfrm>
            <a:off x="102000" y="1228350"/>
            <a:ext cx="6622200" cy="2899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Cambria"/>
                <a:ea typeface="Cambria"/>
                <a:cs typeface="Cambria"/>
                <a:sym typeface="Cambria"/>
              </a:rPr>
              <a:t>Hay que ser consciente que todo no lo sabemos, por este motivo es muy importante dejarse aconsejar y sobretodo preguntar si hay alguna duda o concepto que no se entiende. </a:t>
            </a:r>
            <a:endParaRPr sz="1800">
              <a:latin typeface="Cambria"/>
              <a:ea typeface="Cambria"/>
              <a:cs typeface="Cambria"/>
              <a:sym typeface="Cambria"/>
            </a:endParaRPr>
          </a:p>
          <a:p>
            <a:pPr marL="0" lvl="0" indent="0" algn="l" rtl="0">
              <a:spcBef>
                <a:spcPts val="0"/>
              </a:spcBef>
              <a:spcAft>
                <a:spcPts val="0"/>
              </a:spcAft>
              <a:buNone/>
            </a:pPr>
            <a:endParaRPr sz="1800">
              <a:latin typeface="Cambria"/>
              <a:ea typeface="Cambria"/>
              <a:cs typeface="Cambria"/>
              <a:sym typeface="Cambria"/>
            </a:endParaRPr>
          </a:p>
          <a:p>
            <a:pPr marL="0" lvl="0" indent="0" algn="l" rtl="0">
              <a:spcBef>
                <a:spcPts val="0"/>
              </a:spcBef>
              <a:spcAft>
                <a:spcPts val="0"/>
              </a:spcAft>
              <a:buNone/>
            </a:pPr>
            <a:r>
              <a:rPr lang="es" sz="1800">
                <a:latin typeface="Cambria"/>
                <a:ea typeface="Cambria"/>
                <a:cs typeface="Cambria"/>
                <a:sym typeface="Cambria"/>
              </a:rPr>
              <a:t>En todos los campus universitarios existe un departamento de informática donde enviar las consultas relacionadas con la tecnología, que nos ayudarán a resolver las dudas que tengamos con el uso de la tecnología y sus recursos. </a:t>
            </a:r>
            <a:endParaRPr sz="1800">
              <a:latin typeface="Cambria"/>
              <a:ea typeface="Cambria"/>
              <a:cs typeface="Cambria"/>
              <a:sym typeface="Cambria"/>
            </a:endParaRPr>
          </a:p>
          <a:p>
            <a:pPr marL="0" lvl="0" indent="0" algn="l" rtl="0">
              <a:spcBef>
                <a:spcPts val="0"/>
              </a:spcBef>
              <a:spcAft>
                <a:spcPts val="0"/>
              </a:spcAft>
              <a:buNone/>
            </a:pPr>
            <a:endParaRPr sz="1800">
              <a:latin typeface="Cambria"/>
              <a:ea typeface="Cambria"/>
              <a:cs typeface="Cambria"/>
              <a:sym typeface="Cambria"/>
            </a:endParaRPr>
          </a:p>
          <a:p>
            <a:pPr marL="0" lvl="0" indent="0" algn="l" rtl="0">
              <a:spcBef>
                <a:spcPts val="0"/>
              </a:spcBef>
              <a:spcAft>
                <a:spcPts val="0"/>
              </a:spcAft>
              <a:buNone/>
            </a:pPr>
            <a:r>
              <a:rPr lang="es" sz="1800">
                <a:latin typeface="Cambria"/>
                <a:ea typeface="Cambria"/>
                <a:cs typeface="Cambria"/>
                <a:sym typeface="Cambria"/>
              </a:rPr>
              <a:t>Además también existen manuales y guías de uso de los programas recomendados por la universidad que pueden ser de mucha ayuda en tu día a día académico. </a:t>
            </a:r>
            <a:endParaRPr sz="1800">
              <a:latin typeface="Cambria"/>
              <a:ea typeface="Cambria"/>
              <a:cs typeface="Cambria"/>
              <a:sym typeface="Cambria"/>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p:txBody>
      </p:sp>
      <p:pic>
        <p:nvPicPr>
          <p:cNvPr id="162" name="Google Shape;162;p26"/>
          <p:cNvPicPr preferRelativeResize="0"/>
          <p:nvPr/>
        </p:nvPicPr>
        <p:blipFill>
          <a:blip r:embed="rId3">
            <a:alphaModFix/>
          </a:blip>
          <a:stretch>
            <a:fillRect/>
          </a:stretch>
        </p:blipFill>
        <p:spPr>
          <a:xfrm>
            <a:off x="6724200" y="1726050"/>
            <a:ext cx="2115000" cy="2115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7"/>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27"/>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69" name="Google Shape;169;p27"/>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70" name="Google Shape;170;p27"/>
          <p:cNvSpPr txBox="1"/>
          <p:nvPr/>
        </p:nvSpPr>
        <p:spPr>
          <a:xfrm>
            <a:off x="102000" y="1822075"/>
            <a:ext cx="8754900" cy="14169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Cambria"/>
                <a:ea typeface="Cambria"/>
                <a:cs typeface="Cambria"/>
                <a:sym typeface="Cambria"/>
              </a:rPr>
              <a:t>Cuando surge un problema o una dificultad con la tecnología el primer paso es no ponerse nervioso o tirar la toalla. En todos los recursos existe un apartado de ayuda técnica que puede resolver tus dudas. Además, puedes consultar con el departamento de informática de tu universidad para pedir más ayuda. </a:t>
            </a:r>
            <a:endParaRPr sz="1800">
              <a:latin typeface="Cambria"/>
              <a:ea typeface="Cambria"/>
              <a:cs typeface="Cambria"/>
              <a:sym typeface="Cambria"/>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p:txBody>
      </p:sp>
      <p:sp>
        <p:nvSpPr>
          <p:cNvPr id="171" name="Google Shape;171;p27"/>
          <p:cNvSpPr/>
          <p:nvPr/>
        </p:nvSpPr>
        <p:spPr>
          <a:xfrm>
            <a:off x="0" y="-1300"/>
            <a:ext cx="6086400" cy="11394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27"/>
          <p:cNvSpPr txBox="1"/>
          <p:nvPr/>
        </p:nvSpPr>
        <p:spPr>
          <a:xfrm>
            <a:off x="102000" y="156050"/>
            <a:ext cx="6086400" cy="867600"/>
          </a:xfrm>
          <a:prstGeom prst="rect">
            <a:avLst/>
          </a:prstGeom>
          <a:noFill/>
          <a:ln>
            <a:noFill/>
          </a:ln>
          <a:effectLst>
            <a:reflection dist="38100" dir="5400000" fadeDir="5400012" sy="-100000" algn="bl" rotWithShape="0"/>
          </a:effectLst>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PROBLEMAS RELACIONADOS CON LA TECNOLOGÍA      </a:t>
            </a:r>
            <a:endParaRPr sz="2400" b="1" i="0" u="none" strike="noStrike" cap="none">
              <a:solidFill>
                <a:srgbClr val="FFFFFF"/>
              </a:solidFill>
              <a:latin typeface="Franklin Gothic"/>
              <a:ea typeface="Franklin Gothic"/>
              <a:cs typeface="Franklin Gothic"/>
              <a:sym typeface="Franklin Gothic"/>
            </a:endParaRPr>
          </a:p>
        </p:txBody>
      </p:sp>
      <p:sp>
        <p:nvSpPr>
          <p:cNvPr id="173" name="Google Shape;173;p27"/>
          <p:cNvSpPr/>
          <p:nvPr/>
        </p:nvSpPr>
        <p:spPr>
          <a:xfrm>
            <a:off x="882025" y="3510300"/>
            <a:ext cx="6969000" cy="1236000"/>
          </a:xfrm>
          <a:prstGeom prst="rect">
            <a:avLst/>
          </a:prstGeom>
          <a:solidFill>
            <a:srgbClr val="EEEEEE"/>
          </a:solidFill>
          <a:ln w="38100" cap="flat" cmpd="sng">
            <a:solidFill>
              <a:srgbClr val="F2C1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s" sz="1800">
                <a:solidFill>
                  <a:schemeClr val="dk1"/>
                </a:solidFill>
                <a:latin typeface="Franklin Gothic"/>
                <a:ea typeface="Franklin Gothic"/>
                <a:cs typeface="Franklin Gothic"/>
                <a:sym typeface="Franklin Gothic"/>
              </a:rPr>
              <a:t>Evalúa de forma crítica las posibles soluciones utilizando los canales disponibles, convierte a la tecnología en tu aliada, la falta de recursos no tiene que ser excusa para la entrega o finalización de un trabajo.</a:t>
            </a:r>
            <a:endParaRPr sz="1800">
              <a:solidFill>
                <a:schemeClr val="dk1"/>
              </a:solidFill>
              <a:latin typeface="Franklin Gothic"/>
              <a:ea typeface="Franklin Gothic"/>
              <a:cs typeface="Franklin Gothic"/>
              <a:sym typeface="Franklin Gothic"/>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8"/>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28"/>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80" name="Google Shape;180;p28"/>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81" name="Google Shape;181;p28"/>
          <p:cNvSpPr txBox="1"/>
          <p:nvPr/>
        </p:nvSpPr>
        <p:spPr>
          <a:xfrm>
            <a:off x="102000" y="1236825"/>
            <a:ext cx="8401200" cy="17700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Cambria"/>
                <a:ea typeface="Cambria"/>
                <a:cs typeface="Cambria"/>
                <a:sym typeface="Cambria"/>
              </a:rPr>
              <a:t>Como consumidor y usuario residente en la Unión Europea tienes derechos respecto a tu seguridad y protección de datos. Pero esto no te ampara con empresas o recursos fuera de la legislación europea. Por este motivo antes de darte de alta a un servicio o recurso consulta que tratamiento realizarán de tus datos personales y sobre los datos con los que trabajarás o utilizarás mientras uses el recurso.</a:t>
            </a:r>
            <a:endParaRPr sz="1800">
              <a:latin typeface="Cambria"/>
              <a:ea typeface="Cambria"/>
              <a:cs typeface="Cambria"/>
              <a:sym typeface="Cambria"/>
            </a:endParaRPr>
          </a:p>
          <a:p>
            <a:pPr marL="0" lvl="0" indent="0" algn="l" rtl="0">
              <a:spcBef>
                <a:spcPts val="0"/>
              </a:spcBef>
              <a:spcAft>
                <a:spcPts val="0"/>
              </a:spcAft>
              <a:buNone/>
            </a:pPr>
            <a:endParaRPr sz="1800">
              <a:latin typeface="Cambria"/>
              <a:ea typeface="Cambria"/>
              <a:cs typeface="Cambria"/>
              <a:sym typeface="Cambria"/>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r>
              <a:rPr lang="es" sz="1800">
                <a:latin typeface="Franklin Gothic"/>
                <a:ea typeface="Franklin Gothic"/>
                <a:cs typeface="Franklin Gothic"/>
                <a:sym typeface="Franklin Gothic"/>
              </a:rPr>
              <a:t> </a:t>
            </a:r>
            <a:endParaRPr sz="1800">
              <a:latin typeface="Franklin Gothic"/>
              <a:ea typeface="Franklin Gothic"/>
              <a:cs typeface="Franklin Gothic"/>
              <a:sym typeface="Franklin Gothic"/>
            </a:endParaRPr>
          </a:p>
        </p:txBody>
      </p:sp>
      <p:sp>
        <p:nvSpPr>
          <p:cNvPr id="182" name="Google Shape;182;p28"/>
          <p:cNvSpPr/>
          <p:nvPr/>
        </p:nvSpPr>
        <p:spPr>
          <a:xfrm>
            <a:off x="0" y="-1300"/>
            <a:ext cx="6086400" cy="8142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28"/>
          <p:cNvSpPr txBox="1"/>
          <p:nvPr/>
        </p:nvSpPr>
        <p:spPr>
          <a:xfrm>
            <a:off x="102000" y="156050"/>
            <a:ext cx="6086400" cy="86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SEGURIDAD Y PROTECCIÓN DE DATOS      </a:t>
            </a:r>
            <a:endParaRPr sz="2400" b="1" i="0" u="none" strike="noStrike" cap="none">
              <a:solidFill>
                <a:srgbClr val="FFFFFF"/>
              </a:solidFill>
              <a:latin typeface="Franklin Gothic"/>
              <a:ea typeface="Franklin Gothic"/>
              <a:cs typeface="Franklin Gothic"/>
              <a:sym typeface="Franklin Gothic"/>
            </a:endParaRPr>
          </a:p>
        </p:txBody>
      </p:sp>
      <p:pic>
        <p:nvPicPr>
          <p:cNvPr id="184" name="Google Shape;184;p28"/>
          <p:cNvPicPr preferRelativeResize="0"/>
          <p:nvPr/>
        </p:nvPicPr>
        <p:blipFill>
          <a:blip r:embed="rId3">
            <a:alphaModFix/>
          </a:blip>
          <a:stretch>
            <a:fillRect/>
          </a:stretch>
        </p:blipFill>
        <p:spPr>
          <a:xfrm>
            <a:off x="3421038" y="3220025"/>
            <a:ext cx="1763124" cy="176312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9"/>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29"/>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91" name="Google Shape;191;p29"/>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92" name="Google Shape;192;p29"/>
          <p:cNvSpPr/>
          <p:nvPr/>
        </p:nvSpPr>
        <p:spPr>
          <a:xfrm>
            <a:off x="0" y="-1300"/>
            <a:ext cx="6086400" cy="8142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29"/>
          <p:cNvSpPr txBox="1"/>
          <p:nvPr/>
        </p:nvSpPr>
        <p:spPr>
          <a:xfrm>
            <a:off x="102000" y="156050"/>
            <a:ext cx="6086400" cy="86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SEGURIDAD Y PROTECCIÓN DE DATOS      </a:t>
            </a:r>
            <a:endParaRPr sz="2400" b="1" i="0" u="none" strike="noStrike" cap="none">
              <a:solidFill>
                <a:srgbClr val="FFFFFF"/>
              </a:solidFill>
              <a:latin typeface="Franklin Gothic"/>
              <a:ea typeface="Franklin Gothic"/>
              <a:cs typeface="Franklin Gothic"/>
              <a:sym typeface="Franklin Gothic"/>
            </a:endParaRPr>
          </a:p>
        </p:txBody>
      </p:sp>
      <p:sp>
        <p:nvSpPr>
          <p:cNvPr id="194" name="Google Shape;194;p29"/>
          <p:cNvSpPr txBox="1"/>
          <p:nvPr/>
        </p:nvSpPr>
        <p:spPr>
          <a:xfrm>
            <a:off x="102000" y="1213000"/>
            <a:ext cx="5311500" cy="17700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Cambria"/>
                <a:ea typeface="Cambria"/>
                <a:cs typeface="Cambria"/>
                <a:sym typeface="Cambria"/>
              </a:rPr>
              <a:t>Existe el recurso electrónico </a:t>
            </a:r>
            <a:r>
              <a:rPr lang="es" sz="1800" b="1">
                <a:latin typeface="Cambria"/>
                <a:ea typeface="Cambria"/>
                <a:cs typeface="Cambria"/>
                <a:sym typeface="Cambria"/>
              </a:rPr>
              <a:t>Privacy Shield</a:t>
            </a:r>
            <a:r>
              <a:rPr lang="es" sz="1800">
                <a:latin typeface="Cambria"/>
                <a:ea typeface="Cambria"/>
                <a:cs typeface="Cambria"/>
                <a:sym typeface="Cambria"/>
              </a:rPr>
              <a:t>, un certificado que necesitan las empresas internacionales para tratar con los datos de los ciudadanos europeos. Mediante este recurso puedes detectar qué aplicaciones cumplen con la ley europea de protección de datos. </a:t>
            </a:r>
            <a:endParaRPr sz="1800">
              <a:latin typeface="Cambria"/>
              <a:ea typeface="Cambria"/>
              <a:cs typeface="Cambria"/>
              <a:sym typeface="Cambria"/>
            </a:endParaRPr>
          </a:p>
          <a:p>
            <a:pPr marL="0" lvl="0" indent="0" algn="l" rtl="0">
              <a:spcBef>
                <a:spcPts val="0"/>
              </a:spcBef>
              <a:spcAft>
                <a:spcPts val="0"/>
              </a:spcAft>
              <a:buNone/>
            </a:pPr>
            <a:endParaRPr sz="1800">
              <a:latin typeface="Cambria"/>
              <a:ea typeface="Cambria"/>
              <a:cs typeface="Cambria"/>
              <a:sym typeface="Cambria"/>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r>
              <a:rPr lang="es" sz="1800">
                <a:latin typeface="Franklin Gothic"/>
                <a:ea typeface="Franklin Gothic"/>
                <a:cs typeface="Franklin Gothic"/>
                <a:sym typeface="Franklin Gothic"/>
              </a:rPr>
              <a:t> </a:t>
            </a:r>
            <a:endParaRPr sz="1800">
              <a:latin typeface="Franklin Gothic"/>
              <a:ea typeface="Franklin Gothic"/>
              <a:cs typeface="Franklin Gothic"/>
              <a:sym typeface="Franklin Gothic"/>
            </a:endParaRPr>
          </a:p>
        </p:txBody>
      </p:sp>
      <p:pic>
        <p:nvPicPr>
          <p:cNvPr id="195" name="Google Shape;195;p29"/>
          <p:cNvPicPr preferRelativeResize="0"/>
          <p:nvPr/>
        </p:nvPicPr>
        <p:blipFill>
          <a:blip r:embed="rId3">
            <a:alphaModFix/>
          </a:blip>
          <a:stretch>
            <a:fillRect/>
          </a:stretch>
        </p:blipFill>
        <p:spPr>
          <a:xfrm>
            <a:off x="5099050" y="2983000"/>
            <a:ext cx="3608399" cy="11618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bg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5. Resolución </a:t>
            </a:r>
            <a:r>
              <a:rPr lang="es-ES" sz="1200">
                <a:latin typeface="Arial" panose="020B0604020202020204" pitchFamily="34" charset="0"/>
                <a:cs typeface="Arial" panose="020B0604020202020204" pitchFamily="34" charset="0"/>
              </a:rPr>
              <a:t>de </a:t>
            </a:r>
            <a:r>
              <a:rPr lang="es-ES" sz="1200" smtClean="0">
                <a:latin typeface="Arial" panose="020B0604020202020204" pitchFamily="34" charset="0"/>
                <a:cs typeface="Arial" panose="020B0604020202020204" pitchFamily="34" charset="0"/>
              </a:rPr>
              <a:t>problemas: </a:t>
            </a:r>
            <a:r>
              <a:rPr lang="es-ES" sz="1200" dirty="0">
                <a:latin typeface="Arial" panose="020B0604020202020204" pitchFamily="34" charset="0"/>
                <a:cs typeface="Arial" panose="020B0604020202020204" pitchFamily="34" charset="0"/>
              </a:rPr>
              <a:t>5.2. Identificación de necesidades y respuestas tecnológicas: </a:t>
            </a:r>
            <a:br>
              <a:rPr lang="es-ES" sz="1200" dirty="0">
                <a:latin typeface="Arial" panose="020B0604020202020204" pitchFamily="34" charset="0"/>
                <a:cs typeface="Arial" panose="020B0604020202020204" pitchFamily="34" charset="0"/>
              </a:rPr>
            </a:br>
            <a:r>
              <a:rPr lang="es-ES" sz="1200" dirty="0">
                <a:latin typeface="Arial" panose="020B0604020202020204" pitchFamily="34" charset="0"/>
                <a:cs typeface="Arial" panose="020B0604020202020204" pitchFamily="34" charset="0"/>
              </a:rPr>
              <a:t>1. Evaluar, seleccionar y utilizar las herramientas digitales en sentido crítico.</a:t>
            </a:r>
          </a:p>
          <a:p>
            <a:pPr algn="ctr"/>
            <a:r>
              <a:rPr lang="es-ES" sz="1200" dirty="0"/>
              <a:t> </a:t>
            </a:r>
          </a:p>
          <a:p>
            <a:pPr algn="ctr"/>
            <a:endParaRPr lang="es-ES" sz="1200" dirty="0"/>
          </a:p>
          <a:p>
            <a:pPr algn="ctr"/>
            <a:r>
              <a:rPr lang="es-ES" sz="1200" dirty="0"/>
              <a:t> </a:t>
            </a:r>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83095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19"/>
          <p:cNvPicPr preferRelativeResize="0"/>
          <p:nvPr/>
        </p:nvPicPr>
        <p:blipFill rotWithShape="1">
          <a:blip r:embed="rId3">
            <a:alphaModFix/>
          </a:blip>
          <a:srcRect/>
          <a:stretch/>
        </p:blipFill>
        <p:spPr>
          <a:xfrm>
            <a:off x="5759450" y="4253850"/>
            <a:ext cx="3090575" cy="543025"/>
          </a:xfrm>
          <a:prstGeom prst="rect">
            <a:avLst/>
          </a:prstGeom>
          <a:noFill/>
          <a:ln>
            <a:noFill/>
          </a:ln>
        </p:spPr>
      </p:pic>
      <p:sp>
        <p:nvSpPr>
          <p:cNvPr id="87" name="Google Shape;87;p19"/>
          <p:cNvSpPr/>
          <p:nvPr/>
        </p:nvSpPr>
        <p:spPr>
          <a:xfrm>
            <a:off x="175275" y="1069475"/>
            <a:ext cx="2748000" cy="1302600"/>
          </a:xfrm>
          <a:prstGeom prst="rect">
            <a:avLst/>
          </a:prstGeom>
          <a:solidFill>
            <a:srgbClr val="AF274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9"/>
          <p:cNvSpPr txBox="1"/>
          <p:nvPr/>
        </p:nvSpPr>
        <p:spPr>
          <a:xfrm>
            <a:off x="152625" y="1069475"/>
            <a:ext cx="2793300" cy="1187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a:solidFill>
                  <a:srgbClr val="F2F2F2"/>
                </a:solidFill>
                <a:latin typeface="Cambria"/>
                <a:ea typeface="Cambria"/>
                <a:cs typeface="Cambria"/>
                <a:sym typeface="Cambria"/>
              </a:rPr>
              <a:t>Resolución de problemas.</a:t>
            </a:r>
            <a:endParaRPr sz="1800">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800"/>
              <a:buFont typeface="Arial"/>
              <a:buNone/>
            </a:pPr>
            <a:r>
              <a:rPr lang="es" sz="1800">
                <a:solidFill>
                  <a:srgbClr val="F2F2F2"/>
                </a:solidFill>
                <a:latin typeface="Cambria"/>
                <a:ea typeface="Cambria"/>
                <a:cs typeface="Cambria"/>
                <a:sym typeface="Cambria"/>
              </a:rPr>
              <a:t>Identificación de necesidades y respuestas tecnológicas</a:t>
            </a:r>
            <a:endParaRPr sz="1800" b="0" i="0" u="none" strike="noStrike" cap="none">
              <a:solidFill>
                <a:srgbClr val="F2F2F2"/>
              </a:solidFill>
              <a:latin typeface="Cambria"/>
              <a:ea typeface="Cambria"/>
              <a:cs typeface="Cambria"/>
              <a:sym typeface="Cambria"/>
            </a:endParaRPr>
          </a:p>
        </p:txBody>
      </p:sp>
      <p:sp>
        <p:nvSpPr>
          <p:cNvPr id="89" name="Google Shape;89;p19"/>
          <p:cNvSpPr/>
          <p:nvPr/>
        </p:nvSpPr>
        <p:spPr>
          <a:xfrm>
            <a:off x="2923300" y="1069475"/>
            <a:ext cx="5659200" cy="13026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9"/>
          <p:cNvSpPr txBox="1"/>
          <p:nvPr/>
        </p:nvSpPr>
        <p:spPr>
          <a:xfrm>
            <a:off x="2985625" y="938000"/>
            <a:ext cx="5864400" cy="686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a:solidFill>
                  <a:srgbClr val="AF2741"/>
                </a:solidFill>
                <a:latin typeface="Franklin Gothic"/>
                <a:ea typeface="Franklin Gothic"/>
                <a:cs typeface="Franklin Gothic"/>
                <a:sym typeface="Franklin Gothic"/>
              </a:rPr>
              <a:t>Evaluar, seleccionar y utilizar las herramientas digitales en sentido crítico</a:t>
            </a:r>
            <a:endParaRPr sz="3000" b="1" i="0" u="none" strike="noStrike" cap="none">
              <a:solidFill>
                <a:srgbClr val="AF2741"/>
              </a:solidFill>
              <a:latin typeface="Franklin Gothic"/>
              <a:ea typeface="Franklin Gothic"/>
              <a:cs typeface="Franklin Gothic"/>
              <a:sym typeface="Franklin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0"/>
          <p:cNvSpPr/>
          <p:nvPr/>
        </p:nvSpPr>
        <p:spPr>
          <a:xfrm>
            <a:off x="8900" y="0"/>
            <a:ext cx="4019400" cy="10161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20"/>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chemeClr val="lt1"/>
                </a:solidFill>
                <a:latin typeface="Franklin Gothic"/>
                <a:ea typeface="Franklin Gothic"/>
                <a:cs typeface="Franklin Gothic"/>
                <a:sym typeface="Franklin Gothic"/>
              </a:rPr>
              <a:t>OBJETIVOS</a:t>
            </a:r>
            <a:endParaRPr sz="2900" b="1" i="0" u="none" strike="noStrike" cap="none">
              <a:solidFill>
                <a:schemeClr val="lt1"/>
              </a:solidFill>
              <a:latin typeface="Franklin Gothic"/>
              <a:ea typeface="Franklin Gothic"/>
              <a:cs typeface="Franklin Gothic"/>
              <a:sym typeface="Franklin Gothic"/>
            </a:endParaRPr>
          </a:p>
        </p:txBody>
      </p:sp>
      <p:sp>
        <p:nvSpPr>
          <p:cNvPr id="97" name="Google Shape;97;p20"/>
          <p:cNvSpPr txBox="1"/>
          <p:nvPr/>
        </p:nvSpPr>
        <p:spPr>
          <a:xfrm>
            <a:off x="3148612" y="2036186"/>
            <a:ext cx="5659486" cy="2477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1800" b="0" i="0" u="none" strike="noStrike" cap="none">
                <a:solidFill>
                  <a:srgbClr val="000000"/>
                </a:solidFill>
                <a:latin typeface="Franklin Gothic"/>
                <a:ea typeface="Franklin Gothic"/>
                <a:cs typeface="Franklin Gothic"/>
                <a:sym typeface="Franklin Gothic"/>
              </a:rPr>
              <a:t>C</a:t>
            </a:r>
            <a:r>
              <a:rPr lang="es" sz="1800">
                <a:latin typeface="Franklin Gothic"/>
                <a:ea typeface="Franklin Gothic"/>
                <a:cs typeface="Franklin Gothic"/>
                <a:sym typeface="Franklin Gothic"/>
              </a:rPr>
              <a:t>omprender el potencial y las limitaciones de los dispositivos y recursos digitales</a:t>
            </a:r>
            <a:r>
              <a:rPr lang="es" sz="1800" b="0" i="0" u="none" strike="noStrike" cap="none">
                <a:solidFill>
                  <a:srgbClr val="000000"/>
                </a:solidFill>
                <a:latin typeface="Franklin Gothic"/>
                <a:ea typeface="Franklin Gothic"/>
                <a:cs typeface="Franklin Gothic"/>
                <a:sym typeface="Franklin Gothic"/>
              </a:rPr>
              <a:t>.</a:t>
            </a:r>
            <a:endParaRPr/>
          </a:p>
          <a:p>
            <a:pPr marL="0" marR="0" lvl="0" indent="0" algn="l" rtl="0">
              <a:lnSpc>
                <a:spcPct val="100000"/>
              </a:lnSpc>
              <a:spcBef>
                <a:spcPts val="0"/>
              </a:spcBef>
              <a:spcAft>
                <a:spcPts val="0"/>
              </a:spcAft>
              <a:buNone/>
            </a:pPr>
            <a:r>
              <a:rPr lang="es" sz="1800" b="0" i="0" u="none" strike="noStrike" cap="none">
                <a:solidFill>
                  <a:srgbClr val="000000"/>
                </a:solidFill>
                <a:latin typeface="Franklin Gothic"/>
                <a:ea typeface="Franklin Gothic"/>
                <a:cs typeface="Franklin Gothic"/>
                <a:sym typeface="Franklin Gothic"/>
              </a:rPr>
              <a:t/>
            </a:r>
            <a:br>
              <a:rPr lang="es" sz="1800" b="0" i="0" u="none" strike="noStrike" cap="none">
                <a:solidFill>
                  <a:srgbClr val="000000"/>
                </a:solidFill>
                <a:latin typeface="Franklin Gothic"/>
                <a:ea typeface="Franklin Gothic"/>
                <a:cs typeface="Franklin Gothic"/>
                <a:sym typeface="Franklin Gothic"/>
              </a:rPr>
            </a:br>
            <a:r>
              <a:rPr lang="es" sz="1800">
                <a:latin typeface="Franklin Gothic"/>
                <a:ea typeface="Franklin Gothic"/>
                <a:cs typeface="Franklin Gothic"/>
                <a:sym typeface="Franklin Gothic"/>
              </a:rPr>
              <a:t>Tomar decisiones informadas acerca de qué tecnologías utilizar para lograr los objetivos planteados</a:t>
            </a:r>
            <a:r>
              <a:rPr lang="es" sz="1800" b="0" i="0" u="none" strike="noStrike" cap="none">
                <a:solidFill>
                  <a:srgbClr val="000000"/>
                </a:solidFill>
                <a:latin typeface="Franklin Gothic"/>
                <a:ea typeface="Franklin Gothic"/>
                <a:cs typeface="Franklin Gothic"/>
                <a:sym typeface="Franklin Gothic"/>
              </a:rPr>
              <a:t>. </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r>
              <a:rPr lang="es" sz="1800" b="0" i="0" u="none" strike="noStrike" cap="none">
                <a:solidFill>
                  <a:srgbClr val="000000"/>
                </a:solidFill>
                <a:latin typeface="Franklin Gothic"/>
                <a:ea typeface="Franklin Gothic"/>
                <a:cs typeface="Franklin Gothic"/>
                <a:sym typeface="Franklin Gothic"/>
              </a:rPr>
              <a:t/>
            </a:r>
            <a:br>
              <a:rPr lang="es" sz="1800" b="0" i="0" u="none" strike="noStrike" cap="none">
                <a:solidFill>
                  <a:srgbClr val="000000"/>
                </a:solidFill>
                <a:latin typeface="Franklin Gothic"/>
                <a:ea typeface="Franklin Gothic"/>
                <a:cs typeface="Franklin Gothic"/>
                <a:sym typeface="Franklin Gothic"/>
              </a:rPr>
            </a:br>
            <a:r>
              <a:rPr lang="es" sz="1800" b="0" i="0" u="none" strike="noStrike" cap="none">
                <a:solidFill>
                  <a:srgbClr val="000000"/>
                </a:solidFill>
                <a:latin typeface="Franklin Gothic"/>
                <a:ea typeface="Franklin Gothic"/>
                <a:cs typeface="Franklin Gothic"/>
                <a:sym typeface="Franklin Gothic"/>
              </a:rPr>
              <a:t>S</a:t>
            </a:r>
            <a:r>
              <a:rPr lang="es" sz="1800">
                <a:latin typeface="Franklin Gothic"/>
                <a:ea typeface="Franklin Gothic"/>
                <a:cs typeface="Franklin Gothic"/>
                <a:sym typeface="Franklin Gothic"/>
              </a:rPr>
              <a:t>er consciente de la seguridad de tus datos</a:t>
            </a:r>
            <a:endParaRPr sz="1800" b="0" i="0" u="none" strike="noStrike" cap="none">
              <a:solidFill>
                <a:srgbClr val="000000"/>
              </a:solidFill>
              <a:latin typeface="Franklin Gothic"/>
              <a:ea typeface="Franklin Gothic"/>
              <a:cs typeface="Franklin Gothic"/>
              <a:sym typeface="Franklin Gothic"/>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1"/>
          <p:cNvSpPr/>
          <p:nvPr/>
        </p:nvSpPr>
        <p:spPr>
          <a:xfrm>
            <a:off x="2202123" y="1452323"/>
            <a:ext cx="4893900" cy="1938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 sz="1800">
                <a:latin typeface="Franklin Gothic"/>
                <a:ea typeface="Franklin Gothic"/>
                <a:cs typeface="Franklin Gothic"/>
                <a:sym typeface="Franklin Gothic"/>
              </a:rPr>
              <a:t>Dispositivos y recursos digitales, ¿qué son y cómo funcionan?</a:t>
            </a: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r>
              <a:rPr lang="es" sz="1800">
                <a:latin typeface="Franklin Gothic"/>
                <a:ea typeface="Franklin Gothic"/>
                <a:cs typeface="Franklin Gothic"/>
                <a:sym typeface="Franklin Gothic"/>
              </a:rPr>
              <a:t>Interactividad entre dispositivos y recursos digitales</a:t>
            </a: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r>
              <a:rPr lang="es" sz="1800">
                <a:latin typeface="Franklin Gothic"/>
                <a:ea typeface="Franklin Gothic"/>
                <a:cs typeface="Franklin Gothic"/>
                <a:sym typeface="Franklin Gothic"/>
              </a:rPr>
              <a:t>Problemas relacionados con la tecnología</a:t>
            </a: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r>
              <a:rPr lang="es" sz="1800">
                <a:latin typeface="Franklin Gothic"/>
                <a:ea typeface="Franklin Gothic"/>
                <a:cs typeface="Franklin Gothic"/>
                <a:sym typeface="Franklin Gothic"/>
              </a:rPr>
              <a:t>Seguridad y protección de datos</a:t>
            </a: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None/>
            </a:pPr>
            <a:endParaRPr sz="1800" b="0" i="0" u="none" strike="noStrike" cap="none">
              <a:solidFill>
                <a:srgbClr val="000000"/>
              </a:solidFill>
              <a:latin typeface="Franklin Gothic"/>
              <a:ea typeface="Franklin Gothic"/>
              <a:cs typeface="Franklin Gothic"/>
              <a:sym typeface="Franklin Gothic"/>
            </a:endParaRPr>
          </a:p>
        </p:txBody>
      </p:sp>
      <p:sp>
        <p:nvSpPr>
          <p:cNvPr id="103" name="Google Shape;103;p21"/>
          <p:cNvSpPr/>
          <p:nvPr/>
        </p:nvSpPr>
        <p:spPr>
          <a:xfrm>
            <a:off x="1935725" y="2448456"/>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21"/>
          <p:cNvSpPr/>
          <p:nvPr/>
        </p:nvSpPr>
        <p:spPr>
          <a:xfrm>
            <a:off x="1935725" y="3197583"/>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21"/>
          <p:cNvSpPr/>
          <p:nvPr/>
        </p:nvSpPr>
        <p:spPr>
          <a:xfrm>
            <a:off x="1935725" y="3797080"/>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2"/>
          <p:cNvSpPr/>
          <p:nvPr/>
        </p:nvSpPr>
        <p:spPr>
          <a:xfrm>
            <a:off x="0" y="-1300"/>
            <a:ext cx="6086400" cy="12360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2"/>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DISPOSITIVOS Y RECURSOS DIGITALES,</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¿QUÉ SON Y CÓMO FUNCIONAN?    </a:t>
            </a:r>
            <a:endParaRPr sz="2400" b="1" i="0" u="none" strike="noStrike" cap="none">
              <a:solidFill>
                <a:srgbClr val="FFFFFF"/>
              </a:solidFill>
              <a:latin typeface="Franklin Gothic"/>
              <a:ea typeface="Franklin Gothic"/>
              <a:cs typeface="Franklin Gothic"/>
              <a:sym typeface="Franklin Gothic"/>
            </a:endParaRPr>
          </a:p>
        </p:txBody>
      </p:sp>
      <p:sp>
        <p:nvSpPr>
          <p:cNvPr id="112" name="Google Shape;112;p22"/>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2"/>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14" name="Google Shape;114;p22"/>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15" name="Google Shape;115;p22"/>
          <p:cNvSpPr txBox="1"/>
          <p:nvPr/>
        </p:nvSpPr>
        <p:spPr>
          <a:xfrm>
            <a:off x="4572000" y="1625075"/>
            <a:ext cx="4580700" cy="3028800"/>
          </a:xfrm>
          <a:prstGeom prst="rect">
            <a:avLst/>
          </a:prstGeom>
          <a:solidFill>
            <a:srgbClr val="914E5B"/>
          </a:solidFill>
          <a:ln>
            <a:noFill/>
          </a:ln>
        </p:spPr>
        <p:txBody>
          <a:bodyPr spcFirstLastPara="1" wrap="square" lIns="91425" tIns="91425" rIns="91425" bIns="91425" anchor="t" anchorCtr="0">
            <a:noAutofit/>
          </a:bodyPr>
          <a:lstStyle/>
          <a:p>
            <a:pPr marL="72000" marR="72000" lvl="0" indent="0" algn="l" rtl="0">
              <a:lnSpc>
                <a:spcPct val="115000"/>
              </a:lnSpc>
              <a:spcBef>
                <a:spcPts val="0"/>
              </a:spcBef>
              <a:spcAft>
                <a:spcPts val="0"/>
              </a:spcAft>
              <a:buClr>
                <a:srgbClr val="000000"/>
              </a:buClr>
              <a:buSzPts val="1800"/>
              <a:buFont typeface="Arial"/>
              <a:buNone/>
            </a:pPr>
            <a:r>
              <a:rPr lang="es" sz="2000">
                <a:solidFill>
                  <a:schemeClr val="dk1"/>
                </a:solidFill>
                <a:latin typeface="Cambria"/>
                <a:ea typeface="Cambria"/>
                <a:cs typeface="Cambria"/>
                <a:sym typeface="Cambria"/>
              </a:rPr>
              <a:t>Dispositivo y recurso digital es todo aquel material codificado que para ser manipulado o usado necesita de tecnología, entendiendo tecnología como ordenador, smartphone o tableta, y consultado de manera directa o por acceso electrónico remoto.</a:t>
            </a:r>
            <a:r>
              <a:rPr lang="es" sz="2000">
                <a:solidFill>
                  <a:schemeClr val="dk1"/>
                </a:solidFill>
                <a:latin typeface="Franklin Gothic"/>
                <a:ea typeface="Franklin Gothic"/>
                <a:cs typeface="Franklin Gothic"/>
                <a:sym typeface="Franklin Gothic"/>
              </a:rPr>
              <a:t>   </a:t>
            </a:r>
            <a:endParaRPr sz="2000">
              <a:solidFill>
                <a:schemeClr val="dk1"/>
              </a:solidFill>
              <a:latin typeface="Franklin Gothic"/>
              <a:ea typeface="Franklin Gothic"/>
              <a:cs typeface="Franklin Gothic"/>
              <a:sym typeface="Franklin Gothic"/>
            </a:endParaRPr>
          </a:p>
        </p:txBody>
      </p:sp>
      <p:pic>
        <p:nvPicPr>
          <p:cNvPr id="116" name="Google Shape;116;p22"/>
          <p:cNvPicPr preferRelativeResize="0"/>
          <p:nvPr/>
        </p:nvPicPr>
        <p:blipFill>
          <a:blip r:embed="rId3">
            <a:alphaModFix/>
          </a:blip>
          <a:stretch>
            <a:fillRect/>
          </a:stretch>
        </p:blipFill>
        <p:spPr>
          <a:xfrm>
            <a:off x="765825" y="1625075"/>
            <a:ext cx="2565300" cy="2565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3"/>
          <p:cNvSpPr/>
          <p:nvPr/>
        </p:nvSpPr>
        <p:spPr>
          <a:xfrm>
            <a:off x="0" y="-1300"/>
            <a:ext cx="6086400" cy="12360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3"/>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DISPOSITIVOS Y RECURSOS DIGITALES,</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¿QUÉ SON Y CÓMO FUNCIONAN?    </a:t>
            </a:r>
            <a:endParaRPr sz="2400" b="1" i="0" u="none" strike="noStrike" cap="none">
              <a:solidFill>
                <a:srgbClr val="FFFFFF"/>
              </a:solidFill>
              <a:latin typeface="Franklin Gothic"/>
              <a:ea typeface="Franklin Gothic"/>
              <a:cs typeface="Franklin Gothic"/>
              <a:sym typeface="Franklin Gothic"/>
            </a:endParaRPr>
          </a:p>
        </p:txBody>
      </p:sp>
      <p:sp>
        <p:nvSpPr>
          <p:cNvPr id="123" name="Google Shape;123;p23"/>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23"/>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25" name="Google Shape;125;p23"/>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26" name="Google Shape;126;p23"/>
          <p:cNvSpPr txBox="1"/>
          <p:nvPr/>
        </p:nvSpPr>
        <p:spPr>
          <a:xfrm>
            <a:off x="1004300" y="1386900"/>
            <a:ext cx="7594500" cy="18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Franklin Gothic"/>
                <a:ea typeface="Franklin Gothic"/>
                <a:cs typeface="Franklin Gothic"/>
                <a:sym typeface="Franklin Gothic"/>
              </a:rPr>
              <a:t>Todos los recursos digitales comparten unas características comunes:</a:t>
            </a: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p:txBody>
      </p:sp>
      <p:graphicFrame>
        <p:nvGraphicFramePr>
          <p:cNvPr id="127" name="Google Shape;127;p23"/>
          <p:cNvGraphicFramePr/>
          <p:nvPr/>
        </p:nvGraphicFramePr>
        <p:xfrm>
          <a:off x="952500" y="2114638"/>
          <a:ext cx="7239000" cy="1828680"/>
        </p:xfrm>
        <a:graphic>
          <a:graphicData uri="http://schemas.openxmlformats.org/drawingml/2006/table">
            <a:tbl>
              <a:tblPr>
                <a:noFill/>
                <a:tableStyleId>{FC8029D9-FAC4-4FC5-8039-1648EA521F0C}</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s" sz="1800">
                          <a:latin typeface="Cambria"/>
                          <a:ea typeface="Cambria"/>
                          <a:cs typeface="Cambria"/>
                          <a:sym typeface="Cambria"/>
                        </a:rPr>
                        <a:t>Son multimedia</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s" sz="1800">
                          <a:latin typeface="Cambria"/>
                          <a:ea typeface="Cambria"/>
                          <a:cs typeface="Cambria"/>
                          <a:sym typeface="Cambria"/>
                        </a:rPr>
                        <a:t>Son interactivos</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s" sz="1800">
                          <a:latin typeface="Cambria"/>
                          <a:ea typeface="Cambria"/>
                          <a:cs typeface="Cambria"/>
                          <a:sym typeface="Cambria"/>
                        </a:rPr>
                        <a:t>Son accesibles</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s" sz="1800">
                          <a:latin typeface="Cambria"/>
                          <a:ea typeface="Cambria"/>
                          <a:cs typeface="Cambria"/>
                          <a:sym typeface="Cambria"/>
                        </a:rPr>
                        <a:t>Son flexibles</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s" sz="1800">
                          <a:latin typeface="Cambria"/>
                          <a:ea typeface="Cambria"/>
                          <a:cs typeface="Cambria"/>
                          <a:sym typeface="Cambria"/>
                        </a:rPr>
                        <a:t>Son modulares</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s" sz="1800">
                          <a:latin typeface="Cambria"/>
                          <a:ea typeface="Cambria"/>
                          <a:cs typeface="Cambria"/>
                          <a:sym typeface="Cambria"/>
                        </a:rPr>
                        <a:t>Son adaptables</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s" sz="1800">
                          <a:latin typeface="Cambria"/>
                          <a:ea typeface="Cambria"/>
                          <a:cs typeface="Cambria"/>
                          <a:sym typeface="Cambria"/>
                        </a:rPr>
                        <a:t>Son interoperables</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s" sz="1800">
                          <a:latin typeface="Cambria"/>
                          <a:ea typeface="Cambria"/>
                          <a:cs typeface="Cambria"/>
                          <a:sym typeface="Cambria"/>
                        </a:rPr>
                        <a:t>Son portables</a:t>
                      </a:r>
                      <a:endParaRPr sz="1800">
                        <a:latin typeface="Cambria"/>
                        <a:ea typeface="Cambria"/>
                        <a:cs typeface="Cambria"/>
                        <a:sym typeface="Cambria"/>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4"/>
          <p:cNvSpPr/>
          <p:nvPr/>
        </p:nvSpPr>
        <p:spPr>
          <a:xfrm>
            <a:off x="0" y="-1300"/>
            <a:ext cx="6086400" cy="12360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4"/>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DISPOSITIVOS Y RECURSOS DIGITALES,</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¿QUÉ SON Y CÓMO FUNCIONAN?    </a:t>
            </a:r>
            <a:endParaRPr sz="2400" b="1" i="0" u="none" strike="noStrike" cap="none">
              <a:solidFill>
                <a:srgbClr val="FFFFFF"/>
              </a:solidFill>
              <a:latin typeface="Franklin Gothic"/>
              <a:ea typeface="Franklin Gothic"/>
              <a:cs typeface="Franklin Gothic"/>
              <a:sym typeface="Franklin Gothic"/>
            </a:endParaRPr>
          </a:p>
        </p:txBody>
      </p:sp>
      <p:sp>
        <p:nvSpPr>
          <p:cNvPr id="134" name="Google Shape;134;p24"/>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4"/>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36" name="Google Shape;136;p24"/>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37" name="Google Shape;137;p24"/>
          <p:cNvSpPr txBox="1"/>
          <p:nvPr/>
        </p:nvSpPr>
        <p:spPr>
          <a:xfrm>
            <a:off x="774750" y="1396450"/>
            <a:ext cx="7594500" cy="18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Cambria"/>
                <a:ea typeface="Cambria"/>
                <a:cs typeface="Cambria"/>
                <a:sym typeface="Cambria"/>
              </a:rPr>
              <a:t>Aunque comparten características comunes, no todos los recursos digitales son iguales y funcionan de la misma manera. Cada uno tiene unas particularidades y configuraciones distintas que se adaptan mejor a cada particularidad del trabajo a realizar. En este punto es donde hay que ser crítico y evaluar, entre todo el abanico de recursos disponibles, cual es más apropiado en cada caso.</a:t>
            </a:r>
            <a:endParaRPr sz="1800">
              <a:latin typeface="Cambria"/>
              <a:ea typeface="Cambria"/>
              <a:cs typeface="Cambria"/>
              <a:sym typeface="Cambria"/>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p:txBody>
      </p:sp>
      <p:sp>
        <p:nvSpPr>
          <p:cNvPr id="138" name="Google Shape;138;p24"/>
          <p:cNvSpPr/>
          <p:nvPr/>
        </p:nvSpPr>
        <p:spPr>
          <a:xfrm>
            <a:off x="882025" y="3510299"/>
            <a:ext cx="6969000" cy="981000"/>
          </a:xfrm>
          <a:prstGeom prst="rect">
            <a:avLst/>
          </a:prstGeom>
          <a:solidFill>
            <a:srgbClr val="EEEEEE"/>
          </a:solidFill>
          <a:ln w="38100" cap="flat" cmpd="sng">
            <a:solidFill>
              <a:srgbClr val="F2C17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s" sz="1800">
                <a:solidFill>
                  <a:schemeClr val="dk1"/>
                </a:solidFill>
                <a:latin typeface="Franklin Gothic"/>
                <a:ea typeface="Franklin Gothic"/>
                <a:cs typeface="Franklin Gothic"/>
                <a:sym typeface="Franklin Gothic"/>
              </a:rPr>
              <a:t>No siempre el recurso que más conocemos o dominamos será el adecuado para la realización del trabajo o tarea académica encomendada. Hay que explorar y ver las alternativas existentes. </a:t>
            </a:r>
            <a:endParaRPr sz="1400" b="0" i="0" u="none" strike="noStrike" cap="none">
              <a:solidFill>
                <a:srgbClr val="000000"/>
              </a:solidFill>
              <a:latin typeface="Franklin Gothic"/>
              <a:ea typeface="Franklin Gothic"/>
              <a:cs typeface="Franklin Gothic"/>
              <a:sym typeface="Franklin Gothic"/>
            </a:endParaRPr>
          </a:p>
        </p:txBody>
      </p:sp>
      <p:pic>
        <p:nvPicPr>
          <p:cNvPr id="139" name="Google Shape;139;p24"/>
          <p:cNvPicPr preferRelativeResize="0"/>
          <p:nvPr/>
        </p:nvPicPr>
        <p:blipFill rotWithShape="1">
          <a:blip r:embed="rId3">
            <a:alphaModFix/>
          </a:blip>
          <a:srcRect/>
          <a:stretch/>
        </p:blipFill>
        <p:spPr>
          <a:xfrm rot="1910385">
            <a:off x="7755313" y="2906450"/>
            <a:ext cx="376745" cy="81689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p:nvPr/>
        </p:nvSpPr>
        <p:spPr>
          <a:xfrm>
            <a:off x="0" y="-1300"/>
            <a:ext cx="6086400" cy="1236000"/>
          </a:xfrm>
          <a:prstGeom prst="rect">
            <a:avLst/>
          </a:prstGeom>
          <a:solidFill>
            <a:srgbClr val="56282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5"/>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INTERACTIVIDAD ENTRE DISPOSITIVOS Y RECURSOS DIGITALES     </a:t>
            </a:r>
            <a:endParaRPr sz="2400" b="1" i="0" u="none" strike="noStrike" cap="none">
              <a:solidFill>
                <a:srgbClr val="FFFFFF"/>
              </a:solidFill>
              <a:latin typeface="Franklin Gothic"/>
              <a:ea typeface="Franklin Gothic"/>
              <a:cs typeface="Franklin Gothic"/>
              <a:sym typeface="Franklin Gothic"/>
            </a:endParaRPr>
          </a:p>
        </p:txBody>
      </p:sp>
      <p:sp>
        <p:nvSpPr>
          <p:cNvPr id="146" name="Google Shape;146;p25"/>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25"/>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48" name="Google Shape;148;p25"/>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sp>
        <p:nvSpPr>
          <p:cNvPr id="149" name="Google Shape;149;p25"/>
          <p:cNvSpPr txBox="1"/>
          <p:nvPr/>
        </p:nvSpPr>
        <p:spPr>
          <a:xfrm>
            <a:off x="117400" y="1443150"/>
            <a:ext cx="5005500" cy="2684400"/>
          </a:xfrm>
          <a:prstGeom prst="rect">
            <a:avLst/>
          </a:prstGeom>
          <a:solidFill>
            <a:srgbClr val="914E5B"/>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2000">
                <a:latin typeface="Cambria"/>
                <a:ea typeface="Cambria"/>
                <a:cs typeface="Cambria"/>
                <a:sym typeface="Cambria"/>
              </a:rPr>
              <a:t>Actualmente la mayoría de recursos son compatibles con todos los dispositivos, por este motivo en muchos casos ya no es necesario el uso de un ordenador, solo con una buena conexión a Internet y un dispositivo conectado tienes a tu disposición una gran variedad de recursos. Aprovecha los beneficios que ofrece la red. </a:t>
            </a:r>
            <a:endParaRPr sz="2000">
              <a:latin typeface="Cambria"/>
              <a:ea typeface="Cambria"/>
              <a:cs typeface="Cambria"/>
              <a:sym typeface="Cambria"/>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p:txBody>
      </p:sp>
      <p:sp>
        <p:nvSpPr>
          <p:cNvPr id="150" name="Google Shape;150;p25"/>
          <p:cNvSpPr txBox="1"/>
          <p:nvPr/>
        </p:nvSpPr>
        <p:spPr>
          <a:xfrm>
            <a:off x="5767600" y="2452650"/>
            <a:ext cx="3063600" cy="2504100"/>
          </a:xfrm>
          <a:prstGeom prst="rect">
            <a:avLst/>
          </a:prstGeom>
          <a:solidFill>
            <a:srgbClr val="EEEEEE"/>
          </a:solidFill>
          <a:ln w="38100" cap="flat" cmpd="sng">
            <a:solidFill>
              <a:srgbClr val="F2C17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1800">
                <a:solidFill>
                  <a:schemeClr val="dk1"/>
                </a:solidFill>
                <a:latin typeface="Franklin Gothic"/>
                <a:ea typeface="Franklin Gothic"/>
                <a:cs typeface="Franklin Gothic"/>
                <a:sym typeface="Franklin Gothic"/>
              </a:rPr>
              <a:t>Recuerda, cuando utilices recursos en línea asegúrate que estás conectado a Internet mediante WiFi o cable de red, los recursos consumen muchos datos y tu conexión puede verse afectada.  </a:t>
            </a:r>
            <a:endParaRPr sz="1800">
              <a:solidFill>
                <a:schemeClr val="dk1"/>
              </a:solidFill>
              <a:latin typeface="Franklin Gothic"/>
              <a:ea typeface="Franklin Gothic"/>
              <a:cs typeface="Franklin Gothic"/>
              <a:sym typeface="Franklin Gothic"/>
            </a:endParaRPr>
          </a:p>
          <a:p>
            <a:pPr marL="0" lvl="0" indent="0" algn="l" rtl="0">
              <a:spcBef>
                <a:spcPts val="0"/>
              </a:spcBef>
              <a:spcAft>
                <a:spcPts val="0"/>
              </a:spcAft>
              <a:buClr>
                <a:schemeClr val="dk1"/>
              </a:buClr>
              <a:buSzPts val="1100"/>
              <a:buFont typeface="Arial"/>
              <a:buNone/>
            </a:pPr>
            <a:endParaRPr sz="1800">
              <a:solidFill>
                <a:schemeClr val="dk1"/>
              </a:solidFill>
              <a:latin typeface="Franklin Gothic"/>
              <a:ea typeface="Franklin Gothic"/>
              <a:cs typeface="Franklin Gothic"/>
              <a:sym typeface="Franklin Gothic"/>
            </a:endParaRPr>
          </a:p>
          <a:p>
            <a:pPr marL="0" lvl="0" indent="0" algn="l" rtl="0">
              <a:spcBef>
                <a:spcPts val="0"/>
              </a:spcBef>
              <a:spcAft>
                <a:spcPts val="0"/>
              </a:spcAft>
              <a:buNone/>
            </a:pPr>
            <a:endParaRPr/>
          </a:p>
        </p:txBody>
      </p:sp>
      <p:pic>
        <p:nvPicPr>
          <p:cNvPr id="151" name="Google Shape;151;p25"/>
          <p:cNvPicPr preferRelativeResize="0"/>
          <p:nvPr/>
        </p:nvPicPr>
        <p:blipFill>
          <a:blip r:embed="rId3">
            <a:alphaModFix/>
          </a:blip>
          <a:stretch>
            <a:fillRect/>
          </a:stretch>
        </p:blipFill>
        <p:spPr>
          <a:xfrm>
            <a:off x="6608625" y="1149700"/>
            <a:ext cx="1236000" cy="12360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1048</Words>
  <Application>Microsoft Office PowerPoint</Application>
  <PresentationFormat>Presentación en pantalla (16:9)</PresentationFormat>
  <Paragraphs>98</Paragraphs>
  <Slides>14</Slides>
  <Notes>12</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14</vt:i4>
      </vt:variant>
    </vt:vector>
  </HeadingPairs>
  <TitlesOfParts>
    <vt:vector size="23" baseType="lpstr">
      <vt:lpstr>Calibri</vt:lpstr>
      <vt:lpstr>Bliss Pro</vt:lpstr>
      <vt:lpstr>Verdana</vt:lpstr>
      <vt:lpstr>Candara</vt:lpstr>
      <vt:lpstr>Cambria</vt:lpstr>
      <vt:lpstr>Arial</vt:lpstr>
      <vt:lpstr>Franklin Gothic</vt:lpstr>
      <vt:lpstr>Simple Light</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Garbiñe Ustarroz</cp:lastModifiedBy>
  <cp:revision>3</cp:revision>
  <dcterms:modified xsi:type="dcterms:W3CDTF">2019-11-12T15:22:21Z</dcterms:modified>
</cp:coreProperties>
</file>