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6"/>
  </p:notesMasterIdLst>
  <p:sldIdLst>
    <p:sldId id="278" r:id="rId2"/>
    <p:sldId id="27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5143500" type="screen16x9"/>
  <p:notesSz cx="6797675" cy="9926638"/>
  <p:embeddedFontLst>
    <p:embeddedFont>
      <p:font typeface="Franklin Gothic" panose="020B0604020202020204" charset="0"/>
      <p:bold r:id="rId27"/>
    </p:embeddedFont>
    <p:embeddedFont>
      <p:font typeface="Verdana" panose="020B0604030504040204" pitchFamily="34" charset="0"/>
      <p:regular r:id="rId28"/>
      <p:bold r:id="rId29"/>
      <p:italic r:id="rId30"/>
      <p:boldItalic r:id="rId31"/>
    </p:embeddedFont>
    <p:embeddedFont>
      <p:font typeface="Candara" panose="020E0502030303020204" pitchFamily="34" charset="0"/>
      <p:regular r:id="rId32"/>
      <p:bold r:id="rId33"/>
      <p:italic r:id="rId34"/>
      <p:boldItalic r:id="rId35"/>
    </p:embeddedFont>
    <p:embeddedFont>
      <p:font typeface="Cambria" panose="02040503050406030204" pitchFamily="18" charset="0"/>
      <p:regular r:id="rId36"/>
      <p:bold r:id="rId37"/>
      <p:italic r:id="rId38"/>
      <p:boldItalic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0145E87-5D3F-4699-9F04-3CAD2F52BA72}">
  <a:tblStyle styleId="{10145E87-5D3F-4699-9F04-3CAD2F52BA7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font" Target="fonts/font1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1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p1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1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p1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p1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1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4" name="Google Shape;294;p1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4" name="Google Shape;314;p1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8" name="Google Shape;328;p1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2" name="Google Shape;342;p1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4" name="Google Shape;354;p2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0" name="Google Shape;370;p2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8" name="Google Shape;378;p2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6" name="Google Shape;136;p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avarra.es/servicio-informatico/servicios/pdi?opcion=16" TargetMode="Externa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pple.com/es/icloud/" TargetMode="External"/><Relationship Id="rId5" Type="http://schemas.openxmlformats.org/officeDocument/2006/relationships/hyperlink" Target="https://www.dropbox.com/" TargetMode="External"/><Relationship Id="rId4" Type="http://schemas.openxmlformats.org/officeDocument/2006/relationships/hyperlink" Target="https://www.google.com/intl/es_ALL/drive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igo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s://evernote.com/intl/e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iaulario.unavarra.es/access/content/group/d3311b49-e953-4e61-b2e7-bd344f7f3b45/Pagina%20de%20ayud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www.dailymotion.com/es" TargetMode="External"/><Relationship Id="rId4" Type="http://schemas.openxmlformats.org/officeDocument/2006/relationships/hyperlink" Target="https://vimeo.com/e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oundcloud.com/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hyperlink" Target="https://archive.org/" TargetMode="External"/><Relationship Id="rId4" Type="http://schemas.openxmlformats.org/officeDocument/2006/relationships/hyperlink" Target="https://www.ivoox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help.diigo.com/" TargetMode="External"/><Relationship Id="rId13" Type="http://schemas.openxmlformats.org/officeDocument/2006/relationships/hyperlink" Target="https://ivoox.zendesk.com/hc/es-es" TargetMode="External"/><Relationship Id="rId3" Type="http://schemas.openxmlformats.org/officeDocument/2006/relationships/hyperlink" Target="https://support.office.com/es-es/article/v%C3%ADdeo-de-aprendizaje-de-onedrive-1f608184-b7e6-43ca-8753-2ff679203132?ocmsassetID=1f608184-b7e6-43ca-8753-2ff679203132&amp;wt.mc_id=otc_home&amp;ui=es-ES&amp;rs=es-ES&amp;ad=ES" TargetMode="External"/><Relationship Id="rId7" Type="http://schemas.openxmlformats.org/officeDocument/2006/relationships/hyperlink" Target="https://miaulario.unavarra.es/access/content/group/d3311b49-e953-4e61-b2e7-bd344f7f3b45/Pagina%20de%20ayuda" TargetMode="External"/><Relationship Id="rId12" Type="http://schemas.openxmlformats.org/officeDocument/2006/relationships/hyperlink" Target="https://help.soundcloud.com/hc/es/articles/115000183994-Soporte-en-SoundCloud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upport.apple.com/es-es/HT203052" TargetMode="External"/><Relationship Id="rId11" Type="http://schemas.openxmlformats.org/officeDocument/2006/relationships/hyperlink" Target="https://www.dailymotion.com/ayudaonline" TargetMode="External"/><Relationship Id="rId5" Type="http://schemas.openxmlformats.org/officeDocument/2006/relationships/hyperlink" Target="https://www.dropbox.com/es_ES/help" TargetMode="External"/><Relationship Id="rId10" Type="http://schemas.openxmlformats.org/officeDocument/2006/relationships/hyperlink" Target="https://help.vimeo.com/hc/es" TargetMode="External"/><Relationship Id="rId4" Type="http://schemas.openxmlformats.org/officeDocument/2006/relationships/hyperlink" Target="https://support.google.com/drive/?hl=es#topic=14940" TargetMode="External"/><Relationship Id="rId9" Type="http://schemas.openxmlformats.org/officeDocument/2006/relationships/hyperlink" Target="https://help.evernote.com/hc/es" TargetMode="External"/><Relationship Id="rId14" Type="http://schemas.openxmlformats.org/officeDocument/2006/relationships/hyperlink" Target="https://archive.org/about/faqs.php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Información y tratamiento de datos: 1.3. Gestión de información, datos y contenidos </a:t>
            </a:r>
            <a:r>
              <a:rPr lang="es-ES" sz="110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/>
            </a:r>
            <a:br>
              <a:rPr lang="es-ES" sz="110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</a:br>
            <a:r>
              <a:rPr lang="es-ES" sz="1100" dirty="0" smtClean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digitales</a:t>
            </a: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: 2. Almacenar, organizar y recuperar la información</a:t>
            </a:r>
            <a:endParaRPr lang="es-ES" sz="1100" dirty="0">
              <a:latin typeface="Bliss Pro" panose="02000506050000020004" pitchFamily="50" charset="0"/>
              <a:ea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279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"/>
          <p:cNvSpPr txBox="1"/>
          <p:nvPr/>
        </p:nvSpPr>
        <p:spPr>
          <a:xfrm>
            <a:off x="251885" y="1145959"/>
            <a:ext cx="8773117" cy="213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Cuando encuentras información digital, la guardas generalmente en la memoria del dispositivo que estás usando: ordenador/portátil, tablet</a:t>
            </a: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 </a:t>
            </a: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o teléfono. </a:t>
            </a: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ocasiones, necesitas trasladarla y lo haces gracias a dispositivos externos</a:t>
            </a:r>
            <a:r>
              <a:rPr lang="es-ES" sz="1700" b="0" i="0" u="none" strike="noStrike" cap="none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,</a:t>
            </a: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como memorias USB o discos duros.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la actualidad, además, existen otras soluciones de almacenamiento</a:t>
            </a: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</a:t>
            </a: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como los servicios en la nube o tu espacio personal en la plataforma de enseñanza virtual de tu universidad.</a:t>
            </a: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4" name="Google Shape;164;p20"/>
          <p:cNvSpPr txBox="1"/>
          <p:nvPr/>
        </p:nvSpPr>
        <p:spPr>
          <a:xfrm>
            <a:off x="69750" y="3694500"/>
            <a:ext cx="3325500" cy="11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Los diferentes dispositivos tienen diferentes usos</a:t>
            </a: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por lo que es importante que elijas el tipo de medio adecuado para cada tarea. 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3547300" y="3284150"/>
            <a:ext cx="5477700" cy="15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294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1" i="0" u="none" strike="noStrike" cap="none">
                <a:solidFill>
                  <a:srgbClr val="C00000"/>
                </a:solidFill>
                <a:latin typeface="Cambria"/>
                <a:ea typeface="Cambria"/>
                <a:cs typeface="Cambria"/>
                <a:sym typeface="Cambria"/>
              </a:rPr>
              <a:t>Deberás considerar:</a:t>
            </a:r>
            <a:endParaRPr sz="800" b="1" i="0" u="none" strike="noStrike" cap="none">
              <a:solidFill>
                <a:srgbClr val="C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C3838"/>
              </a:buClr>
              <a:buSzPts val="168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Volumen de los archivos: cuánta memoria necesitas.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C3838"/>
              </a:buClr>
              <a:buSzPts val="168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Quién podrá acceder: importante si el trabajo es colaborativo.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C3838"/>
              </a:buClr>
              <a:buSzPts val="168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Portabilidad del dispositivo: para llevar la información contigo. 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C3838"/>
              </a:buClr>
              <a:buSzPts val="168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Acceso remoto: si accedes desde diferentes lugares</a:t>
            </a: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C3838"/>
              </a:buClr>
              <a:buSzPts val="168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Copias de seguridad: importante para no perder la información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6" name="Google Shape;166;p20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0"/>
          <p:cNvSpPr txBox="1"/>
          <p:nvPr/>
        </p:nvSpPr>
        <p:spPr>
          <a:xfrm>
            <a:off x="792051" y="387250"/>
            <a:ext cx="3236249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ALMACENAMIENTO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68" name="Google Shape;168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79322" y="80159"/>
            <a:ext cx="2345680" cy="12275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/>
          <p:nvPr/>
        </p:nvSpPr>
        <p:spPr>
          <a:xfrm>
            <a:off x="7057368" y="156313"/>
            <a:ext cx="1811817" cy="1841326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1"/>
          <p:cNvSpPr/>
          <p:nvPr/>
        </p:nvSpPr>
        <p:spPr>
          <a:xfrm>
            <a:off x="770351" y="4410934"/>
            <a:ext cx="6147424" cy="61826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1"/>
          <p:cNvSpPr/>
          <p:nvPr/>
        </p:nvSpPr>
        <p:spPr>
          <a:xfrm>
            <a:off x="1812" y="0"/>
            <a:ext cx="4019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1"/>
          <p:cNvSpPr txBox="1"/>
          <p:nvPr/>
        </p:nvSpPr>
        <p:spPr>
          <a:xfrm>
            <a:off x="394306" y="186965"/>
            <a:ext cx="3633994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ALMACENAMIENTO EN DISPOSITIVOS FÍSICOS</a:t>
            </a:r>
            <a:endParaRPr sz="2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7" name="Google Shape;177;p21"/>
          <p:cNvSpPr/>
          <p:nvPr/>
        </p:nvSpPr>
        <p:spPr>
          <a:xfrm>
            <a:off x="7044996" y="2470184"/>
            <a:ext cx="1907567" cy="1857868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1"/>
          <p:cNvSpPr txBox="1"/>
          <p:nvPr/>
        </p:nvSpPr>
        <p:spPr>
          <a:xfrm>
            <a:off x="7140747" y="2891287"/>
            <a:ext cx="171606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Cuando utilices un PC, portátil o Tablet de la universidad,  recuerda traspasar tus archivos a otro dispositivo o servicio.</a:t>
            </a:r>
            <a:endParaRPr sz="12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9" name="Google Shape;179;p21"/>
          <p:cNvSpPr txBox="1"/>
          <p:nvPr/>
        </p:nvSpPr>
        <p:spPr>
          <a:xfrm>
            <a:off x="316513" y="1167626"/>
            <a:ext cx="6718240" cy="2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1" i="0" u="none" strike="noStrike" cap="none">
                <a:solidFill>
                  <a:srgbClr val="C64B4A"/>
                </a:solidFill>
                <a:latin typeface="Cambria"/>
                <a:ea typeface="Cambria"/>
                <a:cs typeface="Cambria"/>
                <a:sym typeface="Cambria"/>
              </a:rPr>
              <a:t>Ventajas: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 hay necesidad de acceso a Internet.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Los dispositivos son razonablemente baratos.</a:t>
            </a:r>
            <a:endParaRPr sz="17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b="1" i="0" u="none" strike="noStrike" cap="none">
              <a:solidFill>
                <a:srgbClr val="C64B4A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1" i="0" u="none" strike="noStrike" cap="none">
                <a:solidFill>
                  <a:srgbClr val="C64B4A"/>
                </a:solidFill>
                <a:latin typeface="Cambria"/>
                <a:ea typeface="Cambria"/>
                <a:cs typeface="Cambria"/>
                <a:sym typeface="Cambria"/>
              </a:rPr>
              <a:t>Inconvenientes:</a:t>
            </a: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Algunos dispositivos pueden tener poca capacidad.</a:t>
            </a:r>
            <a:endParaRPr sz="17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Pérdida o robo. Cuanto más portátil, más fácilmente se pierde.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Acceso: Solo tú puedes acceder a los archivos.</a:t>
            </a:r>
            <a:endParaRPr sz="17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Pérdida de la información por eliminación accidental de carpetas y archivos, daños por virus o deterioro del dispositivo</a:t>
            </a: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285750" marR="0" lvl="0" indent="-1238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C3838"/>
              </a:buClr>
              <a:buSzPts val="255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0" name="Google Shape;180;p21"/>
          <p:cNvSpPr txBox="1"/>
          <p:nvPr/>
        </p:nvSpPr>
        <p:spPr>
          <a:xfrm>
            <a:off x="931167" y="4406199"/>
            <a:ext cx="5880970" cy="587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Como administrado</a:t>
            </a:r>
            <a:r>
              <a:rPr lang="es-ES" sz="14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r,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debes encargarte de hacer copias de seguridad de tus archivos y carpetas</a:t>
            </a:r>
            <a:b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40748" y="219799"/>
            <a:ext cx="1691634" cy="1635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03059" y="3732865"/>
            <a:ext cx="756953" cy="903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/>
          <p:nvPr/>
        </p:nvSpPr>
        <p:spPr>
          <a:xfrm>
            <a:off x="6690511" y="186964"/>
            <a:ext cx="2190009" cy="147368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2"/>
          <p:cNvSpPr txBox="1"/>
          <p:nvPr/>
        </p:nvSpPr>
        <p:spPr>
          <a:xfrm>
            <a:off x="507137" y="1072830"/>
            <a:ext cx="6332074" cy="3091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1" i="0" u="none" strike="noStrike" cap="none">
                <a:solidFill>
                  <a:srgbClr val="C64B4A"/>
                </a:solidFill>
                <a:latin typeface="Cambria"/>
                <a:ea typeface="Cambria"/>
                <a:cs typeface="Cambria"/>
                <a:sym typeface="Cambria"/>
              </a:rPr>
              <a:t>Ventajas:</a:t>
            </a:r>
            <a:endParaRPr/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Gran capacidad de almacenamiento gratuito.</a:t>
            </a:r>
            <a:endParaRPr/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Acceso desde cualquier dispositivo conectado a internet.</a:t>
            </a:r>
            <a:endParaRPr/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Antivirus potentes y actualizados.</a:t>
            </a:r>
            <a:endParaRPr/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Permite compartir archivos con terceros.</a:t>
            </a:r>
            <a:endParaRPr/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El servicio se encarga de hacer las copias de seguridad.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1" i="0" u="none" strike="noStrike" cap="none">
                <a:solidFill>
                  <a:srgbClr val="C64B4A"/>
                </a:solidFill>
                <a:latin typeface="Cambria"/>
                <a:ea typeface="Cambria"/>
                <a:cs typeface="Cambria"/>
                <a:sym typeface="Cambria"/>
              </a:rPr>
              <a:t>Inconvenientes: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Necesidad de acceso a </a:t>
            </a: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</a:t>
            </a: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nternet.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Dependencia de terceros: pueden cambiar las interfaces y/o las condiciones de uso.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9" name="Google Shape;189;p22"/>
          <p:cNvSpPr/>
          <p:nvPr/>
        </p:nvSpPr>
        <p:spPr>
          <a:xfrm>
            <a:off x="452662" y="4400955"/>
            <a:ext cx="5443800" cy="637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2"/>
          <p:cNvSpPr txBox="1"/>
          <p:nvPr/>
        </p:nvSpPr>
        <p:spPr>
          <a:xfrm>
            <a:off x="441147" y="4400955"/>
            <a:ext cx="53856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Antes de confiar tus archivos a terceros, 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lee detenidamente los términos y condiciones de cada servicio. </a:t>
            </a: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1" name="Google Shape;191;p22"/>
          <p:cNvSpPr/>
          <p:nvPr/>
        </p:nvSpPr>
        <p:spPr>
          <a:xfrm>
            <a:off x="6690511" y="2525917"/>
            <a:ext cx="2190009" cy="21888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2"/>
          <p:cNvSpPr txBox="1"/>
          <p:nvPr/>
        </p:nvSpPr>
        <p:spPr>
          <a:xfrm>
            <a:off x="6800438" y="3038323"/>
            <a:ext cx="1970154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 descargas la versión de escritorio, el programa y los archivos ocupar</a:t>
            </a:r>
            <a:r>
              <a:rPr lang="es-ES" sz="1200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á</a:t>
            </a: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 espacio en la memoria de tu dispositivo, pero podrás sincronizar las dos versiones.</a:t>
            </a:r>
            <a:endParaRPr sz="12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3" name="Google Shape;193;p22"/>
          <p:cNvSpPr/>
          <p:nvPr/>
        </p:nvSpPr>
        <p:spPr>
          <a:xfrm>
            <a:off x="1812" y="0"/>
            <a:ext cx="4019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2"/>
          <p:cNvSpPr txBox="1"/>
          <p:nvPr/>
        </p:nvSpPr>
        <p:spPr>
          <a:xfrm>
            <a:off x="394306" y="186965"/>
            <a:ext cx="3633994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ALMACENAMIENTO EN LA NUBE</a:t>
            </a:r>
            <a:endParaRPr sz="2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95" name="Google Shape;195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7599" y="140935"/>
            <a:ext cx="2137308" cy="1514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86603" y="3895119"/>
            <a:ext cx="686690" cy="819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3"/>
          <p:cNvSpPr/>
          <p:nvPr/>
        </p:nvSpPr>
        <p:spPr>
          <a:xfrm>
            <a:off x="-8900" y="4562947"/>
            <a:ext cx="9152900" cy="580264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Como alumno de la UPNA dispones de 1 Terabyte de almacenamiento en OneDrive de uso personal.</a:t>
            </a:r>
            <a:endParaRPr sz="14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Consulta el </a:t>
            </a:r>
            <a:r>
              <a:rPr lang="es-ES" sz="1400" b="0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plan Office 365 ProPlus </a:t>
            </a:r>
            <a:r>
              <a:rPr lang="es-ES" sz="1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 registrarte en OneDrive </a:t>
            </a:r>
            <a:r>
              <a:rPr lang="es-ES" sz="1400" b="0" i="0" u="none" strike="noStrike" cap="none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(a personalizar por cada institución) </a:t>
            </a:r>
            <a:endParaRPr sz="1400" b="0" i="0" u="none" strike="noStrike" cap="none">
              <a:solidFill>
                <a:srgbClr val="FFFF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2" name="Google Shape;202;p23"/>
          <p:cNvSpPr/>
          <p:nvPr/>
        </p:nvSpPr>
        <p:spPr>
          <a:xfrm>
            <a:off x="7043090" y="2289328"/>
            <a:ext cx="382043" cy="17203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3"/>
          <p:cNvSpPr/>
          <p:nvPr/>
        </p:nvSpPr>
        <p:spPr>
          <a:xfrm>
            <a:off x="6979571" y="180999"/>
            <a:ext cx="1901838" cy="1747426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3"/>
          <p:cNvSpPr txBox="1"/>
          <p:nvPr/>
        </p:nvSpPr>
        <p:spPr>
          <a:xfrm>
            <a:off x="7029854" y="420100"/>
            <a:ext cx="180127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Otros servicios populares son: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-ES" sz="1200" b="0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4"/>
              </a:rPr>
              <a:t>Google Drive</a:t>
            </a: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</a:t>
            </a:r>
            <a:r>
              <a:rPr lang="es-ES" sz="1200" b="0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5"/>
              </a:rPr>
              <a:t>Dropbox</a:t>
            </a: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y </a:t>
            </a:r>
            <a:r>
              <a:rPr lang="es-ES" sz="1200" b="0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6"/>
              </a:rPr>
              <a:t>Apple iCloud Drive</a:t>
            </a: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Sus funcionalidades son similares.</a:t>
            </a:r>
            <a:endParaRPr sz="12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05" name="Google Shape;205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47600" y="1889607"/>
            <a:ext cx="5218113" cy="23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3"/>
          <p:cNvSpPr/>
          <p:nvPr/>
        </p:nvSpPr>
        <p:spPr>
          <a:xfrm>
            <a:off x="706183" y="1710445"/>
            <a:ext cx="1095793" cy="321398"/>
          </a:xfrm>
          <a:prstGeom prst="wedgeRectCallout">
            <a:avLst>
              <a:gd name="adj1" fmla="val 18824"/>
              <a:gd name="adj2" fmla="val 93486"/>
            </a:avLst>
          </a:prstGeom>
          <a:solidFill>
            <a:srgbClr val="FAE4C3"/>
          </a:solidFill>
          <a:ln w="254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7" name="Google Shape;207;p23"/>
          <p:cNvSpPr txBox="1"/>
          <p:nvPr/>
        </p:nvSpPr>
        <p:spPr>
          <a:xfrm>
            <a:off x="722107" y="1726819"/>
            <a:ext cx="1063944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Crear carpetas</a:t>
            </a:r>
            <a:endParaRPr sz="11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8" name="Google Shape;208;p23"/>
          <p:cNvSpPr/>
          <p:nvPr/>
        </p:nvSpPr>
        <p:spPr>
          <a:xfrm>
            <a:off x="4000438" y="3253965"/>
            <a:ext cx="1618810" cy="499253"/>
          </a:xfrm>
          <a:prstGeom prst="wedgeRectCallout">
            <a:avLst>
              <a:gd name="adj1" fmla="val -67927"/>
              <a:gd name="adj2" fmla="val -95246"/>
            </a:avLst>
          </a:prstGeom>
          <a:solidFill>
            <a:srgbClr val="FAE4C3"/>
          </a:solidFill>
          <a:ln w="254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9" name="Google Shape;209;p23"/>
          <p:cNvSpPr txBox="1"/>
          <p:nvPr/>
        </p:nvSpPr>
        <p:spPr>
          <a:xfrm>
            <a:off x="4032286" y="3283860"/>
            <a:ext cx="1653289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Subir archivos de texto, imagen, audio y vídeo </a:t>
            </a:r>
            <a:endParaRPr sz="11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0" name="Google Shape;210;p23"/>
          <p:cNvSpPr/>
          <p:nvPr/>
        </p:nvSpPr>
        <p:spPr>
          <a:xfrm>
            <a:off x="1971133" y="1516857"/>
            <a:ext cx="1095793" cy="403245"/>
          </a:xfrm>
          <a:prstGeom prst="wedgeRectCallout">
            <a:avLst>
              <a:gd name="adj1" fmla="val -43967"/>
              <a:gd name="adj2" fmla="val 99120"/>
            </a:avLst>
          </a:prstGeom>
          <a:solidFill>
            <a:srgbClr val="FAE4C3"/>
          </a:solidFill>
          <a:ln w="254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1" name="Google Shape;211;p23"/>
          <p:cNvSpPr txBox="1"/>
          <p:nvPr/>
        </p:nvSpPr>
        <p:spPr>
          <a:xfrm>
            <a:off x="1987057" y="1517128"/>
            <a:ext cx="1063944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Subir archivos y carpetas</a:t>
            </a:r>
            <a:endParaRPr sz="11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2" name="Google Shape;212;p23"/>
          <p:cNvSpPr/>
          <p:nvPr/>
        </p:nvSpPr>
        <p:spPr>
          <a:xfrm>
            <a:off x="862593" y="2438033"/>
            <a:ext cx="2188407" cy="377522"/>
          </a:xfrm>
          <a:prstGeom prst="wedgeRectCallout">
            <a:avLst>
              <a:gd name="adj1" fmla="val -48414"/>
              <a:gd name="adj2" fmla="val -114180"/>
            </a:avLst>
          </a:prstGeom>
          <a:solidFill>
            <a:srgbClr val="FAE4C3"/>
          </a:solidFill>
          <a:ln w="254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3" name="Google Shape;213;p23"/>
          <p:cNvSpPr txBox="1"/>
          <p:nvPr/>
        </p:nvSpPr>
        <p:spPr>
          <a:xfrm>
            <a:off x="907188" y="2432942"/>
            <a:ext cx="2159738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Buscar archivos y carpetas por nombre</a:t>
            </a:r>
            <a:endParaRPr sz="11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4" name="Google Shape;214;p23"/>
          <p:cNvSpPr/>
          <p:nvPr/>
        </p:nvSpPr>
        <p:spPr>
          <a:xfrm>
            <a:off x="3589015" y="1279322"/>
            <a:ext cx="2900585" cy="647219"/>
          </a:xfrm>
          <a:prstGeom prst="wedgeRectCallout">
            <a:avLst>
              <a:gd name="adj1" fmla="val -69058"/>
              <a:gd name="adj2" fmla="val 86622"/>
            </a:avLst>
          </a:prstGeom>
          <a:solidFill>
            <a:srgbClr val="F6CA88">
              <a:alpha val="49803"/>
            </a:srgbClr>
          </a:solidFill>
          <a:ln w="254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5" name="Google Shape;215;p23"/>
          <p:cNvSpPr txBox="1"/>
          <p:nvPr/>
        </p:nvSpPr>
        <p:spPr>
          <a:xfrm>
            <a:off x="3589016" y="1296410"/>
            <a:ext cx="2900584" cy="600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Sincronizar versiones: Nube y escritorio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 esta forma tendrás siempre una copia de seguridad.</a:t>
            </a:r>
            <a:endParaRPr sz="11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6" name="Google Shape;216;p23"/>
          <p:cNvSpPr/>
          <p:nvPr/>
        </p:nvSpPr>
        <p:spPr>
          <a:xfrm>
            <a:off x="925097" y="3123160"/>
            <a:ext cx="1593932" cy="630059"/>
          </a:xfrm>
          <a:prstGeom prst="wedgeRectCallout">
            <a:avLst>
              <a:gd name="adj1" fmla="val -56567"/>
              <a:gd name="adj2" fmla="val -73692"/>
            </a:avLst>
          </a:prstGeom>
          <a:solidFill>
            <a:srgbClr val="FAE4C3"/>
          </a:solidFill>
          <a:ln w="254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7" name="Google Shape;217;p23"/>
          <p:cNvSpPr txBox="1"/>
          <p:nvPr/>
        </p:nvSpPr>
        <p:spPr>
          <a:xfrm>
            <a:off x="956945" y="3153055"/>
            <a:ext cx="1999711" cy="600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Acceder a los archivos/carpetas que compartes con tu grupo</a:t>
            </a:r>
            <a:endParaRPr sz="11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8" name="Google Shape;218;p23"/>
          <p:cNvSpPr txBox="1"/>
          <p:nvPr/>
        </p:nvSpPr>
        <p:spPr>
          <a:xfrm>
            <a:off x="6123778" y="2176159"/>
            <a:ext cx="2688736" cy="16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1" i="0" u="none" strike="noStrike" cap="none">
                <a:solidFill>
                  <a:srgbClr val="C64B4A"/>
                </a:solidFill>
                <a:latin typeface="Cambria"/>
                <a:ea typeface="Cambria"/>
                <a:cs typeface="Cambria"/>
                <a:sym typeface="Cambria"/>
              </a:rPr>
              <a:t>Permite: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Renombrar archivos y carpetas.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Edición de documentos en línea.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Decidir qué archivos compartir y con quién.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Seguir el historial de versiones de un documento.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9" name="Google Shape;219;p23"/>
          <p:cNvSpPr/>
          <p:nvPr/>
        </p:nvSpPr>
        <p:spPr>
          <a:xfrm>
            <a:off x="-8900" y="-8916"/>
            <a:ext cx="40212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3"/>
          <p:cNvSpPr txBox="1"/>
          <p:nvPr/>
        </p:nvSpPr>
        <p:spPr>
          <a:xfrm>
            <a:off x="1461753" y="416679"/>
            <a:ext cx="2730320" cy="5079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3"/>
          <p:cNvSpPr txBox="1"/>
          <p:nvPr/>
        </p:nvSpPr>
        <p:spPr>
          <a:xfrm>
            <a:off x="1137589" y="483340"/>
            <a:ext cx="1548229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ONEDRIVE</a:t>
            </a:r>
            <a:endParaRPr sz="15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4"/>
          <p:cNvSpPr/>
          <p:nvPr/>
        </p:nvSpPr>
        <p:spPr>
          <a:xfrm>
            <a:off x="8900" y="0"/>
            <a:ext cx="40212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4"/>
          <p:cNvSpPr txBox="1"/>
          <p:nvPr/>
        </p:nvSpPr>
        <p:spPr>
          <a:xfrm>
            <a:off x="230691" y="525011"/>
            <a:ext cx="379655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MARCADORES SOCIALES</a:t>
            </a:r>
            <a:endParaRPr sz="2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28" name="Google Shape;228;p24"/>
          <p:cNvSpPr txBox="1"/>
          <p:nvPr/>
        </p:nvSpPr>
        <p:spPr>
          <a:xfrm>
            <a:off x="400200" y="1016101"/>
            <a:ext cx="8343600" cy="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Permiten almacenar, etiquetar y anotar recursos de </a:t>
            </a: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</a:t>
            </a: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nternet para reutilizarlos desde cualquier ordenador y compartirlos: </a:t>
            </a:r>
            <a:r>
              <a:rPr lang="es-ES" sz="17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enlaces web</a:t>
            </a: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documentos, imágenes… </a:t>
            </a: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C64B4A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i="0" u="none" strike="noStrike" cap="none">
                <a:solidFill>
                  <a:srgbClr val="C64B4A"/>
                </a:solidFill>
                <a:latin typeface="Cambria"/>
                <a:ea typeface="Cambria"/>
                <a:cs typeface="Cambria"/>
                <a:sym typeface="Cambria"/>
              </a:rPr>
              <a:t>Ventajas:</a:t>
            </a:r>
            <a:endParaRPr sz="16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Guardar páginas web.</a:t>
            </a:r>
            <a:endParaRPr sz="1600"/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Crear grupos, etiquetas, categorías</a:t>
            </a:r>
            <a:r>
              <a:rPr lang="es-ES" sz="16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 etc.</a:t>
            </a:r>
            <a:endParaRPr sz="1600"/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Renombrar el título de la página web y así personalizarla.</a:t>
            </a:r>
            <a:endParaRPr sz="1600"/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Organizar el contenido en público o privado.</a:t>
            </a:r>
            <a:endParaRPr sz="1600"/>
          </a:p>
          <a:p>
            <a:pPr marL="0" marR="0" lvl="0" indent="0" algn="l" rtl="0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Compartir tus páginas guardadas.</a:t>
            </a: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600" b="1" i="0" u="none" strike="noStrike" cap="none">
                <a:solidFill>
                  <a:srgbClr val="C64B4A"/>
                </a:solidFill>
                <a:latin typeface="Cambria"/>
                <a:ea typeface="Cambria"/>
                <a:cs typeface="Cambria"/>
                <a:sym typeface="Cambria"/>
              </a:rPr>
              <a:t>Inconveniente: </a:t>
            </a: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Necesidad de acceso a </a:t>
            </a:r>
            <a:r>
              <a:rPr lang="es-ES" sz="16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</a:t>
            </a: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nternet.</a:t>
            </a: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9" name="Google Shape;229;p24"/>
          <p:cNvSpPr/>
          <p:nvPr/>
        </p:nvSpPr>
        <p:spPr>
          <a:xfrm>
            <a:off x="6972953" y="2027607"/>
            <a:ext cx="1907567" cy="1857868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4"/>
          <p:cNvSpPr txBox="1"/>
          <p:nvPr/>
        </p:nvSpPr>
        <p:spPr>
          <a:xfrm>
            <a:off x="7255474" y="2264043"/>
            <a:ext cx="1342524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Además de bookmarks y recursos de Internet, puedes subir tus archivos de texto, imágenes, etc.</a:t>
            </a:r>
            <a:endParaRPr sz="12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31" name="Google Shape;231;p24"/>
          <p:cNvSpPr/>
          <p:nvPr/>
        </p:nvSpPr>
        <p:spPr>
          <a:xfrm>
            <a:off x="879336" y="4412438"/>
            <a:ext cx="5949000" cy="63780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4"/>
          <p:cNvSpPr txBox="1"/>
          <p:nvPr/>
        </p:nvSpPr>
        <p:spPr>
          <a:xfrm>
            <a:off x="867032" y="4412438"/>
            <a:ext cx="5754600" cy="3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marcadores más populares son: </a:t>
            </a:r>
            <a:r>
              <a:rPr lang="es-ES" sz="1400" b="0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Diigo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y </a:t>
            </a:r>
            <a:r>
              <a:rPr lang="es-ES" sz="1400" b="0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4"/>
              </a:rPr>
              <a:t>Evernote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la página siguiente te explicamos brevemente cómo funciona Diigo.</a:t>
            </a: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33" name="Google Shape;233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812009">
            <a:off x="6148719" y="3756500"/>
            <a:ext cx="718934" cy="8580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5"/>
          <p:cNvSpPr/>
          <p:nvPr/>
        </p:nvSpPr>
        <p:spPr>
          <a:xfrm>
            <a:off x="402455" y="1216355"/>
            <a:ext cx="2433680" cy="325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>
                <a:solidFill>
                  <a:srgbClr val="C64B4A"/>
                </a:solidFill>
                <a:latin typeface="Cambria"/>
                <a:ea typeface="Cambria"/>
                <a:cs typeface="Cambria"/>
                <a:sym typeface="Cambria"/>
              </a:rPr>
              <a:t>Cómo guardar bookmarks: 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39" name="Google Shape;239;p25"/>
          <p:cNvGrpSpPr/>
          <p:nvPr/>
        </p:nvGrpSpPr>
        <p:grpSpPr>
          <a:xfrm>
            <a:off x="401420" y="1224106"/>
            <a:ext cx="6053726" cy="2178489"/>
            <a:chOff x="2871831" y="1714242"/>
            <a:chExt cx="6053726" cy="2178489"/>
          </a:xfrm>
        </p:grpSpPr>
        <p:pic>
          <p:nvPicPr>
            <p:cNvPr id="240" name="Google Shape;240;p25"/>
            <p:cNvPicPr preferRelativeResize="0"/>
            <p:nvPr/>
          </p:nvPicPr>
          <p:blipFill rotWithShape="1">
            <a:blip r:embed="rId3">
              <a:alphaModFix/>
            </a:blip>
            <a:srcRect l="70808" t="3706" r="10330" b="66193"/>
            <a:stretch/>
          </p:blipFill>
          <p:spPr>
            <a:xfrm>
              <a:off x="6850384" y="2098622"/>
              <a:ext cx="1798622" cy="1794109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pic>
        <p:sp>
          <p:nvSpPr>
            <p:cNvPr id="241" name="Google Shape;241;p25"/>
            <p:cNvSpPr/>
            <p:nvPr/>
          </p:nvSpPr>
          <p:spPr>
            <a:xfrm>
              <a:off x="6850384" y="2098621"/>
              <a:ext cx="1547383" cy="21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25"/>
            <p:cNvSpPr/>
            <p:nvPr/>
          </p:nvSpPr>
          <p:spPr>
            <a:xfrm>
              <a:off x="8397767" y="2052796"/>
              <a:ext cx="360040" cy="353955"/>
            </a:xfrm>
            <a:prstGeom prst="ellipse">
              <a:avLst/>
            </a:prstGeom>
            <a:noFill/>
            <a:ln w="25400" cap="flat" cmpd="sng">
              <a:solidFill>
                <a:srgbClr val="31465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25"/>
            <p:cNvSpPr txBox="1"/>
            <p:nvPr/>
          </p:nvSpPr>
          <p:spPr>
            <a:xfrm>
              <a:off x="7557405" y="1714242"/>
              <a:ext cx="13681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Extensión instalada en el navegador</a:t>
              </a: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25"/>
            <p:cNvSpPr txBox="1"/>
            <p:nvPr/>
          </p:nvSpPr>
          <p:spPr>
            <a:xfrm>
              <a:off x="2871831" y="2195457"/>
              <a:ext cx="3816423" cy="13849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3429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AutoNum type="arabicPeriod"/>
              </a:pPr>
              <a:r>
                <a:rPr lang="es-ES" sz="1400" b="0" i="0" u="none" strike="noStrike" cap="none">
                  <a:solidFill>
                    <a:srgbClr val="000000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pinchar en el la extensión del navegador</a:t>
              </a:r>
              <a:endParaRPr/>
            </a:p>
            <a:p>
              <a:pPr marL="3429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AutoNum type="arabicPeriod"/>
              </a:pPr>
              <a:r>
                <a:rPr lang="es-ES" sz="1400" b="0" i="0" u="none" strike="noStrike" cap="none">
                  <a:solidFill>
                    <a:srgbClr val="000000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seleccionar </a:t>
              </a:r>
              <a:r>
                <a:rPr lang="es-ES" sz="1400" b="0" i="1" u="none" strike="noStrike" cap="none">
                  <a:solidFill>
                    <a:srgbClr val="000000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save bookmark</a:t>
              </a:r>
              <a:endParaRPr sz="1400" b="0" i="1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  <a:p>
              <a:pPr marL="3429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AutoNum type="arabicPeriod"/>
              </a:pPr>
              <a:r>
                <a:rPr lang="es-ES" sz="1400" b="0" i="0" u="none" strike="noStrike" cap="none">
                  <a:solidFill>
                    <a:srgbClr val="000000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añadir la descripción y etiquetas</a:t>
              </a:r>
              <a:endParaRPr/>
            </a:p>
            <a:p>
              <a:pPr marL="0" marR="0" lvl="2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400" b="0" i="0" u="none" strike="noStrike" cap="none">
                  <a:solidFill>
                    <a:srgbClr val="000000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         seleccionar público o privado</a:t>
              </a:r>
              <a:endParaRPr/>
            </a:p>
            <a:p>
              <a:pPr marL="342900" marR="0" lvl="0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AutoNum type="arabicPeriod"/>
              </a:pPr>
              <a:r>
                <a:rPr lang="es-ES" sz="1400" b="0" i="0" u="none" strike="noStrike" cap="none">
                  <a:solidFill>
                    <a:srgbClr val="000000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guardarlo (save)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25"/>
            <p:cNvSpPr/>
            <p:nvPr/>
          </p:nvSpPr>
          <p:spPr>
            <a:xfrm>
              <a:off x="6689743" y="2407495"/>
              <a:ext cx="1547383" cy="287288"/>
            </a:xfrm>
            <a:prstGeom prst="rect">
              <a:avLst/>
            </a:prstGeom>
            <a:noFill/>
            <a:ln w="25400" cap="flat" cmpd="sng">
              <a:solidFill>
                <a:srgbClr val="31465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6" name="Google Shape;246;p25"/>
          <p:cNvSpPr/>
          <p:nvPr/>
        </p:nvSpPr>
        <p:spPr>
          <a:xfrm>
            <a:off x="402372" y="3587177"/>
            <a:ext cx="1829347" cy="348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>
                <a:solidFill>
                  <a:srgbClr val="C64B4A"/>
                </a:solidFill>
                <a:latin typeface="Cambria"/>
                <a:ea typeface="Cambria"/>
                <a:cs typeface="Cambria"/>
                <a:sym typeface="Cambria"/>
              </a:rPr>
              <a:t>Cómo organizarlos: 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247" name="Google Shape;247;p25" descr="Recorte de pantall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22142" y="3585495"/>
            <a:ext cx="895475" cy="333422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5"/>
          <p:cNvSpPr txBox="1"/>
          <p:nvPr/>
        </p:nvSpPr>
        <p:spPr>
          <a:xfrm>
            <a:off x="3330509" y="3630748"/>
            <a:ext cx="56940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Funciona como «carpetas» donde agrupar tus bookmarks y archivos. 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9" name="Google Shape;249;p25"/>
          <p:cNvSpPr/>
          <p:nvPr/>
        </p:nvSpPr>
        <p:spPr>
          <a:xfrm>
            <a:off x="399495" y="4160758"/>
            <a:ext cx="8203996" cy="605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>
                <a:solidFill>
                  <a:srgbClr val="C64B4A"/>
                </a:solidFill>
                <a:latin typeface="Cambria"/>
                <a:ea typeface="Cambria"/>
                <a:cs typeface="Cambria"/>
                <a:sym typeface="Cambria"/>
              </a:rPr>
              <a:t>Cómo recuperarlos: </a:t>
            </a:r>
            <a:r>
              <a:rPr lang="es-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Diigo organiza tus bookmarks y archivos según diferentes criterios. Cuenta, además, con un buscador de títulos y etiquetas con posibilidad de búsqueda avanzada.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cxnSp>
        <p:nvCxnSpPr>
          <p:cNvPr id="250" name="Google Shape;250;p25"/>
          <p:cNvCxnSpPr/>
          <p:nvPr/>
        </p:nvCxnSpPr>
        <p:spPr>
          <a:xfrm>
            <a:off x="5766715" y="1393383"/>
            <a:ext cx="77056" cy="148510"/>
          </a:xfrm>
          <a:prstGeom prst="straightConnector1">
            <a:avLst/>
          </a:prstGeom>
          <a:noFill/>
          <a:ln w="9525" cap="flat" cmpd="sng">
            <a:solidFill>
              <a:srgbClr val="314656"/>
            </a:solidFill>
            <a:prstDash val="solid"/>
            <a:round/>
            <a:headEnd type="none" w="sm" len="sm"/>
            <a:tailEnd type="stealth" w="med" len="med"/>
          </a:ln>
        </p:spPr>
      </p:cxnSp>
      <p:pic>
        <p:nvPicPr>
          <p:cNvPr id="251" name="Google Shape;251;p25" descr="Recorte de pantall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41017" y="376884"/>
            <a:ext cx="1356954" cy="839471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5"/>
          <p:cNvSpPr/>
          <p:nvPr/>
        </p:nvSpPr>
        <p:spPr>
          <a:xfrm>
            <a:off x="-8900" y="-8916"/>
            <a:ext cx="40212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25"/>
          <p:cNvSpPr txBox="1"/>
          <p:nvPr/>
        </p:nvSpPr>
        <p:spPr>
          <a:xfrm>
            <a:off x="1461753" y="416679"/>
            <a:ext cx="2730320" cy="5079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5"/>
          <p:cNvSpPr txBox="1"/>
          <p:nvPr/>
        </p:nvSpPr>
        <p:spPr>
          <a:xfrm>
            <a:off x="1561445" y="483687"/>
            <a:ext cx="670274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diigo</a:t>
            </a:r>
            <a:endParaRPr sz="15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5" name="Google Shape;255;p25"/>
          <p:cNvPicPr preferRelativeResize="0"/>
          <p:nvPr/>
        </p:nvPicPr>
        <p:blipFill rotWithShape="1">
          <a:blip r:embed="rId6">
            <a:alphaModFix/>
          </a:blip>
          <a:srcRect b="12596"/>
          <a:stretch/>
        </p:blipFill>
        <p:spPr>
          <a:xfrm>
            <a:off x="3950222" y="1864308"/>
            <a:ext cx="384621" cy="393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5"/>
          <p:cNvPicPr preferRelativeResize="0"/>
          <p:nvPr/>
        </p:nvPicPr>
        <p:blipFill rotWithShape="1">
          <a:blip r:embed="rId7">
            <a:alphaModFix/>
          </a:blip>
          <a:srcRect b="14937"/>
          <a:stretch/>
        </p:blipFill>
        <p:spPr>
          <a:xfrm>
            <a:off x="6271493" y="1567649"/>
            <a:ext cx="361664" cy="3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6"/>
          <p:cNvSpPr/>
          <p:nvPr/>
        </p:nvSpPr>
        <p:spPr>
          <a:xfrm>
            <a:off x="6368599" y="80512"/>
            <a:ext cx="2530698" cy="136835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26"/>
          <p:cNvSpPr/>
          <p:nvPr/>
        </p:nvSpPr>
        <p:spPr>
          <a:xfrm>
            <a:off x="8900" y="0"/>
            <a:ext cx="40212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26"/>
          <p:cNvSpPr txBox="1"/>
          <p:nvPr/>
        </p:nvSpPr>
        <p:spPr>
          <a:xfrm>
            <a:off x="189423" y="157788"/>
            <a:ext cx="381469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PLATAFORMA DE APRENDIZAJE </a:t>
            </a:r>
            <a:endParaRPr sz="2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64" name="Google Shape;264;p26"/>
          <p:cNvSpPr txBox="1"/>
          <p:nvPr/>
        </p:nvSpPr>
        <p:spPr>
          <a:xfrm>
            <a:off x="299607" y="1325200"/>
            <a:ext cx="8402743" cy="1206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Todas las universidades cuentan con una plataforma de e-learning en la que, dentro de tu espacio personal, puedes subir y organizar tus archivos.</a:t>
            </a: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Es el sitio </a:t>
            </a:r>
            <a:r>
              <a:rPr lang="es-ES" sz="17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más idóneo</a:t>
            </a:r>
            <a:r>
              <a:rPr lang="es-ES" sz="1700" b="1" i="0" u="none" strike="noStrike" cap="none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para el almacenamiento </a:t>
            </a: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porque: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5" name="Google Shape;265;p26"/>
          <p:cNvSpPr/>
          <p:nvPr/>
        </p:nvSpPr>
        <p:spPr>
          <a:xfrm>
            <a:off x="1221044" y="4248360"/>
            <a:ext cx="5805613" cy="762117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26"/>
          <p:cNvSpPr txBox="1"/>
          <p:nvPr/>
        </p:nvSpPr>
        <p:spPr>
          <a:xfrm>
            <a:off x="1208763" y="4248360"/>
            <a:ext cx="5743768" cy="462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Las universidades aplican controles de seguridad y acceso para evitar el robo o el uso no autorizado de tus archivos.</a:t>
            </a: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67" name="Google Shape;267;p26"/>
          <p:cNvSpPr/>
          <p:nvPr/>
        </p:nvSpPr>
        <p:spPr>
          <a:xfrm>
            <a:off x="469566" y="2714158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26"/>
          <p:cNvSpPr/>
          <p:nvPr/>
        </p:nvSpPr>
        <p:spPr>
          <a:xfrm>
            <a:off x="469566" y="3373724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6"/>
          <p:cNvSpPr txBox="1"/>
          <p:nvPr/>
        </p:nvSpPr>
        <p:spPr>
          <a:xfrm>
            <a:off x="690464" y="2581200"/>
            <a:ext cx="7806613" cy="1523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Puedes acceder desde cualquier dispositivo: pc, portátil, tablet</a:t>
            </a:r>
            <a:r>
              <a:rPr lang="es-ES" sz="16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</a:t>
            </a: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o teléfono</a:t>
            </a:r>
            <a:r>
              <a:rPr lang="es-ES" sz="16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</a:t>
            </a: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y desde cualquier lugar: dentro y fuera de la universidad.</a:t>
            </a: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ES" sz="16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Confías tus archivos a tu universidad</a:t>
            </a:r>
            <a:r>
              <a:rPr lang="es-ES" sz="16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</a:t>
            </a:r>
            <a:r>
              <a:rPr lang="es-ES" sz="16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que se encarga de hacer las copias de seguridad y, en caso de borrado accidental, puede recuperar los archivos perdidos.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0" name="Google Shape;270;p26"/>
          <p:cNvPicPr preferRelativeResize="0"/>
          <p:nvPr/>
        </p:nvPicPr>
        <p:blipFill rotWithShape="1">
          <a:blip r:embed="rId3">
            <a:alphaModFix/>
          </a:blip>
          <a:srcRect t="5843"/>
          <a:stretch/>
        </p:blipFill>
        <p:spPr>
          <a:xfrm>
            <a:off x="6498013" y="130325"/>
            <a:ext cx="2297623" cy="1390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6"/>
          <p:cNvPicPr preferRelativeResize="0"/>
          <p:nvPr/>
        </p:nvPicPr>
        <p:blipFill rotWithShape="1">
          <a:blip r:embed="rId4">
            <a:alphaModFix/>
          </a:blip>
          <a:srcRect t="5199" r="11147"/>
          <a:stretch/>
        </p:blipFill>
        <p:spPr>
          <a:xfrm>
            <a:off x="6793011" y="3870642"/>
            <a:ext cx="659488" cy="8398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"/>
          <p:cNvSpPr/>
          <p:nvPr/>
        </p:nvSpPr>
        <p:spPr>
          <a:xfrm>
            <a:off x="-8900" y="-8916"/>
            <a:ext cx="40212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7"/>
          <p:cNvSpPr/>
          <p:nvPr/>
        </p:nvSpPr>
        <p:spPr>
          <a:xfrm>
            <a:off x="4113700" y="962322"/>
            <a:ext cx="4949400" cy="6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Desde </a:t>
            </a:r>
            <a:r>
              <a:rPr lang="es-ES" sz="16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MiSitio</a:t>
            </a:r>
            <a:r>
              <a:rPr lang="es-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en MiAulario podrás crear sitios personales (proyectos y comunidades) para la gestión de tus trabajos.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262626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262626"/>
                </a:solidFill>
                <a:latin typeface="Cambria"/>
                <a:ea typeface="Cambria"/>
                <a:cs typeface="Cambria"/>
                <a:sym typeface="Cambria"/>
              </a:rPr>
              <a:t>Mi Aulario permite:</a:t>
            </a:r>
            <a:endParaRPr sz="900" b="0" i="0" u="none" strike="noStrike" cap="none">
              <a:solidFill>
                <a:srgbClr val="262626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62626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26262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 ficheros (espacio limitado a 4 Gb) para uso propio o compartido.</a:t>
            </a:r>
            <a:endParaRPr sz="600" b="0" i="0" u="none" strike="noStrike" cap="none">
              <a:solidFill>
                <a:srgbClr val="26262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26262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26262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 ficheros de casi cualquier extensión (documentos, vídeos, podcasts, páginas web, etc.)</a:t>
            </a:r>
            <a:endParaRPr sz="600" b="0" i="0" u="none" strike="noStrike" cap="none">
              <a:solidFill>
                <a:srgbClr val="26262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26262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26262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Crear y editar documentación en colaboración mediante una Wiki, desde donde enlazar los ficheros compartidos.</a:t>
            </a:r>
            <a:endParaRPr sz="600" b="0" i="0" u="none" strike="noStrike" cap="none">
              <a:solidFill>
                <a:srgbClr val="26262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26262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26262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Participar en foros de discusión donde sus integrantes podrán debatir sobre todo tipo de temas.</a:t>
            </a:r>
            <a:endParaRPr sz="600" b="0" i="0" u="none" strike="noStrike" cap="none">
              <a:solidFill>
                <a:srgbClr val="26262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26262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262626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Chatear con los compañeros que se encuentren disponibles online.</a:t>
            </a:r>
            <a:endParaRPr b="0" i="0" u="none" strike="noStrike" cap="none">
              <a:solidFill>
                <a:srgbClr val="262626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78" name="Google Shape;278;p27"/>
          <p:cNvSpPr/>
          <p:nvPr/>
        </p:nvSpPr>
        <p:spPr>
          <a:xfrm>
            <a:off x="-8900" y="4715347"/>
            <a:ext cx="9153000" cy="580200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Consulta las guías de uso de </a:t>
            </a:r>
            <a:r>
              <a:rPr lang="es-ES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Mi Aulario </a:t>
            </a:r>
            <a:r>
              <a:rPr lang="es-ES" sz="1400" b="0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(a personalizar por cada institución) </a:t>
            </a:r>
            <a:endParaRPr sz="1400" b="0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9" name="Google Shape;279;p27" descr="Recorte de pantall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8940" y="1181542"/>
            <a:ext cx="3307735" cy="3287165"/>
          </a:xfrm>
          <a:prstGeom prst="rect">
            <a:avLst/>
          </a:prstGeom>
          <a:noFill/>
          <a:ln w="9525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80" name="Google Shape;280;p27"/>
          <p:cNvSpPr/>
          <p:nvPr/>
        </p:nvSpPr>
        <p:spPr>
          <a:xfrm>
            <a:off x="84441" y="2446263"/>
            <a:ext cx="1695996" cy="647666"/>
          </a:xfrm>
          <a:prstGeom prst="wedgeRectCallout">
            <a:avLst>
              <a:gd name="adj1" fmla="val 70374"/>
              <a:gd name="adj2" fmla="val 10333"/>
            </a:avLst>
          </a:prstGeom>
          <a:solidFill>
            <a:srgbClr val="EDF4F1"/>
          </a:solidFill>
          <a:ln w="25400" cap="flat" cmpd="sng">
            <a:solidFill>
              <a:srgbClr val="CDE2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7"/>
          <p:cNvSpPr txBox="1"/>
          <p:nvPr/>
        </p:nvSpPr>
        <p:spPr>
          <a:xfrm>
            <a:off x="8900" y="2470014"/>
            <a:ext cx="1802637" cy="56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Subir archivos y crear y modificar  la estructura de carpetas y subcarpetas</a:t>
            </a:r>
            <a:r>
              <a:rPr lang="es-ES" sz="11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sz="11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2" name="Google Shape;282;p27"/>
          <p:cNvSpPr/>
          <p:nvPr/>
        </p:nvSpPr>
        <p:spPr>
          <a:xfrm>
            <a:off x="2173481" y="2311052"/>
            <a:ext cx="1208761" cy="939452"/>
          </a:xfrm>
          <a:prstGeom prst="rect">
            <a:avLst/>
          </a:prstGeom>
          <a:solidFill>
            <a:srgbClr val="EDF4F1">
              <a:alpha val="12156"/>
            </a:srgbClr>
          </a:solidFill>
          <a:ln w="25400" cap="flat" cmpd="sng">
            <a:solidFill>
              <a:srgbClr val="2B72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3" name="Google Shape;283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54117" y="176523"/>
            <a:ext cx="1816765" cy="621846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27"/>
          <p:cNvSpPr/>
          <p:nvPr/>
        </p:nvSpPr>
        <p:spPr>
          <a:xfrm>
            <a:off x="0" y="-51318"/>
            <a:ext cx="371608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i="0" u="none" strike="noStrike" cap="none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800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85" name="Google Shape;285;p27"/>
          <p:cNvSpPr txBox="1"/>
          <p:nvPr/>
        </p:nvSpPr>
        <p:spPr>
          <a:xfrm>
            <a:off x="1461753" y="416679"/>
            <a:ext cx="2730320" cy="5079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27"/>
          <p:cNvSpPr txBox="1"/>
          <p:nvPr/>
        </p:nvSpPr>
        <p:spPr>
          <a:xfrm>
            <a:off x="1461753" y="483340"/>
            <a:ext cx="1224065" cy="358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s-ES" sz="1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MiAulario</a:t>
            </a:r>
            <a:endParaRPr sz="15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7"/>
          <p:cNvSpPr/>
          <p:nvPr/>
        </p:nvSpPr>
        <p:spPr>
          <a:xfrm>
            <a:off x="4377429" y="2089145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7"/>
          <p:cNvSpPr/>
          <p:nvPr/>
        </p:nvSpPr>
        <p:spPr>
          <a:xfrm>
            <a:off x="4377804" y="2589935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7"/>
          <p:cNvSpPr/>
          <p:nvPr/>
        </p:nvSpPr>
        <p:spPr>
          <a:xfrm>
            <a:off x="4378179" y="3128731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27"/>
          <p:cNvSpPr/>
          <p:nvPr/>
        </p:nvSpPr>
        <p:spPr>
          <a:xfrm>
            <a:off x="4378179" y="3846390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27"/>
          <p:cNvSpPr/>
          <p:nvPr/>
        </p:nvSpPr>
        <p:spPr>
          <a:xfrm>
            <a:off x="4378179" y="4347931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8"/>
          <p:cNvSpPr/>
          <p:nvPr/>
        </p:nvSpPr>
        <p:spPr>
          <a:xfrm>
            <a:off x="6597258" y="44100"/>
            <a:ext cx="1944000" cy="1944000"/>
          </a:xfrm>
          <a:prstGeom prst="ellipse">
            <a:avLst/>
          </a:prstGeom>
          <a:solidFill>
            <a:srgbClr val="FFCB5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28"/>
          <p:cNvSpPr/>
          <p:nvPr/>
        </p:nvSpPr>
        <p:spPr>
          <a:xfrm>
            <a:off x="7045508" y="593067"/>
            <a:ext cx="1109305" cy="859643"/>
          </a:xfrm>
          <a:prstGeom prst="roundRect">
            <a:avLst>
              <a:gd name="adj" fmla="val 16667"/>
            </a:avLst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8"/>
          <p:cNvSpPr/>
          <p:nvPr/>
        </p:nvSpPr>
        <p:spPr>
          <a:xfrm>
            <a:off x="7358345" y="775990"/>
            <a:ext cx="483630" cy="477394"/>
          </a:xfrm>
          <a:prstGeom prst="ellipse">
            <a:avLst/>
          </a:prstGeom>
          <a:solidFill>
            <a:srgbClr val="EDF4F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8"/>
          <p:cNvSpPr/>
          <p:nvPr/>
        </p:nvSpPr>
        <p:spPr>
          <a:xfrm rot="5400000">
            <a:off x="7533350" y="925937"/>
            <a:ext cx="194497" cy="174960"/>
          </a:xfrm>
          <a:prstGeom prst="triangle">
            <a:avLst>
              <a:gd name="adj" fmla="val 50000"/>
            </a:avLst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28"/>
          <p:cNvSpPr/>
          <p:nvPr/>
        </p:nvSpPr>
        <p:spPr>
          <a:xfrm>
            <a:off x="7129622" y="1300550"/>
            <a:ext cx="287472" cy="47372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28"/>
          <p:cNvSpPr/>
          <p:nvPr/>
        </p:nvSpPr>
        <p:spPr>
          <a:xfrm>
            <a:off x="7417093" y="1300556"/>
            <a:ext cx="629058" cy="47372"/>
          </a:xfrm>
          <a:prstGeom prst="rect">
            <a:avLst/>
          </a:prstGeom>
          <a:solidFill>
            <a:srgbClr val="EDF4F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28"/>
          <p:cNvSpPr/>
          <p:nvPr/>
        </p:nvSpPr>
        <p:spPr>
          <a:xfrm>
            <a:off x="1812" y="0"/>
            <a:ext cx="40212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8"/>
          <p:cNvSpPr txBox="1"/>
          <p:nvPr/>
        </p:nvSpPr>
        <p:spPr>
          <a:xfrm>
            <a:off x="70881" y="535375"/>
            <a:ext cx="39543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CANALES DE VÍDEO</a:t>
            </a:r>
            <a:endParaRPr sz="2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304" name="Google Shape;304;p28"/>
          <p:cNvGraphicFramePr/>
          <p:nvPr/>
        </p:nvGraphicFramePr>
        <p:xfrm>
          <a:off x="177188" y="2217630"/>
          <a:ext cx="8655950" cy="2006845"/>
        </p:xfrm>
        <a:graphic>
          <a:graphicData uri="http://schemas.openxmlformats.org/drawingml/2006/table">
            <a:tbl>
              <a:tblPr>
                <a:noFill/>
                <a:tableStyleId>{10145E87-5D3F-4699-9F04-3CAD2F52BA72}</a:tableStyleId>
              </a:tblPr>
              <a:tblGrid>
                <a:gridCol w="285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9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30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5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ES" sz="1800" b="1" u="sng" strike="noStrike" cap="none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3"/>
                        </a:rPr>
                        <a:t>YOUTUBE</a:t>
                      </a:r>
                      <a:endParaRPr sz="1800" b="1" u="none" strike="noStrike" cap="none">
                        <a:solidFill>
                          <a:srgbClr val="AC3838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ES" sz="1800" b="1" u="sng" strike="noStrike" cap="none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4"/>
                        </a:rPr>
                        <a:t>VIMEO</a:t>
                      </a:r>
                      <a:endParaRPr sz="1800" b="1" u="none" strike="noStrike" cap="none">
                        <a:solidFill>
                          <a:srgbClr val="AC3838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ES" sz="1800" b="1" u="sng" strike="noStrike" cap="none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5"/>
                        </a:rPr>
                        <a:t>DAILYMOTION</a:t>
                      </a:r>
                      <a:endParaRPr sz="1800" b="1" u="none" strike="noStrike" cap="none">
                        <a:solidFill>
                          <a:srgbClr val="AC3838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Almacenamiento gratis ilimitado. Duración máxima: 15 minutos.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Privacidad de vídeos y listas: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Públicos, privados (sólo el usuarios elegidos) y ocultos (usuarios que tengan el enlace).</a:t>
                      </a:r>
                      <a:endParaRPr sz="14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Almacenaje gratis: 500MB por semana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Duración ilimitada.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Privacidad:  Pública,  privada, diferentes opciones de usuarios y con contraseña.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Proporciona soporte técnico.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Almacenamiento gratis limitado (96 vídeos (2 horas) por día.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Duración máxima: 1 hora.</a:t>
                      </a:r>
                      <a:endParaRPr sz="14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Privacidad: Pública, privada y con contraseña.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5" name="Google Shape;305;p28"/>
          <p:cNvSpPr/>
          <p:nvPr/>
        </p:nvSpPr>
        <p:spPr>
          <a:xfrm>
            <a:off x="1375569" y="4397979"/>
            <a:ext cx="5259894" cy="637821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8"/>
          <p:cNvSpPr txBox="1"/>
          <p:nvPr/>
        </p:nvSpPr>
        <p:spPr>
          <a:xfrm>
            <a:off x="1357067" y="4523517"/>
            <a:ext cx="5259894" cy="386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Lee detenidamente los términos y condiciones de cada servicio. </a:t>
            </a: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307" name="Google Shape;307;p28"/>
          <p:cNvSpPr/>
          <p:nvPr/>
        </p:nvSpPr>
        <p:spPr>
          <a:xfrm>
            <a:off x="475341" y="1186072"/>
            <a:ext cx="5259894" cy="446359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28"/>
          <p:cNvSpPr txBox="1"/>
          <p:nvPr/>
        </p:nvSpPr>
        <p:spPr>
          <a:xfrm>
            <a:off x="422987" y="1186071"/>
            <a:ext cx="5259894" cy="386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Respeta los derechos de autor de los vídeos que subas. </a:t>
            </a: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309" name="Google Shape;309;p28"/>
          <p:cNvSpPr/>
          <p:nvPr/>
        </p:nvSpPr>
        <p:spPr>
          <a:xfrm>
            <a:off x="100009" y="1806164"/>
            <a:ext cx="460845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Los más populares son:</a:t>
            </a:r>
            <a:endParaRPr sz="16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310" name="Google Shape;310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65732" y="614167"/>
            <a:ext cx="710576" cy="848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35841" y="4113470"/>
            <a:ext cx="693781" cy="8280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6" name="Google Shape;316;p29"/>
          <p:cNvGraphicFramePr/>
          <p:nvPr/>
        </p:nvGraphicFramePr>
        <p:xfrm>
          <a:off x="1432465" y="1383220"/>
          <a:ext cx="6723675" cy="2390745"/>
        </p:xfrm>
        <a:graphic>
          <a:graphicData uri="http://schemas.openxmlformats.org/drawingml/2006/table">
            <a:tbl>
              <a:tblPr>
                <a:noFill/>
                <a:tableStyleId>{10145E87-5D3F-4699-9F04-3CAD2F52BA72}</a:tableStyleId>
              </a:tblPr>
              <a:tblGrid>
                <a:gridCol w="1938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0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27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ES" sz="1800" b="1" u="sng" strike="noStrike" cap="none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3"/>
                        </a:rPr>
                        <a:t>SOUNDCLOUD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ES" sz="1800" b="1" u="sng" strike="noStrike" cap="none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4"/>
                        </a:rPr>
                        <a:t>IVOOX</a:t>
                      </a:r>
                      <a:endParaRPr sz="1800" b="1" u="none" strike="noStrike" cap="none">
                        <a:solidFill>
                          <a:srgbClr val="AC3838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ES" sz="1800" b="1" u="sng" strike="noStrike" cap="none">
                          <a:solidFill>
                            <a:schemeClr val="hlink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  <a:hlinkClick r:id="rId5"/>
                        </a:rPr>
                        <a:t>ARCHIVE.ORG</a:t>
                      </a:r>
                      <a:endParaRPr sz="1800" b="1" u="none" strike="noStrike" cap="none">
                        <a:solidFill>
                          <a:srgbClr val="AC3838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3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Tamaño máximo de 500 MB por archivo y a un total mensual de 20 horas.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Plataforma española.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Almacenamiento gratis ilimitado.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Duración máxima: 2 horas.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Permite la organización y etiquetado de tus audios.</a:t>
                      </a:r>
                      <a:endParaRPr sz="14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No es un servicio exclusivo de audios.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Almacenamiento gratis limitado.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Permite la organización y etiquetado de tus audios.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17" name="Google Shape;317;p29"/>
          <p:cNvGrpSpPr/>
          <p:nvPr/>
        </p:nvGrpSpPr>
        <p:grpSpPr>
          <a:xfrm>
            <a:off x="3426278" y="4225091"/>
            <a:ext cx="5278396" cy="637821"/>
            <a:chOff x="137323" y="4361693"/>
            <a:chExt cx="5278396" cy="637821"/>
          </a:xfrm>
        </p:grpSpPr>
        <p:sp>
          <p:nvSpPr>
            <p:cNvPr id="318" name="Google Shape;318;p29"/>
            <p:cNvSpPr/>
            <p:nvPr/>
          </p:nvSpPr>
          <p:spPr>
            <a:xfrm>
              <a:off x="155825" y="4361693"/>
              <a:ext cx="5259894" cy="637821"/>
            </a:xfrm>
            <a:prstGeom prst="rect">
              <a:avLst/>
            </a:prstGeom>
            <a:solidFill>
              <a:srgbClr val="F2F2F2"/>
            </a:solidFill>
            <a:ln w="38100" cap="flat" cmpd="sng">
              <a:solidFill>
                <a:srgbClr val="FFCB5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29"/>
            <p:cNvSpPr txBox="1"/>
            <p:nvPr/>
          </p:nvSpPr>
          <p:spPr>
            <a:xfrm>
              <a:off x="137323" y="4487231"/>
              <a:ext cx="5259894" cy="3867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s-ES" sz="1400" b="0" i="0" u="none" strike="noStrike" cap="none">
                  <a:solidFill>
                    <a:srgbClr val="000000"/>
                  </a:solidFill>
                  <a:latin typeface="Franklin Gothic"/>
                  <a:ea typeface="Franklin Gothic"/>
                  <a:cs typeface="Franklin Gothic"/>
                  <a:sym typeface="Franklin Gothic"/>
                </a:rPr>
                <a:t>Lee detenidamente los términos y condiciones de cada servicio</a:t>
              </a:r>
              <a:endParaRPr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endParaRPr>
            </a:p>
          </p:txBody>
        </p:sp>
      </p:grpSp>
      <p:pic>
        <p:nvPicPr>
          <p:cNvPr id="320" name="Google Shape;320;p29"/>
          <p:cNvPicPr preferRelativeResize="0"/>
          <p:nvPr/>
        </p:nvPicPr>
        <p:blipFill rotWithShape="1">
          <a:blip r:embed="rId6">
            <a:alphaModFix/>
          </a:blip>
          <a:srcRect l="19436" t="20336" r="20167" b="20121"/>
          <a:stretch/>
        </p:blipFill>
        <p:spPr>
          <a:xfrm rot="1124641">
            <a:off x="7190876" y="115720"/>
            <a:ext cx="1089569" cy="1074192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29"/>
          <p:cNvSpPr/>
          <p:nvPr/>
        </p:nvSpPr>
        <p:spPr>
          <a:xfrm>
            <a:off x="236303" y="2808515"/>
            <a:ext cx="2347237" cy="2252982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29"/>
          <p:cNvSpPr txBox="1"/>
          <p:nvPr/>
        </p:nvSpPr>
        <p:spPr>
          <a:xfrm>
            <a:off x="212930" y="3176642"/>
            <a:ext cx="2347237" cy="151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300" b="0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Son plataformas para escuchar, subir y descargar de forma legal música, podcasts, audiolibros, etc.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-ES" sz="1300" b="0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RESPETA LOS DERECHOS DE AUTOR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323" name="Google Shape;323;p29"/>
          <p:cNvSpPr/>
          <p:nvPr/>
        </p:nvSpPr>
        <p:spPr>
          <a:xfrm>
            <a:off x="1812" y="0"/>
            <a:ext cx="40212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29"/>
          <p:cNvSpPr txBox="1"/>
          <p:nvPr/>
        </p:nvSpPr>
        <p:spPr>
          <a:xfrm>
            <a:off x="70881" y="535375"/>
            <a:ext cx="39543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CANALES DE AUDIO</a:t>
            </a:r>
            <a:endParaRPr sz="2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325" name="Google Shape;325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468000">
            <a:off x="8236894" y="3666868"/>
            <a:ext cx="703001" cy="8390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Información y tratamiento de datos: 1.3. Gestión de información, datos y contenidos digitales: 2. Almacenar, organizar y recuperar la información</a:t>
            </a:r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8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64414" y="173127"/>
            <a:ext cx="2353260" cy="2274005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30"/>
          <p:cNvSpPr txBox="1"/>
          <p:nvPr/>
        </p:nvSpPr>
        <p:spPr>
          <a:xfrm>
            <a:off x="325822" y="1093147"/>
            <a:ext cx="6161569" cy="1613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 dirty="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Si alguna vez te has encontrado en alguno de estos escenarios y has perdido tus archivos, ya conoces la importancia de hacer copias de seguridad. </a:t>
            </a:r>
            <a:endParaRPr dirty="0"/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600" dirty="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 dirty="0" smtClean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Estos </a:t>
            </a:r>
            <a:r>
              <a:rPr lang="es-ES" sz="1600" b="0" i="0" u="none" strike="noStrike" cap="none" dirty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son algunos escenarios posibles:</a:t>
            </a:r>
            <a:endParaRPr dirty="0"/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dirty="0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32" name="Google Shape;332;p30"/>
          <p:cNvSpPr/>
          <p:nvPr/>
        </p:nvSpPr>
        <p:spPr>
          <a:xfrm>
            <a:off x="1050378" y="2828732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30"/>
          <p:cNvSpPr/>
          <p:nvPr/>
        </p:nvSpPr>
        <p:spPr>
          <a:xfrm>
            <a:off x="1050378" y="3711846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30"/>
          <p:cNvSpPr/>
          <p:nvPr/>
        </p:nvSpPr>
        <p:spPr>
          <a:xfrm>
            <a:off x="1050378" y="4028087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30"/>
          <p:cNvSpPr/>
          <p:nvPr/>
        </p:nvSpPr>
        <p:spPr>
          <a:xfrm>
            <a:off x="1050378" y="4371051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30"/>
          <p:cNvSpPr/>
          <p:nvPr/>
        </p:nvSpPr>
        <p:spPr>
          <a:xfrm>
            <a:off x="1050378" y="471401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30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30"/>
          <p:cNvSpPr txBox="1"/>
          <p:nvPr/>
        </p:nvSpPr>
        <p:spPr>
          <a:xfrm>
            <a:off x="70835" y="463450"/>
            <a:ext cx="39576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COPIAS DE SEGURIDAD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339" name="Google Shape;339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76871" y="2067610"/>
            <a:ext cx="534421" cy="53442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1201160" y="2741026"/>
            <a:ext cx="4410891" cy="2191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27000" lvl="0" algn="just">
              <a:lnSpc>
                <a:spcPct val="131250"/>
              </a:lnSpc>
            </a:pPr>
            <a:r>
              <a:rPr lang="es-ES" dirty="0">
                <a:latin typeface="Franklin Gothic" panose="020B0604020202020204" charset="0"/>
                <a:ea typeface="Franklin Gothic"/>
                <a:cs typeface="Franklin Gothic"/>
                <a:sym typeface="Franklin Gothic"/>
              </a:rPr>
              <a:t>Destrucción física del medio de almacenamiento (disco duro del PC/portátil, tableta /teléfono, memoria USB, etc.).</a:t>
            </a:r>
            <a:endParaRPr lang="es-ES" dirty="0">
              <a:latin typeface="Franklin Gothic" panose="020B0604020202020204" charset="0"/>
            </a:endParaRPr>
          </a:p>
          <a:p>
            <a:pPr marL="127000" lvl="0" algn="just">
              <a:lnSpc>
                <a:spcPct val="156250"/>
              </a:lnSpc>
            </a:pPr>
            <a:r>
              <a:rPr lang="es-ES" dirty="0" smtClean="0">
                <a:latin typeface="Franklin Gothic" panose="020B0604020202020204" charset="0"/>
                <a:ea typeface="Franklin Gothic"/>
                <a:cs typeface="Franklin Gothic"/>
                <a:sym typeface="Franklin Gothic"/>
              </a:rPr>
              <a:t>Un </a:t>
            </a:r>
            <a:r>
              <a:rPr lang="es-ES" dirty="0">
                <a:latin typeface="Franklin Gothic" panose="020B0604020202020204" charset="0"/>
                <a:ea typeface="Franklin Gothic"/>
                <a:cs typeface="Franklin Gothic"/>
                <a:sym typeface="Franklin Gothic"/>
              </a:rPr>
              <a:t>virus podría destruir o alterar archivos. </a:t>
            </a:r>
            <a:endParaRPr lang="es-ES" dirty="0">
              <a:latin typeface="Franklin Gothic" panose="020B0604020202020204" charset="0"/>
            </a:endParaRPr>
          </a:p>
          <a:p>
            <a:pPr marL="127000" lvl="0" algn="just">
              <a:lnSpc>
                <a:spcPct val="156250"/>
              </a:lnSpc>
            </a:pPr>
            <a:r>
              <a:rPr lang="es-ES" dirty="0">
                <a:latin typeface="Franklin Gothic" panose="020B0604020202020204" charset="0"/>
                <a:ea typeface="Franklin Gothic"/>
                <a:cs typeface="Franklin Gothic"/>
                <a:sym typeface="Franklin Gothic"/>
              </a:rPr>
              <a:t>Borrado accidental de archivos importantes.</a:t>
            </a:r>
            <a:endParaRPr lang="es-ES" dirty="0">
              <a:latin typeface="Franklin Gothic" panose="020B0604020202020204" charset="0"/>
              <a:ea typeface="Franklin Gothic"/>
            </a:endParaRPr>
          </a:p>
          <a:p>
            <a:pPr marL="127000" lvl="0" algn="just">
              <a:lnSpc>
                <a:spcPct val="156250"/>
              </a:lnSpc>
            </a:pPr>
            <a:r>
              <a:rPr lang="es-ES" dirty="0">
                <a:latin typeface="Franklin Gothic" panose="020B0604020202020204" charset="0"/>
                <a:ea typeface="Franklin Gothic"/>
                <a:cs typeface="Franklin Gothic"/>
                <a:sym typeface="Franklin Gothic"/>
              </a:rPr>
              <a:t>Pérdida o robo del dispositivo.</a:t>
            </a:r>
            <a:endParaRPr lang="es-ES" dirty="0">
              <a:latin typeface="Franklin Gothic" panose="020B0604020202020204" charset="0"/>
              <a:ea typeface="Franklin Gothic"/>
            </a:endParaRPr>
          </a:p>
          <a:p>
            <a:pPr marL="127000" lvl="0" algn="just">
              <a:lnSpc>
                <a:spcPct val="156250"/>
              </a:lnSpc>
            </a:pPr>
            <a:r>
              <a:rPr lang="es-ES" dirty="0">
                <a:latin typeface="Franklin Gothic" panose="020B0604020202020204" charset="0"/>
                <a:ea typeface="Franklin Gothic"/>
                <a:cs typeface="Franklin Gothic"/>
                <a:sym typeface="Franklin Gothic"/>
              </a:rPr>
              <a:t>Secuestro de tu cuenta de usuario.</a:t>
            </a:r>
            <a:endParaRPr lang="es-ES" dirty="0">
              <a:latin typeface="Franklin Gothic" panose="020B060402020202020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1"/>
          <p:cNvSpPr/>
          <p:nvPr/>
        </p:nvSpPr>
        <p:spPr>
          <a:xfrm>
            <a:off x="6237962" y="2422748"/>
            <a:ext cx="2605413" cy="2499982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31"/>
          <p:cNvSpPr txBox="1"/>
          <p:nvPr/>
        </p:nvSpPr>
        <p:spPr>
          <a:xfrm>
            <a:off x="6501067" y="2632453"/>
            <a:ext cx="2079202" cy="1683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No se debe guardar la copia de seguridad en el mismo medio donde se encuentra la versión original: si este se destruye o se extravía</a:t>
            </a:r>
            <a:r>
              <a:rPr lang="es-ES" sz="1300" b="0" i="0" u="none" strike="noStrike" cap="none">
                <a:solidFill>
                  <a:srgbClr val="FFFFFF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perderás tanto la copia original como la de respaldo.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FFFFFF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346" name="Google Shape;346;p31"/>
          <p:cNvSpPr txBox="1"/>
          <p:nvPr/>
        </p:nvSpPr>
        <p:spPr>
          <a:xfrm>
            <a:off x="292645" y="2095668"/>
            <a:ext cx="2772600" cy="18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rgbClr val="E54B4A"/>
                </a:solidFill>
                <a:latin typeface="Cambria"/>
                <a:ea typeface="Cambria"/>
                <a:cs typeface="Cambria"/>
                <a:sym typeface="Cambria"/>
              </a:rPr>
              <a:t>Frecuencia</a:t>
            </a:r>
            <a:endParaRPr sz="1400" b="1" i="0" u="none" strike="noStrike" cap="none">
              <a:solidFill>
                <a:srgbClr val="E54B4A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Cuanto más edites un archivo importante, con más frecuencia deberás realizar una copia de seguridad. 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Cuanto más a menudo hagas una copia de respaldo, menos trabajo perderás.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7" name="Google Shape;347;p31"/>
          <p:cNvSpPr txBox="1"/>
          <p:nvPr/>
        </p:nvSpPr>
        <p:spPr>
          <a:xfrm>
            <a:off x="3171037" y="2095668"/>
            <a:ext cx="3007851" cy="18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rgbClr val="E54B4A"/>
                </a:solidFill>
                <a:latin typeface="Cambria"/>
                <a:ea typeface="Cambria"/>
                <a:cs typeface="Cambria"/>
                <a:sym typeface="Cambria"/>
              </a:rPr>
              <a:t>Nombre y cantidad</a:t>
            </a:r>
            <a:endParaRPr sz="1400" b="1" i="0" u="none" strike="noStrike" cap="none">
              <a:solidFill>
                <a:srgbClr val="E54B4A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Proporciona a la copia un nombre </a:t>
            </a:r>
            <a:r>
              <a:rPr lang="es-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significativo y que, si es posible, incluya la fecha de copia.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 mayor importancia del archivo, mayor número de copias seguridad en distintos medios</a:t>
            </a: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8" name="Google Shape;348;p31"/>
          <p:cNvSpPr/>
          <p:nvPr/>
        </p:nvSpPr>
        <p:spPr>
          <a:xfrm>
            <a:off x="375780" y="1126719"/>
            <a:ext cx="786634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Aunque la copia de seguridad, por lo general, significa simplemente copiar archivos de una ubicación a otra, debe</a:t>
            </a:r>
            <a:r>
              <a:rPr lang="es-ES" sz="16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rías</a:t>
            </a: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ser sistemático al respecto. </a:t>
            </a:r>
            <a:endParaRPr sz="16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Para garantizar que tu copia de seguridad se realice sin problemas, ten en cuenta:</a:t>
            </a:r>
            <a:endParaRPr sz="16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349" name="Google Shape;349;p31"/>
          <p:cNvSpPr txBox="1"/>
          <p:nvPr/>
        </p:nvSpPr>
        <p:spPr>
          <a:xfrm>
            <a:off x="384890" y="4141774"/>
            <a:ext cx="5701753" cy="891002"/>
          </a:xfrm>
          <a:prstGeom prst="rect">
            <a:avLst/>
          </a:prstGeom>
          <a:solidFill>
            <a:srgbClr val="EFEFEF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0" i="0" u="none" strike="noStrike" cap="none" dirty="0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Asegúrate de que la copia de seguridad funciona: abre al menos algunos de los archivos en el medio que contiene las copias de seguridad.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31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31"/>
          <p:cNvSpPr txBox="1"/>
          <p:nvPr/>
        </p:nvSpPr>
        <p:spPr>
          <a:xfrm>
            <a:off x="70835" y="463450"/>
            <a:ext cx="39576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COPIAS DE SEGURIDAD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2"/>
          <p:cNvSpPr/>
          <p:nvPr/>
        </p:nvSpPr>
        <p:spPr>
          <a:xfrm>
            <a:off x="8900" y="0"/>
            <a:ext cx="4021200" cy="1016100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32"/>
          <p:cNvSpPr txBox="1"/>
          <p:nvPr/>
        </p:nvSpPr>
        <p:spPr>
          <a:xfrm>
            <a:off x="63792" y="184764"/>
            <a:ext cx="39543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¿DÓNDE DEBO GUARDAR MI COPIA DE SEGURIDAD?</a:t>
            </a:r>
            <a:endParaRPr sz="24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aphicFrame>
        <p:nvGraphicFramePr>
          <p:cNvPr id="358" name="Google Shape;358;p32"/>
          <p:cNvGraphicFramePr/>
          <p:nvPr/>
        </p:nvGraphicFramePr>
        <p:xfrm>
          <a:off x="110325" y="1123090"/>
          <a:ext cx="8914700" cy="3093870"/>
        </p:xfrm>
        <a:graphic>
          <a:graphicData uri="http://schemas.openxmlformats.org/drawingml/2006/table">
            <a:tbl>
              <a:tblPr>
                <a:noFill/>
                <a:tableStyleId>{10145E87-5D3F-4699-9F04-3CAD2F52BA72}</a:tableStyleId>
              </a:tblPr>
              <a:tblGrid>
                <a:gridCol w="4467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4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1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ES" sz="1800" b="1" u="none" strike="noStrike" cap="none">
                          <a:solidFill>
                            <a:schemeClr val="lt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NUBE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ES" sz="1800" b="1" u="none" strike="noStrike" cap="none">
                          <a:solidFill>
                            <a:schemeClr val="lt1"/>
                          </a:solidFill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MEMORIA USB Y DISCO DURO EXTERNO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6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b="1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Es</a:t>
                      </a:r>
                      <a:r>
                        <a:rPr lang="es-ES" sz="1400" b="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,</a:t>
                      </a: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casi siempre, </a:t>
                      </a:r>
                      <a:r>
                        <a:rPr lang="es-ES" sz="1400" b="1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el mejor lugar para los respaldos</a:t>
                      </a: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.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b="1" u="none" strike="noStrike" cap="none">
                          <a:solidFill>
                            <a:srgbClr val="C64B4A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Inconvenientes (dependiendo del servicio):</a:t>
                      </a:r>
                      <a:endParaRPr b="1">
                        <a:solidFill>
                          <a:srgbClr val="C64B4A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b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endParaRPr sz="14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b="1" u="none" strike="noStrike" cap="none" dirty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Son</a:t>
                      </a:r>
                      <a:r>
                        <a:rPr lang="es-ES" sz="1400" u="none" strike="noStrike" cap="none" dirty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medios de almacenamiento </a:t>
                      </a:r>
                      <a:r>
                        <a:rPr lang="es-ES" sz="1400" b="1" u="none" strike="noStrike" cap="none" dirty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portátiles y prácticos</a:t>
                      </a:r>
                      <a:r>
                        <a:rPr lang="es-ES" sz="1400" u="none" strike="noStrike" cap="none" dirty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. 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b="1" u="none" strike="noStrike" cap="none" dirty="0">
                          <a:solidFill>
                            <a:srgbClr val="C64B4A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Sin embargo:</a:t>
                      </a:r>
                      <a:endParaRPr b="1" dirty="0">
                        <a:solidFill>
                          <a:srgbClr val="C64B4A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 dirty="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/>
                      </a:r>
                      <a:br>
                        <a:rPr lang="es-ES" sz="1400" u="none" strike="noStrike" cap="none" dirty="0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endParaRPr sz="1400" u="none" strike="noStrike" cap="none" dirty="0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59" name="Google Shape;359;p32"/>
          <p:cNvSpPr/>
          <p:nvPr/>
        </p:nvSpPr>
        <p:spPr>
          <a:xfrm>
            <a:off x="4651809" y="2509276"/>
            <a:ext cx="108000" cy="1080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32"/>
          <p:cNvSpPr txBox="1"/>
          <p:nvPr/>
        </p:nvSpPr>
        <p:spPr>
          <a:xfrm>
            <a:off x="4755135" y="2397865"/>
            <a:ext cx="4219763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Las memorias USB están diseñadas para transferir fácilmente archivos de un lugar a otro 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son propensas a desaparecer o corromperse.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discos duros poseen gran capacidad y pueden ser un medio para respaldos. En ese caso, evita utilizarlo para transportar archivos.</a:t>
            </a: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361" name="Google Shape;361;p32"/>
          <p:cNvSpPr txBox="1"/>
          <p:nvPr/>
        </p:nvSpPr>
        <p:spPr>
          <a:xfrm>
            <a:off x="348836" y="2384027"/>
            <a:ext cx="4282807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 dirty="0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Lentitud</a:t>
            </a:r>
            <a:r>
              <a:rPr lang="es-ES" sz="1400" b="0" i="0" u="none" strike="noStrike" cap="none" dirty="0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en </a:t>
            </a:r>
            <a:r>
              <a:rPr lang="es-ES" sz="1400" b="0" i="0" u="none" strike="noStrike" cap="none" dirty="0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transferencia de archivos voluminosos.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 dirty="0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Necesidad de conexión a Internet.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 dirty="0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Confías tus archivos a un extraño: lee el contrato de usuario del servicio y, al menos, selecciona un servicio que </a:t>
            </a:r>
            <a:r>
              <a:rPr lang="es-ES" sz="1400" b="1" i="0" u="none" strike="noStrike" cap="none" dirty="0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encr</a:t>
            </a:r>
            <a:r>
              <a:rPr lang="es-ES" b="1" dirty="0">
                <a:latin typeface="Franklin Gothic"/>
                <a:ea typeface="Franklin Gothic"/>
                <a:cs typeface="Franklin Gothic"/>
                <a:sym typeface="Franklin Gothic"/>
              </a:rPr>
              <a:t>i</a:t>
            </a:r>
            <a:r>
              <a:rPr lang="es-ES" sz="1400" b="1" i="0" u="none" strike="noStrike" cap="none" dirty="0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pte</a:t>
            </a:r>
            <a:r>
              <a:rPr lang="es-ES" sz="1400" b="0" i="0" u="none" strike="noStrike" cap="none" dirty="0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tus archivos.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32"/>
          <p:cNvSpPr/>
          <p:nvPr/>
        </p:nvSpPr>
        <p:spPr>
          <a:xfrm>
            <a:off x="240837" y="2491372"/>
            <a:ext cx="108000" cy="1080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32"/>
          <p:cNvSpPr/>
          <p:nvPr/>
        </p:nvSpPr>
        <p:spPr>
          <a:xfrm>
            <a:off x="240837" y="2922716"/>
            <a:ext cx="108000" cy="1080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32"/>
          <p:cNvSpPr txBox="1"/>
          <p:nvPr/>
        </p:nvSpPr>
        <p:spPr>
          <a:xfrm>
            <a:off x="369517" y="4399989"/>
            <a:ext cx="8467593" cy="655575"/>
          </a:xfrm>
          <a:prstGeom prst="rect">
            <a:avLst/>
          </a:prstGeom>
          <a:solidFill>
            <a:srgbClr val="EFEFEF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Las universidades proporcionan un espacio en la plataforma de aprendizaje para almacenar tus archivos que crea automáticamente copias de seguridad.</a:t>
            </a:r>
            <a:endParaRPr sz="15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365" name="Google Shape;365;p32"/>
          <p:cNvSpPr/>
          <p:nvPr/>
        </p:nvSpPr>
        <p:spPr>
          <a:xfrm>
            <a:off x="240837" y="3345689"/>
            <a:ext cx="108000" cy="1080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32"/>
          <p:cNvSpPr/>
          <p:nvPr/>
        </p:nvSpPr>
        <p:spPr>
          <a:xfrm>
            <a:off x="4651809" y="3349052"/>
            <a:ext cx="108000" cy="1080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7" name="Google Shape;36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25827" y="3882979"/>
            <a:ext cx="611283" cy="7295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3"/>
          <p:cNvSpPr/>
          <p:nvPr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33"/>
          <p:cNvSpPr/>
          <p:nvPr/>
        </p:nvSpPr>
        <p:spPr>
          <a:xfrm>
            <a:off x="1359150" y="1711025"/>
            <a:ext cx="6425700" cy="24783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33"/>
          <p:cNvSpPr txBox="1"/>
          <p:nvPr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ES" sz="30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375" name="Google Shape;375;p33"/>
          <p:cNvSpPr txBox="1"/>
          <p:nvPr/>
        </p:nvSpPr>
        <p:spPr>
          <a:xfrm>
            <a:off x="1506150" y="1866300"/>
            <a:ext cx="6131700" cy="20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Echa un vistazo a los tutoriales de: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Onedrive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Google Drive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5"/>
              </a:rPr>
              <a:t>Dropbox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6"/>
              </a:rPr>
              <a:t>Apple iCloud Drive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7"/>
              </a:rPr>
              <a:t>MiAulario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8"/>
              </a:rPr>
              <a:t>Diigo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9"/>
              </a:rPr>
              <a:t>Evernote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10"/>
              </a:rPr>
              <a:t>Vimeo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11"/>
              </a:rPr>
              <a:t>Dailymotion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12"/>
              </a:rPr>
              <a:t>Soundcloud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13"/>
              </a:rPr>
              <a:t>Ivoox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 y </a:t>
            </a:r>
            <a:r>
              <a:rPr lang="es-ES" sz="1800" b="0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14"/>
              </a:rPr>
              <a:t>Archive.org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 b="1" i="0" u="none" strike="noStrike" cap="none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4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4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34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2" name="Google Shape;382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2923300" y="1069475"/>
            <a:ext cx="5659200" cy="11496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175275" y="1069475"/>
            <a:ext cx="2748000" cy="1613125"/>
          </a:xfrm>
          <a:prstGeom prst="rect">
            <a:avLst/>
          </a:prstGeom>
          <a:solidFill>
            <a:srgbClr val="31465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85625" y="1090400"/>
            <a:ext cx="5864400" cy="6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ES" sz="3000" b="1" i="0" u="none" strike="noStrike" cap="none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ALMACENAR, ORGANIZAR Y RECUPERAR LA INFORMACIÓN</a:t>
            </a:r>
            <a:endParaRPr sz="3000" b="1" i="0" u="none" strike="noStrike" cap="none">
              <a:solidFill>
                <a:srgbClr val="2B726D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33308" y="1069475"/>
            <a:ext cx="2793300" cy="17913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Información y tratamiento de datos. </a:t>
            </a: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Gestión de información, datos y contenidos digitales</a:t>
            </a: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154950" y="2682600"/>
            <a:ext cx="22689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94175"/>
            <a:ext cx="3060653" cy="1912908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3140225" y="2286450"/>
            <a:ext cx="53709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 la información digital en diferentes formatos</a:t>
            </a:r>
            <a:endParaRPr sz="1800" b="0" i="0" u="none" strike="sng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Organizar la información de forma estructurada para su rápida recuperación</a:t>
            </a:r>
            <a:b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Realizar copias de seguridad</a:t>
            </a:r>
            <a:endParaRPr sz="1800" b="0" i="0" u="none" strike="noStrike" cap="none">
              <a:solidFill>
                <a:srgbClr val="FF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1506200" y="830376"/>
            <a:ext cx="6176100" cy="38349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0" y="331186"/>
            <a:ext cx="37611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644750" y="411386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1720075" y="830383"/>
            <a:ext cx="5793000" cy="39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Organización</a:t>
            </a:r>
            <a:endParaRPr sz="1800"/>
          </a:p>
          <a:p>
            <a:pPr marL="13970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	</a:t>
            </a: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 esquema de organización	</a:t>
            </a:r>
            <a:endParaRPr/>
          </a:p>
          <a:p>
            <a:pPr marL="13970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	Estructura de carpetas</a:t>
            </a:r>
            <a:endParaRPr/>
          </a:p>
          <a:p>
            <a:pPr marL="13970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	Nombres de archivos y carpetas</a:t>
            </a:r>
            <a:endParaRPr/>
          </a:p>
          <a:p>
            <a:pPr marL="13970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Almacenamiento</a:t>
            </a:r>
            <a:endParaRPr sz="1800"/>
          </a:p>
          <a:p>
            <a:pPr marL="139700" marR="0" lvl="5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	</a:t>
            </a: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Dispositivos físicos</a:t>
            </a:r>
            <a:endParaRPr/>
          </a:p>
          <a:p>
            <a:pPr marL="139700" marR="0" lvl="5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	Servicios en la nube</a:t>
            </a:r>
            <a:endParaRPr/>
          </a:p>
          <a:p>
            <a:pPr marL="139700" marR="0" lvl="7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	Marcadores sociales</a:t>
            </a:r>
            <a:endParaRPr/>
          </a:p>
          <a:p>
            <a:pPr marL="13970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	Plataformas de aprendizaje</a:t>
            </a:r>
            <a:endParaRPr/>
          </a:p>
          <a:p>
            <a:pPr marL="13970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	Canales de vídeo</a:t>
            </a:r>
            <a:endParaRPr/>
          </a:p>
          <a:p>
            <a:pPr marL="13970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	Canales de audio</a:t>
            </a:r>
            <a:endParaRPr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13970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Copias de seguridad</a:t>
            </a:r>
            <a:endParaRPr sz="1800"/>
          </a:p>
          <a:p>
            <a:pPr marL="13970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720075" y="1011136"/>
            <a:ext cx="124800" cy="124800"/>
          </a:xfrm>
          <a:prstGeom prst="ellipse">
            <a:avLst/>
          </a:prstGeom>
          <a:solidFill>
            <a:srgbClr val="FFAB6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1720075" y="2126205"/>
            <a:ext cx="124800" cy="124800"/>
          </a:xfrm>
          <a:prstGeom prst="ellipse">
            <a:avLst/>
          </a:prstGeom>
          <a:solidFill>
            <a:srgbClr val="FFAB6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1720075" y="3967028"/>
            <a:ext cx="124800" cy="124800"/>
          </a:xfrm>
          <a:prstGeom prst="ellipse">
            <a:avLst/>
          </a:prstGeom>
          <a:solidFill>
            <a:srgbClr val="FFAB6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1720075" y="4278937"/>
            <a:ext cx="124800" cy="124800"/>
          </a:xfrm>
          <a:prstGeom prst="ellipse">
            <a:avLst/>
          </a:prstGeom>
          <a:solidFill>
            <a:srgbClr val="FFAB6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2554963" y="1351491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2554963" y="1592664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5"/>
          <p:cNvSpPr/>
          <p:nvPr/>
        </p:nvSpPr>
        <p:spPr>
          <a:xfrm>
            <a:off x="2554963" y="2463810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5"/>
          <p:cNvSpPr/>
          <p:nvPr/>
        </p:nvSpPr>
        <p:spPr>
          <a:xfrm>
            <a:off x="2554963" y="2728190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5"/>
          <p:cNvSpPr/>
          <p:nvPr/>
        </p:nvSpPr>
        <p:spPr>
          <a:xfrm>
            <a:off x="2554963" y="2964447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2554963" y="3214509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5"/>
          <p:cNvSpPr/>
          <p:nvPr/>
        </p:nvSpPr>
        <p:spPr>
          <a:xfrm>
            <a:off x="2554963" y="3469269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5"/>
          <p:cNvSpPr/>
          <p:nvPr/>
        </p:nvSpPr>
        <p:spPr>
          <a:xfrm>
            <a:off x="2554963" y="3722468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5"/>
          <p:cNvSpPr/>
          <p:nvPr/>
        </p:nvSpPr>
        <p:spPr>
          <a:xfrm>
            <a:off x="2554963" y="1830789"/>
            <a:ext cx="88800" cy="88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5086" y="3395266"/>
            <a:ext cx="540000" cy="63191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/>
          <p:nvPr/>
        </p:nvSpPr>
        <p:spPr>
          <a:xfrm>
            <a:off x="6938987" y="87166"/>
            <a:ext cx="1907567" cy="1857868"/>
          </a:xfrm>
          <a:prstGeom prst="ellipse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36203" y="375391"/>
            <a:ext cx="1272347" cy="11309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6"/>
          <p:cNvSpPr txBox="1"/>
          <p:nvPr/>
        </p:nvSpPr>
        <p:spPr>
          <a:xfrm>
            <a:off x="334225" y="1012725"/>
            <a:ext cx="6539700" cy="19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 menudo, intentar encontrar un archivo que ha sido almacenado de forma errónea puede ser frustrante y una pérdida de tiempo valioso.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Para llevar a cabo una buena organización de tus archivos tienes que: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Utilizar carpetas</a:t>
            </a:r>
            <a:r>
              <a:rPr lang="es-ES" sz="17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</a:t>
            </a: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para clasificar tus archivos en grupos 	significativos y útiles.</a:t>
            </a: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9" name="Google Shape;99;p16"/>
          <p:cNvSpPr/>
          <p:nvPr/>
        </p:nvSpPr>
        <p:spPr>
          <a:xfrm>
            <a:off x="392800" y="4398400"/>
            <a:ext cx="6182400" cy="6183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392875" y="4398400"/>
            <a:ext cx="6182400" cy="5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Establece tu esquema de organización de archivos antes de comenzar el proyecto, para evitar tener que aplicar uno retrospectivamente.</a:t>
            </a:r>
            <a:b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6"/>
          <p:cNvSpPr/>
          <p:nvPr/>
        </p:nvSpPr>
        <p:spPr>
          <a:xfrm>
            <a:off x="7058102" y="2657161"/>
            <a:ext cx="1836000" cy="18000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7118066" y="3049319"/>
            <a:ext cx="17160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Recuerda que, si estás en un proyecto conjunto, tendrás que seguir la clasificación establecida</a:t>
            </a:r>
            <a:r>
              <a:rPr lang="es-E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</p:txBody>
      </p:sp>
      <p:sp>
        <p:nvSpPr>
          <p:cNvPr id="103" name="Google Shape;103;p1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ORGANIZACIÓN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2291" y="2441310"/>
            <a:ext cx="541440" cy="6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4508" y="3908738"/>
            <a:ext cx="666830" cy="795894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/>
          <p:nvPr/>
        </p:nvSpPr>
        <p:spPr>
          <a:xfrm>
            <a:off x="1265075" y="2765375"/>
            <a:ext cx="5477100" cy="18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Emplear nomenclaturas convencionales, para dar a tus archivos y carpetas nombres de acuerdo con un </a:t>
            </a:r>
            <a:r>
              <a:rPr lang="es-ES" sz="1700" b="1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patrón consistente</a:t>
            </a:r>
            <a:r>
              <a:rPr lang="es-ES" sz="17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41945" y="134279"/>
            <a:ext cx="2290564" cy="225192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/>
          <p:nvPr/>
        </p:nvSpPr>
        <p:spPr>
          <a:xfrm>
            <a:off x="2461" y="0"/>
            <a:ext cx="4019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412" y="115685"/>
            <a:ext cx="737680" cy="85961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/>
          <p:nvPr/>
        </p:nvSpPr>
        <p:spPr>
          <a:xfrm>
            <a:off x="44600" y="186146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 ESQUEMA DE ORGANIZACIÓN</a:t>
            </a:r>
            <a:endParaRPr sz="2400" b="1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6" name="Google Shape;116;p17"/>
          <p:cNvSpPr txBox="1"/>
          <p:nvPr/>
        </p:nvSpPr>
        <p:spPr>
          <a:xfrm>
            <a:off x="401199" y="1729713"/>
            <a:ext cx="8191656" cy="18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		</a:t>
            </a: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debe ir en cada carpeta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	Qué convenciones de nombres estás utilizando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		Los códigos o abreviaturas que estés utilizando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 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Guárdalo en un archivo 'léame', preferiblemente en texto sin formato.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Guarda el archivo en la carpeta de nivel superior de tu proyecto</a:t>
            </a:r>
            <a:r>
              <a:rPr lang="es-ES" sz="1800" b="0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,</a:t>
            </a: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para que tú (o cualquier persona del grupo) pueda acceder fácilmente.</a:t>
            </a:r>
            <a:b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7" name="Google Shape;117;p17"/>
          <p:cNvSpPr txBox="1"/>
          <p:nvPr/>
        </p:nvSpPr>
        <p:spPr>
          <a:xfrm>
            <a:off x="401199" y="1243710"/>
            <a:ext cx="46685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Documenta tu esquema de organización:</a:t>
            </a: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8" name="Google Shape;118;p17"/>
          <p:cNvSpPr/>
          <p:nvPr/>
        </p:nvSpPr>
        <p:spPr>
          <a:xfrm>
            <a:off x="1178639" y="1899202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7"/>
          <p:cNvSpPr/>
          <p:nvPr/>
        </p:nvSpPr>
        <p:spPr>
          <a:xfrm>
            <a:off x="1178639" y="217028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7"/>
          <p:cNvSpPr/>
          <p:nvPr/>
        </p:nvSpPr>
        <p:spPr>
          <a:xfrm>
            <a:off x="1178639" y="2441368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7"/>
          <p:cNvSpPr/>
          <p:nvPr/>
        </p:nvSpPr>
        <p:spPr>
          <a:xfrm>
            <a:off x="770351" y="4298200"/>
            <a:ext cx="7221254" cy="61826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770351" y="4298200"/>
            <a:ext cx="7221254" cy="587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Comprueba que sigues el esquema establecido.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 no se ajusta a tus necesidades, modifícalo y actualiza tu archivo léame. </a:t>
            </a:r>
            <a:b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/>
          <p:nvPr/>
        </p:nvSpPr>
        <p:spPr>
          <a:xfrm>
            <a:off x="2461" y="0"/>
            <a:ext cx="4019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412" y="115685"/>
            <a:ext cx="737680" cy="85961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9" name="Google Shape;129;p18"/>
          <p:cNvGraphicFramePr/>
          <p:nvPr/>
        </p:nvGraphicFramePr>
        <p:xfrm>
          <a:off x="219206" y="1772816"/>
          <a:ext cx="8517700" cy="3261210"/>
        </p:xfrm>
        <a:graphic>
          <a:graphicData uri="http://schemas.openxmlformats.org/drawingml/2006/table">
            <a:tbl>
              <a:tblPr>
                <a:noFill/>
                <a:tableStyleId>{10145E87-5D3F-4699-9F04-3CAD2F52BA72}</a:tableStyleId>
              </a:tblPr>
              <a:tblGrid>
                <a:gridCol w="318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9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b="1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PROPIEDADES DE LOS ARCHIVOS</a:t>
                      </a:r>
                      <a:endParaRPr sz="1400" b="1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Agrupa los archivos con propiedades comunes en la misma carpeta. Ten presente cómo los vas a buscar.</a:t>
                      </a:r>
                      <a:endParaRPr sz="14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b="1" i="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CANTIDAD DE CARPETAS</a:t>
                      </a:r>
                      <a:endParaRPr sz="1400" b="1" i="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Equilibra el número de archivos por carpeta.</a:t>
                      </a:r>
                      <a:endParaRPr sz="1400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b="1" i="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NOMBRE DE LAS CARPETAS</a:t>
                      </a:r>
                      <a:endParaRPr sz="1400" b="1" i="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Utiliza nombres de carpeta claros y apropiados que transmitan concisamente la propiedad común de los archivos que se encuentran dentro.</a:t>
                      </a: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b="1" i="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ESTRUCTURA JERÁRQUICA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1" i="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Crea carpetas con temas amplios al más alto nivel y carpetas específicas dentro de estos. Evita las carpetas anidadas demasiado profundamente, porque causa problemas con la longitud de la ruta.</a:t>
                      </a: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b="1" i="0" u="none" strike="noStrike" cap="none">
                          <a:latin typeface="Franklin Gothic"/>
                          <a:ea typeface="Franklin Gothic"/>
                          <a:cs typeface="Franklin Gothic"/>
                          <a:sym typeface="Franklin Gothic"/>
                        </a:rPr>
                        <a:t>TRABAJO COMPLETADO</a:t>
                      </a:r>
                      <a:endParaRPr sz="1400" b="1" i="0" u="none" strike="noStrike" cap="none"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ES" sz="14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Puede resultar útil archivar los borradores temporales y el trabajo completo en carpetas separadas.</a:t>
                      </a: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0" name="Google Shape;130;p18"/>
          <p:cNvSpPr txBox="1"/>
          <p:nvPr/>
        </p:nvSpPr>
        <p:spPr>
          <a:xfrm>
            <a:off x="331940" y="1089764"/>
            <a:ext cx="7308937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Existen muchas maneras “correctas” de organizar los archivos.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Elige la más conveniente para ti, teniendo en cuenta:</a:t>
            </a:r>
            <a:endParaRPr sz="17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255180" y="186146"/>
            <a:ext cx="3773119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ESTRUCTURA DE CARPETAS</a:t>
            </a:r>
            <a:endParaRPr sz="2400" b="1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32" name="Google Shape;132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07044" y="-40154"/>
            <a:ext cx="2113067" cy="210374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/>
        </p:nvSpPr>
        <p:spPr>
          <a:xfrm>
            <a:off x="7133519" y="567886"/>
            <a:ext cx="145707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CONSEJOS</a:t>
            </a:r>
            <a:endParaRPr sz="16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/>
          <p:nvPr/>
        </p:nvSpPr>
        <p:spPr>
          <a:xfrm>
            <a:off x="1812" y="0"/>
            <a:ext cx="4019400" cy="10161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" name="Google Shape;139;p19"/>
          <p:cNvPicPr preferRelativeResize="0"/>
          <p:nvPr/>
        </p:nvPicPr>
        <p:blipFill rotWithShape="1">
          <a:blip r:embed="rId3">
            <a:alphaModFix/>
          </a:blip>
          <a:srcRect b="11326"/>
          <a:stretch/>
        </p:blipFill>
        <p:spPr>
          <a:xfrm>
            <a:off x="65036" y="110015"/>
            <a:ext cx="737680" cy="762242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9"/>
          <p:cNvSpPr/>
          <p:nvPr/>
        </p:nvSpPr>
        <p:spPr>
          <a:xfrm>
            <a:off x="274392" y="1484208"/>
            <a:ext cx="3821400" cy="895736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Asigna nombres cortos pero significativos. Si usas abreviaturas, mantén un registro de lo que son, para que otros puedan entenderlos y usarlos.</a:t>
            </a:r>
            <a:endParaRPr/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Ej. Tutorial-MS en vez de Tutorial de Microsoft</a:t>
            </a:r>
            <a:endParaRPr sz="1100" b="1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1" name="Google Shape;141;p19"/>
          <p:cNvSpPr/>
          <p:nvPr/>
        </p:nvSpPr>
        <p:spPr>
          <a:xfrm>
            <a:off x="268170" y="2774195"/>
            <a:ext cx="3821400" cy="837270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Incluye las fechas en el formato AAAA-MM-DD. Así el orden alfabético coincidirá con el orden cronológico.</a:t>
            </a:r>
            <a:endParaRPr/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Ej. 2018-06-18 en vez de 180618 o 18.06.2018</a:t>
            </a:r>
            <a:endParaRPr/>
          </a:p>
        </p:txBody>
      </p:sp>
      <p:sp>
        <p:nvSpPr>
          <p:cNvPr id="142" name="Google Shape;142;p19"/>
          <p:cNvSpPr/>
          <p:nvPr/>
        </p:nvSpPr>
        <p:spPr>
          <a:xfrm>
            <a:off x="268061" y="4000063"/>
            <a:ext cx="3821400" cy="647093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la numeración secuencial, usa los ceros iniciales.</a:t>
            </a:r>
            <a:endParaRPr/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Ej. “001, 002 ... 101, etc." en lugar de "1, 2 ... 101, etc</a:t>
            </a:r>
            <a:r>
              <a:rPr lang="es-ES" sz="12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/>
          </a:p>
        </p:txBody>
      </p:sp>
      <p:sp>
        <p:nvSpPr>
          <p:cNvPr id="143" name="Google Shape;143;p19"/>
          <p:cNvSpPr/>
          <p:nvPr/>
        </p:nvSpPr>
        <p:spPr>
          <a:xfrm>
            <a:off x="4795839" y="1478138"/>
            <a:ext cx="3821400" cy="630142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Cuando utilices nombres personales, usa primero el apellido seguido de las iniciales o nombre.</a:t>
            </a:r>
            <a:endParaRPr sz="12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4" name="Google Shape;144;p19"/>
          <p:cNvSpPr/>
          <p:nvPr/>
        </p:nvSpPr>
        <p:spPr>
          <a:xfrm>
            <a:off x="4795839" y="2553241"/>
            <a:ext cx="3821400" cy="801026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Evita usar espacios. Usa la puntuación como guiones o guiones bajos para separar las palabras. </a:t>
            </a:r>
            <a:endParaRPr/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Ej. </a:t>
            </a:r>
            <a:r>
              <a:rPr lang="es-ES" sz="11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Burgos_catedral</a:t>
            </a:r>
            <a:r>
              <a:rPr lang="es-ES" sz="1100" b="1" i="0" u="none" strike="noStrike" cap="non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en vez de Catedral de Burgos</a:t>
            </a:r>
            <a:endParaRPr sz="1100" b="1" i="0" u="none" strike="noStrike" cap="non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5" name="Google Shape;145;p19"/>
          <p:cNvSpPr/>
          <p:nvPr/>
        </p:nvSpPr>
        <p:spPr>
          <a:xfrm>
            <a:off x="4790109" y="3716562"/>
            <a:ext cx="3821400" cy="931239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Evita el uso de puntos y caracteres especiales como /: *? "&lt;&gt; | ya que estos pueden estar reservados para el sistema operativo.</a:t>
            </a:r>
            <a:endParaRPr/>
          </a:p>
        </p:txBody>
      </p:sp>
      <p:sp>
        <p:nvSpPr>
          <p:cNvPr id="146" name="Google Shape;146;p19"/>
          <p:cNvSpPr txBox="1"/>
          <p:nvPr/>
        </p:nvSpPr>
        <p:spPr>
          <a:xfrm>
            <a:off x="771969" y="186146"/>
            <a:ext cx="325633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NOMBRAR ARCHIVOS Y CARPETAS</a:t>
            </a:r>
            <a:endParaRPr sz="2400" b="1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grpSp>
        <p:nvGrpSpPr>
          <p:cNvPr id="147" name="Google Shape;147;p19"/>
          <p:cNvGrpSpPr/>
          <p:nvPr/>
        </p:nvGrpSpPr>
        <p:grpSpPr>
          <a:xfrm>
            <a:off x="3874512" y="1143090"/>
            <a:ext cx="432000" cy="432000"/>
            <a:chOff x="3874512" y="1143090"/>
            <a:chExt cx="472484" cy="476178"/>
          </a:xfrm>
        </p:grpSpPr>
        <p:pic>
          <p:nvPicPr>
            <p:cNvPr id="148" name="Google Shape;148;p1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78996" y="1145109"/>
              <a:ext cx="468000" cy="4741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9" name="Google Shape;149;p19"/>
            <p:cNvSpPr/>
            <p:nvPr/>
          </p:nvSpPr>
          <p:spPr>
            <a:xfrm>
              <a:off x="3874512" y="1143090"/>
              <a:ext cx="468000" cy="460329"/>
            </a:xfrm>
            <a:prstGeom prst="ellipse">
              <a:avLst/>
            </a:prstGeom>
            <a:noFill/>
            <a:ln w="25400" cap="flat" cmpd="sng">
              <a:solidFill>
                <a:srgbClr val="2B72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" name="Google Shape;150;p19"/>
          <p:cNvGrpSpPr/>
          <p:nvPr/>
        </p:nvGrpSpPr>
        <p:grpSpPr>
          <a:xfrm>
            <a:off x="3883513" y="2504949"/>
            <a:ext cx="432000" cy="432000"/>
            <a:chOff x="3874512" y="1143090"/>
            <a:chExt cx="472484" cy="476178"/>
          </a:xfrm>
        </p:grpSpPr>
        <p:pic>
          <p:nvPicPr>
            <p:cNvPr id="151" name="Google Shape;151;p1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78996" y="1145109"/>
              <a:ext cx="468000" cy="4741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2" name="Google Shape;152;p19"/>
            <p:cNvSpPr/>
            <p:nvPr/>
          </p:nvSpPr>
          <p:spPr>
            <a:xfrm>
              <a:off x="3874512" y="1143090"/>
              <a:ext cx="468000" cy="460329"/>
            </a:xfrm>
            <a:prstGeom prst="ellipse">
              <a:avLst/>
            </a:prstGeom>
            <a:noFill/>
            <a:ln w="25400" cap="flat" cmpd="sng">
              <a:solidFill>
                <a:srgbClr val="2B72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53" name="Google Shape;153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8739" y="3790656"/>
            <a:ext cx="427900" cy="430168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9"/>
          <p:cNvSpPr/>
          <p:nvPr/>
        </p:nvSpPr>
        <p:spPr>
          <a:xfrm>
            <a:off x="3887390" y="3803533"/>
            <a:ext cx="412810" cy="396000"/>
          </a:xfrm>
          <a:prstGeom prst="ellipse">
            <a:avLst/>
          </a:prstGeom>
          <a:noFill/>
          <a:ln w="25400" cap="flat" cmpd="sng">
            <a:solidFill>
              <a:srgbClr val="2B72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16876" y="1207113"/>
            <a:ext cx="427900" cy="430168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9"/>
          <p:cNvSpPr/>
          <p:nvPr/>
        </p:nvSpPr>
        <p:spPr>
          <a:xfrm>
            <a:off x="8425527" y="1219990"/>
            <a:ext cx="412810" cy="396000"/>
          </a:xfrm>
          <a:prstGeom prst="ellipse">
            <a:avLst/>
          </a:prstGeom>
          <a:noFill/>
          <a:ln w="25400" cap="flat" cmpd="sng">
            <a:solidFill>
              <a:srgbClr val="2B72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12649" y="3483967"/>
            <a:ext cx="450342" cy="450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5527" y="2294264"/>
            <a:ext cx="450342" cy="4503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2172</Words>
  <Application>Microsoft Office PowerPoint</Application>
  <PresentationFormat>Presentación en pantalla (16:9)</PresentationFormat>
  <Paragraphs>287</Paragraphs>
  <Slides>24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2" baseType="lpstr">
      <vt:lpstr>Franklin Gothic</vt:lpstr>
      <vt:lpstr>Verdana</vt:lpstr>
      <vt:lpstr>Bliss Pro</vt:lpstr>
      <vt:lpstr>Candara</vt:lpstr>
      <vt:lpstr>Cambria</vt:lpstr>
      <vt:lpstr>Arial</vt:lpstr>
      <vt:lpstr>Calibri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6</cp:revision>
  <dcterms:modified xsi:type="dcterms:W3CDTF">2019-07-29T07:30:34Z</dcterms:modified>
</cp:coreProperties>
</file>