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</p:sldIdLst>
  <p:sldSz cx="7620000" cy="19050000"/>
  <p:notesSz cx="6858000" cy="9144000"/>
  <p:embeddedFontLst>
    <p:embeddedFont>
      <p:font typeface="Calibri" panose="020F0502020204030204" pitchFamily="34" charset="0"/>
      <p:regular r:id="rId6"/>
      <p:bold r:id="rId7"/>
      <p:italic r:id="rId8"/>
      <p:boldItalic r:id="rId9"/>
    </p:embeddedFont>
    <p:embeddedFont>
      <p:font typeface="Open Sans Bold" panose="020B0604020202020204" charset="0"/>
      <p:regular r:id="rId10"/>
    </p:embeddedFont>
    <p:embeddedFont>
      <p:font typeface="Raleway Bold" panose="020B0604020202020204" charset="0"/>
      <p:regular r:id="rId1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40" d="100"/>
          <a:sy n="40" d="100"/>
        </p:scale>
        <p:origin x="3846" y="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font" Target="fonts/font2.fntdata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font" Target="fonts/font1.fntdata"/><Relationship Id="rId11" Type="http://schemas.openxmlformats.org/officeDocument/2006/relationships/font" Target="fonts/font6.fntdata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font" Target="fonts/font5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4.fntdata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13" Type="http://schemas.openxmlformats.org/officeDocument/2006/relationships/image" Target="../media/image7.png"/><Relationship Id="rId18" Type="http://schemas.openxmlformats.org/officeDocument/2006/relationships/image" Target="../media/image17.svg"/><Relationship Id="rId26" Type="http://schemas.openxmlformats.org/officeDocument/2006/relationships/image" Target="../media/image14.png"/><Relationship Id="rId3" Type="http://schemas.openxmlformats.org/officeDocument/2006/relationships/image" Target="../media/image2.svg"/><Relationship Id="rId21" Type="http://schemas.openxmlformats.org/officeDocument/2006/relationships/image" Target="../media/image20.svg"/><Relationship Id="rId7" Type="http://schemas.openxmlformats.org/officeDocument/2006/relationships/image" Target="../media/image4.png"/><Relationship Id="rId12" Type="http://schemas.openxmlformats.org/officeDocument/2006/relationships/image" Target="../media/image11.svg"/><Relationship Id="rId17" Type="http://schemas.openxmlformats.org/officeDocument/2006/relationships/image" Target="../media/image9.png"/><Relationship Id="rId25" Type="http://schemas.openxmlformats.org/officeDocument/2006/relationships/image" Target="../media/image24.svg"/><Relationship Id="rId2" Type="http://schemas.openxmlformats.org/officeDocument/2006/relationships/image" Target="../media/image1.png"/><Relationship Id="rId16" Type="http://schemas.openxmlformats.org/officeDocument/2006/relationships/image" Target="../media/image15.svg"/><Relationship Id="rId20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svg"/><Relationship Id="rId11" Type="http://schemas.openxmlformats.org/officeDocument/2006/relationships/image" Target="../media/image6.png"/><Relationship Id="rId24" Type="http://schemas.openxmlformats.org/officeDocument/2006/relationships/image" Target="../media/image13.png"/><Relationship Id="rId5" Type="http://schemas.openxmlformats.org/officeDocument/2006/relationships/image" Target="../media/image3.png"/><Relationship Id="rId15" Type="http://schemas.openxmlformats.org/officeDocument/2006/relationships/image" Target="../media/image8.png"/><Relationship Id="rId23" Type="http://schemas.openxmlformats.org/officeDocument/2006/relationships/image" Target="../media/image22.svg"/><Relationship Id="rId28" Type="http://schemas.openxmlformats.org/officeDocument/2006/relationships/image" Target="../media/image15.jpeg"/><Relationship Id="rId10" Type="http://schemas.openxmlformats.org/officeDocument/2006/relationships/image" Target="../media/image9.svg"/><Relationship Id="rId19" Type="http://schemas.openxmlformats.org/officeDocument/2006/relationships/image" Target="../media/image10.png"/><Relationship Id="rId4" Type="http://schemas.openxmlformats.org/officeDocument/2006/relationships/image" Target="../media/image2.png"/><Relationship Id="rId9" Type="http://schemas.openxmlformats.org/officeDocument/2006/relationships/image" Target="../media/image5.png"/><Relationship Id="rId14" Type="http://schemas.openxmlformats.org/officeDocument/2006/relationships/image" Target="../media/image13.svg"/><Relationship Id="rId22" Type="http://schemas.openxmlformats.org/officeDocument/2006/relationships/image" Target="../media/image12.png"/><Relationship Id="rId27" Type="http://schemas.openxmlformats.org/officeDocument/2006/relationships/hyperlink" Target="https://www.rebiun.org/grupos-de-trabajo/linea-2/Innovaci%C3%B3n_docente_y_competencias_digitale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C1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276340" y="2122229"/>
            <a:ext cx="7094315" cy="14405290"/>
            <a:chOff x="0" y="0"/>
            <a:chExt cx="2972856" cy="6036503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972856" cy="6036502"/>
            </a:xfrm>
            <a:custGeom>
              <a:avLst/>
              <a:gdLst/>
              <a:ahLst/>
              <a:cxnLst/>
              <a:rect l="l" t="t" r="r" b="b"/>
              <a:pathLst>
                <a:path w="2972856" h="6036502">
                  <a:moveTo>
                    <a:pt x="40378" y="0"/>
                  </a:moveTo>
                  <a:lnTo>
                    <a:pt x="2932478" y="0"/>
                  </a:lnTo>
                  <a:cubicBezTo>
                    <a:pt x="2954778" y="0"/>
                    <a:pt x="2972856" y="18078"/>
                    <a:pt x="2972856" y="40378"/>
                  </a:cubicBezTo>
                  <a:lnTo>
                    <a:pt x="2972856" y="5996125"/>
                  </a:lnTo>
                  <a:cubicBezTo>
                    <a:pt x="2972856" y="6018425"/>
                    <a:pt x="2954778" y="6036502"/>
                    <a:pt x="2932478" y="6036502"/>
                  </a:cubicBezTo>
                  <a:lnTo>
                    <a:pt x="40378" y="6036502"/>
                  </a:lnTo>
                  <a:cubicBezTo>
                    <a:pt x="18078" y="6036502"/>
                    <a:pt x="0" y="6018425"/>
                    <a:pt x="0" y="5996125"/>
                  </a:cubicBezTo>
                  <a:lnTo>
                    <a:pt x="0" y="40378"/>
                  </a:lnTo>
                  <a:cubicBezTo>
                    <a:pt x="0" y="18078"/>
                    <a:pt x="18078" y="0"/>
                    <a:pt x="40378" y="0"/>
                  </a:cubicBezTo>
                  <a:close/>
                </a:path>
              </a:pathLst>
            </a:custGeom>
            <a:solidFill>
              <a:srgbClr val="F2F2F2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43445" tIns="43445" rIns="43445" bIns="43445" rtlCol="0" anchor="ctr"/>
            <a:lstStyle/>
            <a:p>
              <a:pPr algn="ctr">
                <a:lnSpc>
                  <a:spcPts val="1676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5" name="Freeform 5"/>
          <p:cNvSpPr/>
          <p:nvPr/>
        </p:nvSpPr>
        <p:spPr>
          <a:xfrm rot="1009390">
            <a:off x="2104233" y="4022920"/>
            <a:ext cx="1293091" cy="365298"/>
          </a:xfrm>
          <a:custGeom>
            <a:avLst/>
            <a:gdLst/>
            <a:ahLst/>
            <a:cxnLst/>
            <a:rect l="l" t="t" r="r" b="b"/>
            <a:pathLst>
              <a:path w="1293091" h="365298">
                <a:moveTo>
                  <a:pt x="0" y="0"/>
                </a:moveTo>
                <a:lnTo>
                  <a:pt x="1293091" y="0"/>
                </a:lnTo>
                <a:lnTo>
                  <a:pt x="1293091" y="365299"/>
                </a:lnTo>
                <a:lnTo>
                  <a:pt x="0" y="36529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</p:spPr>
      </p:sp>
      <p:grpSp>
        <p:nvGrpSpPr>
          <p:cNvPr id="6" name="Group 6"/>
          <p:cNvGrpSpPr/>
          <p:nvPr/>
        </p:nvGrpSpPr>
        <p:grpSpPr>
          <a:xfrm>
            <a:off x="801721" y="6339174"/>
            <a:ext cx="5811870" cy="2232557"/>
            <a:chOff x="0" y="0"/>
            <a:chExt cx="2435450" cy="935548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2435450" cy="935548"/>
            </a:xfrm>
            <a:custGeom>
              <a:avLst/>
              <a:gdLst/>
              <a:ahLst/>
              <a:cxnLst/>
              <a:rect l="l" t="t" r="r" b="b"/>
              <a:pathLst>
                <a:path w="2435450" h="935548">
                  <a:moveTo>
                    <a:pt x="50619" y="0"/>
                  </a:moveTo>
                  <a:lnTo>
                    <a:pt x="2384831" y="0"/>
                  </a:lnTo>
                  <a:cubicBezTo>
                    <a:pt x="2412787" y="0"/>
                    <a:pt x="2435450" y="22663"/>
                    <a:pt x="2435450" y="50619"/>
                  </a:cubicBezTo>
                  <a:lnTo>
                    <a:pt x="2435450" y="884928"/>
                  </a:lnTo>
                  <a:cubicBezTo>
                    <a:pt x="2435450" y="898353"/>
                    <a:pt x="2430117" y="911229"/>
                    <a:pt x="2420624" y="920722"/>
                  </a:cubicBezTo>
                  <a:cubicBezTo>
                    <a:pt x="2411131" y="930215"/>
                    <a:pt x="2398256" y="935548"/>
                    <a:pt x="2384831" y="935548"/>
                  </a:cubicBezTo>
                  <a:lnTo>
                    <a:pt x="50619" y="935548"/>
                  </a:lnTo>
                  <a:cubicBezTo>
                    <a:pt x="37194" y="935548"/>
                    <a:pt x="24319" y="930215"/>
                    <a:pt x="14826" y="920722"/>
                  </a:cubicBezTo>
                  <a:cubicBezTo>
                    <a:pt x="5333" y="911229"/>
                    <a:pt x="0" y="898353"/>
                    <a:pt x="0" y="884928"/>
                  </a:cubicBezTo>
                  <a:lnTo>
                    <a:pt x="0" y="50619"/>
                  </a:lnTo>
                  <a:cubicBezTo>
                    <a:pt x="0" y="37194"/>
                    <a:pt x="5333" y="24319"/>
                    <a:pt x="14826" y="14826"/>
                  </a:cubicBezTo>
                  <a:cubicBezTo>
                    <a:pt x="24319" y="5333"/>
                    <a:pt x="37194" y="0"/>
                    <a:pt x="50619" y="0"/>
                  </a:cubicBezTo>
                  <a:close/>
                </a:path>
              </a:pathLst>
            </a:custGeom>
            <a:solidFill>
              <a:srgbClr val="CDE2D9"/>
            </a:solidFill>
          </p:spPr>
        </p:sp>
        <p:sp>
          <p:nvSpPr>
            <p:cNvPr id="8" name="TextBox 8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43103" tIns="43103" rIns="43103" bIns="43103" rtlCol="0" anchor="ctr"/>
            <a:lstStyle/>
            <a:p>
              <a:pPr algn="ctr">
                <a:lnSpc>
                  <a:spcPts val="1676"/>
                </a:lnSpc>
              </a:pPr>
              <a:endParaRPr/>
            </a:p>
            <a:p>
              <a:pPr algn="ctr">
                <a:lnSpc>
                  <a:spcPts val="1676"/>
                </a:lnSpc>
              </a:pPr>
              <a:endParaRPr/>
            </a:p>
          </p:txBody>
        </p:sp>
      </p:grpSp>
      <p:sp>
        <p:nvSpPr>
          <p:cNvPr id="9" name="Freeform 9"/>
          <p:cNvSpPr/>
          <p:nvPr/>
        </p:nvSpPr>
        <p:spPr>
          <a:xfrm>
            <a:off x="2690980" y="11994460"/>
            <a:ext cx="2792034" cy="2941311"/>
          </a:xfrm>
          <a:custGeom>
            <a:avLst/>
            <a:gdLst/>
            <a:ahLst/>
            <a:cxnLst/>
            <a:rect l="l" t="t" r="r" b="b"/>
            <a:pathLst>
              <a:path w="2792034" h="2941311">
                <a:moveTo>
                  <a:pt x="0" y="0"/>
                </a:moveTo>
                <a:lnTo>
                  <a:pt x="2792034" y="0"/>
                </a:lnTo>
                <a:lnTo>
                  <a:pt x="2792034" y="2941310"/>
                </a:lnTo>
                <a:lnTo>
                  <a:pt x="0" y="294131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43000"/>
            </a:blip>
            <a:stretch>
              <a:fillRect/>
            </a:stretch>
          </a:blipFill>
        </p:spPr>
      </p:sp>
      <p:grpSp>
        <p:nvGrpSpPr>
          <p:cNvPr id="10" name="Group 10"/>
          <p:cNvGrpSpPr/>
          <p:nvPr/>
        </p:nvGrpSpPr>
        <p:grpSpPr>
          <a:xfrm>
            <a:off x="762000" y="11265951"/>
            <a:ext cx="6122085" cy="4587683"/>
            <a:chOff x="0" y="0"/>
            <a:chExt cx="2565445" cy="1922458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2565445" cy="1922458"/>
            </a:xfrm>
            <a:custGeom>
              <a:avLst/>
              <a:gdLst/>
              <a:ahLst/>
              <a:cxnLst/>
              <a:rect l="l" t="t" r="r" b="b"/>
              <a:pathLst>
                <a:path w="2565445" h="1922458">
                  <a:moveTo>
                    <a:pt x="48054" y="0"/>
                  </a:moveTo>
                  <a:lnTo>
                    <a:pt x="2517391" y="0"/>
                  </a:lnTo>
                  <a:cubicBezTo>
                    <a:pt x="2543930" y="0"/>
                    <a:pt x="2565445" y="21515"/>
                    <a:pt x="2565445" y="48054"/>
                  </a:cubicBezTo>
                  <a:lnTo>
                    <a:pt x="2565445" y="1874403"/>
                  </a:lnTo>
                  <a:cubicBezTo>
                    <a:pt x="2565445" y="1900943"/>
                    <a:pt x="2543930" y="1922458"/>
                    <a:pt x="2517391" y="1922458"/>
                  </a:cubicBezTo>
                  <a:lnTo>
                    <a:pt x="48054" y="1922458"/>
                  </a:lnTo>
                  <a:cubicBezTo>
                    <a:pt x="21515" y="1922458"/>
                    <a:pt x="0" y="1900943"/>
                    <a:pt x="0" y="1874403"/>
                  </a:cubicBezTo>
                  <a:lnTo>
                    <a:pt x="0" y="48054"/>
                  </a:lnTo>
                  <a:cubicBezTo>
                    <a:pt x="0" y="21515"/>
                    <a:pt x="21515" y="0"/>
                    <a:pt x="48054" y="0"/>
                  </a:cubicBezTo>
                  <a:close/>
                </a:path>
              </a:pathLst>
            </a:custGeom>
            <a:solidFill>
              <a:srgbClr val="F6CA88">
                <a:alpha val="50980"/>
              </a:srgbClr>
            </a:solidFill>
            <a:ln w="85725">
              <a:solidFill>
                <a:srgbClr val="2B726D">
                  <a:alpha val="50980"/>
                </a:srgbClr>
              </a:solidFill>
            </a:ln>
          </p:spPr>
        </p:sp>
        <p:sp>
          <p:nvSpPr>
            <p:cNvPr id="12" name="TextBox 12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43103" tIns="43103" rIns="43103" bIns="43103" rtlCol="0" anchor="ctr"/>
            <a:lstStyle/>
            <a:p>
              <a:pPr algn="ctr">
                <a:lnSpc>
                  <a:spcPts val="1676"/>
                </a:lnSpc>
              </a:pPr>
              <a:endParaRPr/>
            </a:p>
            <a:p>
              <a:pPr algn="ctr">
                <a:lnSpc>
                  <a:spcPts val="1676"/>
                </a:lnSpc>
              </a:pPr>
              <a:endParaRPr/>
            </a:p>
          </p:txBody>
        </p:sp>
      </p:grpSp>
      <p:grpSp>
        <p:nvGrpSpPr>
          <p:cNvPr id="13" name="Group 13"/>
          <p:cNvGrpSpPr/>
          <p:nvPr/>
        </p:nvGrpSpPr>
        <p:grpSpPr>
          <a:xfrm>
            <a:off x="276340" y="370614"/>
            <a:ext cx="7064860" cy="1008664"/>
            <a:chOff x="0" y="0"/>
            <a:chExt cx="2960513" cy="422678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2960513" cy="422678"/>
            </a:xfrm>
            <a:custGeom>
              <a:avLst/>
              <a:gdLst/>
              <a:ahLst/>
              <a:cxnLst/>
              <a:rect l="l" t="t" r="r" b="b"/>
              <a:pathLst>
                <a:path w="2960513" h="422678">
                  <a:moveTo>
                    <a:pt x="0" y="0"/>
                  </a:moveTo>
                  <a:lnTo>
                    <a:pt x="2960513" y="0"/>
                  </a:lnTo>
                  <a:lnTo>
                    <a:pt x="2960513" y="422678"/>
                  </a:lnTo>
                  <a:lnTo>
                    <a:pt x="0" y="422678"/>
                  </a:lnTo>
                  <a:close/>
                </a:path>
              </a:pathLst>
            </a:custGeom>
            <a:solidFill>
              <a:srgbClr val="6A6A6A"/>
            </a:solidFill>
          </p:spPr>
        </p:sp>
        <p:sp>
          <p:nvSpPr>
            <p:cNvPr id="15" name="TextBox 15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43103" tIns="43103" rIns="43103" bIns="43103" rtlCol="0" anchor="ctr"/>
            <a:lstStyle/>
            <a:p>
              <a:pPr algn="ctr">
                <a:lnSpc>
                  <a:spcPts val="1676"/>
                </a:lnSpc>
              </a:pPr>
              <a:endParaRPr/>
            </a:p>
          </p:txBody>
        </p:sp>
      </p:grpSp>
      <p:grpSp>
        <p:nvGrpSpPr>
          <p:cNvPr id="16" name="Group 16"/>
          <p:cNvGrpSpPr/>
          <p:nvPr/>
        </p:nvGrpSpPr>
        <p:grpSpPr>
          <a:xfrm>
            <a:off x="276340" y="17847635"/>
            <a:ext cx="7064860" cy="904908"/>
            <a:chOff x="0" y="0"/>
            <a:chExt cx="2511950" cy="321745"/>
          </a:xfrm>
        </p:grpSpPr>
        <p:sp>
          <p:nvSpPr>
            <p:cNvPr id="17" name="Freeform 17"/>
            <p:cNvSpPr/>
            <p:nvPr/>
          </p:nvSpPr>
          <p:spPr>
            <a:xfrm>
              <a:off x="0" y="0"/>
              <a:ext cx="2511950" cy="321745"/>
            </a:xfrm>
            <a:custGeom>
              <a:avLst/>
              <a:gdLst/>
              <a:ahLst/>
              <a:cxnLst/>
              <a:rect l="l" t="t" r="r" b="b"/>
              <a:pathLst>
                <a:path w="2511950" h="321745">
                  <a:moveTo>
                    <a:pt x="0" y="0"/>
                  </a:moveTo>
                  <a:lnTo>
                    <a:pt x="2511950" y="0"/>
                  </a:lnTo>
                  <a:lnTo>
                    <a:pt x="2511950" y="321745"/>
                  </a:lnTo>
                  <a:lnTo>
                    <a:pt x="0" y="321745"/>
                  </a:lnTo>
                  <a:close/>
                </a:path>
              </a:pathLst>
            </a:custGeom>
            <a:solidFill>
              <a:srgbClr val="6A6A6A"/>
            </a:solidFill>
          </p:spPr>
        </p:sp>
        <p:sp>
          <p:nvSpPr>
            <p:cNvPr id="18" name="TextBox 18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75"/>
                </a:lnSpc>
              </a:pPr>
              <a:endParaRPr/>
            </a:p>
          </p:txBody>
        </p:sp>
      </p:grpSp>
      <p:sp>
        <p:nvSpPr>
          <p:cNvPr id="19" name="Freeform 19"/>
          <p:cNvSpPr/>
          <p:nvPr/>
        </p:nvSpPr>
        <p:spPr>
          <a:xfrm>
            <a:off x="1271286" y="13032358"/>
            <a:ext cx="813187" cy="822156"/>
          </a:xfrm>
          <a:custGeom>
            <a:avLst/>
            <a:gdLst/>
            <a:ahLst/>
            <a:cxnLst/>
            <a:rect l="l" t="t" r="r" b="b"/>
            <a:pathLst>
              <a:path w="813187" h="822156">
                <a:moveTo>
                  <a:pt x="0" y="0"/>
                </a:moveTo>
                <a:lnTo>
                  <a:pt x="813187" y="0"/>
                </a:lnTo>
                <a:lnTo>
                  <a:pt x="813187" y="822156"/>
                </a:lnTo>
                <a:lnTo>
                  <a:pt x="0" y="822156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20" name="Freeform 20"/>
          <p:cNvSpPr/>
          <p:nvPr/>
        </p:nvSpPr>
        <p:spPr>
          <a:xfrm>
            <a:off x="2457060" y="7696985"/>
            <a:ext cx="603238" cy="603238"/>
          </a:xfrm>
          <a:custGeom>
            <a:avLst/>
            <a:gdLst/>
            <a:ahLst/>
            <a:cxnLst/>
            <a:rect l="l" t="t" r="r" b="b"/>
            <a:pathLst>
              <a:path w="603238" h="603238">
                <a:moveTo>
                  <a:pt x="0" y="0"/>
                </a:moveTo>
                <a:lnTo>
                  <a:pt x="603238" y="0"/>
                </a:lnTo>
                <a:lnTo>
                  <a:pt x="603238" y="603238"/>
                </a:lnTo>
                <a:lnTo>
                  <a:pt x="0" y="603238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xmlns="" r:embed="rId8"/>
                </a:ext>
              </a:extLst>
            </a:blip>
            <a:stretch>
              <a:fillRect/>
            </a:stretch>
          </a:blipFill>
        </p:spPr>
      </p:sp>
      <p:sp>
        <p:nvSpPr>
          <p:cNvPr id="21" name="Freeform 21"/>
          <p:cNvSpPr/>
          <p:nvPr/>
        </p:nvSpPr>
        <p:spPr>
          <a:xfrm>
            <a:off x="3810000" y="7696985"/>
            <a:ext cx="587236" cy="593713"/>
          </a:xfrm>
          <a:custGeom>
            <a:avLst/>
            <a:gdLst/>
            <a:ahLst/>
            <a:cxnLst/>
            <a:rect l="l" t="t" r="r" b="b"/>
            <a:pathLst>
              <a:path w="587236" h="593713">
                <a:moveTo>
                  <a:pt x="0" y="0"/>
                </a:moveTo>
                <a:lnTo>
                  <a:pt x="587236" y="0"/>
                </a:lnTo>
                <a:lnTo>
                  <a:pt x="587236" y="593713"/>
                </a:lnTo>
                <a:lnTo>
                  <a:pt x="0" y="593713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xmlns="" r:embed="rId10"/>
                </a:ext>
              </a:extLst>
            </a:blip>
            <a:stretch>
              <a:fillRect/>
            </a:stretch>
          </a:blipFill>
        </p:spPr>
      </p:sp>
      <p:sp>
        <p:nvSpPr>
          <p:cNvPr id="22" name="Freeform 22"/>
          <p:cNvSpPr/>
          <p:nvPr/>
        </p:nvSpPr>
        <p:spPr>
          <a:xfrm>
            <a:off x="4920322" y="7752558"/>
            <a:ext cx="562692" cy="562692"/>
          </a:xfrm>
          <a:custGeom>
            <a:avLst/>
            <a:gdLst/>
            <a:ahLst/>
            <a:cxnLst/>
            <a:rect l="l" t="t" r="r" b="b"/>
            <a:pathLst>
              <a:path w="562692" h="562692">
                <a:moveTo>
                  <a:pt x="0" y="0"/>
                </a:moveTo>
                <a:lnTo>
                  <a:pt x="562692" y="0"/>
                </a:lnTo>
                <a:lnTo>
                  <a:pt x="562692" y="562691"/>
                </a:lnTo>
                <a:lnTo>
                  <a:pt x="0" y="562691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xmlns="" r:embed="rId12"/>
                </a:ext>
              </a:extLst>
            </a:blip>
            <a:stretch>
              <a:fillRect/>
            </a:stretch>
          </a:blipFill>
        </p:spPr>
      </p:sp>
      <p:sp>
        <p:nvSpPr>
          <p:cNvPr id="23" name="Freeform 23"/>
          <p:cNvSpPr/>
          <p:nvPr/>
        </p:nvSpPr>
        <p:spPr>
          <a:xfrm>
            <a:off x="715013" y="5977790"/>
            <a:ext cx="772111" cy="779832"/>
          </a:xfrm>
          <a:custGeom>
            <a:avLst/>
            <a:gdLst/>
            <a:ahLst/>
            <a:cxnLst/>
            <a:rect l="l" t="t" r="r" b="b"/>
            <a:pathLst>
              <a:path w="772111" h="779832">
                <a:moveTo>
                  <a:pt x="0" y="0"/>
                </a:moveTo>
                <a:lnTo>
                  <a:pt x="772111" y="0"/>
                </a:lnTo>
                <a:lnTo>
                  <a:pt x="772111" y="779832"/>
                </a:lnTo>
                <a:lnTo>
                  <a:pt x="0" y="779832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xmlns="" r:embed="rId14"/>
                </a:ext>
              </a:extLst>
            </a:blip>
            <a:stretch>
              <a:fillRect/>
            </a:stretch>
          </a:blipFill>
        </p:spPr>
      </p:sp>
      <p:sp>
        <p:nvSpPr>
          <p:cNvPr id="24" name="Freeform 24"/>
          <p:cNvSpPr/>
          <p:nvPr/>
        </p:nvSpPr>
        <p:spPr>
          <a:xfrm>
            <a:off x="1271286" y="14654425"/>
            <a:ext cx="644408" cy="644408"/>
          </a:xfrm>
          <a:custGeom>
            <a:avLst/>
            <a:gdLst/>
            <a:ahLst/>
            <a:cxnLst/>
            <a:rect l="l" t="t" r="r" b="b"/>
            <a:pathLst>
              <a:path w="644408" h="644408">
                <a:moveTo>
                  <a:pt x="0" y="0"/>
                </a:moveTo>
                <a:lnTo>
                  <a:pt x="644408" y="0"/>
                </a:lnTo>
                <a:lnTo>
                  <a:pt x="644408" y="644408"/>
                </a:lnTo>
                <a:lnTo>
                  <a:pt x="0" y="644408"/>
                </a:lnTo>
                <a:lnTo>
                  <a:pt x="0" y="0"/>
                </a:lnTo>
                <a:close/>
              </a:path>
            </a:pathLst>
          </a:custGeom>
          <a:blipFill>
            <a:blip r:embed="rId15">
              <a:extLst>
                <a:ext uri="{96DAC541-7B7A-43D3-8B79-37D633B846F1}">
                  <asvg:svgBlip xmlns:asvg="http://schemas.microsoft.com/office/drawing/2016/SVG/main" xmlns="" r:embed="rId16"/>
                </a:ext>
              </a:extLst>
            </a:blip>
            <a:stretch>
              <a:fillRect/>
            </a:stretch>
          </a:blipFill>
        </p:spPr>
      </p:sp>
      <p:sp>
        <p:nvSpPr>
          <p:cNvPr id="25" name="Freeform 25"/>
          <p:cNvSpPr/>
          <p:nvPr/>
        </p:nvSpPr>
        <p:spPr>
          <a:xfrm>
            <a:off x="1230547" y="11737611"/>
            <a:ext cx="685147" cy="685147"/>
          </a:xfrm>
          <a:custGeom>
            <a:avLst/>
            <a:gdLst/>
            <a:ahLst/>
            <a:cxnLst/>
            <a:rect l="l" t="t" r="r" b="b"/>
            <a:pathLst>
              <a:path w="685147" h="685147">
                <a:moveTo>
                  <a:pt x="0" y="0"/>
                </a:moveTo>
                <a:lnTo>
                  <a:pt x="685147" y="0"/>
                </a:lnTo>
                <a:lnTo>
                  <a:pt x="685147" y="685147"/>
                </a:lnTo>
                <a:lnTo>
                  <a:pt x="0" y="685147"/>
                </a:lnTo>
                <a:lnTo>
                  <a:pt x="0" y="0"/>
                </a:lnTo>
                <a:close/>
              </a:path>
            </a:pathLst>
          </a:custGeom>
          <a:blipFill>
            <a:blip r:embed="rId17">
              <a:extLst>
                <a:ext uri="{96DAC541-7B7A-43D3-8B79-37D633B846F1}">
                  <asvg:svgBlip xmlns:asvg="http://schemas.microsoft.com/office/drawing/2016/SVG/main" xmlns="" r:embed="rId18"/>
                </a:ext>
              </a:extLst>
            </a:blip>
            <a:stretch>
              <a:fillRect/>
            </a:stretch>
          </a:blipFill>
        </p:spPr>
      </p:sp>
      <p:sp>
        <p:nvSpPr>
          <p:cNvPr id="26" name="Freeform 26"/>
          <p:cNvSpPr/>
          <p:nvPr/>
        </p:nvSpPr>
        <p:spPr>
          <a:xfrm>
            <a:off x="6456068" y="18018240"/>
            <a:ext cx="652624" cy="631435"/>
          </a:xfrm>
          <a:custGeom>
            <a:avLst/>
            <a:gdLst/>
            <a:ahLst/>
            <a:cxnLst/>
            <a:rect l="l" t="t" r="r" b="b"/>
            <a:pathLst>
              <a:path w="652624" h="631435">
                <a:moveTo>
                  <a:pt x="0" y="0"/>
                </a:moveTo>
                <a:lnTo>
                  <a:pt x="652625" y="0"/>
                </a:lnTo>
                <a:lnTo>
                  <a:pt x="652625" y="631435"/>
                </a:lnTo>
                <a:lnTo>
                  <a:pt x="0" y="631435"/>
                </a:lnTo>
                <a:lnTo>
                  <a:pt x="0" y="0"/>
                </a:lnTo>
                <a:close/>
              </a:path>
            </a:pathLst>
          </a:custGeom>
          <a:blipFill>
            <a:blip r:embed="rId19"/>
            <a:stretch>
              <a:fillRect/>
            </a:stretch>
          </a:blipFill>
        </p:spPr>
      </p:sp>
      <p:grpSp>
        <p:nvGrpSpPr>
          <p:cNvPr id="27" name="Group 27"/>
          <p:cNvGrpSpPr/>
          <p:nvPr/>
        </p:nvGrpSpPr>
        <p:grpSpPr>
          <a:xfrm>
            <a:off x="4381768" y="9031233"/>
            <a:ext cx="2988887" cy="1744989"/>
            <a:chOff x="0" y="0"/>
            <a:chExt cx="3985183" cy="2326652"/>
          </a:xfrm>
        </p:grpSpPr>
        <p:sp>
          <p:nvSpPr>
            <p:cNvPr id="28" name="Freeform 28"/>
            <p:cNvSpPr/>
            <p:nvPr/>
          </p:nvSpPr>
          <p:spPr>
            <a:xfrm>
              <a:off x="0" y="0"/>
              <a:ext cx="2326652" cy="2326652"/>
            </a:xfrm>
            <a:custGeom>
              <a:avLst/>
              <a:gdLst/>
              <a:ahLst/>
              <a:cxnLst/>
              <a:rect l="l" t="t" r="r" b="b"/>
              <a:pathLst>
                <a:path w="2326652" h="2326652">
                  <a:moveTo>
                    <a:pt x="0" y="0"/>
                  </a:moveTo>
                  <a:lnTo>
                    <a:pt x="2326652" y="0"/>
                  </a:lnTo>
                  <a:lnTo>
                    <a:pt x="2326652" y="2326652"/>
                  </a:lnTo>
                  <a:lnTo>
                    <a:pt x="0" y="232665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0">
                <a:extLst>
                  <a:ext uri="{96DAC541-7B7A-43D3-8B79-37D633B846F1}">
                    <asvg:svgBlip xmlns:asvg="http://schemas.microsoft.com/office/drawing/2016/SVG/main" xmlns="" r:embed="rId21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9" name="Freeform 29"/>
            <p:cNvSpPr/>
            <p:nvPr/>
          </p:nvSpPr>
          <p:spPr>
            <a:xfrm>
              <a:off x="434898" y="434898"/>
              <a:ext cx="1456856" cy="1456856"/>
            </a:xfrm>
            <a:custGeom>
              <a:avLst/>
              <a:gdLst/>
              <a:ahLst/>
              <a:cxnLst/>
              <a:rect l="l" t="t" r="r" b="b"/>
              <a:pathLst>
                <a:path w="1456856" h="1456856">
                  <a:moveTo>
                    <a:pt x="0" y="0"/>
                  </a:moveTo>
                  <a:lnTo>
                    <a:pt x="1456856" y="0"/>
                  </a:lnTo>
                  <a:lnTo>
                    <a:pt x="1456856" y="1456856"/>
                  </a:lnTo>
                  <a:lnTo>
                    <a:pt x="0" y="145685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0">
                <a:extLst>
                  <a:ext uri="{96DAC541-7B7A-43D3-8B79-37D633B846F1}">
                    <asvg:svgBlip xmlns:asvg="http://schemas.microsoft.com/office/drawing/2016/SVG/main" xmlns="" r:embed="rId21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30" name="Freeform 30"/>
            <p:cNvSpPr/>
            <p:nvPr/>
          </p:nvSpPr>
          <p:spPr>
            <a:xfrm>
              <a:off x="1306117" y="135857"/>
              <a:ext cx="2054938" cy="2054938"/>
            </a:xfrm>
            <a:custGeom>
              <a:avLst/>
              <a:gdLst/>
              <a:ahLst/>
              <a:cxnLst/>
              <a:rect l="l" t="t" r="r" b="b"/>
              <a:pathLst>
                <a:path w="2054938" h="2054938">
                  <a:moveTo>
                    <a:pt x="0" y="0"/>
                  </a:moveTo>
                  <a:lnTo>
                    <a:pt x="2054938" y="0"/>
                  </a:lnTo>
                  <a:lnTo>
                    <a:pt x="2054938" y="2054938"/>
                  </a:lnTo>
                  <a:lnTo>
                    <a:pt x="0" y="205493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2">
                <a:extLst>
                  <a:ext uri="{96DAC541-7B7A-43D3-8B79-37D633B846F1}">
                    <asvg:svgBlip xmlns:asvg="http://schemas.microsoft.com/office/drawing/2016/SVG/main" xmlns="" r:embed="rId2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31" name="Freeform 31"/>
            <p:cNvSpPr/>
            <p:nvPr/>
          </p:nvSpPr>
          <p:spPr>
            <a:xfrm rot="-5410475">
              <a:off x="1723005" y="-322125"/>
              <a:ext cx="1872301" cy="2646361"/>
            </a:xfrm>
            <a:custGeom>
              <a:avLst/>
              <a:gdLst/>
              <a:ahLst/>
              <a:cxnLst/>
              <a:rect l="l" t="t" r="r" b="b"/>
              <a:pathLst>
                <a:path w="1872301" h="2646361">
                  <a:moveTo>
                    <a:pt x="0" y="0"/>
                  </a:moveTo>
                  <a:lnTo>
                    <a:pt x="1872301" y="0"/>
                  </a:lnTo>
                  <a:lnTo>
                    <a:pt x="1872301" y="2646361"/>
                  </a:lnTo>
                  <a:lnTo>
                    <a:pt x="0" y="264636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4">
                <a:extLst>
                  <a:ext uri="{96DAC541-7B7A-43D3-8B79-37D633B846F1}">
                    <asvg:svgBlip xmlns:asvg="http://schemas.microsoft.com/office/drawing/2016/SVG/main" xmlns="" r:embed="rId25"/>
                  </a:ext>
                </a:extLst>
              </a:blip>
              <a:stretch>
                <a:fillRect/>
              </a:stretch>
            </a:blipFill>
          </p:spPr>
        </p:sp>
      </p:grpSp>
      <p:sp>
        <p:nvSpPr>
          <p:cNvPr id="32" name="AutoShape 32"/>
          <p:cNvSpPr/>
          <p:nvPr/>
        </p:nvSpPr>
        <p:spPr>
          <a:xfrm>
            <a:off x="2408060" y="6993712"/>
            <a:ext cx="3242524" cy="0"/>
          </a:xfrm>
          <a:prstGeom prst="line">
            <a:avLst/>
          </a:prstGeom>
          <a:ln w="85725" cap="rnd">
            <a:solidFill>
              <a:srgbClr val="2B726D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33" name="Freeform 33"/>
          <p:cNvSpPr/>
          <p:nvPr/>
        </p:nvSpPr>
        <p:spPr>
          <a:xfrm>
            <a:off x="287583" y="18018240"/>
            <a:ext cx="872634" cy="609240"/>
          </a:xfrm>
          <a:custGeom>
            <a:avLst/>
            <a:gdLst/>
            <a:ahLst/>
            <a:cxnLst/>
            <a:rect l="l" t="t" r="r" b="b"/>
            <a:pathLst>
              <a:path w="872634" h="609240">
                <a:moveTo>
                  <a:pt x="0" y="0"/>
                </a:moveTo>
                <a:lnTo>
                  <a:pt x="872634" y="0"/>
                </a:lnTo>
                <a:lnTo>
                  <a:pt x="872634" y="609241"/>
                </a:lnTo>
                <a:lnTo>
                  <a:pt x="0" y="609241"/>
                </a:lnTo>
                <a:lnTo>
                  <a:pt x="0" y="0"/>
                </a:lnTo>
                <a:close/>
              </a:path>
            </a:pathLst>
          </a:custGeom>
          <a:blipFill>
            <a:blip r:embed="rId26"/>
            <a:stretch>
              <a:fillRect/>
            </a:stretch>
          </a:blipFill>
        </p:spPr>
      </p:sp>
      <p:sp>
        <p:nvSpPr>
          <p:cNvPr id="34" name="TextBox 34"/>
          <p:cNvSpPr txBox="1"/>
          <p:nvPr/>
        </p:nvSpPr>
        <p:spPr>
          <a:xfrm>
            <a:off x="1753740" y="6405763"/>
            <a:ext cx="4754432" cy="523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200"/>
              </a:lnSpc>
            </a:pPr>
            <a:r>
              <a:rPr lang="en-US" sz="3000">
                <a:solidFill>
                  <a:srgbClr val="2B726D"/>
                </a:solidFill>
                <a:latin typeface="Raleway Bold"/>
              </a:rPr>
              <a:t>Resolución de problemas</a:t>
            </a:r>
          </a:p>
        </p:txBody>
      </p:sp>
      <p:sp>
        <p:nvSpPr>
          <p:cNvPr id="35" name="TextBox 35"/>
          <p:cNvSpPr txBox="1"/>
          <p:nvPr/>
        </p:nvSpPr>
        <p:spPr>
          <a:xfrm>
            <a:off x="613760" y="2037419"/>
            <a:ext cx="1814725" cy="19018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400"/>
              </a:lnSpc>
            </a:pPr>
            <a:r>
              <a:rPr lang="en-US" sz="11000">
                <a:solidFill>
                  <a:srgbClr val="EAB62A"/>
                </a:solidFill>
                <a:latin typeface="Raleway Bold"/>
              </a:rPr>
              <a:t>21</a:t>
            </a:r>
          </a:p>
        </p:txBody>
      </p:sp>
      <p:sp>
        <p:nvSpPr>
          <p:cNvPr id="36" name="TextBox 36"/>
          <p:cNvSpPr txBox="1"/>
          <p:nvPr/>
        </p:nvSpPr>
        <p:spPr>
          <a:xfrm>
            <a:off x="2690979" y="3117761"/>
            <a:ext cx="3606971" cy="62837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850"/>
              </a:lnSpc>
            </a:pPr>
            <a:r>
              <a:rPr lang="en-US" sz="3464" dirty="0">
                <a:solidFill>
                  <a:srgbClr val="000000"/>
                </a:solidFill>
                <a:latin typeface="Raleway Bold"/>
              </a:rPr>
              <a:t>COMPETENCIAS</a:t>
            </a:r>
          </a:p>
        </p:txBody>
      </p:sp>
      <p:sp>
        <p:nvSpPr>
          <p:cNvPr id="37" name="TextBox 37"/>
          <p:cNvSpPr txBox="1"/>
          <p:nvPr/>
        </p:nvSpPr>
        <p:spPr>
          <a:xfrm>
            <a:off x="3627219" y="3502441"/>
            <a:ext cx="481158" cy="18332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4979"/>
              </a:lnSpc>
            </a:pPr>
            <a:r>
              <a:rPr lang="en-US" sz="10699">
                <a:solidFill>
                  <a:srgbClr val="F6CA88"/>
                </a:solidFill>
                <a:latin typeface="Raleway Bold"/>
              </a:rPr>
              <a:t>5</a:t>
            </a:r>
          </a:p>
        </p:txBody>
      </p:sp>
      <p:sp>
        <p:nvSpPr>
          <p:cNvPr id="38" name="TextBox 38"/>
          <p:cNvSpPr txBox="1"/>
          <p:nvPr/>
        </p:nvSpPr>
        <p:spPr>
          <a:xfrm>
            <a:off x="4668076" y="4592479"/>
            <a:ext cx="1629875" cy="60240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850"/>
              </a:lnSpc>
              <a:spcBef>
                <a:spcPct val="0"/>
              </a:spcBef>
            </a:pPr>
            <a:r>
              <a:rPr lang="en-US" sz="3464" u="none" strike="noStrike">
                <a:solidFill>
                  <a:srgbClr val="000000"/>
                </a:solidFill>
                <a:latin typeface="Raleway Bold"/>
              </a:rPr>
              <a:t>ÁREAS</a:t>
            </a:r>
          </a:p>
        </p:txBody>
      </p:sp>
      <p:sp>
        <p:nvSpPr>
          <p:cNvPr id="39" name="TextBox 39"/>
          <p:cNvSpPr txBox="1"/>
          <p:nvPr/>
        </p:nvSpPr>
        <p:spPr>
          <a:xfrm>
            <a:off x="2447535" y="11535262"/>
            <a:ext cx="3935829" cy="38830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800"/>
              </a:lnSpc>
            </a:pPr>
            <a:r>
              <a:rPr lang="en-US" sz="2000">
                <a:solidFill>
                  <a:srgbClr val="2B726D"/>
                </a:solidFill>
                <a:latin typeface="Raleway Bold"/>
              </a:rPr>
              <a:t>Resolución  de problemas técnicos</a:t>
            </a:r>
          </a:p>
          <a:p>
            <a:pPr>
              <a:lnSpc>
                <a:spcPts val="2800"/>
              </a:lnSpc>
            </a:pPr>
            <a:endParaRPr lang="en-US" sz="2000">
              <a:solidFill>
                <a:srgbClr val="2B726D"/>
              </a:solidFill>
              <a:latin typeface="Raleway Bold"/>
            </a:endParaRPr>
          </a:p>
          <a:p>
            <a:pPr>
              <a:lnSpc>
                <a:spcPts val="2800"/>
              </a:lnSpc>
            </a:pPr>
            <a:r>
              <a:rPr lang="en-US" sz="2000">
                <a:solidFill>
                  <a:srgbClr val="2B726D"/>
                </a:solidFill>
                <a:latin typeface="Raleway Bold"/>
              </a:rPr>
              <a:t>Identificación de necesidades y respuestas tecnológicas</a:t>
            </a:r>
          </a:p>
          <a:p>
            <a:pPr>
              <a:lnSpc>
                <a:spcPts val="2800"/>
              </a:lnSpc>
            </a:pPr>
            <a:endParaRPr lang="en-US" sz="2000">
              <a:solidFill>
                <a:srgbClr val="2B726D"/>
              </a:solidFill>
              <a:latin typeface="Raleway Bold"/>
            </a:endParaRPr>
          </a:p>
          <a:p>
            <a:pPr>
              <a:lnSpc>
                <a:spcPts val="2800"/>
              </a:lnSpc>
            </a:pPr>
            <a:r>
              <a:rPr lang="en-US" sz="2000">
                <a:solidFill>
                  <a:srgbClr val="2B726D"/>
                </a:solidFill>
                <a:latin typeface="Raleway Bold"/>
              </a:rPr>
              <a:t>Usar la tecnología digital de forma creativa</a:t>
            </a:r>
          </a:p>
          <a:p>
            <a:pPr>
              <a:lnSpc>
                <a:spcPts val="2800"/>
              </a:lnSpc>
            </a:pPr>
            <a:endParaRPr lang="en-US" sz="2000">
              <a:solidFill>
                <a:srgbClr val="2B726D"/>
              </a:solidFill>
              <a:latin typeface="Raleway Bold"/>
            </a:endParaRPr>
          </a:p>
          <a:p>
            <a:pPr>
              <a:lnSpc>
                <a:spcPts val="2800"/>
              </a:lnSpc>
            </a:pPr>
            <a:r>
              <a:rPr lang="en-US" sz="2000">
                <a:solidFill>
                  <a:srgbClr val="2B726D"/>
                </a:solidFill>
                <a:latin typeface="Raleway Bold"/>
              </a:rPr>
              <a:t>Identificación de lagunas en la competencia digital</a:t>
            </a:r>
          </a:p>
        </p:txBody>
      </p:sp>
      <p:sp>
        <p:nvSpPr>
          <p:cNvPr id="40" name="TextBox 40"/>
          <p:cNvSpPr txBox="1"/>
          <p:nvPr/>
        </p:nvSpPr>
        <p:spPr>
          <a:xfrm>
            <a:off x="287583" y="536980"/>
            <a:ext cx="7053617" cy="7277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40"/>
              </a:lnSpc>
            </a:pPr>
            <a:r>
              <a:rPr lang="en-US" sz="2100">
                <a:solidFill>
                  <a:srgbClr val="FFFFFF"/>
                </a:solidFill>
                <a:latin typeface="Open Sans Bold"/>
              </a:rPr>
              <a:t>LAS COMPETENCIAS DIGITALES, </a:t>
            </a:r>
          </a:p>
          <a:p>
            <a:pPr algn="ctr">
              <a:lnSpc>
                <a:spcPts val="2940"/>
              </a:lnSpc>
            </a:pPr>
            <a:r>
              <a:rPr lang="en-US" sz="2100">
                <a:solidFill>
                  <a:srgbClr val="FFFFFF"/>
                </a:solidFill>
                <a:latin typeface="Open Sans Bold"/>
              </a:rPr>
              <a:t>ESTRATÉGICAS PARA LOS ESTUDIANTES DE GRADO</a:t>
            </a:r>
          </a:p>
        </p:txBody>
      </p:sp>
      <p:sp>
        <p:nvSpPr>
          <p:cNvPr id="41" name="TextBox 41"/>
          <p:cNvSpPr txBox="1"/>
          <p:nvPr/>
        </p:nvSpPr>
        <p:spPr>
          <a:xfrm>
            <a:off x="1293720" y="17851002"/>
            <a:ext cx="5111870" cy="5897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618"/>
              </a:lnSpc>
              <a:spcBef>
                <a:spcPct val="0"/>
              </a:spcBef>
            </a:pPr>
            <a:r>
              <a:rPr lang="en-US" sz="1156" u="none" strike="noStrike">
                <a:solidFill>
                  <a:srgbClr val="FFFFFF"/>
                </a:solidFill>
                <a:latin typeface="Open Sans Bold"/>
                <a:hlinkClick r:id="rId27" tooltip="https://www.rebiun.org/grupos-de-trabajo/linea-2/Innovaci%C3%B3n_docente_y_competencias_digitales"/>
              </a:rPr>
              <a:t>PIan Estratégico 2020-2023</a:t>
            </a:r>
          </a:p>
          <a:p>
            <a:pPr marL="0" lvl="0" indent="0" algn="ctr">
              <a:lnSpc>
                <a:spcPts val="1618"/>
              </a:lnSpc>
              <a:spcBef>
                <a:spcPct val="0"/>
              </a:spcBef>
            </a:pPr>
            <a:r>
              <a:rPr lang="en-US" sz="1156" u="none" strike="noStrike">
                <a:solidFill>
                  <a:srgbClr val="FFFFFF"/>
                </a:solidFill>
                <a:latin typeface="Open Sans Bold"/>
                <a:hlinkClick r:id="rId27" tooltip="https://www.rebiun.org/grupos-de-trabajo/linea-2/Innovaci%C3%B3n_docente_y_competencias_digitales"/>
              </a:rPr>
              <a:t>Línea 2: Transformación digital y conocimiento  abierto</a:t>
            </a:r>
          </a:p>
          <a:p>
            <a:pPr marL="0" lvl="0" indent="0">
              <a:lnSpc>
                <a:spcPts val="1618"/>
              </a:lnSpc>
              <a:spcBef>
                <a:spcPct val="0"/>
              </a:spcBef>
            </a:pPr>
            <a:r>
              <a:rPr lang="en-US" sz="1156" u="none" strike="noStrike">
                <a:solidFill>
                  <a:srgbClr val="FFFFFF"/>
                </a:solidFill>
                <a:latin typeface="Open Sans Bold"/>
                <a:hlinkClick r:id="rId27" tooltip="https://www.rebiun.org/grupos-de-trabajo/linea-2/Innovaci%C3%B3n_docente_y_competencias_digitales"/>
              </a:rPr>
              <a:t>Objetivo General 4: Innovación docente y competencias digitales</a:t>
            </a:r>
          </a:p>
        </p:txBody>
      </p:sp>
      <p:sp>
        <p:nvSpPr>
          <p:cNvPr id="42" name="Freeform 42"/>
          <p:cNvSpPr/>
          <p:nvPr/>
        </p:nvSpPr>
        <p:spPr>
          <a:xfrm>
            <a:off x="3357347" y="18475623"/>
            <a:ext cx="802184" cy="267395"/>
          </a:xfrm>
          <a:custGeom>
            <a:avLst/>
            <a:gdLst/>
            <a:ahLst/>
            <a:cxnLst/>
            <a:rect l="l" t="t" r="r" b="b"/>
            <a:pathLst>
              <a:path w="802184" h="267395">
                <a:moveTo>
                  <a:pt x="0" y="0"/>
                </a:moveTo>
                <a:lnTo>
                  <a:pt x="802184" y="0"/>
                </a:lnTo>
                <a:lnTo>
                  <a:pt x="802184" y="267395"/>
                </a:lnTo>
                <a:lnTo>
                  <a:pt x="0" y="267395"/>
                </a:lnTo>
                <a:lnTo>
                  <a:pt x="0" y="0"/>
                </a:lnTo>
                <a:close/>
              </a:path>
            </a:pathLst>
          </a:custGeom>
          <a:blipFill>
            <a:blip r:embed="rId28"/>
            <a:stretch>
              <a:fillRect/>
            </a:stretch>
          </a:blipFill>
        </p:spPr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28CA4DB168FB5246807B4F4E10E93A66" ma:contentTypeVersion="16" ma:contentTypeDescription="Crear nuevo documento." ma:contentTypeScope="" ma:versionID="5f21548d13146a08b857114bc3ba4847">
  <xsd:schema xmlns:xsd="http://www.w3.org/2001/XMLSchema" xmlns:xs="http://www.w3.org/2001/XMLSchema" xmlns:p="http://schemas.microsoft.com/office/2006/metadata/properties" xmlns:ns3="b81eb7c9-af68-4fd9-9c29-26eeba22c308" xmlns:ns4="7ff79113-0ae4-4657-9cd7-2c3400bc7ef8" targetNamespace="http://schemas.microsoft.com/office/2006/metadata/properties" ma:root="true" ma:fieldsID="4f07abb233d7833e8ef39d4b38caaf80" ns3:_="" ns4:_="">
    <xsd:import namespace="b81eb7c9-af68-4fd9-9c29-26eeba22c308"/>
    <xsd:import namespace="7ff79113-0ae4-4657-9cd7-2c3400bc7ef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81eb7c9-af68-4fd9-9c29-26eeba22c30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ff79113-0ae4-4657-9cd7-2c3400bc7ef8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Hash de la sugerencia para compartir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b81eb7c9-af68-4fd9-9c29-26eeba22c308" xsi:nil="true"/>
  </documentManagement>
</p:properties>
</file>

<file path=customXml/itemProps1.xml><?xml version="1.0" encoding="utf-8"?>
<ds:datastoreItem xmlns:ds="http://schemas.openxmlformats.org/officeDocument/2006/customXml" ds:itemID="{BD125979-F3F4-484F-A1A4-49EE92FFAE6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81eb7c9-af68-4fd9-9c29-26eeba22c308"/>
    <ds:schemaRef ds:uri="7ff79113-0ae4-4657-9cd7-2c3400bc7ef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C2262C9-F0C7-4273-8726-42615BCE1BA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FB18C6C-7784-49C2-B58A-483C7E54F183}">
  <ds:schemaRefs>
    <ds:schemaRef ds:uri="7ff79113-0ae4-4657-9cd7-2c3400bc7ef8"/>
    <ds:schemaRef ds:uri="http://purl.org/dc/elements/1.1/"/>
    <ds:schemaRef ds:uri="http://purl.org/dc/dcmitype/"/>
    <ds:schemaRef ds:uri="http://schemas.microsoft.com/office/2006/metadata/properties"/>
    <ds:schemaRef ds:uri="http://www.w3.org/XML/1998/namespace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b81eb7c9-af68-4fd9-9c29-26eeba22c308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61</Words>
  <Application>Microsoft Office PowerPoint</Application>
  <PresentationFormat>Personalizado</PresentationFormat>
  <Paragraphs>17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Calibri</vt:lpstr>
      <vt:lpstr>Open Sans Bold</vt:lpstr>
      <vt:lpstr>Arial</vt:lpstr>
      <vt:lpstr>Raleway Bold</vt:lpstr>
      <vt:lpstr>Office Theme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Definitivas</dc:title>
  <dc:creator>Biblioteca</dc:creator>
  <cp:lastModifiedBy>INMACULADA MUÑOZ MARTINEZ</cp:lastModifiedBy>
  <cp:revision>3</cp:revision>
  <dcterms:created xsi:type="dcterms:W3CDTF">2006-08-16T00:00:00Z</dcterms:created>
  <dcterms:modified xsi:type="dcterms:W3CDTF">2023-08-10T11:07:04Z</dcterms:modified>
  <dc:identifier>DAFmkfTt-R8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0x01010028CA4DB168FB5246807B4F4E10E93A66</vt:lpwstr>
  </property>
</Properties>
</file>