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72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Franklin Gothic" panose="020B0604020202020204" charset="0"/>
      <p:bold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  <p:embeddedFont>
      <p:font typeface="Candara" panose="020E0502030303020204" pitchFamily="34" charset="0"/>
      <p:regular r:id="rId28"/>
      <p:bold r:id="rId29"/>
      <p:italic r:id="rId30"/>
      <p:boldItalic r:id="rId31"/>
    </p:embeddedFont>
    <p:embeddedFont>
      <p:font typeface="Cambria" panose="02040503050406030204" pitchFamily="18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5FDE91-BBE6-4C71-9C25-7A9ECBDDDA5C}">
  <a:tblStyle styleId="{8A5FDE91-BBE6-4C71-9C25-7A9ECBDDDA5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font" Target="fonts/font1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hyperlink" Target="http://www.crue.org/tutorial_plagio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uias-tematicas.unavarra.es/sp/subjects/guide.php?subject=ppd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" y="0"/>
            <a:ext cx="9140527" cy="5143500"/>
          </a:xfrm>
          <a:prstGeom prst="rect">
            <a:avLst/>
          </a:prstGeom>
        </p:spPr>
      </p:pic>
      <p:sp>
        <p:nvSpPr>
          <p:cNvPr id="8" name="Rectangle 103"/>
          <p:cNvSpPr/>
          <p:nvPr/>
        </p:nvSpPr>
        <p:spPr>
          <a:xfrm>
            <a:off x="3253425" y="1097081"/>
            <a:ext cx="4853306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b="1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APRENDIZAJE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Rectangle 101"/>
          <p:cNvSpPr/>
          <p:nvPr/>
        </p:nvSpPr>
        <p:spPr>
          <a:xfrm>
            <a:off x="3742640" y="458231"/>
            <a:ext cx="5042535" cy="9607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700" dirty="0">
                <a:solidFill>
                  <a:srgbClr val="504F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OBJETOS DE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Rectangle 105"/>
          <p:cNvSpPr/>
          <p:nvPr/>
        </p:nvSpPr>
        <p:spPr>
          <a:xfrm rot="16200001">
            <a:off x="7730132" y="604003"/>
            <a:ext cx="1798467" cy="98615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800" b="1" dirty="0">
                <a:solidFill>
                  <a:srgbClr val="237DA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lang="es-ES" sz="1100" dirty="0">
              <a:solidFill>
                <a:srgbClr val="237DA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Shape 474"/>
          <p:cNvSpPr/>
          <p:nvPr/>
        </p:nvSpPr>
        <p:spPr>
          <a:xfrm>
            <a:off x="8086584" y="488810"/>
            <a:ext cx="69850" cy="1285875"/>
          </a:xfrm>
          <a:custGeom>
            <a:avLst/>
            <a:gdLst/>
            <a:ahLst/>
            <a:cxnLst/>
            <a:rect l="0" t="0" r="0" b="0"/>
            <a:pathLst>
              <a:path w="70193" h="1286269">
                <a:moveTo>
                  <a:pt x="0" y="0"/>
                </a:moveTo>
                <a:lnTo>
                  <a:pt x="70193" y="0"/>
                </a:lnTo>
                <a:lnTo>
                  <a:pt x="70193" y="1286269"/>
                </a:lnTo>
                <a:lnTo>
                  <a:pt x="0" y="1286269"/>
                </a:lnTo>
                <a:lnTo>
                  <a:pt x="0" y="0"/>
                </a:lnTo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504F4B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es-ES" sz="1800"/>
          </a:p>
        </p:txBody>
      </p:sp>
      <p:sp>
        <p:nvSpPr>
          <p:cNvPr id="12" name="Rectangle 104"/>
          <p:cNvSpPr/>
          <p:nvPr/>
        </p:nvSpPr>
        <p:spPr>
          <a:xfrm>
            <a:off x="5812435" y="1851954"/>
            <a:ext cx="2265680" cy="65087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4100" dirty="0">
                <a:solidFill>
                  <a:srgbClr val="908D8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LÍNEA 2</a:t>
            </a:r>
            <a:endParaRPr lang="es-E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Rectangle 99"/>
          <p:cNvSpPr/>
          <p:nvPr/>
        </p:nvSpPr>
        <p:spPr>
          <a:xfrm>
            <a:off x="3546172" y="2850541"/>
            <a:ext cx="5576271" cy="108314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MATERIALES DE FORMACIÓN PARA ESTUDIANTES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algn="ctr">
              <a:spcAft>
                <a:spcPts val="225"/>
              </a:spcAft>
            </a:pP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DE GRADO DE LA COMPETENCIA </a:t>
            </a:r>
            <a:r>
              <a:rPr lang="es-ES" sz="1500" dirty="0">
                <a:solidFill>
                  <a:srgbClr val="504F4B"/>
                </a:solidFill>
                <a:latin typeface="Bliss Pro" panose="02000506050000020004" pitchFamily="50" charset="0"/>
                <a:ea typeface="Verdana" panose="020B0604030504040204" pitchFamily="34" charset="0"/>
                <a:cs typeface="Verdana" panose="020B0604030504040204" pitchFamily="34" charset="0"/>
              </a:rPr>
              <a:t>DIGITAL</a:t>
            </a:r>
            <a:endParaRPr lang="es-ES" sz="1500" dirty="0">
              <a:latin typeface="Bliss Pro" panose="02000506050000020004" pitchFamily="50" charset="0"/>
              <a:ea typeface="Calibri" panose="020F0502020204030204" pitchFamily="34" charset="0"/>
            </a:endParaRPr>
          </a:p>
          <a:p>
            <a:pPr marL="110487" marR="635" indent="-6350" algn="ctr">
              <a:lnSpc>
                <a:spcPct val="150000"/>
              </a:lnSpc>
              <a:spcBef>
                <a:spcPts val="225"/>
              </a:spcBef>
              <a:spcAft>
                <a:spcPts val="225"/>
              </a:spcAft>
            </a:pPr>
            <a:r>
              <a:rPr lang="es-ES" sz="1100" dirty="0">
                <a:solidFill>
                  <a:srgbClr val="1A1A1A"/>
                </a:solidFill>
                <a:latin typeface="Bliss Pro" panose="02000506050000020004" pitchFamily="50" charset="0"/>
                <a:ea typeface="Arial" panose="020B0604020202020204" pitchFamily="34" charset="0"/>
                <a:cs typeface="Candara" panose="020E0502030303020204" pitchFamily="34" charset="0"/>
              </a:rPr>
              <a:t>1. Información y tratamiento de datos: 1.3. Gestión de información, datos y contenidos digitales: 3. Citas y referencias bibliográficas</a:t>
            </a:r>
            <a:endParaRPr lang="es-ES" sz="1100" dirty="0">
              <a:latin typeface="Bliss Pro" panose="02000506050000020004" pitchFamily="50" charset="0"/>
              <a:ea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06" y="4163306"/>
            <a:ext cx="3860545" cy="49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04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0"/>
          <p:cNvGraphicFramePr/>
          <p:nvPr/>
        </p:nvGraphicFramePr>
        <p:xfrm>
          <a:off x="198783" y="1114395"/>
          <a:ext cx="8786200" cy="3912515"/>
        </p:xfrm>
        <a:graphic>
          <a:graphicData uri="http://schemas.openxmlformats.org/drawingml/2006/table">
            <a:tbl>
              <a:tblPr>
                <a:noFill/>
                <a:tableStyleId>{8A5FDE91-BBE6-4C71-9C25-7A9ECBDDDA5C}</a:tableStyleId>
              </a:tblPr>
              <a:tblGrid>
                <a:gridCol w="3077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08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0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Cristóbal Colón llegó a América por primera vez en 1492 (Fierro 2007).</a:t>
                      </a:r>
                      <a:endParaRPr/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E2D9"/>
                    </a:solidFill>
                  </a:tcPr>
                </a:tc>
                <a:tc>
                  <a:txBody>
                    <a:bodyPr/>
                    <a:lstStyle/>
                    <a:p>
                      <a:pPr marL="914400" marR="0" lvl="2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ES" sz="12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Incorrecto. No necesitamos citar la fuente de donde hemos obtenido los datos, porque estos son sobradamente conocidos y asumidos.</a:t>
                      </a:r>
                      <a:endParaRPr sz="1200" i="1" u="none" strike="noStrike" cap="none">
                        <a:highlight>
                          <a:srgbClr val="FFFF00"/>
                        </a:highlight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El cloruro de sodio o cloruro sódico, popularmente denominado sal común, sal de mesa, o en su forma mineral halita, es un compuesto químico con la fórmula NaCl. El cloruro de sodio es una de las sales responsable de la salinidad  del océano y del fluido extracelular de muchos organismos. También es el mayor componente de la sal comestible, es comúnmente usada como condimento y conservante  de comida (Wikipedia 2008).</a:t>
                      </a:r>
                      <a:endParaRPr/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E2D9"/>
                    </a:solidFill>
                  </a:tcPr>
                </a:tc>
                <a:tc>
                  <a:txBody>
                    <a:bodyPr/>
                    <a:lstStyle/>
                    <a:p>
                      <a:pPr marL="914400" marR="0" lvl="2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ES" sz="12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Incorrecto. Al ser un texto copiado literalmente, deberíamos citar la procedencia; y al ser una cita literal, debemos entrecomillarlo.</a:t>
                      </a:r>
                      <a:br>
                        <a:rPr lang="es-ES" sz="12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-ES" sz="12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/>
                      </a:r>
                      <a:br>
                        <a:rPr lang="es-ES" sz="12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</a:br>
                      <a:r>
                        <a:rPr lang="es-ES" sz="12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De todas formas, el uso de la copia literal de párrafos enteros debería estar justificado, por ejemplo para citar palabras textuales de un personaje o autoridad en la materia. En este caso, no parece demasiado justificada la cita literal: son datos del acervo común y bastaría con exponerlos con nuestras propias palabras, sin cita ninguna.</a:t>
                      </a:r>
                      <a:endParaRPr sz="1200" i="1" u="none" strike="noStrike" cap="none">
                        <a:highlight>
                          <a:srgbClr val="FFFF00"/>
                        </a:highlight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4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Una vez realizado el experimento, procedimos a la comprobación de resultados, que arrojó unos datos favorables en el 95% de los casos. El 5% restante puede ser achacado a errores de medición o a una toma defectuosa de los datos.</a:t>
                      </a:r>
                      <a:endParaRPr/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E2D9"/>
                    </a:solidFill>
                  </a:tcPr>
                </a:tc>
                <a:tc>
                  <a:txBody>
                    <a:bodyPr/>
                    <a:lstStyle/>
                    <a:p>
                      <a:pPr marL="914400" marR="0" lvl="2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ES" sz="12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Correcto. Se supone que es un experimento que estamos realizando nosotros y, lógicamente, ni tenemos ni necesitamos citar ninguna fuente.</a:t>
                      </a:r>
                      <a:endParaRPr sz="1200" u="none" strike="noStrike" cap="none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6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s-ES" sz="900" u="none" strike="noStrike" cap="none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Según Luzón y Coín (1986), los antiguos navegantes del Mediterráneo, desde alrededor del segundo milenio a.C., utilizaban la suelta de aves para orientarse en alta mar cuando habían perdido el rumbo</a:t>
                      </a:r>
                      <a:endParaRPr/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DE2D9"/>
                    </a:solidFill>
                  </a:tcPr>
                </a:tc>
                <a:tc>
                  <a:txBody>
                    <a:bodyPr/>
                    <a:lstStyle/>
                    <a:p>
                      <a:pPr marL="914400" marR="0" lvl="2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ES" sz="1200" u="none" strike="noStrike" cap="none">
                          <a:solidFill>
                            <a:schemeClr val="dk1"/>
                          </a:solidFill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Correcto. Es una cita correcta de una información que tomamos de un artículo de los autores citados. No necesitamos entrecomillar puesto que lo expresamos con nuestras propias palabras.</a:t>
                      </a:r>
                      <a:endParaRPr sz="1200" u="none" strike="noStrike" cap="none">
                        <a:solidFill>
                          <a:schemeClr val="dk1"/>
                        </a:solidFill>
                        <a:highlight>
                          <a:srgbClr val="FFFF00"/>
                        </a:highlight>
                        <a:latin typeface="Cambria"/>
                        <a:ea typeface="Cambria"/>
                        <a:cs typeface="Cambria"/>
                        <a:sym typeface="Cambria"/>
                      </a:endParaRPr>
                    </a:p>
                  </a:txBody>
                  <a:tcPr marL="68575" marR="68575" marT="68575" marB="68575">
                    <a:lnL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0" name="Google Shape;150;p20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0"/>
          <p:cNvSpPr txBox="1"/>
          <p:nvPr/>
        </p:nvSpPr>
        <p:spPr>
          <a:xfrm>
            <a:off x="48945" y="0"/>
            <a:ext cx="3983700" cy="575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CUÁNDO SE DEBE CITAR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52" name="Google Shape;15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62795" y="1167683"/>
            <a:ext cx="470402" cy="470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69619" y="2270708"/>
            <a:ext cx="483393" cy="483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62795" y="3473614"/>
            <a:ext cx="467665" cy="46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62794" y="4355797"/>
            <a:ext cx="467665" cy="467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/>
          <p:nvPr/>
        </p:nvSpPr>
        <p:spPr>
          <a:xfrm>
            <a:off x="2076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1"/>
          <p:cNvSpPr txBox="1"/>
          <p:nvPr/>
        </p:nvSpPr>
        <p:spPr>
          <a:xfrm>
            <a:off x="26750" y="18486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CITAS Y REFERENCIAS BIBLIOGRÁFICAS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62" name="Google Shape;162;p21"/>
          <p:cNvSpPr txBox="1"/>
          <p:nvPr/>
        </p:nvSpPr>
        <p:spPr>
          <a:xfrm>
            <a:off x="610228" y="1755131"/>
            <a:ext cx="6194100" cy="237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Tanto si se copia literalmente un párrafo, como si se utiliza una paráfrasis, o se emplea una idea, una teoría o un dato que no sea propio, se debe presentar citando la fuente de donde ha sido tomado.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Esto se hace mediante una </a:t>
            </a:r>
            <a:r>
              <a:rPr lang="es-ES" sz="26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cita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dentro del texto y su correspondiente </a:t>
            </a:r>
            <a:r>
              <a:rPr lang="es-ES" sz="26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referencia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en el apartado </a:t>
            </a:r>
            <a:r>
              <a:rPr lang="es-ES" sz="26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de bibliografía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, que suele aparecer al final del trabajo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3" name="Google Shape;163;p21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20763" y="72655"/>
            <a:ext cx="1489639" cy="1530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2076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2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2"/>
          <p:cNvSpPr/>
          <p:nvPr/>
        </p:nvSpPr>
        <p:spPr>
          <a:xfrm>
            <a:off x="173480" y="1279714"/>
            <a:ext cx="3206535" cy="3485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AC3838"/>
                </a:solidFill>
                <a:latin typeface="Cambria"/>
                <a:ea typeface="Cambria"/>
                <a:cs typeface="Cambria"/>
                <a:sym typeface="Cambria"/>
              </a:rPr>
              <a:t>Cita</a:t>
            </a:r>
            <a:r>
              <a:rPr lang="es-ES" sz="1400" b="0" i="0" u="none" strike="noStrike" cap="none">
                <a:solidFill>
                  <a:srgbClr val="AC3838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mención inserta en el texto del trabajo que sirve para identificar la fuente de la que fue tomado el texto, el dato, la idea, la teoría, etc.</a:t>
            </a:r>
            <a:r>
              <a:rPr lang="es-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 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AC3838"/>
                </a:solidFill>
                <a:latin typeface="Cambria"/>
                <a:ea typeface="Cambria"/>
                <a:cs typeface="Cambria"/>
                <a:sym typeface="Cambria"/>
              </a:rPr>
              <a:t>Referencia bibliográfica</a:t>
            </a:r>
            <a:r>
              <a:rPr lang="es-ES" sz="1400" b="0" i="0" u="none" strike="noStrike" cap="none">
                <a:solidFill>
                  <a:srgbClr val="AC3838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son los datos esenciales para identificar inequívocamente el documento citado. Se suelen presentar en forma de lista al final del texto del trabajo.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AC3838"/>
                </a:solidFill>
                <a:latin typeface="Cambria"/>
                <a:ea typeface="Cambria"/>
                <a:cs typeface="Cambria"/>
                <a:sym typeface="Cambria"/>
              </a:rPr>
              <a:t>Bibliografía</a:t>
            </a:r>
            <a:r>
              <a:rPr lang="es-ES" sz="1400" b="0" i="0" u="none" strike="noStrike" cap="none">
                <a:solidFill>
                  <a:srgbClr val="AC3838"/>
                </a:solidFill>
                <a:latin typeface="Cambria"/>
                <a:ea typeface="Cambria"/>
                <a:cs typeface="Cambria"/>
                <a:sym typeface="Cambria"/>
              </a:rPr>
              <a:t>: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es la lista de referencias que se incluye al final del texto del trabajo. Debe reflejar, al menos, las citas que se han incluido en el texto.</a:t>
            </a:r>
            <a:r>
              <a:rPr lang="es-ES" sz="105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05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05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72" name="Google Shape;172;p22"/>
          <p:cNvGrpSpPr/>
          <p:nvPr/>
        </p:nvGrpSpPr>
        <p:grpSpPr>
          <a:xfrm>
            <a:off x="4917387" y="409195"/>
            <a:ext cx="3738521" cy="4514368"/>
            <a:chOff x="6556515" y="545593"/>
            <a:chExt cx="4984695" cy="6019157"/>
          </a:xfrm>
        </p:grpSpPr>
        <p:pic>
          <p:nvPicPr>
            <p:cNvPr id="173" name="Google Shape;173;p22" descr="http://www.unavarra.es/digitalAssets/186/186553_100000citasyreferencias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528439" y="545593"/>
              <a:ext cx="4012771" cy="60191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4" name="Google Shape;174;p22"/>
            <p:cNvSpPr txBox="1"/>
            <p:nvPr/>
          </p:nvSpPr>
          <p:spPr>
            <a:xfrm rot="-2270616">
              <a:off x="6524366" y="4227099"/>
              <a:ext cx="1293340" cy="3385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b="0" i="0" u="none" strike="noStrike" cap="none">
                  <a:solidFill>
                    <a:srgbClr val="FF0000"/>
                  </a:solidFill>
                  <a:latin typeface="Verdana"/>
                  <a:ea typeface="Verdana"/>
                  <a:cs typeface="Verdana"/>
                  <a:sym typeface="Verdana"/>
                </a:rPr>
                <a:t>Bibliografía</a:t>
              </a:r>
              <a:endParaRPr/>
            </a:p>
          </p:txBody>
        </p:sp>
        <p:cxnSp>
          <p:nvCxnSpPr>
            <p:cNvPr id="175" name="Google Shape;175;p22"/>
            <p:cNvCxnSpPr/>
            <p:nvPr/>
          </p:nvCxnSpPr>
          <p:spPr>
            <a:xfrm>
              <a:off x="7232822" y="4563762"/>
              <a:ext cx="295617" cy="194357"/>
            </a:xfrm>
            <a:prstGeom prst="straightConnector1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176" name="Google Shape;176;p22"/>
          <p:cNvSpPr/>
          <p:nvPr/>
        </p:nvSpPr>
        <p:spPr>
          <a:xfrm>
            <a:off x="5646330" y="3568590"/>
            <a:ext cx="383768" cy="117389"/>
          </a:xfrm>
          <a:prstGeom prst="roundRect">
            <a:avLst>
              <a:gd name="adj" fmla="val 16667"/>
            </a:avLst>
          </a:prstGeom>
          <a:solidFill>
            <a:srgbClr val="E2F0D9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2"/>
          <p:cNvSpPr/>
          <p:nvPr/>
        </p:nvSpPr>
        <p:spPr>
          <a:xfrm>
            <a:off x="3424981" y="1465436"/>
            <a:ext cx="1979012" cy="185313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2"/>
          <p:cNvSpPr txBox="1"/>
          <p:nvPr/>
        </p:nvSpPr>
        <p:spPr>
          <a:xfrm>
            <a:off x="3664766" y="1809755"/>
            <a:ext cx="1499440" cy="1277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Cada cita debe estar reflejada y ampliada en una referencia de la bibliografía.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2"/>
          <p:cNvSpPr/>
          <p:nvPr/>
        </p:nvSpPr>
        <p:spPr>
          <a:xfrm>
            <a:off x="2777319" y="4718156"/>
            <a:ext cx="2741853" cy="230833"/>
          </a:xfrm>
          <a:prstGeom prst="homePlate">
            <a:avLst>
              <a:gd name="adj" fmla="val 50000"/>
            </a:avLst>
          </a:prstGeom>
          <a:solidFill>
            <a:srgbClr val="BFD6D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2"/>
          <p:cNvSpPr txBox="1"/>
          <p:nvPr/>
        </p:nvSpPr>
        <p:spPr>
          <a:xfrm>
            <a:off x="2716601" y="4718156"/>
            <a:ext cx="2708016" cy="253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Ejemplo de citas y referencias en estilo APA</a:t>
            </a:r>
            <a:endParaRPr/>
          </a:p>
        </p:txBody>
      </p:sp>
      <p:sp>
        <p:nvSpPr>
          <p:cNvPr id="181" name="Google Shape;181;p22"/>
          <p:cNvSpPr txBox="1"/>
          <p:nvPr/>
        </p:nvSpPr>
        <p:spPr>
          <a:xfrm>
            <a:off x="26750" y="18486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CITAS Y REFERENCIAS BIBLIOGRÁFICAS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8536" y="3384657"/>
            <a:ext cx="6987654" cy="164379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3"/>
          <p:cNvSpPr/>
          <p:nvPr/>
        </p:nvSpPr>
        <p:spPr>
          <a:xfrm>
            <a:off x="2076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3"/>
          <p:cNvSpPr txBox="1"/>
          <p:nvPr/>
        </p:nvSpPr>
        <p:spPr>
          <a:xfrm>
            <a:off x="44550" y="387250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89" name="Google Shape;189;p23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3"/>
          <p:cNvSpPr txBox="1"/>
          <p:nvPr/>
        </p:nvSpPr>
        <p:spPr>
          <a:xfrm>
            <a:off x="1604615" y="4138100"/>
            <a:ext cx="1756296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Seleccionar el estilo de cita adecuado</a:t>
            </a:r>
            <a:endParaRPr sz="105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3"/>
          <p:cNvSpPr txBox="1"/>
          <p:nvPr/>
        </p:nvSpPr>
        <p:spPr>
          <a:xfrm>
            <a:off x="6014639" y="4138100"/>
            <a:ext cx="1934100" cy="6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Utilizar esos elementos para crear una cita y una referencia correctamente</a:t>
            </a:r>
            <a:endParaRPr sz="105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3"/>
          <p:cNvSpPr txBox="1"/>
          <p:nvPr/>
        </p:nvSpPr>
        <p:spPr>
          <a:xfrm>
            <a:off x="3663030" y="4139081"/>
            <a:ext cx="2236500" cy="9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Reconocer los elementos que identifican la publicación que queremos citar</a:t>
            </a:r>
            <a:endParaRPr sz="105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3"/>
          <p:cNvSpPr txBox="1"/>
          <p:nvPr/>
        </p:nvSpPr>
        <p:spPr>
          <a:xfrm>
            <a:off x="0" y="38626"/>
            <a:ext cx="3983700" cy="642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CÓMO CITAR Y REFERENCIAR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282852" y="1096043"/>
            <a:ext cx="6029308" cy="1577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Existen muchos estilos diferentes para citar y referenciar. La elección de uno u otro puede depender del área temática, de lo que nos marque nuestra facultad, profesor, etc. o de nuestras propias preferencias.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45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realidad, ser coherente puede ser más importante que la elección de un estilo de citas y referencias concreto. Las citas y referencias de un mismo trabajo tienen que estar redactadas con el mismo estilo.</a:t>
            </a:r>
            <a:endParaRPr/>
          </a:p>
        </p:txBody>
      </p:sp>
      <p:sp>
        <p:nvSpPr>
          <p:cNvPr id="195" name="Google Shape;195;p23"/>
          <p:cNvSpPr txBox="1"/>
          <p:nvPr/>
        </p:nvSpPr>
        <p:spPr>
          <a:xfrm>
            <a:off x="312876" y="2977947"/>
            <a:ext cx="424547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Para citar y referenciar correctamente, debes:</a:t>
            </a:r>
            <a:endParaRPr/>
          </a:p>
        </p:txBody>
      </p:sp>
      <p:sp>
        <p:nvSpPr>
          <p:cNvPr id="196" name="Google Shape;196;p23"/>
          <p:cNvSpPr/>
          <p:nvPr/>
        </p:nvSpPr>
        <p:spPr>
          <a:xfrm>
            <a:off x="6412668" y="147523"/>
            <a:ext cx="2565000" cy="2565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3"/>
          <p:cNvSpPr txBox="1"/>
          <p:nvPr/>
        </p:nvSpPr>
        <p:spPr>
          <a:xfrm>
            <a:off x="6573947" y="568340"/>
            <a:ext cx="2215346" cy="1977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 tienes dudas sobre el estilo a elegir, tu profesor o tutor puede ayudarte. También puedes consultar, si existe, el reglamento para los trabajos de tu facultad o escuela universitaria.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84060" y="3356420"/>
            <a:ext cx="760465" cy="881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54055" y="3362862"/>
            <a:ext cx="748047" cy="875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90555" y="3362862"/>
            <a:ext cx="741809" cy="8818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4"/>
          <p:cNvSpPr txBox="1"/>
          <p:nvPr/>
        </p:nvSpPr>
        <p:spPr>
          <a:xfrm>
            <a:off x="994125" y="185925"/>
            <a:ext cx="3483600" cy="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457189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00" b="1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06" name="Google Shape;206;p24" descr="mà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0455" y="1561251"/>
            <a:ext cx="1304250" cy="72405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4"/>
          <p:cNvSpPr/>
          <p:nvPr/>
        </p:nvSpPr>
        <p:spPr>
          <a:xfrm>
            <a:off x="709591" y="2365901"/>
            <a:ext cx="2056101" cy="2206612"/>
          </a:xfrm>
          <a:prstGeom prst="rect">
            <a:avLst/>
          </a:prstGeom>
          <a:solidFill>
            <a:srgbClr val="EFEFEF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Echa un vistazo a este tutorial sobre cuándo y cómo utilizar y citar en tus trabajos informaciones ajenas. </a:t>
            </a:r>
            <a:endParaRPr sz="16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08" name="Google Shape;208;p24"/>
          <p:cNvSpPr/>
          <p:nvPr/>
        </p:nvSpPr>
        <p:spPr>
          <a:xfrm>
            <a:off x="3889364" y="4724411"/>
            <a:ext cx="379302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Tutorial “El plagio y la honestidad académica"</a:t>
            </a:r>
            <a:endParaRPr/>
          </a:p>
        </p:txBody>
      </p:sp>
      <p:sp>
        <p:nvSpPr>
          <p:cNvPr id="209" name="Google Shape;209;p24"/>
          <p:cNvSpPr/>
          <p:nvPr/>
        </p:nvSpPr>
        <p:spPr>
          <a:xfrm>
            <a:off x="2076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4"/>
          <p:cNvSpPr txBox="1"/>
          <p:nvPr/>
        </p:nvSpPr>
        <p:spPr>
          <a:xfrm>
            <a:off x="0" y="445021"/>
            <a:ext cx="3983700" cy="571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211" name="Google Shape;211;p24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41714" y="1089666"/>
            <a:ext cx="4852353" cy="36347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5"/>
          <p:cNvSpPr/>
          <p:nvPr/>
        </p:nvSpPr>
        <p:spPr>
          <a:xfrm>
            <a:off x="1359150" y="954125"/>
            <a:ext cx="6425700" cy="7569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1359150" y="1711025"/>
            <a:ext cx="6425700" cy="2478300"/>
          </a:xfrm>
          <a:prstGeom prst="rect">
            <a:avLst/>
          </a:prstGeom>
          <a:solidFill>
            <a:srgbClr val="DDE4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5"/>
          <p:cNvSpPr txBox="1"/>
          <p:nvPr/>
        </p:nvSpPr>
        <p:spPr>
          <a:xfrm>
            <a:off x="2780625" y="1015775"/>
            <a:ext cx="4242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SABER MÁS...</a:t>
            </a:r>
            <a:endParaRPr sz="30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219" name="Google Shape;219;p25"/>
          <p:cNvSpPr txBox="1"/>
          <p:nvPr/>
        </p:nvSpPr>
        <p:spPr>
          <a:xfrm>
            <a:off x="1506150" y="1866300"/>
            <a:ext cx="6131700" cy="20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Consulta la guía  </a:t>
            </a:r>
            <a:r>
              <a:rPr lang="es-ES" sz="1800" b="1" i="0" u="sng" strike="noStrike" cap="none">
                <a:solidFill>
                  <a:schemeClr val="hlink"/>
                </a:solidFill>
                <a:latin typeface="Cambria"/>
                <a:ea typeface="Cambria"/>
                <a:cs typeface="Cambria"/>
                <a:sym typeface="Cambria"/>
                <a:hlinkClick r:id="rId3"/>
              </a:rPr>
              <a:t>Citas y referencias bibliográficas</a:t>
            </a:r>
            <a:r>
              <a:rPr lang="es-ES" sz="18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sz="1800" b="1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8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none" strike="noStrike" cap="none">
                <a:solidFill>
                  <a:srgbClr val="FFFF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[a personalizar por cada institución]</a:t>
            </a:r>
            <a:endParaRPr sz="18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6"/>
          <p:cNvSpPr/>
          <p:nvPr/>
        </p:nvSpPr>
        <p:spPr>
          <a:xfrm>
            <a:off x="2958875" y="0"/>
            <a:ext cx="61851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6"/>
          <p:cNvSpPr/>
          <p:nvPr/>
        </p:nvSpPr>
        <p:spPr>
          <a:xfrm>
            <a:off x="2958875" y="3163850"/>
            <a:ext cx="36096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17" y="3163850"/>
            <a:ext cx="2841158" cy="4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5349240" y="457199"/>
            <a:ext cx="2795452" cy="184666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Colección Objetos de Aprendizaje, 2019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184563" y="904612"/>
            <a:ext cx="66709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MATERIALES DE FORMACIÓN PARA ESTUDIANTES DE GRADO </a:t>
            </a:r>
          </a:p>
          <a:p>
            <a:pPr algn="ctr">
              <a:lnSpc>
                <a:spcPct val="150000"/>
              </a:lnSpc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DE LA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1200" b="1" dirty="0"/>
          </a:p>
          <a:p>
            <a:pPr algn="ctr"/>
            <a:r>
              <a:rPr lang="es-ES" sz="1200" b="1" dirty="0"/>
              <a:t> </a:t>
            </a:r>
            <a:endParaRPr lang="es-ES" sz="1200" dirty="0"/>
          </a:p>
          <a:p>
            <a:pPr algn="ctr">
              <a:lnSpc>
                <a:spcPct val="150000"/>
              </a:lnSpc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1. Información y tratamiento de datos: 1.3. Gestión de información, datos y contenidos digitales: 3. Citas y referencias bibliográficas</a:t>
            </a:r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endParaRPr lang="es-ES" sz="1200" dirty="0"/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REBIUN Línea 2 (3er. P.E.) Grupo de Competencia Digital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94709" y="300518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422578" y="3667304"/>
            <a:ext cx="3296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37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Documento bajo licencia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Creative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altLang="es-ES" sz="1200" dirty="0" err="1">
                <a:latin typeface="Arial" panose="020B0604020202020204" pitchFamily="34" charset="0"/>
                <a:ea typeface="Arial" panose="020B0604020202020204" pitchFamily="34" charset="0"/>
              </a:rPr>
              <a:t>Commons</a:t>
            </a:r>
            <a:r>
              <a:rPr lang="es-ES" altLang="es-ES" sz="120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s-ES" altLang="es-ES" sz="1800" dirty="0">
              <a:latin typeface="Arial" panose="020B0604020202020204" pitchFamily="34" charset="0"/>
            </a:endParaRPr>
          </a:p>
        </p:txBody>
      </p:sp>
      <p:pic>
        <p:nvPicPr>
          <p:cNvPr id="13" name="Picture 124"/>
          <p:cNvPicPr/>
          <p:nvPr/>
        </p:nvPicPr>
        <p:blipFill>
          <a:blip r:embed="rId2"/>
          <a:stretch>
            <a:fillRect/>
          </a:stretch>
        </p:blipFill>
        <p:spPr>
          <a:xfrm>
            <a:off x="2601710" y="4071030"/>
            <a:ext cx="3836670" cy="4877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913" y="3542386"/>
            <a:ext cx="969663" cy="34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278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8900" y="0"/>
            <a:ext cx="2932200" cy="51435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923300" y="1069475"/>
            <a:ext cx="5659200" cy="10515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75275" y="1069475"/>
            <a:ext cx="2748000" cy="1660473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85625" y="993275"/>
            <a:ext cx="5409900" cy="6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b="1" i="0" u="none" strike="noStrike" cap="none">
                <a:solidFill>
                  <a:srgbClr val="2B726D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CITAS Y REFERENCIAS BIBLIOGRÁFICAS</a:t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175275" y="1069475"/>
            <a:ext cx="2748000" cy="1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Información y tratamiento de datos.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F2F2F2"/>
                </a:solidFill>
                <a:latin typeface="Cambria"/>
                <a:ea typeface="Cambria"/>
                <a:cs typeface="Cambria"/>
                <a:sym typeface="Cambria"/>
              </a:rPr>
              <a:t>Gestión de información, datos y contenidos digitales</a:t>
            </a:r>
            <a:endParaRPr sz="1800" b="0" i="0" u="none" strike="noStrike" cap="none">
              <a:solidFill>
                <a:srgbClr val="F2F2F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59450" y="4253850"/>
            <a:ext cx="3090575" cy="5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00" y="2129110"/>
            <a:ext cx="3252915" cy="199545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873500" y="387250"/>
            <a:ext cx="3154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OBJETIVOS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73500" y="1381400"/>
            <a:ext cx="5810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Al finalizar esta actividad debes ser capaz de:</a:t>
            </a: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140225" y="2210250"/>
            <a:ext cx="5240400" cy="24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Saber por qué y cuándo hay que citar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Conocer el sistema de citas y referencias bibliográficas</a:t>
            </a: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1506200" y="1263875"/>
            <a:ext cx="6176100" cy="2773500"/>
          </a:xfrm>
          <a:prstGeom prst="rect">
            <a:avLst/>
          </a:prstGeom>
          <a:solidFill>
            <a:srgbClr val="CDE2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0" y="764675"/>
            <a:ext cx="3761100" cy="499200"/>
          </a:xfrm>
          <a:prstGeom prst="rect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3146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1644750" y="844875"/>
            <a:ext cx="2121000" cy="3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1" i="0" u="none" strike="noStrike" cap="none">
                <a:solidFill>
                  <a:srgbClr val="F2F2F2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SUMARIO</a:t>
            </a:r>
            <a:endParaRPr sz="1800" b="1" i="0" u="none" strike="noStrike" cap="none">
              <a:solidFill>
                <a:srgbClr val="F2F2F2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1720075" y="1308325"/>
            <a:ext cx="5793000" cy="25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  Introducción</a:t>
            </a:r>
            <a:endParaRPr sz="18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  Por qué citar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  Cuándo se debe citar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  Citas y referencias bibliográficas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  Cómo citar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   Para saber más...</a:t>
            </a:r>
            <a:endParaRPr/>
          </a:p>
        </p:txBody>
      </p:sp>
      <p:sp>
        <p:nvSpPr>
          <p:cNvPr id="77" name="Google Shape;77;p15"/>
          <p:cNvSpPr/>
          <p:nvPr/>
        </p:nvSpPr>
        <p:spPr>
          <a:xfrm>
            <a:off x="1906900" y="1490972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906900" y="18912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906029" y="2285363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1912853" y="309292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1906029" y="2687980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1906029" y="3489195"/>
            <a:ext cx="124800" cy="124800"/>
          </a:xfrm>
          <a:prstGeom prst="ellipse">
            <a:avLst/>
          </a:prstGeom>
          <a:solidFill>
            <a:srgbClr val="FFAB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0" y="489917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INTRODUCCIÓN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596000" y="1356800"/>
            <a:ext cx="6270600" cy="26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cualquier trabajo, informe, memoria o investigación, es necesario utilizar información ya existente (artículos, monografías, normas, estadísticas, etc.).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Esta información ajena no se puede copiar y pegar sin más en nuestro trabajo, mezclada con datos o ideas de nuestra propia cosecha. Es obligatorio identificar qué información ha sido tomada de otros autores o fuentes, y señalar de dónde se ha tomado.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45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Copiar información ajena en nuestro trabajo, sin citar su procedencia, tiene un nombre: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plagiar.</a:t>
            </a:r>
            <a:r>
              <a:rPr lang="es-ES" sz="14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Estaríamos presentando como propio algo que no lo es.</a:t>
            </a:r>
            <a:endParaRPr/>
          </a:p>
        </p:txBody>
      </p:sp>
      <p:sp>
        <p:nvSpPr>
          <p:cNvPr id="90" name="Google Shape;90;p16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672450" y="4112225"/>
            <a:ext cx="7176000" cy="8634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672449" y="4112225"/>
            <a:ext cx="7176000" cy="5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Debemos </a:t>
            </a:r>
            <a:r>
              <a:rPr lang="es-ES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citar y referenciar siempre las fuentes de información que utilizamos</a:t>
            </a: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150"/>
              </a:spcAft>
              <a:buNone/>
            </a:pPr>
            <a:r>
              <a:rPr lang="es-ES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Aunque no copiemos literalmente, una paráfrasis, una idea, una teoría que no sea nuestra, debería presentarse citando a su autor.</a:t>
            </a:r>
            <a:endParaRPr/>
          </a:p>
        </p:txBody>
      </p:sp>
      <p:pic>
        <p:nvPicPr>
          <p:cNvPr id="93" name="Google Shape;9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7967" y="72570"/>
            <a:ext cx="2121592" cy="2145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71138" y="49277"/>
            <a:ext cx="1874262" cy="171773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438664" y="1399287"/>
            <a:ext cx="2712308" cy="1169551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reconocer el trabajo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y el mérito de los autores de quienes tomamos la información, además de respetar sus derechos de autor.</a:t>
            </a:r>
            <a:endParaRPr/>
          </a:p>
        </p:txBody>
      </p:sp>
      <p:sp>
        <p:nvSpPr>
          <p:cNvPr id="101" name="Google Shape;101;p17"/>
          <p:cNvSpPr txBox="1"/>
          <p:nvPr/>
        </p:nvSpPr>
        <p:spPr>
          <a:xfrm>
            <a:off x="3597769" y="1399287"/>
            <a:ext cx="2712308" cy="954107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reforzar nuestros textos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 el respaldo de la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autoridad de otros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autores y ganar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credibilidad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 sz="1400" b="0" i="0" u="none" strike="noStrike" cap="none">
              <a:solidFill>
                <a:srgbClr val="000000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02" name="Google Shape;102;p17"/>
          <p:cNvSpPr txBox="1"/>
          <p:nvPr/>
        </p:nvSpPr>
        <p:spPr>
          <a:xfrm>
            <a:off x="438664" y="2864148"/>
            <a:ext cx="2712308" cy="738664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indicar que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los datos utilizados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proceden de una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fuente fiable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endParaRPr/>
          </a:p>
        </p:txBody>
      </p:sp>
      <p:sp>
        <p:nvSpPr>
          <p:cNvPr id="103" name="Google Shape;103;p17"/>
          <p:cNvSpPr txBox="1"/>
          <p:nvPr/>
        </p:nvSpPr>
        <p:spPr>
          <a:xfrm>
            <a:off x="3597769" y="2864147"/>
            <a:ext cx="2712308" cy="738664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demostrar que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se conoce lo publicado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sobre el tema del trabajo.</a:t>
            </a:r>
            <a:endParaRPr/>
          </a:p>
        </p:txBody>
      </p:sp>
      <p:sp>
        <p:nvSpPr>
          <p:cNvPr id="104" name="Google Shape;104;p17"/>
          <p:cNvSpPr txBox="1"/>
          <p:nvPr/>
        </p:nvSpPr>
        <p:spPr>
          <a:xfrm>
            <a:off x="438664" y="3912097"/>
            <a:ext cx="2712308" cy="954107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facilitar que </a:t>
            </a: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el lector pueda localizar</a:t>
            </a: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la fuente de información y verificar por sí mismo lo citado..</a:t>
            </a:r>
            <a:endParaRPr/>
          </a:p>
        </p:txBody>
      </p:sp>
      <p:sp>
        <p:nvSpPr>
          <p:cNvPr id="105" name="Google Shape;105;p17"/>
          <p:cNvSpPr txBox="1"/>
          <p:nvPr/>
        </p:nvSpPr>
        <p:spPr>
          <a:xfrm>
            <a:off x="3597768" y="3929509"/>
            <a:ext cx="2712308" cy="523220"/>
          </a:xfrm>
          <a:prstGeom prst="rect">
            <a:avLst/>
          </a:prstGeom>
          <a:solidFill>
            <a:srgbClr val="F2F2F2"/>
          </a:solidFill>
          <a:ln w="28575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diferenciar lo que es de creación propia del resto.</a:t>
            </a:r>
            <a:endParaRPr/>
          </a:p>
        </p:txBody>
      </p:sp>
      <p:sp>
        <p:nvSpPr>
          <p:cNvPr id="106" name="Google Shape;106;p17"/>
          <p:cNvSpPr/>
          <p:nvPr/>
        </p:nvSpPr>
        <p:spPr>
          <a:xfrm>
            <a:off x="6684419" y="2682214"/>
            <a:ext cx="2198879" cy="2059011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7034349" y="3135814"/>
            <a:ext cx="1545622" cy="1470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Para </a:t>
            </a:r>
            <a:r>
              <a:rPr lang="es-ES" sz="1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evitar el plagio</a:t>
            </a: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haciendo un uso correcto y ético de la información.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7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8900" y="480514"/>
            <a:ext cx="398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POR QUÉ CITAR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10" name="Google Shape;110;p17"/>
          <p:cNvSpPr/>
          <p:nvPr/>
        </p:nvSpPr>
        <p:spPr>
          <a:xfrm>
            <a:off x="217850" y="1496142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7"/>
          <p:cNvSpPr/>
          <p:nvPr/>
        </p:nvSpPr>
        <p:spPr>
          <a:xfrm>
            <a:off x="217850" y="2925641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7"/>
          <p:cNvSpPr/>
          <p:nvPr/>
        </p:nvSpPr>
        <p:spPr>
          <a:xfrm>
            <a:off x="217850" y="3969072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7"/>
          <p:cNvSpPr/>
          <p:nvPr/>
        </p:nvSpPr>
        <p:spPr>
          <a:xfrm>
            <a:off x="3392902" y="1496142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7"/>
          <p:cNvSpPr/>
          <p:nvPr/>
        </p:nvSpPr>
        <p:spPr>
          <a:xfrm>
            <a:off x="3392902" y="2925641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7"/>
          <p:cNvSpPr/>
          <p:nvPr/>
        </p:nvSpPr>
        <p:spPr>
          <a:xfrm>
            <a:off x="3392902" y="3969072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7"/>
          <p:cNvSpPr/>
          <p:nvPr/>
        </p:nvSpPr>
        <p:spPr>
          <a:xfrm>
            <a:off x="6980349" y="3216516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3548" y="4432275"/>
            <a:ext cx="2736501" cy="67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/>
          <p:nvPr/>
        </p:nvSpPr>
        <p:spPr>
          <a:xfrm>
            <a:off x="511286" y="1306642"/>
            <a:ext cx="4207475" cy="3493958"/>
          </a:xfrm>
          <a:prstGeom prst="flowChartDocument">
            <a:avLst/>
          </a:prstGeom>
          <a:solidFill>
            <a:srgbClr val="F2F2F2"/>
          </a:solidFill>
          <a:ln w="254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8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8"/>
          <p:cNvSpPr/>
          <p:nvPr/>
        </p:nvSpPr>
        <p:spPr>
          <a:xfrm>
            <a:off x="633300" y="1420964"/>
            <a:ext cx="4085462" cy="3123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Debemos citar </a:t>
            </a:r>
            <a:r>
              <a:rPr lang="es-ES" sz="16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siempre que tomemos una idea, una teoría, un dato o una explicación de una fuente de información ajena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.</a:t>
            </a:r>
            <a:b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/>
            </a:r>
            <a:b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</a:b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Tanto si </a:t>
            </a:r>
            <a:r>
              <a:rPr lang="es-ES" sz="16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reproducimos literalmente un párrafo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incluimos una imagen o gráfico, como si utilizamos </a:t>
            </a:r>
            <a:r>
              <a:rPr lang="es-ES" sz="16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una paráfrasis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o empleamos </a:t>
            </a:r>
            <a:r>
              <a:rPr lang="es-ES" sz="16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una idea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</a:t>
            </a:r>
            <a:r>
              <a:rPr lang="es-ES" sz="16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una teoría 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o </a:t>
            </a:r>
            <a:r>
              <a:rPr lang="es-ES" sz="16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un dato que no sea nuestro</a:t>
            </a:r>
            <a:r>
              <a:rPr lang="es-ES" sz="1600" b="0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debemos presentarlo citando la fuente de donde lo hemos tomado.</a:t>
            </a:r>
            <a: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6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es-ES" sz="105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/>
            </a:r>
            <a:br>
              <a:rPr lang="es-ES" sz="105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sz="105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8"/>
          <p:cNvSpPr/>
          <p:nvPr/>
        </p:nvSpPr>
        <p:spPr>
          <a:xfrm>
            <a:off x="5181056" y="1058759"/>
            <a:ext cx="3645000" cy="3645000"/>
          </a:xfrm>
          <a:prstGeom prst="ellipse">
            <a:avLst/>
          </a:prstGeom>
          <a:solidFill>
            <a:srgbClr val="2B726D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5674352" y="1356070"/>
            <a:ext cx="2928112" cy="2731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1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  </a:t>
            </a:r>
            <a:r>
              <a:rPr lang="es-ES" sz="18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No se debe citar: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Cuando la información que incluimos en un trabajo procede de nuestras </a:t>
            </a:r>
            <a:r>
              <a:rPr lang="es-ES" sz="1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propias ideas</a:t>
            </a: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conclusiones o experiencias.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Cuando la información pertenece al </a:t>
            </a:r>
            <a:r>
              <a:rPr lang="es-ES" sz="14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conocimiento común</a:t>
            </a:r>
            <a:r>
              <a:rPr lang="es-ES" sz="1400" b="0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, al corpus de conocimientos de dominio público del ámbito científico en que nos movamos</a:t>
            </a:r>
            <a:endParaRPr/>
          </a:p>
        </p:txBody>
      </p:sp>
      <p:sp>
        <p:nvSpPr>
          <p:cNvPr id="127" name="Google Shape;127;p18"/>
          <p:cNvSpPr/>
          <p:nvPr/>
        </p:nvSpPr>
        <p:spPr>
          <a:xfrm>
            <a:off x="8900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48945" y="0"/>
            <a:ext cx="3983700" cy="575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CUÁNDO SE DEBE CITAR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sp>
        <p:nvSpPr>
          <p:cNvPr id="129" name="Google Shape;129;p18"/>
          <p:cNvSpPr/>
          <p:nvPr/>
        </p:nvSpPr>
        <p:spPr>
          <a:xfrm>
            <a:off x="5566351" y="1949826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8"/>
          <p:cNvSpPr/>
          <p:nvPr/>
        </p:nvSpPr>
        <p:spPr>
          <a:xfrm>
            <a:off x="5566351" y="3018706"/>
            <a:ext cx="108000" cy="108000"/>
          </a:xfrm>
          <a:prstGeom prst="ellipse">
            <a:avLst/>
          </a:prstGeom>
          <a:solidFill>
            <a:srgbClr val="FFAB61"/>
          </a:solidFill>
          <a:ln w="25400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E54B4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/>
        </p:nvSpPr>
        <p:spPr>
          <a:xfrm>
            <a:off x="2245900" y="5017625"/>
            <a:ext cx="748500" cy="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9"/>
          <p:cNvSpPr/>
          <p:nvPr/>
        </p:nvSpPr>
        <p:spPr>
          <a:xfrm>
            <a:off x="324957" y="1080371"/>
            <a:ext cx="8555458" cy="885925"/>
          </a:xfrm>
          <a:prstGeom prst="rect">
            <a:avLst/>
          </a:prstGeom>
          <a:solidFill>
            <a:srgbClr val="F2F2F2"/>
          </a:solidFill>
          <a:ln w="38100" cap="flat" cmpd="sng">
            <a:solidFill>
              <a:srgbClr val="FFCB5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Te proponemos un pequeño ejercicio</a:t>
            </a:r>
            <a:endParaRPr sz="1400" b="1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s-ES" sz="1400" b="0" i="0" u="none" strike="noStrike" cap="none">
                <a:solidFill>
                  <a:schemeClr val="dk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Examina los siguientes textos y reflexiona sobre si las citas, o ausencia de ellas, son o no correctas</a:t>
            </a:r>
            <a:endParaRPr sz="14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324957" y="2189153"/>
            <a:ext cx="3964410" cy="492443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Cristóbal Colón llegó a América por primera vez en 1492 (Fierro 2007).</a:t>
            </a:r>
            <a:endParaRPr/>
          </a:p>
        </p:txBody>
      </p:sp>
      <p:sp>
        <p:nvSpPr>
          <p:cNvPr id="138" name="Google Shape;138;p19"/>
          <p:cNvSpPr txBox="1"/>
          <p:nvPr/>
        </p:nvSpPr>
        <p:spPr>
          <a:xfrm>
            <a:off x="324957" y="2854755"/>
            <a:ext cx="3964410" cy="189282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El cloruro de sodio o cloruro sódico, popularmente denominado sal común, sal de mesa, o en su forma mineral halita, es un compuesto químico con la fórmula NaCl. El cloruro de sodio es una de las sales responsable de la salinidad  del océano y del fluido extracelular de muchos organismos. También es el mayor componente de la sal comestible, es comúnmente usada como condimento y conservante  de comida (Wikipedia 2008).</a:t>
            </a:r>
            <a:endParaRPr/>
          </a:p>
        </p:txBody>
      </p:sp>
      <p:sp>
        <p:nvSpPr>
          <p:cNvPr id="139" name="Google Shape;139;p19"/>
          <p:cNvSpPr txBox="1"/>
          <p:nvPr/>
        </p:nvSpPr>
        <p:spPr>
          <a:xfrm>
            <a:off x="4683972" y="2189153"/>
            <a:ext cx="4196443" cy="1092607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Una vez realizado el experimento, procedimos a la comprobación de resultados, que arrojó unos datos favorables en el 95% de los casos. El 5% restante puede ser achacado a errores de medición o a una toma defectuosa de los datos.</a:t>
            </a:r>
            <a:endParaRPr/>
          </a:p>
        </p:txBody>
      </p:sp>
      <p:sp>
        <p:nvSpPr>
          <p:cNvPr id="140" name="Google Shape;140;p19"/>
          <p:cNvSpPr txBox="1"/>
          <p:nvPr/>
        </p:nvSpPr>
        <p:spPr>
          <a:xfrm>
            <a:off x="4683971" y="3478003"/>
            <a:ext cx="4196444" cy="892552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AB6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30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Según Luzón y Coín (1986), los antiguos navegantes del Mediterráneo, desde alrededor del segundo milenio a.C., utilizaban la suelta de aves para orientarse en alta mar cuando habían perdido el rumbo.</a:t>
            </a:r>
            <a:endParaRPr/>
          </a:p>
        </p:txBody>
      </p:sp>
      <p:sp>
        <p:nvSpPr>
          <p:cNvPr id="141" name="Google Shape;141;p19"/>
          <p:cNvSpPr/>
          <p:nvPr/>
        </p:nvSpPr>
        <p:spPr>
          <a:xfrm>
            <a:off x="4683972" y="4532877"/>
            <a:ext cx="4196443" cy="523220"/>
          </a:xfrm>
          <a:prstGeom prst="rect">
            <a:avLst/>
          </a:prstGeom>
          <a:solidFill>
            <a:srgbClr val="CDE2D9"/>
          </a:solidFill>
          <a:ln w="9525" cap="flat" cmpd="sng">
            <a:solidFill>
              <a:srgbClr val="CDE2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b="1" i="0" u="none" strike="noStrike" cap="none">
                <a:solidFill>
                  <a:srgbClr val="000000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¡Comprueba tus conclusiones con nuestros comentarios en la página siguiente!</a:t>
            </a:r>
            <a:endParaRPr/>
          </a:p>
        </p:txBody>
      </p:sp>
      <p:sp>
        <p:nvSpPr>
          <p:cNvPr id="142" name="Google Shape;142;p19"/>
          <p:cNvSpPr/>
          <p:nvPr/>
        </p:nvSpPr>
        <p:spPr>
          <a:xfrm>
            <a:off x="2076" y="0"/>
            <a:ext cx="4019400" cy="1016100"/>
          </a:xfrm>
          <a:prstGeom prst="rect">
            <a:avLst/>
          </a:prstGeom>
          <a:solidFill>
            <a:srgbClr val="829E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48945" y="0"/>
            <a:ext cx="3983700" cy="575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900" b="1" i="0" u="none" strike="noStrike" cap="none">
                <a:solidFill>
                  <a:schemeClr val="lt1"/>
                </a:solidFill>
                <a:latin typeface="Franklin Gothic"/>
                <a:ea typeface="Franklin Gothic"/>
                <a:cs typeface="Franklin Gothic"/>
                <a:sym typeface="Franklin Gothic"/>
              </a:rPr>
              <a:t>CUÁNDO SE DEBE CITAR</a:t>
            </a:r>
            <a:endParaRPr sz="2900" b="1" i="0" u="none" strike="noStrike" cap="none">
              <a:solidFill>
                <a:schemeClr val="lt1"/>
              </a:solidFill>
              <a:latin typeface="Franklin Gothic"/>
              <a:ea typeface="Franklin Gothic"/>
              <a:cs typeface="Franklin Gothic"/>
              <a:sym typeface="Franklin Gothic"/>
            </a:endParaRPr>
          </a:p>
        </p:txBody>
      </p:sp>
      <p:pic>
        <p:nvPicPr>
          <p:cNvPr id="144" name="Google Shape;14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446812">
            <a:off x="8116170" y="212034"/>
            <a:ext cx="905045" cy="1080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1190</Words>
  <Application>Microsoft Office PowerPoint</Application>
  <PresentationFormat>Presentación en pantalla (16:9)</PresentationFormat>
  <Paragraphs>101</Paragraphs>
  <Slides>16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Arial</vt:lpstr>
      <vt:lpstr>Calibri</vt:lpstr>
      <vt:lpstr>Franklin Gothic</vt:lpstr>
      <vt:lpstr>Verdana</vt:lpstr>
      <vt:lpstr>Times New Roman</vt:lpstr>
      <vt:lpstr>Bliss Pro</vt:lpstr>
      <vt:lpstr>Candara</vt:lpstr>
      <vt:lpstr>Cambria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Garbiñe Ustarroz</dc:creator>
  <cp:lastModifiedBy>Garbiñe Ustarroz</cp:lastModifiedBy>
  <cp:revision>3</cp:revision>
  <dcterms:modified xsi:type="dcterms:W3CDTF">2019-07-18T14:08:05Z</dcterms:modified>
</cp:coreProperties>
</file>