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4"/>
  </p:notesMasterIdLst>
  <p:sldIdLst>
    <p:sldId id="296" r:id="rId2"/>
    <p:sldId id="295" r:id="rId3"/>
    <p:sldId id="256" r:id="rId4"/>
    <p:sldId id="257" r:id="rId5"/>
    <p:sldId id="258" r:id="rId6"/>
    <p:sldId id="288" r:id="rId7"/>
    <p:sldId id="289" r:id="rId8"/>
    <p:sldId id="290" r:id="rId9"/>
    <p:sldId id="278" r:id="rId10"/>
    <p:sldId id="279" r:id="rId11"/>
    <p:sldId id="292" r:id="rId12"/>
    <p:sldId id="285" r:id="rId13"/>
    <p:sldId id="286" r:id="rId14"/>
    <p:sldId id="287" r:id="rId15"/>
    <p:sldId id="275" r:id="rId16"/>
    <p:sldId id="280" r:id="rId17"/>
    <p:sldId id="293" r:id="rId18"/>
    <p:sldId id="281" r:id="rId19"/>
    <p:sldId id="282" r:id="rId20"/>
    <p:sldId id="264" r:id="rId21"/>
    <p:sldId id="267" r:id="rId22"/>
    <p:sldId id="268" r:id="rId23"/>
  </p:sldIdLst>
  <p:sldSz cx="9144000" cy="5143500" type="screen16x9"/>
  <p:notesSz cx="6858000" cy="9144000"/>
  <p:embeddedFontLst>
    <p:embeddedFont>
      <p:font typeface="Calibri" panose="020F0502020204030204" pitchFamily="34" charset="0"/>
      <p:regular r:id="rId25"/>
      <p:bold r:id="rId26"/>
      <p:italic r:id="rId27"/>
      <p:boldItalic r:id="rId28"/>
    </p:embeddedFont>
    <p:embeddedFont>
      <p:font typeface="Franklin Gothic" panose="020B0604020202020204" charset="0"/>
      <p:bold r:id="rId29"/>
    </p:embeddedFont>
    <p:embeddedFont>
      <p:font typeface="Verdana" panose="020B0604030504040204" pitchFamily="34" charset="0"/>
      <p:regular r:id="rId30"/>
      <p:bold r:id="rId31"/>
      <p:italic r:id="rId32"/>
      <p:boldItalic r:id="rId33"/>
    </p:embeddedFont>
    <p:embeddedFont>
      <p:font typeface="Candara" panose="020E0502030303020204" pitchFamily="34" charset="0"/>
      <p:regular r:id="rId34"/>
      <p:bold r:id="rId35"/>
      <p:italic r:id="rId36"/>
      <p:boldItalic r:id="rId37"/>
    </p:embeddedFont>
    <p:embeddedFont>
      <p:font typeface="Cambria" panose="02040503050406030204" pitchFamily="18"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5561"/>
    <a:srgbClr val="938825"/>
    <a:srgbClr val="FADBDB"/>
    <a:srgbClr val="E77771"/>
    <a:srgbClr val="F0E8A7"/>
    <a:srgbClr val="F2F2F2"/>
    <a:srgbClr val="FFFFFF"/>
    <a:srgbClr val="E54B4A"/>
    <a:srgbClr val="FFAB40"/>
    <a:srgbClr val="65C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94E4DFA-9EFD-4853-8D70-E80439C06E69}">
  <a:tblStyle styleId="{A94E4DFA-9EFD-4853-8D70-E80439C06E69}" styleName="Table_0">
    <a:wholeTbl>
      <a:tcTxStyle>
        <a:font>
          <a:latin typeface="Arial"/>
          <a:ea typeface="Arial"/>
          <a:cs typeface="Arial"/>
        </a:font>
        <a:srgbClr val="000000"/>
      </a:tcTxStyle>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00" autoAdjust="0"/>
    <p:restoredTop sz="94364" autoAdjust="0"/>
  </p:normalViewPr>
  <p:slideViewPr>
    <p:cSldViewPr snapToGrid="0">
      <p:cViewPr varScale="1">
        <p:scale>
          <a:sx n="116" d="100"/>
          <a:sy n="116" d="100"/>
        </p:scale>
        <p:origin x="619" y="86"/>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41"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41992672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684701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Mª José</a:t>
            </a:r>
            <a:r>
              <a:rPr lang="es-ES" baseline="0" dirty="0" smtClean="0"/>
              <a:t> / Mila</a:t>
            </a:r>
            <a:endParaRPr dirty="0"/>
          </a:p>
        </p:txBody>
      </p:sp>
    </p:spTree>
    <p:extLst>
      <p:ext uri="{BB962C8B-B14F-4D97-AF65-F5344CB8AC3E}">
        <p14:creationId xmlns:p14="http://schemas.microsoft.com/office/powerpoint/2010/main" val="112246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Mª José</a:t>
            </a:r>
            <a:r>
              <a:rPr lang="es-ES" baseline="0" dirty="0" smtClean="0"/>
              <a:t> / Mila</a:t>
            </a:r>
            <a:endParaRPr dirty="0"/>
          </a:p>
        </p:txBody>
      </p:sp>
    </p:spTree>
    <p:extLst>
      <p:ext uri="{BB962C8B-B14F-4D97-AF65-F5344CB8AC3E}">
        <p14:creationId xmlns:p14="http://schemas.microsoft.com/office/powerpoint/2010/main" val="112246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Mª José</a:t>
            </a:r>
            <a:r>
              <a:rPr lang="es-ES" baseline="0" dirty="0" smtClean="0"/>
              <a:t> / Mila</a:t>
            </a:r>
            <a:endParaRPr dirty="0"/>
          </a:p>
        </p:txBody>
      </p:sp>
    </p:spTree>
    <p:extLst>
      <p:ext uri="{BB962C8B-B14F-4D97-AF65-F5344CB8AC3E}">
        <p14:creationId xmlns:p14="http://schemas.microsoft.com/office/powerpoint/2010/main" val="1122469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rtl="0">
              <a:spcBef>
                <a:spcPts val="0"/>
              </a:spcBef>
              <a:spcAft>
                <a:spcPts val="0"/>
              </a:spcAft>
              <a:buFontTx/>
              <a:buChar char="-"/>
            </a:pPr>
            <a:r>
              <a:rPr lang="es-ES" dirty="0" smtClean="0"/>
              <a:t>Eva</a:t>
            </a:r>
          </a:p>
          <a:p>
            <a:pPr marL="171450" lvl="0" indent="-171450" rtl="0">
              <a:spcBef>
                <a:spcPts val="0"/>
              </a:spcBef>
              <a:spcAft>
                <a:spcPts val="0"/>
              </a:spcAft>
              <a:buFontTx/>
              <a:buChar char="-"/>
            </a:pPr>
            <a:r>
              <a:rPr lang="es-ES" dirty="0" smtClean="0"/>
              <a:t>Bola</a:t>
            </a:r>
            <a:r>
              <a:rPr lang="es-ES" baseline="0" dirty="0" smtClean="0"/>
              <a:t> del mundo: CC0 de </a:t>
            </a:r>
            <a:r>
              <a:rPr lang="es-ES" baseline="0" dirty="0" err="1" smtClean="0"/>
              <a:t>Pixabay</a:t>
            </a:r>
            <a:endParaRPr lang="es-ES" baseline="0" dirty="0" smtClean="0"/>
          </a:p>
          <a:p>
            <a:pPr marL="171450" lvl="0" indent="-171450" rtl="0">
              <a:spcBef>
                <a:spcPts val="0"/>
              </a:spcBef>
              <a:spcAft>
                <a:spcPts val="0"/>
              </a:spcAft>
              <a:buFontTx/>
              <a:buChar char="-"/>
            </a:pPr>
            <a:r>
              <a:rPr lang="es-ES" baseline="0" dirty="0" smtClean="0"/>
              <a:t>Bocadillos comunicación verbal presencial: CC0 </a:t>
            </a:r>
            <a:r>
              <a:rPr lang="es-ES" baseline="0" dirty="0" err="1" smtClean="0"/>
              <a:t>Pixabay</a:t>
            </a:r>
            <a:endParaRPr lang="es-ES" baseline="0" dirty="0" smtClean="0"/>
          </a:p>
          <a:p>
            <a:pPr marL="171450" lvl="0" indent="-171450" rtl="0">
              <a:spcBef>
                <a:spcPts val="0"/>
              </a:spcBef>
              <a:spcAft>
                <a:spcPts val="0"/>
              </a:spcAft>
              <a:buFontTx/>
              <a:buChar char="-"/>
            </a:pPr>
            <a:r>
              <a:rPr lang="es-ES" baseline="0" dirty="0" err="1" smtClean="0"/>
              <a:t>Móbiles</a:t>
            </a:r>
            <a:r>
              <a:rPr lang="es-ES" baseline="0" dirty="0" smtClean="0"/>
              <a:t> y dedos: CC </a:t>
            </a:r>
            <a:r>
              <a:rPr lang="es-ES" baseline="0" dirty="0" err="1" smtClean="0"/>
              <a:t>Peformancestrategies</a:t>
            </a:r>
            <a:r>
              <a:rPr lang="es-ES" baseline="0" dirty="0" smtClean="0"/>
              <a:t> (es una imagen de un blog, no aporta </a:t>
            </a:r>
            <a:r>
              <a:rPr lang="es-ES" baseline="0" dirty="0" err="1" smtClean="0"/>
              <a:t>info</a:t>
            </a:r>
            <a:r>
              <a:rPr lang="es-ES" baseline="0" dirty="0" smtClean="0"/>
              <a:t> sobre el uso de las imágenes, en google aparece filtrada por licencia)</a:t>
            </a:r>
          </a:p>
          <a:p>
            <a:pPr marL="171450" lvl="0" indent="-171450" rtl="0">
              <a:spcBef>
                <a:spcPts val="0"/>
              </a:spcBef>
              <a:spcAft>
                <a:spcPts val="0"/>
              </a:spcAft>
              <a:buFontTx/>
              <a:buChar char="-"/>
            </a:pPr>
            <a:r>
              <a:rPr lang="es-ES" baseline="0" dirty="0" smtClean="0"/>
              <a:t>Dedos y bocadillos: CC ra2studio</a:t>
            </a:r>
          </a:p>
          <a:p>
            <a:pPr marL="171450" lvl="0" indent="-171450" rtl="0">
              <a:spcBef>
                <a:spcPts val="0"/>
              </a:spcBef>
              <a:spcAft>
                <a:spcPts val="0"/>
              </a:spcAft>
              <a:buFontTx/>
              <a:buChar char="-"/>
            </a:pPr>
            <a:r>
              <a:rPr lang="es-ES" baseline="0" dirty="0" smtClean="0"/>
              <a:t>Plancha de imprenta: CC0 </a:t>
            </a:r>
            <a:r>
              <a:rPr lang="es-ES" baseline="0" dirty="0" err="1" smtClean="0"/>
              <a:t>Pixabay</a:t>
            </a:r>
            <a:endParaRPr lang="es-ES" baseline="0" dirty="0" smtClean="0"/>
          </a:p>
          <a:p>
            <a:pPr marL="171450" lvl="0" indent="-171450" rtl="0">
              <a:spcBef>
                <a:spcPts val="0"/>
              </a:spcBef>
              <a:spcAft>
                <a:spcPts val="0"/>
              </a:spcAft>
              <a:buFontTx/>
              <a:buChar char="-"/>
            </a:pPr>
            <a:endParaRPr dirty="0"/>
          </a:p>
        </p:txBody>
      </p:sp>
    </p:spTree>
    <p:extLst>
      <p:ext uri="{BB962C8B-B14F-4D97-AF65-F5344CB8AC3E}">
        <p14:creationId xmlns:p14="http://schemas.microsoft.com/office/powerpoint/2010/main" val="1223671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Eva</a:t>
            </a:r>
            <a:endParaRPr dirty="0"/>
          </a:p>
        </p:txBody>
      </p:sp>
    </p:spTree>
    <p:extLst>
      <p:ext uri="{BB962C8B-B14F-4D97-AF65-F5344CB8AC3E}">
        <p14:creationId xmlns:p14="http://schemas.microsoft.com/office/powerpoint/2010/main" val="1020947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Silvia</a:t>
            </a:r>
            <a:endParaRPr dirty="0"/>
          </a:p>
        </p:txBody>
      </p:sp>
    </p:spTree>
    <p:extLst>
      <p:ext uri="{BB962C8B-B14F-4D97-AF65-F5344CB8AC3E}">
        <p14:creationId xmlns:p14="http://schemas.microsoft.com/office/powerpoint/2010/main" val="2398406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Alberto</a:t>
            </a:r>
            <a:endParaRPr dirty="0"/>
          </a:p>
        </p:txBody>
      </p:sp>
    </p:spTree>
    <p:extLst>
      <p:ext uri="{BB962C8B-B14F-4D97-AF65-F5344CB8AC3E}">
        <p14:creationId xmlns:p14="http://schemas.microsoft.com/office/powerpoint/2010/main" val="2606447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Alberto</a:t>
            </a:r>
            <a:endParaRPr dirty="0"/>
          </a:p>
        </p:txBody>
      </p:sp>
    </p:spTree>
    <p:extLst>
      <p:ext uri="{BB962C8B-B14F-4D97-AF65-F5344CB8AC3E}">
        <p14:creationId xmlns:p14="http://schemas.microsoft.com/office/powerpoint/2010/main" val="81561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4" name="Shape 17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2015598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7" name="Shape 20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311507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2711185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183761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503603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Cristina</a:t>
            </a:r>
            <a:endParaRPr dirty="0"/>
          </a:p>
        </p:txBody>
      </p:sp>
    </p:spTree>
    <p:extLst>
      <p:ext uri="{BB962C8B-B14F-4D97-AF65-F5344CB8AC3E}">
        <p14:creationId xmlns:p14="http://schemas.microsoft.com/office/powerpoint/2010/main" val="95665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364483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976193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Don</a:t>
            </a:r>
            <a:endParaRPr dirty="0"/>
          </a:p>
        </p:txBody>
      </p:sp>
    </p:spTree>
    <p:extLst>
      <p:ext uri="{BB962C8B-B14F-4D97-AF65-F5344CB8AC3E}">
        <p14:creationId xmlns:p14="http://schemas.microsoft.com/office/powerpoint/2010/main" val="2673074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ES" dirty="0" smtClean="0"/>
              <a:t>Don</a:t>
            </a:r>
            <a:endParaRPr dirty="0"/>
          </a:p>
        </p:txBody>
      </p:sp>
    </p:spTree>
    <p:extLst>
      <p:ext uri="{BB962C8B-B14F-4D97-AF65-F5344CB8AC3E}">
        <p14:creationId xmlns:p14="http://schemas.microsoft.com/office/powerpoint/2010/main" val="301033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833124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marL="0" lvl="0" indent="0">
              <a:spcBef>
                <a:spcPts val="0"/>
              </a:spcBef>
              <a:spcAft>
                <a:spcPts val="0"/>
              </a:spcAft>
              <a:buNone/>
            </a:pPr>
            <a:fld id="{00000000-1234-1234-1234-123412341234}" type="slidenum">
              <a:rPr lang="es"/>
              <a:pPr marL="0" lvl="0" indent="0">
                <a:spcBef>
                  <a:spcPts val="0"/>
                </a:spcBef>
                <a:spcAft>
                  <a:spcPts val="0"/>
                </a:spcAft>
                <a:buNone/>
              </a:pPr>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21" Type="http://schemas.openxmlformats.org/officeDocument/2006/relationships/image" Target="../media/image30.png"/><Relationship Id="rId7" Type="http://schemas.openxmlformats.org/officeDocument/2006/relationships/image" Target="../media/image16.png"/><Relationship Id="rId12" Type="http://schemas.openxmlformats.org/officeDocument/2006/relationships/image" Target="../media/image21.jpeg"/><Relationship Id="rId17" Type="http://schemas.openxmlformats.org/officeDocument/2006/relationships/image" Target="../media/image26.jpeg"/><Relationship Id="rId2" Type="http://schemas.openxmlformats.org/officeDocument/2006/relationships/notesSlide" Target="../notesSlides/notesSlide8.xml"/><Relationship Id="rId16" Type="http://schemas.openxmlformats.org/officeDocument/2006/relationships/image" Target="../media/image25.jpeg"/><Relationship Id="rId20" Type="http://schemas.openxmlformats.org/officeDocument/2006/relationships/image" Target="../media/image29.jpeg"/><Relationship Id="rId1" Type="http://schemas.openxmlformats.org/officeDocument/2006/relationships/slideLayout" Target="../slideLayouts/slideLayout3.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jpeg"/><Relationship Id="rId10" Type="http://schemas.openxmlformats.org/officeDocument/2006/relationships/image" Target="../media/image19.png"/><Relationship Id="rId19" Type="http://schemas.openxmlformats.org/officeDocument/2006/relationships/image" Target="../media/image28.jpe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5.gif"/><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image" Target="../media/image48.jpe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47.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hyperlink" Target="http://http/eliasanchez.weebly.com/uploads/2/4/4/0/24403216/tarea_2._uso_clasificacion_y_funciones_de_la_herramientas_digitales.pdf" TargetMode="External"/><Relationship Id="rId7"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hyperlink" Target="http://www.daypo.com/test.comunicacion1.html" TargetMode="External"/><Relationship Id="rId4" Type="http://schemas.openxmlformats.org/officeDocument/2006/relationships/hyperlink" Target="http://mas51.com/ventaja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2. Comunicación y colaboración: 2.1. Interacción mediante tecnologías </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digitales: </a:t>
            </a:r>
            <a:b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1</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¿Te comunicas correctamente en el entorno digital?</a:t>
            </a:r>
          </a:p>
          <a:p>
            <a:pPr algn="ctr">
              <a:lnSpc>
                <a:spcPct val="107000"/>
              </a:lnSpc>
            </a:pPr>
            <a:r>
              <a:rPr lang="es-ES" sz="1100" dirty="0">
                <a:latin typeface="Calibri" panose="020F0502020204030204" pitchFamily="34"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2433543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p:nvPr/>
        </p:nvSpPr>
        <p:spPr>
          <a:xfrm>
            <a:off x="8900" y="0"/>
            <a:ext cx="5154366"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2" name="Shape 162"/>
          <p:cNvSpPr txBox="1"/>
          <p:nvPr/>
        </p:nvSpPr>
        <p:spPr>
          <a:xfrm>
            <a:off x="753722" y="-120550"/>
            <a:ext cx="4613008" cy="1174674"/>
          </a:xfrm>
          <a:prstGeom prst="rect">
            <a:avLst/>
          </a:prstGeom>
          <a:noFill/>
          <a:ln>
            <a:noFill/>
          </a:ln>
        </p:spPr>
        <p:txBody>
          <a:bodyPr spcFirstLastPara="1" wrap="square" lIns="91425" tIns="91425" rIns="91425" bIns="91425" anchor="t" anchorCtr="0">
            <a:noAutofit/>
          </a:bodyPr>
          <a:lstStyle/>
          <a:p>
            <a:r>
              <a:rPr lang="es-ES" sz="2400" dirty="0">
                <a:latin typeface="Franklin Gothic" panose="020B0604020202020204" charset="0"/>
              </a:rPr>
              <a:t>QUE HERRAMIENTAS </a:t>
            </a:r>
          </a:p>
          <a:p>
            <a:r>
              <a:rPr lang="es-ES" sz="2400" dirty="0">
                <a:latin typeface="Franklin Gothic" panose="020B0604020202020204" charset="0"/>
              </a:rPr>
              <a:t>DIGITALES </a:t>
            </a:r>
            <a:r>
              <a:rPr lang="es-ES" sz="2400" dirty="0" smtClean="0">
                <a:latin typeface="Franklin Gothic" panose="020B0604020202020204" charset="0"/>
              </a:rPr>
              <a:t>DE COMUNICACIÓN VAS </a:t>
            </a:r>
            <a:r>
              <a:rPr lang="es-ES" sz="2400" dirty="0">
                <a:latin typeface="Franklin Gothic" panose="020B0604020202020204" charset="0"/>
              </a:rPr>
              <a:t>A UTILIZAR</a:t>
            </a:r>
          </a:p>
        </p:txBody>
      </p:sp>
      <p:pic>
        <p:nvPicPr>
          <p:cNvPr id="13" name="Shape 149"/>
          <p:cNvPicPr preferRelativeResize="0"/>
          <p:nvPr/>
        </p:nvPicPr>
        <p:blipFill>
          <a:blip r:embed="rId3">
            <a:alphaModFix/>
          </a:blip>
          <a:stretch>
            <a:fillRect/>
          </a:stretch>
        </p:blipFill>
        <p:spPr>
          <a:xfrm>
            <a:off x="92078" y="168768"/>
            <a:ext cx="661644" cy="667461"/>
          </a:xfrm>
          <a:prstGeom prst="rect">
            <a:avLst/>
          </a:prstGeom>
          <a:noFill/>
          <a:ln>
            <a:noFill/>
          </a:ln>
        </p:spPr>
      </p:pic>
      <p:sp>
        <p:nvSpPr>
          <p:cNvPr id="48" name="CuadroTexto 47"/>
          <p:cNvSpPr txBox="1"/>
          <p:nvPr/>
        </p:nvSpPr>
        <p:spPr>
          <a:xfrm>
            <a:off x="4921949" y="1337617"/>
            <a:ext cx="2399440" cy="307777"/>
          </a:xfrm>
          <a:prstGeom prst="rect">
            <a:avLst/>
          </a:prstGeom>
          <a:solidFill>
            <a:schemeClr val="bg1"/>
          </a:solidFill>
        </p:spPr>
        <p:txBody>
          <a:bodyPr wrap="square" rtlCol="0">
            <a:spAutoFit/>
          </a:bodyPr>
          <a:lstStyle/>
          <a:p>
            <a:endParaRPr lang="es-ES" dirty="0"/>
          </a:p>
        </p:txBody>
      </p:sp>
      <p:pic>
        <p:nvPicPr>
          <p:cNvPr id="53" name="Imagen 52"/>
          <p:cNvPicPr>
            <a:picLocks noChangeAspect="1"/>
          </p:cNvPicPr>
          <p:nvPr/>
        </p:nvPicPr>
        <p:blipFill rotWithShape="1">
          <a:blip r:embed="rId4">
            <a:extLst>
              <a:ext uri="{28A0092B-C50C-407E-A947-70E740481C1C}">
                <a14:useLocalDpi xmlns:a14="http://schemas.microsoft.com/office/drawing/2010/main" val="0"/>
              </a:ext>
            </a:extLst>
          </a:blip>
          <a:srcRect r="34533"/>
          <a:stretch/>
        </p:blipFill>
        <p:spPr>
          <a:xfrm>
            <a:off x="0" y="995050"/>
            <a:ext cx="4667279" cy="4117366"/>
          </a:xfrm>
          <a:prstGeom prst="rect">
            <a:avLst/>
          </a:prstGeom>
        </p:spPr>
      </p:pic>
      <p:sp>
        <p:nvSpPr>
          <p:cNvPr id="86" name="CuadroTexto 85"/>
          <p:cNvSpPr txBox="1"/>
          <p:nvPr/>
        </p:nvSpPr>
        <p:spPr>
          <a:xfrm>
            <a:off x="3465955" y="1244806"/>
            <a:ext cx="3650725" cy="461665"/>
          </a:xfrm>
          <a:prstGeom prst="rect">
            <a:avLst/>
          </a:prstGeom>
          <a:noFill/>
        </p:spPr>
        <p:txBody>
          <a:bodyPr wrap="square" rtlCol="0">
            <a:spAutoFit/>
          </a:bodyPr>
          <a:lstStyle/>
          <a:p>
            <a:pPr algn="just"/>
            <a:r>
              <a:rPr lang="es-ES" sz="1200" dirty="0" smtClean="0">
                <a:latin typeface="Franklin Gothic" panose="020B0604020202020204" charset="0"/>
              </a:rPr>
              <a:t>CMS: sistemas para crear y administrar contenido digital</a:t>
            </a:r>
            <a:endParaRPr lang="es-ES" sz="1200" dirty="0">
              <a:latin typeface="Franklin Gothic" panose="020B0604020202020204" charset="0"/>
            </a:endParaRPr>
          </a:p>
        </p:txBody>
      </p:sp>
      <p:sp>
        <p:nvSpPr>
          <p:cNvPr id="87" name="CuadroTexto 86"/>
          <p:cNvSpPr txBox="1"/>
          <p:nvPr/>
        </p:nvSpPr>
        <p:spPr>
          <a:xfrm>
            <a:off x="3465955" y="1964237"/>
            <a:ext cx="3650725" cy="461665"/>
          </a:xfrm>
          <a:prstGeom prst="rect">
            <a:avLst/>
          </a:prstGeom>
          <a:noFill/>
        </p:spPr>
        <p:txBody>
          <a:bodyPr wrap="square" rtlCol="0">
            <a:spAutoFit/>
          </a:bodyPr>
          <a:lstStyle/>
          <a:p>
            <a:pPr algn="just"/>
            <a:r>
              <a:rPr lang="es-ES" sz="1200" dirty="0" smtClean="0">
                <a:latin typeface="Franklin Gothic" panose="020B0604020202020204" charset="0"/>
              </a:rPr>
              <a:t>Redes sociales y </a:t>
            </a:r>
            <a:r>
              <a:rPr lang="es-ES" sz="1200" smtClean="0">
                <a:latin typeface="Franklin Gothic" panose="020B0604020202020204" charset="0"/>
              </a:rPr>
              <a:t>mensajería instantánea</a:t>
            </a:r>
            <a:r>
              <a:rPr lang="es-ES" sz="1200" dirty="0" smtClean="0">
                <a:latin typeface="Franklin Gothic" panose="020B0604020202020204" charset="0"/>
              </a:rPr>
              <a:t>: plataformas digitales que conectan usuarios</a:t>
            </a:r>
            <a:endParaRPr lang="es-ES" sz="1200" dirty="0">
              <a:latin typeface="Franklin Gothic" panose="020B0604020202020204" charset="0"/>
            </a:endParaRPr>
          </a:p>
        </p:txBody>
      </p:sp>
      <p:sp>
        <p:nvSpPr>
          <p:cNvPr id="88" name="CuadroTexto 87"/>
          <p:cNvSpPr txBox="1"/>
          <p:nvPr/>
        </p:nvSpPr>
        <p:spPr>
          <a:xfrm>
            <a:off x="3465955" y="2700302"/>
            <a:ext cx="3650725" cy="461665"/>
          </a:xfrm>
          <a:prstGeom prst="rect">
            <a:avLst/>
          </a:prstGeom>
          <a:noFill/>
        </p:spPr>
        <p:txBody>
          <a:bodyPr wrap="square" rtlCol="0">
            <a:spAutoFit/>
          </a:bodyPr>
          <a:lstStyle/>
          <a:p>
            <a:pPr algn="just"/>
            <a:r>
              <a:rPr lang="es-ES" sz="1200" dirty="0" smtClean="0">
                <a:latin typeface="Franklin Gothic" panose="020B0604020202020204" charset="0"/>
              </a:rPr>
              <a:t>Marcadores sociales: crean tu lista de favoritos y se puede compartir en la red</a:t>
            </a:r>
            <a:endParaRPr lang="es-ES" sz="1200" dirty="0">
              <a:latin typeface="Franklin Gothic" panose="020B0604020202020204" charset="0"/>
            </a:endParaRPr>
          </a:p>
        </p:txBody>
      </p:sp>
      <p:sp>
        <p:nvSpPr>
          <p:cNvPr id="89" name="CuadroTexto 88"/>
          <p:cNvSpPr txBox="1"/>
          <p:nvPr/>
        </p:nvSpPr>
        <p:spPr>
          <a:xfrm>
            <a:off x="3465955" y="4650751"/>
            <a:ext cx="3650725" cy="461665"/>
          </a:xfrm>
          <a:prstGeom prst="rect">
            <a:avLst/>
          </a:prstGeom>
          <a:noFill/>
        </p:spPr>
        <p:txBody>
          <a:bodyPr wrap="square" rtlCol="0">
            <a:spAutoFit/>
          </a:bodyPr>
          <a:lstStyle/>
          <a:p>
            <a:pPr algn="just"/>
            <a:r>
              <a:rPr lang="es-ES" sz="1200" dirty="0" smtClean="0">
                <a:latin typeface="Franklin Gothic" panose="020B0604020202020204" charset="0"/>
              </a:rPr>
              <a:t>Publicar 2.0: herramientas de interacción e intercambio de información</a:t>
            </a:r>
            <a:endParaRPr lang="es-ES" sz="1200" dirty="0">
              <a:latin typeface="Franklin Gothic" panose="020B0604020202020204" charset="0"/>
            </a:endParaRPr>
          </a:p>
        </p:txBody>
      </p:sp>
      <p:sp>
        <p:nvSpPr>
          <p:cNvPr id="90" name="CuadroTexto 89"/>
          <p:cNvSpPr txBox="1"/>
          <p:nvPr/>
        </p:nvSpPr>
        <p:spPr>
          <a:xfrm>
            <a:off x="3465954" y="3852840"/>
            <a:ext cx="3650725" cy="1015663"/>
          </a:xfrm>
          <a:prstGeom prst="rect">
            <a:avLst/>
          </a:prstGeom>
          <a:noFill/>
        </p:spPr>
        <p:txBody>
          <a:bodyPr wrap="square" rtlCol="0">
            <a:spAutoFit/>
          </a:bodyPr>
          <a:lstStyle/>
          <a:p>
            <a:pPr algn="just"/>
            <a:r>
              <a:rPr lang="es-ES" sz="1200" dirty="0" err="1" smtClean="0">
                <a:latin typeface="Franklin Gothic" panose="020B0604020202020204" charset="0"/>
              </a:rPr>
              <a:t>Streaming</a:t>
            </a:r>
            <a:r>
              <a:rPr lang="es-ES" sz="1200" dirty="0" smtClean="0">
                <a:latin typeface="Franklin Gothic" panose="020B0604020202020204" charset="0"/>
              </a:rPr>
              <a:t> y</a:t>
            </a:r>
            <a:r>
              <a:rPr lang="es-ES" sz="1200" dirty="0">
                <a:latin typeface="Franklin Gothic" panose="020B0604020202020204" charset="0"/>
              </a:rPr>
              <a:t> </a:t>
            </a:r>
            <a:r>
              <a:rPr lang="es-ES" sz="1200" dirty="0" smtClean="0">
                <a:latin typeface="Franklin Gothic" panose="020B0604020202020204" charset="0"/>
              </a:rPr>
              <a:t>de comunicación en vivo: se utilizan para transmitir en directo, ya sea una </a:t>
            </a:r>
            <a:r>
              <a:rPr lang="es-ES" sz="1200" dirty="0" err="1" smtClean="0">
                <a:latin typeface="Franklin Gothic" panose="020B0604020202020204" charset="0"/>
              </a:rPr>
              <a:t>videollamada</a:t>
            </a:r>
            <a:r>
              <a:rPr lang="es-ES" sz="1200" dirty="0" smtClean="0">
                <a:latin typeface="Franklin Gothic" panose="020B0604020202020204" charset="0"/>
              </a:rPr>
              <a:t> o un evento…</a:t>
            </a:r>
          </a:p>
          <a:p>
            <a:pPr algn="just"/>
            <a:endParaRPr lang="es-ES" sz="1200" dirty="0">
              <a:latin typeface="Franklin Gothic" panose="020B0604020202020204" charset="0"/>
            </a:endParaRPr>
          </a:p>
          <a:p>
            <a:pPr algn="just"/>
            <a:endParaRPr lang="es-ES" sz="1200" dirty="0">
              <a:latin typeface="Franklin Gothic" panose="020B0604020202020204" charset="0"/>
            </a:endParaRPr>
          </a:p>
        </p:txBody>
      </p:sp>
      <p:sp>
        <p:nvSpPr>
          <p:cNvPr id="91" name="CuadroTexto 90"/>
          <p:cNvSpPr txBox="1"/>
          <p:nvPr/>
        </p:nvSpPr>
        <p:spPr>
          <a:xfrm>
            <a:off x="3465955" y="3174100"/>
            <a:ext cx="3650725" cy="461665"/>
          </a:xfrm>
          <a:prstGeom prst="rect">
            <a:avLst/>
          </a:prstGeom>
          <a:noFill/>
        </p:spPr>
        <p:txBody>
          <a:bodyPr wrap="square" rtlCol="0">
            <a:spAutoFit/>
          </a:bodyPr>
          <a:lstStyle/>
          <a:p>
            <a:pPr algn="just"/>
            <a:r>
              <a:rPr lang="es-ES" sz="1200" dirty="0" smtClean="0">
                <a:latin typeface="Franklin Gothic" panose="020B0604020202020204" charset="0"/>
              </a:rPr>
              <a:t>Discos virtuales: permiten almacenar y descargar gran cantidad de datos</a:t>
            </a:r>
            <a:endParaRPr lang="es-ES" sz="1200" dirty="0">
              <a:latin typeface="Franklin Gothic" panose="020B0604020202020204" charset="0"/>
            </a:endParaRPr>
          </a:p>
        </p:txBody>
      </p:sp>
      <p:pic>
        <p:nvPicPr>
          <p:cNvPr id="75" name="Imagen 7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91915" y="1142714"/>
            <a:ext cx="426351" cy="389806"/>
          </a:xfrm>
          <a:prstGeom prst="rect">
            <a:avLst/>
          </a:prstGeom>
        </p:spPr>
      </p:pic>
      <p:pic>
        <p:nvPicPr>
          <p:cNvPr id="77" name="Imagen 7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70929" y="1124161"/>
            <a:ext cx="384098" cy="388800"/>
          </a:xfrm>
          <a:prstGeom prst="rect">
            <a:avLst/>
          </a:prstGeom>
        </p:spPr>
      </p:pic>
      <p:pic>
        <p:nvPicPr>
          <p:cNvPr id="85" name="Imagen 8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07690" y="1118753"/>
            <a:ext cx="390333" cy="390333"/>
          </a:xfrm>
          <a:prstGeom prst="rect">
            <a:avLst/>
          </a:prstGeom>
        </p:spPr>
      </p:pic>
      <p:pic>
        <p:nvPicPr>
          <p:cNvPr id="111" name="Imagen 110"/>
          <p:cNvPicPr>
            <a:picLocks noChangeAspect="1"/>
          </p:cNvPicPr>
          <p:nvPr/>
        </p:nvPicPr>
        <p:blipFill rotWithShape="1">
          <a:blip r:embed="rId4">
            <a:extLst>
              <a:ext uri="{28A0092B-C50C-407E-A947-70E740481C1C}">
                <a14:useLocalDpi xmlns:a14="http://schemas.microsoft.com/office/drawing/2010/main" val="0"/>
              </a:ext>
            </a:extLst>
          </a:blip>
          <a:srcRect l="44217" t="2302" r="49893" b="-2302"/>
          <a:stretch/>
        </p:blipFill>
        <p:spPr>
          <a:xfrm>
            <a:off x="7093123" y="1093821"/>
            <a:ext cx="419922" cy="4117366"/>
          </a:xfrm>
          <a:prstGeom prst="rect">
            <a:avLst/>
          </a:prstGeom>
        </p:spPr>
      </p:pic>
      <p:pic>
        <p:nvPicPr>
          <p:cNvPr id="95" name="Imagen 9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13045" y="1867202"/>
            <a:ext cx="388800" cy="388800"/>
          </a:xfrm>
          <a:prstGeom prst="rect">
            <a:avLst/>
          </a:prstGeom>
        </p:spPr>
      </p:pic>
      <p:pic>
        <p:nvPicPr>
          <p:cNvPr id="96" name="Imagen 9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07596" y="1867202"/>
            <a:ext cx="479263" cy="388800"/>
          </a:xfrm>
          <a:prstGeom prst="rect">
            <a:avLst/>
          </a:prstGeom>
        </p:spPr>
      </p:pic>
      <p:pic>
        <p:nvPicPr>
          <p:cNvPr id="97" name="Imagen 9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647235" y="1867202"/>
            <a:ext cx="388800" cy="388800"/>
          </a:xfrm>
          <a:prstGeom prst="rect">
            <a:avLst/>
          </a:prstGeom>
        </p:spPr>
      </p:pic>
      <p:pic>
        <p:nvPicPr>
          <p:cNvPr id="4" name="Imagen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098059" y="2610243"/>
            <a:ext cx="388800" cy="388800"/>
          </a:xfrm>
          <a:prstGeom prst="rect">
            <a:avLst/>
          </a:prstGeom>
        </p:spPr>
      </p:pic>
      <p:pic>
        <p:nvPicPr>
          <p:cNvPr id="7" name="Imagen 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565105" y="3114612"/>
            <a:ext cx="389615" cy="388800"/>
          </a:xfrm>
          <a:prstGeom prst="rect">
            <a:avLst/>
          </a:prstGeom>
        </p:spPr>
      </p:pic>
      <p:pic>
        <p:nvPicPr>
          <p:cNvPr id="10" name="Imagen 9"/>
          <p:cNvPicPr>
            <a:picLocks noChangeAspect="1"/>
          </p:cNvPicPr>
          <p:nvPr/>
        </p:nvPicPr>
        <p:blipFill rotWithShape="1">
          <a:blip r:embed="rId13">
            <a:extLst>
              <a:ext uri="{28A0092B-C50C-407E-A947-70E740481C1C}">
                <a14:useLocalDpi xmlns:a14="http://schemas.microsoft.com/office/drawing/2010/main" val="0"/>
              </a:ext>
            </a:extLst>
          </a:blip>
          <a:srcRect l="34969" r="28708"/>
          <a:stretch/>
        </p:blipFill>
        <p:spPr>
          <a:xfrm>
            <a:off x="8746279" y="3107916"/>
            <a:ext cx="289756" cy="388800"/>
          </a:xfrm>
          <a:prstGeom prst="rect">
            <a:avLst/>
          </a:prstGeom>
        </p:spPr>
      </p:pic>
      <p:pic>
        <p:nvPicPr>
          <p:cNvPr id="14" name="Imagen 13"/>
          <p:cNvPicPr>
            <a:picLocks noChangeAspect="1"/>
          </p:cNvPicPr>
          <p:nvPr/>
        </p:nvPicPr>
        <p:blipFill rotWithShape="1">
          <a:blip r:embed="rId14">
            <a:extLst>
              <a:ext uri="{28A0092B-C50C-407E-A947-70E740481C1C}">
                <a14:useLocalDpi xmlns:a14="http://schemas.microsoft.com/office/drawing/2010/main" val="0"/>
              </a:ext>
            </a:extLst>
          </a:blip>
          <a:srcRect l="9399" t="16297" r="9117" b="15046"/>
          <a:stretch/>
        </p:blipFill>
        <p:spPr>
          <a:xfrm>
            <a:off x="8070929" y="3828729"/>
            <a:ext cx="446640" cy="376322"/>
          </a:xfrm>
          <a:prstGeom prst="rect">
            <a:avLst/>
          </a:prstGeom>
        </p:spPr>
      </p:pic>
      <p:pic>
        <p:nvPicPr>
          <p:cNvPr id="15" name="Imagen 14"/>
          <p:cNvPicPr>
            <a:picLocks noChangeAspect="1"/>
          </p:cNvPicPr>
          <p:nvPr/>
        </p:nvPicPr>
        <p:blipFill rotWithShape="1">
          <a:blip r:embed="rId15">
            <a:extLst>
              <a:ext uri="{28A0092B-C50C-407E-A947-70E740481C1C}">
                <a14:useLocalDpi xmlns:a14="http://schemas.microsoft.com/office/drawing/2010/main" val="0"/>
              </a:ext>
            </a:extLst>
          </a:blip>
          <a:srcRect l="5087" t="11094" r="4286" b="12047"/>
          <a:stretch/>
        </p:blipFill>
        <p:spPr>
          <a:xfrm>
            <a:off x="8661934" y="4591607"/>
            <a:ext cx="458446" cy="388800"/>
          </a:xfrm>
          <a:prstGeom prst="rect">
            <a:avLst/>
          </a:prstGeom>
        </p:spPr>
      </p:pic>
      <p:pic>
        <p:nvPicPr>
          <p:cNvPr id="17" name="Imagen 16"/>
          <p:cNvPicPr>
            <a:picLocks noChangeAspect="1"/>
          </p:cNvPicPr>
          <p:nvPr/>
        </p:nvPicPr>
        <p:blipFill rotWithShape="1">
          <a:blip r:embed="rId16">
            <a:extLst>
              <a:ext uri="{28A0092B-C50C-407E-A947-70E740481C1C}">
                <a14:useLocalDpi xmlns:a14="http://schemas.microsoft.com/office/drawing/2010/main" val="0"/>
              </a:ext>
            </a:extLst>
          </a:blip>
          <a:srcRect l="26370" t="9552" r="25768" b="9417"/>
          <a:stretch/>
        </p:blipFill>
        <p:spPr>
          <a:xfrm>
            <a:off x="7632382" y="4593683"/>
            <a:ext cx="407837" cy="388800"/>
          </a:xfrm>
          <a:prstGeom prst="rect">
            <a:avLst/>
          </a:prstGeom>
        </p:spPr>
      </p:pic>
      <p:pic>
        <p:nvPicPr>
          <p:cNvPr id="18" name="Imagen 17"/>
          <p:cNvPicPr>
            <a:picLocks noChangeAspect="1"/>
          </p:cNvPicPr>
          <p:nvPr/>
        </p:nvPicPr>
        <p:blipFill rotWithShape="1">
          <a:blip r:embed="rId17">
            <a:extLst>
              <a:ext uri="{28A0092B-C50C-407E-A947-70E740481C1C}">
                <a14:useLocalDpi xmlns:a14="http://schemas.microsoft.com/office/drawing/2010/main" val="0"/>
              </a:ext>
            </a:extLst>
          </a:blip>
          <a:srcRect l="9944" t="1888" r="9459"/>
          <a:stretch/>
        </p:blipFill>
        <p:spPr>
          <a:xfrm>
            <a:off x="7551047" y="2632156"/>
            <a:ext cx="417730" cy="388800"/>
          </a:xfrm>
          <a:prstGeom prst="rect">
            <a:avLst/>
          </a:prstGeom>
        </p:spPr>
      </p:pic>
      <p:pic>
        <p:nvPicPr>
          <p:cNvPr id="19" name="Imagen 18"/>
          <p:cNvPicPr>
            <a:picLocks noChangeAspect="1"/>
          </p:cNvPicPr>
          <p:nvPr/>
        </p:nvPicPr>
        <p:blipFill rotWithShape="1">
          <a:blip r:embed="rId18">
            <a:extLst>
              <a:ext uri="{28A0092B-C50C-407E-A947-70E740481C1C}">
                <a14:useLocalDpi xmlns:a14="http://schemas.microsoft.com/office/drawing/2010/main" val="0"/>
              </a:ext>
            </a:extLst>
          </a:blip>
          <a:srcRect l="24802" t="6983" r="27427" b="19259"/>
          <a:stretch/>
        </p:blipFill>
        <p:spPr>
          <a:xfrm>
            <a:off x="8666925" y="2568983"/>
            <a:ext cx="378405" cy="388800"/>
          </a:xfrm>
          <a:prstGeom prst="rect">
            <a:avLst/>
          </a:prstGeom>
        </p:spPr>
      </p:pic>
      <p:pic>
        <p:nvPicPr>
          <p:cNvPr id="20" name="Imagen 19"/>
          <p:cNvPicPr>
            <a:picLocks noChangeAspect="1"/>
          </p:cNvPicPr>
          <p:nvPr/>
        </p:nvPicPr>
        <p:blipFill rotWithShape="1">
          <a:blip r:embed="rId19">
            <a:extLst>
              <a:ext uri="{28A0092B-C50C-407E-A947-70E740481C1C}">
                <a14:useLocalDpi xmlns:a14="http://schemas.microsoft.com/office/drawing/2010/main" val="0"/>
              </a:ext>
            </a:extLst>
          </a:blip>
          <a:srcRect l="30304" r="26091"/>
          <a:stretch/>
        </p:blipFill>
        <p:spPr>
          <a:xfrm>
            <a:off x="8193339" y="3114026"/>
            <a:ext cx="347845" cy="388800"/>
          </a:xfrm>
          <a:prstGeom prst="rect">
            <a:avLst/>
          </a:prstGeom>
        </p:spPr>
      </p:pic>
      <p:pic>
        <p:nvPicPr>
          <p:cNvPr id="21" name="Imagen 20"/>
          <p:cNvPicPr>
            <a:picLocks noChangeAspect="1"/>
          </p:cNvPicPr>
          <p:nvPr/>
        </p:nvPicPr>
        <p:blipFill rotWithShape="1">
          <a:blip r:embed="rId20">
            <a:extLst>
              <a:ext uri="{28A0092B-C50C-407E-A947-70E740481C1C}">
                <a14:useLocalDpi xmlns:a14="http://schemas.microsoft.com/office/drawing/2010/main" val="0"/>
              </a:ext>
            </a:extLst>
          </a:blip>
          <a:srcRect l="4166" t="8230" r="-1"/>
          <a:stretch/>
        </p:blipFill>
        <p:spPr>
          <a:xfrm>
            <a:off x="8112866" y="4618554"/>
            <a:ext cx="508600" cy="388800"/>
          </a:xfrm>
          <a:prstGeom prst="rect">
            <a:avLst/>
          </a:prstGeom>
        </p:spPr>
      </p:pic>
      <p:sp>
        <p:nvSpPr>
          <p:cNvPr id="22" name="CuadroTexto 21"/>
          <p:cNvSpPr txBox="1"/>
          <p:nvPr/>
        </p:nvSpPr>
        <p:spPr>
          <a:xfrm>
            <a:off x="8900" y="2605457"/>
            <a:ext cx="1098005" cy="830997"/>
          </a:xfrm>
          <a:prstGeom prst="rect">
            <a:avLst/>
          </a:prstGeom>
          <a:noFill/>
        </p:spPr>
        <p:txBody>
          <a:bodyPr wrap="square" rtlCol="0">
            <a:spAutoFit/>
          </a:bodyPr>
          <a:lstStyle/>
          <a:p>
            <a:r>
              <a:rPr lang="es-ES" sz="2400" dirty="0" smtClean="0">
                <a:solidFill>
                  <a:srgbClr val="8C3743"/>
                </a:solidFill>
                <a:latin typeface="Franklin Gothic" panose="020B0604020202020204" charset="0"/>
              </a:rPr>
              <a:t>TIPOS</a:t>
            </a:r>
          </a:p>
          <a:p>
            <a:endParaRPr lang="es-ES" sz="2400" dirty="0">
              <a:solidFill>
                <a:srgbClr val="8C3743"/>
              </a:solidFill>
              <a:latin typeface="Franklin Gothic" panose="020B0604020202020204" charset="0"/>
            </a:endParaRPr>
          </a:p>
        </p:txBody>
      </p:sp>
      <p:pic>
        <p:nvPicPr>
          <p:cNvPr id="2" name="Imagen 1"/>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580228" y="3852840"/>
            <a:ext cx="391415" cy="391415"/>
          </a:xfrm>
          <a:prstGeom prst="rect">
            <a:avLst/>
          </a:prstGeom>
        </p:spPr>
      </p:pic>
      <p:pic>
        <p:nvPicPr>
          <p:cNvPr id="3" name="Imagen 2"/>
          <p:cNvPicPr>
            <a:picLocks noChangeAspect="1"/>
          </p:cNvPicPr>
          <p:nvPr/>
        </p:nvPicPr>
        <p:blipFill rotWithShape="1">
          <a:blip r:embed="rId22">
            <a:extLst>
              <a:ext uri="{28A0092B-C50C-407E-A947-70E740481C1C}">
                <a14:useLocalDpi xmlns:a14="http://schemas.microsoft.com/office/drawing/2010/main" val="0"/>
              </a:ext>
            </a:extLst>
          </a:blip>
          <a:srcRect l="35513" t="8636" r="36093" b="9641"/>
          <a:stretch/>
        </p:blipFill>
        <p:spPr>
          <a:xfrm>
            <a:off x="8712876" y="3828729"/>
            <a:ext cx="324553" cy="369016"/>
          </a:xfrm>
          <a:prstGeom prst="rect">
            <a:avLst/>
          </a:prstGeom>
        </p:spPr>
      </p:pic>
    </p:spTree>
    <p:extLst>
      <p:ext uri="{BB962C8B-B14F-4D97-AF65-F5344CB8AC3E}">
        <p14:creationId xmlns:p14="http://schemas.microsoft.com/office/powerpoint/2010/main" val="12334253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4" name="CuadroTexto 3"/>
          <p:cNvSpPr txBox="1"/>
          <p:nvPr/>
        </p:nvSpPr>
        <p:spPr>
          <a:xfrm>
            <a:off x="1852915" y="1094966"/>
            <a:ext cx="5934112" cy="923330"/>
          </a:xfrm>
          <a:prstGeom prst="rect">
            <a:avLst/>
          </a:prstGeom>
          <a:noFill/>
        </p:spPr>
        <p:txBody>
          <a:bodyPr wrap="square" rtlCol="0">
            <a:spAutoFit/>
          </a:bodyPr>
          <a:lstStyle/>
          <a:p>
            <a:pPr algn="ctr"/>
            <a:r>
              <a:rPr lang="es-ES" sz="1800" dirty="0" smtClean="0">
                <a:solidFill>
                  <a:schemeClr val="tx1"/>
                </a:solidFill>
                <a:latin typeface="Franklin Gothic" panose="020B0604020202020204" charset="0"/>
              </a:rPr>
              <a:t>Hay otras herramientas digitales que aunque no son estrictamente de comunicación es importante conocer</a:t>
            </a:r>
          </a:p>
          <a:p>
            <a:pPr algn="ctr"/>
            <a:endParaRPr lang="es-ES" sz="1800" dirty="0">
              <a:solidFill>
                <a:srgbClr val="BC5561"/>
              </a:solidFill>
              <a:latin typeface="Franklin Gothic" panose="020B0604020202020204" charset="0"/>
            </a:endParaRPr>
          </a:p>
        </p:txBody>
      </p:sp>
      <p:sp>
        <p:nvSpPr>
          <p:cNvPr id="18" name="Shape 161"/>
          <p:cNvSpPr/>
          <p:nvPr/>
        </p:nvSpPr>
        <p:spPr>
          <a:xfrm>
            <a:off x="5774" y="-16261"/>
            <a:ext cx="5154366"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 name="CuadroTexto 18"/>
          <p:cNvSpPr txBox="1"/>
          <p:nvPr/>
        </p:nvSpPr>
        <p:spPr>
          <a:xfrm>
            <a:off x="711149" y="-108376"/>
            <a:ext cx="4620759" cy="1200329"/>
          </a:xfrm>
          <a:prstGeom prst="rect">
            <a:avLst/>
          </a:prstGeom>
          <a:noFill/>
        </p:spPr>
        <p:txBody>
          <a:bodyPr wrap="square" rtlCol="0">
            <a:spAutoFit/>
          </a:bodyPr>
          <a:lstStyle/>
          <a:p>
            <a:r>
              <a:rPr lang="es-ES" sz="2400" dirty="0">
                <a:latin typeface="Franklin Gothic" panose="020B0604020202020204" charset="0"/>
              </a:rPr>
              <a:t>QUE HERRAMIENTAS </a:t>
            </a:r>
          </a:p>
          <a:p>
            <a:r>
              <a:rPr lang="es-ES" sz="2400" dirty="0">
                <a:latin typeface="Franklin Gothic" panose="020B0604020202020204" charset="0"/>
              </a:rPr>
              <a:t>DIGITALES DE COMUNICACIÓN VAS A UTILIZAR</a:t>
            </a:r>
          </a:p>
        </p:txBody>
      </p:sp>
      <p:pic>
        <p:nvPicPr>
          <p:cNvPr id="20" name="Shape 149"/>
          <p:cNvPicPr preferRelativeResize="0"/>
          <p:nvPr/>
        </p:nvPicPr>
        <p:blipFill>
          <a:blip r:embed="rId3">
            <a:alphaModFix/>
          </a:blip>
          <a:stretch>
            <a:fillRect/>
          </a:stretch>
        </p:blipFill>
        <p:spPr>
          <a:xfrm>
            <a:off x="49505" y="7937"/>
            <a:ext cx="661644" cy="667461"/>
          </a:xfrm>
          <a:prstGeom prst="rect">
            <a:avLst/>
          </a:prstGeom>
          <a:noFill/>
          <a:ln>
            <a:noFill/>
          </a:ln>
        </p:spPr>
      </p:pic>
      <p:pic>
        <p:nvPicPr>
          <p:cNvPr id="3" name="Imagen 2"/>
          <p:cNvPicPr>
            <a:picLocks noChangeAspect="1"/>
          </p:cNvPicPr>
          <p:nvPr/>
        </p:nvPicPr>
        <p:blipFill>
          <a:blip r:embed="rId4"/>
          <a:stretch>
            <a:fillRect/>
          </a:stretch>
        </p:blipFill>
        <p:spPr>
          <a:xfrm>
            <a:off x="750515" y="3036709"/>
            <a:ext cx="1742879" cy="1382314"/>
          </a:xfrm>
          <a:prstGeom prst="rect">
            <a:avLst/>
          </a:prstGeom>
        </p:spPr>
      </p:pic>
      <p:sp>
        <p:nvSpPr>
          <p:cNvPr id="7" name="CuadroTexto 6"/>
          <p:cNvSpPr txBox="1"/>
          <p:nvPr/>
        </p:nvSpPr>
        <p:spPr>
          <a:xfrm>
            <a:off x="551686" y="1932029"/>
            <a:ext cx="2203939" cy="1015663"/>
          </a:xfrm>
          <a:prstGeom prst="rect">
            <a:avLst/>
          </a:prstGeom>
          <a:noFill/>
        </p:spPr>
        <p:txBody>
          <a:bodyPr wrap="square" rtlCol="0">
            <a:spAutoFit/>
          </a:bodyPr>
          <a:lstStyle/>
          <a:p>
            <a:r>
              <a:rPr lang="es-ES" sz="1200" b="1" dirty="0">
                <a:latin typeface="Franklin Gothic" panose="020B0604020202020204" charset="0"/>
              </a:rPr>
              <a:t>Edición Multimedia </a:t>
            </a:r>
            <a:r>
              <a:rPr lang="es-ES" sz="1200" dirty="0" smtClean="0">
                <a:latin typeface="Franklin Gothic" panose="020B0604020202020204" charset="0"/>
              </a:rPr>
              <a:t>que permiten </a:t>
            </a:r>
            <a:r>
              <a:rPr lang="es-ES" sz="1200" dirty="0">
                <a:latin typeface="Franklin Gothic" panose="020B0604020202020204" charset="0"/>
              </a:rPr>
              <a:t>modificar, retocar y mejorar la calidad de los contenidos que </a:t>
            </a:r>
            <a:r>
              <a:rPr lang="es-ES" sz="1200" dirty="0" smtClean="0">
                <a:latin typeface="Franklin Gothic" panose="020B0604020202020204" charset="0"/>
              </a:rPr>
              <a:t>elaboras como </a:t>
            </a:r>
            <a:r>
              <a:rPr lang="es-ES" sz="1200" dirty="0" err="1" smtClean="0">
                <a:latin typeface="Franklin Gothic" panose="020B0604020202020204" charset="0"/>
              </a:rPr>
              <a:t>Gimp</a:t>
            </a:r>
            <a:r>
              <a:rPr lang="es-ES" sz="1200" dirty="0" smtClean="0">
                <a:latin typeface="Franklin Gothic" panose="020B0604020202020204" charset="0"/>
              </a:rPr>
              <a:t>, Photoshop, </a:t>
            </a:r>
            <a:r>
              <a:rPr lang="es-ES" sz="1200" dirty="0" err="1" smtClean="0">
                <a:latin typeface="Franklin Gothic" panose="020B0604020202020204" charset="0"/>
              </a:rPr>
              <a:t>Canva</a:t>
            </a:r>
            <a:endParaRPr lang="es-ES" sz="1200" dirty="0">
              <a:latin typeface="Franklin Gothic" panose="020B0604020202020204" charset="0"/>
            </a:endParaRPr>
          </a:p>
        </p:txBody>
      </p:sp>
      <p:sp>
        <p:nvSpPr>
          <p:cNvPr id="6" name="Llamada con línea 2 (borde y barra de énfasis) 5"/>
          <p:cNvSpPr/>
          <p:nvPr/>
        </p:nvSpPr>
        <p:spPr>
          <a:xfrm>
            <a:off x="415184" y="1904342"/>
            <a:ext cx="2514621" cy="2840159"/>
          </a:xfrm>
          <a:prstGeom prst="accentBorderCallout2">
            <a:avLst>
              <a:gd name="adj1" fmla="val 18750"/>
              <a:gd name="adj2" fmla="val -8333"/>
              <a:gd name="adj3" fmla="val 18750"/>
              <a:gd name="adj4" fmla="val -16667"/>
              <a:gd name="adj5" fmla="val 18941"/>
              <a:gd name="adj6" fmla="val -9682"/>
            </a:avLst>
          </a:prstGeom>
          <a:no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Llamada con línea 2 (borde y barra de énfasis) 12"/>
          <p:cNvSpPr/>
          <p:nvPr/>
        </p:nvSpPr>
        <p:spPr>
          <a:xfrm>
            <a:off x="3363953" y="1899128"/>
            <a:ext cx="2514621" cy="2840159"/>
          </a:xfrm>
          <a:prstGeom prst="accentBorderCallout2">
            <a:avLst>
              <a:gd name="adj1" fmla="val 18750"/>
              <a:gd name="adj2" fmla="val -8333"/>
              <a:gd name="adj3" fmla="val 18750"/>
              <a:gd name="adj4" fmla="val -16667"/>
              <a:gd name="adj5" fmla="val 18941"/>
              <a:gd name="adj6" fmla="val -9060"/>
            </a:avLst>
          </a:prstGeom>
          <a:no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p:cNvSpPr txBox="1"/>
          <p:nvPr/>
        </p:nvSpPr>
        <p:spPr>
          <a:xfrm>
            <a:off x="3464396" y="1901817"/>
            <a:ext cx="2514621" cy="1015663"/>
          </a:xfrm>
          <a:prstGeom prst="rect">
            <a:avLst/>
          </a:prstGeom>
          <a:noFill/>
        </p:spPr>
        <p:txBody>
          <a:bodyPr wrap="square" rtlCol="0">
            <a:spAutoFit/>
          </a:bodyPr>
          <a:lstStyle/>
          <a:p>
            <a:pPr fontAlgn="base"/>
            <a:r>
              <a:rPr lang="es-ES" sz="1200" b="1" dirty="0" err="1">
                <a:latin typeface="Franklin Gothic" panose="020B0604020202020204" charset="0"/>
              </a:rPr>
              <a:t>Acortadores</a:t>
            </a:r>
            <a:r>
              <a:rPr lang="es-ES" sz="1200" b="1" dirty="0">
                <a:latin typeface="Franklin Gothic" panose="020B0604020202020204" charset="0"/>
              </a:rPr>
              <a:t> de </a:t>
            </a:r>
            <a:r>
              <a:rPr lang="es-ES" sz="1200" b="1" dirty="0" smtClean="0">
                <a:latin typeface="Franklin Gothic" panose="020B0604020202020204" charset="0"/>
              </a:rPr>
              <a:t>URL </a:t>
            </a:r>
            <a:r>
              <a:rPr lang="es-ES" sz="1200" dirty="0" smtClean="0">
                <a:latin typeface="Franklin Gothic" panose="020B0604020202020204" charset="0"/>
              </a:rPr>
              <a:t>para ayudarnos a recordar o presentar links o </a:t>
            </a:r>
            <a:r>
              <a:rPr lang="es-ES" sz="1200" dirty="0" err="1" smtClean="0">
                <a:latin typeface="Franklin Gothic" panose="020B0604020202020204" charset="0"/>
              </a:rPr>
              <a:t>url</a:t>
            </a:r>
            <a:r>
              <a:rPr lang="es-ES" sz="1200" dirty="0" smtClean="0">
                <a:latin typeface="Franklin Gothic" panose="020B0604020202020204" charset="0"/>
              </a:rPr>
              <a:t> extensos como </a:t>
            </a:r>
            <a:r>
              <a:rPr lang="es-ES" sz="1200" dirty="0">
                <a:latin typeface="Franklin Gothic" panose="020B0604020202020204" charset="0"/>
              </a:rPr>
              <a:t>Bit.ly</a:t>
            </a:r>
          </a:p>
          <a:p>
            <a:pPr fontAlgn="base"/>
            <a:r>
              <a:rPr lang="es-ES" sz="1200" dirty="0">
                <a:latin typeface="Franklin Gothic" panose="020B0604020202020204" charset="0"/>
              </a:rPr>
              <a:t>Ow.ly</a:t>
            </a:r>
          </a:p>
          <a:p>
            <a:endParaRPr lang="es-ES" sz="1200" dirty="0">
              <a:latin typeface="Franklin Gothic" panose="020B0604020202020204" charset="0"/>
            </a:endParaRPr>
          </a:p>
        </p:txBody>
      </p: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8403" y="3036709"/>
            <a:ext cx="2026605" cy="1535786"/>
          </a:xfrm>
          <a:prstGeom prst="rect">
            <a:avLst/>
          </a:prstGeom>
        </p:spPr>
      </p:pic>
      <p:sp>
        <p:nvSpPr>
          <p:cNvPr id="22" name="Llamada con línea 2 (borde y barra de énfasis) 21"/>
          <p:cNvSpPr/>
          <p:nvPr/>
        </p:nvSpPr>
        <p:spPr>
          <a:xfrm>
            <a:off x="6280071" y="1897714"/>
            <a:ext cx="2514621" cy="2840159"/>
          </a:xfrm>
          <a:prstGeom prst="accentBorderCallout2">
            <a:avLst>
              <a:gd name="adj1" fmla="val 18750"/>
              <a:gd name="adj2" fmla="val -8333"/>
              <a:gd name="adj3" fmla="val 18750"/>
              <a:gd name="adj4" fmla="val -16667"/>
              <a:gd name="adj5" fmla="val 18941"/>
              <a:gd name="adj6" fmla="val -9060"/>
            </a:avLst>
          </a:prstGeom>
          <a:no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CuadroTexto 10"/>
          <p:cNvSpPr txBox="1"/>
          <p:nvPr/>
        </p:nvSpPr>
        <p:spPr>
          <a:xfrm>
            <a:off x="6280071" y="1891302"/>
            <a:ext cx="2632964" cy="1015663"/>
          </a:xfrm>
          <a:prstGeom prst="rect">
            <a:avLst/>
          </a:prstGeom>
          <a:noFill/>
        </p:spPr>
        <p:txBody>
          <a:bodyPr wrap="square" rtlCol="0">
            <a:spAutoFit/>
          </a:bodyPr>
          <a:lstStyle/>
          <a:p>
            <a:r>
              <a:rPr lang="es-ES" sz="1200" b="1" dirty="0">
                <a:latin typeface="Franklin Gothic" panose="020B0604020202020204" charset="0"/>
              </a:rPr>
              <a:t>Lector de RSS </a:t>
            </a:r>
            <a:r>
              <a:rPr lang="es-ES" sz="1200" dirty="0" smtClean="0">
                <a:latin typeface="Franklin Gothic" panose="020B0604020202020204" charset="0"/>
              </a:rPr>
              <a:t>que difunde información actualizada a usuarios que se han suscrito a la fuente de contenidos:  Google Reader, RSS Reader, </a:t>
            </a:r>
            <a:r>
              <a:rPr lang="es-ES" sz="1200" dirty="0" err="1" smtClean="0">
                <a:latin typeface="Franklin Gothic" panose="020B0604020202020204" charset="0"/>
              </a:rPr>
              <a:t>BlogLines</a:t>
            </a:r>
            <a:endParaRPr lang="es-ES" dirty="0"/>
          </a:p>
        </p:txBody>
      </p:sp>
      <p:pic>
        <p:nvPicPr>
          <p:cNvPr id="14" name="Imagen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59460" y="3147843"/>
            <a:ext cx="795015" cy="1590030"/>
          </a:xfrm>
          <a:prstGeom prst="rect">
            <a:avLst/>
          </a:prstGeom>
        </p:spPr>
      </p:pic>
      <p:sp>
        <p:nvSpPr>
          <p:cNvPr id="25" name="AutoShape 2" descr="Resultado de imagen de r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 name="AutoShape 4" descr="Resultado de imagen de rs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7" name="Imagen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60409" y="3256535"/>
            <a:ext cx="253237" cy="253237"/>
          </a:xfrm>
          <a:prstGeom prst="rect">
            <a:avLst/>
          </a:prstGeom>
        </p:spPr>
      </p:pic>
      <p:pic>
        <p:nvPicPr>
          <p:cNvPr id="29" name="Imagen 2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9767" y="3067807"/>
            <a:ext cx="315347" cy="315347"/>
          </a:xfrm>
          <a:prstGeom prst="rect">
            <a:avLst/>
          </a:prstGeom>
        </p:spPr>
      </p:pic>
      <p:pic>
        <p:nvPicPr>
          <p:cNvPr id="30" name="Imagen 2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46026" y="2808038"/>
            <a:ext cx="383411" cy="383411"/>
          </a:xfrm>
          <a:prstGeom prst="rect">
            <a:avLst/>
          </a:prstGeom>
        </p:spPr>
      </p:pic>
    </p:spTree>
    <p:extLst>
      <p:ext uri="{BB962C8B-B14F-4D97-AF65-F5344CB8AC3E}">
        <p14:creationId xmlns:p14="http://schemas.microsoft.com/office/powerpoint/2010/main" val="3617763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0909" y="340059"/>
            <a:ext cx="2076450"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7" name="Shape 147"/>
          <p:cNvSpPr/>
          <p:nvPr/>
        </p:nvSpPr>
        <p:spPr>
          <a:xfrm>
            <a:off x="-8900" y="-10859"/>
            <a:ext cx="44739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8" name="Shape 148"/>
          <p:cNvSpPr txBox="1"/>
          <p:nvPr/>
        </p:nvSpPr>
        <p:spPr>
          <a:xfrm>
            <a:off x="686250" y="151525"/>
            <a:ext cx="36807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dirty="0" smtClean="0">
                <a:latin typeface="Franklin Gothic"/>
                <a:ea typeface="Franklin Gothic"/>
                <a:cs typeface="Franklin Gothic"/>
                <a:sym typeface="Franklin Gothic"/>
              </a:rPr>
              <a:t>ANALIZA EL PÚBLICO AL QUE TE DIRIGES</a:t>
            </a:r>
            <a:endParaRPr sz="2400" b="1" dirty="0">
              <a:latin typeface="Franklin Gothic"/>
              <a:ea typeface="Franklin Gothic"/>
              <a:cs typeface="Franklin Gothic"/>
              <a:sym typeface="Franklin Gothic"/>
            </a:endParaRPr>
          </a:p>
        </p:txBody>
      </p:sp>
      <p:sp>
        <p:nvSpPr>
          <p:cNvPr id="150" name="Shape 150"/>
          <p:cNvSpPr/>
          <p:nvPr/>
        </p:nvSpPr>
        <p:spPr>
          <a:xfrm>
            <a:off x="-8900" y="4105450"/>
            <a:ext cx="9188700" cy="873300"/>
          </a:xfrm>
          <a:prstGeom prst="rect">
            <a:avLst/>
          </a:prstGeom>
          <a:solidFill>
            <a:srgbClr val="AC383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2" name="Shape 152"/>
          <p:cNvSpPr txBox="1"/>
          <p:nvPr/>
        </p:nvSpPr>
        <p:spPr>
          <a:xfrm>
            <a:off x="79952" y="1708666"/>
            <a:ext cx="2396719" cy="605251"/>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1700" dirty="0" smtClean="0">
                <a:latin typeface="Cambria"/>
                <a:ea typeface="Cambria"/>
                <a:cs typeface="Cambria"/>
                <a:sym typeface="Cambria"/>
              </a:rPr>
              <a:t>No es igual dirigirte a:</a:t>
            </a:r>
            <a:endParaRPr sz="1700" dirty="0">
              <a:latin typeface="Cambria"/>
              <a:ea typeface="Cambria"/>
              <a:cs typeface="Cambria"/>
              <a:sym typeface="Cambria"/>
            </a:endParaRPr>
          </a:p>
        </p:txBody>
      </p:sp>
      <p:pic>
        <p:nvPicPr>
          <p:cNvPr id="154" name="Shape 154"/>
          <p:cNvPicPr preferRelativeResize="0"/>
          <p:nvPr/>
        </p:nvPicPr>
        <p:blipFill>
          <a:blip r:embed="rId4">
            <a:alphaModFix/>
          </a:blip>
          <a:stretch>
            <a:fillRect/>
          </a:stretch>
        </p:blipFill>
        <p:spPr>
          <a:xfrm>
            <a:off x="79953" y="2544068"/>
            <a:ext cx="2148097" cy="1342981"/>
          </a:xfrm>
          <a:prstGeom prst="rect">
            <a:avLst/>
          </a:prstGeom>
          <a:noFill/>
          <a:ln>
            <a:noFill/>
          </a:ln>
        </p:spPr>
      </p:pic>
      <p:sp>
        <p:nvSpPr>
          <p:cNvPr id="155" name="Shape 155"/>
          <p:cNvSpPr txBox="1"/>
          <p:nvPr/>
        </p:nvSpPr>
        <p:spPr>
          <a:xfrm>
            <a:off x="1178950" y="4257173"/>
            <a:ext cx="6572100" cy="512654"/>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s" sz="1800" dirty="0" smtClean="0">
                <a:solidFill>
                  <a:srgbClr val="F2F2F2"/>
                </a:solidFill>
                <a:latin typeface="Franklin Gothic"/>
                <a:ea typeface="Franklin Gothic"/>
                <a:cs typeface="Franklin Gothic"/>
                <a:sym typeface="Franklin Gothic"/>
              </a:rPr>
              <a:t>Piensa a quién te estás dirigiendo antes de escribir el mensaje</a:t>
            </a:r>
          </a:p>
        </p:txBody>
      </p:sp>
      <p:pic>
        <p:nvPicPr>
          <p:cNvPr id="14" name="Shape 163"/>
          <p:cNvPicPr preferRelativeResize="0"/>
          <p:nvPr/>
        </p:nvPicPr>
        <p:blipFill>
          <a:blip r:embed="rId5">
            <a:alphaModFix/>
          </a:blip>
          <a:stretch>
            <a:fillRect/>
          </a:stretch>
        </p:blipFill>
        <p:spPr>
          <a:xfrm>
            <a:off x="79953" y="151525"/>
            <a:ext cx="661644" cy="667461"/>
          </a:xfrm>
          <a:prstGeom prst="rect">
            <a:avLst/>
          </a:prstGeom>
          <a:noFill/>
          <a:ln>
            <a:noFill/>
          </a:ln>
        </p:spPr>
      </p:pic>
      <p:sp>
        <p:nvSpPr>
          <p:cNvPr id="151" name="Shape 151"/>
          <p:cNvSpPr/>
          <p:nvPr/>
        </p:nvSpPr>
        <p:spPr>
          <a:xfrm>
            <a:off x="6840909" y="361713"/>
            <a:ext cx="2000568" cy="1871218"/>
          </a:xfrm>
          <a:prstGeom prst="ellipse">
            <a:avLst/>
          </a:prstGeom>
          <a:solidFill>
            <a:srgbClr val="31465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 name="4 CuadroTexto"/>
          <p:cNvSpPr txBox="1"/>
          <p:nvPr/>
        </p:nvSpPr>
        <p:spPr>
          <a:xfrm>
            <a:off x="3803953" y="1172598"/>
            <a:ext cx="1427147" cy="314370"/>
          </a:xfrm>
          <a:prstGeom prst="rect">
            <a:avLst/>
          </a:prstGeom>
          <a:noFill/>
        </p:spPr>
        <p:txBody>
          <a:bodyPr wrap="square" rtlCol="0">
            <a:spAutoFit/>
          </a:bodyPr>
          <a:lstStyle/>
          <a:p>
            <a:r>
              <a:rPr lang="es-ES" dirty="0" smtClean="0">
                <a:latin typeface="Franklin Gothic" panose="020B0604020202020204" charset="0"/>
              </a:rPr>
              <a:t>Profesor/a</a:t>
            </a:r>
            <a:endParaRPr lang="es-ES" dirty="0">
              <a:latin typeface="Franklin Gothic" panose="020B0604020202020204" charset="0"/>
            </a:endParaRPr>
          </a:p>
        </p:txBody>
      </p:sp>
      <p:sp>
        <p:nvSpPr>
          <p:cNvPr id="6" name="5 CuadroTexto"/>
          <p:cNvSpPr txBox="1"/>
          <p:nvPr/>
        </p:nvSpPr>
        <p:spPr>
          <a:xfrm>
            <a:off x="3802880" y="1486968"/>
            <a:ext cx="2247542" cy="307777"/>
          </a:xfrm>
          <a:prstGeom prst="rect">
            <a:avLst/>
          </a:prstGeom>
          <a:noFill/>
        </p:spPr>
        <p:txBody>
          <a:bodyPr wrap="square" rtlCol="0">
            <a:spAutoFit/>
          </a:bodyPr>
          <a:lstStyle/>
          <a:p>
            <a:r>
              <a:rPr lang="es-ES" dirty="0" smtClean="0">
                <a:latin typeface="Franklin Gothic" panose="020B0604020202020204" charset="0"/>
              </a:rPr>
              <a:t>Compañeros/as de clase</a:t>
            </a:r>
            <a:endParaRPr lang="es-ES" dirty="0">
              <a:latin typeface="Franklin Gothic" panose="020B0604020202020204" charset="0"/>
            </a:endParaRPr>
          </a:p>
        </p:txBody>
      </p:sp>
      <p:sp>
        <p:nvSpPr>
          <p:cNvPr id="7" name="6 CuadroTexto"/>
          <p:cNvSpPr txBox="1"/>
          <p:nvPr/>
        </p:nvSpPr>
        <p:spPr>
          <a:xfrm>
            <a:off x="3802879" y="1857404"/>
            <a:ext cx="1845892" cy="307777"/>
          </a:xfrm>
          <a:prstGeom prst="rect">
            <a:avLst/>
          </a:prstGeom>
          <a:noFill/>
        </p:spPr>
        <p:txBody>
          <a:bodyPr wrap="square" rtlCol="0">
            <a:spAutoFit/>
          </a:bodyPr>
          <a:lstStyle/>
          <a:p>
            <a:r>
              <a:rPr lang="es-ES" dirty="0" smtClean="0">
                <a:latin typeface="Franklin Gothic" panose="020B0604020202020204" charset="0"/>
              </a:rPr>
              <a:t>El tribunal de tu TFG</a:t>
            </a:r>
            <a:endParaRPr lang="es-ES" dirty="0">
              <a:latin typeface="Franklin Gothic" panose="020B0604020202020204" charset="0"/>
            </a:endParaRPr>
          </a:p>
        </p:txBody>
      </p:sp>
      <p:sp>
        <p:nvSpPr>
          <p:cNvPr id="8" name="7 CuadroTexto"/>
          <p:cNvSpPr txBox="1"/>
          <p:nvPr/>
        </p:nvSpPr>
        <p:spPr>
          <a:xfrm>
            <a:off x="3795919" y="2236292"/>
            <a:ext cx="2177128" cy="307777"/>
          </a:xfrm>
          <a:prstGeom prst="rect">
            <a:avLst/>
          </a:prstGeom>
          <a:noFill/>
        </p:spPr>
        <p:txBody>
          <a:bodyPr wrap="square" rtlCol="0">
            <a:spAutoFit/>
          </a:bodyPr>
          <a:lstStyle/>
          <a:p>
            <a:r>
              <a:rPr lang="es-ES" dirty="0" smtClean="0">
                <a:latin typeface="Franklin Gothic" panose="020B0604020202020204" charset="0"/>
              </a:rPr>
              <a:t>Personal de la bibliot</a:t>
            </a:r>
            <a:r>
              <a:rPr lang="es-ES" dirty="0" smtClean="0"/>
              <a:t>eca</a:t>
            </a:r>
            <a:endParaRPr lang="es-ES" dirty="0"/>
          </a:p>
        </p:txBody>
      </p:sp>
      <p:sp>
        <p:nvSpPr>
          <p:cNvPr id="9" name="8 CuadroTexto"/>
          <p:cNvSpPr txBox="1"/>
          <p:nvPr/>
        </p:nvSpPr>
        <p:spPr>
          <a:xfrm>
            <a:off x="3787324" y="2544069"/>
            <a:ext cx="2177128" cy="307777"/>
          </a:xfrm>
          <a:prstGeom prst="rect">
            <a:avLst/>
          </a:prstGeom>
          <a:noFill/>
        </p:spPr>
        <p:txBody>
          <a:bodyPr wrap="square" rtlCol="0">
            <a:spAutoFit/>
          </a:bodyPr>
          <a:lstStyle/>
          <a:p>
            <a:r>
              <a:rPr lang="es-ES" dirty="0" smtClean="0">
                <a:latin typeface="Franklin Gothic" panose="020B0604020202020204" charset="0"/>
              </a:rPr>
              <a:t>Personal de la secretaría</a:t>
            </a:r>
            <a:endParaRPr lang="es-ES" dirty="0">
              <a:latin typeface="Franklin Gothic" panose="020B0604020202020204" charset="0"/>
            </a:endParaRPr>
          </a:p>
        </p:txBody>
      </p:sp>
      <p:sp>
        <p:nvSpPr>
          <p:cNvPr id="10" name="9 CuadroTexto"/>
          <p:cNvSpPr txBox="1"/>
          <p:nvPr/>
        </p:nvSpPr>
        <p:spPr>
          <a:xfrm>
            <a:off x="3803953" y="2851846"/>
            <a:ext cx="2075603" cy="307777"/>
          </a:xfrm>
          <a:prstGeom prst="rect">
            <a:avLst/>
          </a:prstGeom>
          <a:noFill/>
        </p:spPr>
        <p:txBody>
          <a:bodyPr wrap="square" rtlCol="0">
            <a:spAutoFit/>
          </a:bodyPr>
          <a:lstStyle/>
          <a:p>
            <a:r>
              <a:rPr lang="es-ES" dirty="0" smtClean="0">
                <a:latin typeface="Franklin Gothic" panose="020B0604020202020204" charset="0"/>
              </a:rPr>
              <a:t>Amigos y amigas</a:t>
            </a:r>
            <a:endParaRPr lang="es-ES" dirty="0">
              <a:latin typeface="Franklin Gothic" panose="020B0604020202020204" charset="0"/>
            </a:endParaRPr>
          </a:p>
        </p:txBody>
      </p:sp>
      <p:sp>
        <p:nvSpPr>
          <p:cNvPr id="11" name="10 CuadroTexto"/>
          <p:cNvSpPr txBox="1"/>
          <p:nvPr/>
        </p:nvSpPr>
        <p:spPr>
          <a:xfrm>
            <a:off x="3803953" y="3162136"/>
            <a:ext cx="1632246" cy="307777"/>
          </a:xfrm>
          <a:prstGeom prst="rect">
            <a:avLst/>
          </a:prstGeom>
          <a:noFill/>
        </p:spPr>
        <p:txBody>
          <a:bodyPr wrap="square" rtlCol="0">
            <a:spAutoFit/>
          </a:bodyPr>
          <a:lstStyle/>
          <a:p>
            <a:r>
              <a:rPr lang="es-ES" dirty="0" smtClean="0">
                <a:latin typeface="Franklin Gothic" panose="020B0604020202020204" charset="0"/>
              </a:rPr>
              <a:t>Empresa</a:t>
            </a:r>
            <a:endParaRPr lang="es-ES" dirty="0">
              <a:latin typeface="Franklin Gothic" panose="020B0604020202020204" charset="0"/>
            </a:endParaRPr>
          </a:p>
        </p:txBody>
      </p:sp>
      <p:sp>
        <p:nvSpPr>
          <p:cNvPr id="13" name="12 CuadroTexto"/>
          <p:cNvSpPr txBox="1"/>
          <p:nvPr/>
        </p:nvSpPr>
        <p:spPr>
          <a:xfrm>
            <a:off x="7392024" y="741401"/>
            <a:ext cx="974220" cy="400110"/>
          </a:xfrm>
          <a:prstGeom prst="rect">
            <a:avLst/>
          </a:prstGeom>
          <a:noFill/>
        </p:spPr>
        <p:txBody>
          <a:bodyPr wrap="square" rtlCol="0">
            <a:spAutoFit/>
          </a:bodyPr>
          <a:lstStyle/>
          <a:p>
            <a:r>
              <a:rPr lang="es-ES" sz="2000" b="1" dirty="0" smtClean="0">
                <a:solidFill>
                  <a:schemeClr val="bg1"/>
                </a:solidFill>
                <a:latin typeface="Franklin Gothic" panose="020B0604020202020204" charset="0"/>
              </a:rPr>
              <a:t>Formal</a:t>
            </a:r>
            <a:endParaRPr lang="es-ES" sz="2000" b="1" dirty="0">
              <a:solidFill>
                <a:schemeClr val="bg1"/>
              </a:solidFill>
              <a:latin typeface="Franklin Gothic" panose="020B0604020202020204" charset="0"/>
            </a:endParaRPr>
          </a:p>
        </p:txBody>
      </p:sp>
      <p:sp>
        <p:nvSpPr>
          <p:cNvPr id="15" name="14 CuadroTexto"/>
          <p:cNvSpPr txBox="1"/>
          <p:nvPr/>
        </p:nvSpPr>
        <p:spPr>
          <a:xfrm>
            <a:off x="7280928" y="1174276"/>
            <a:ext cx="1196411" cy="707886"/>
          </a:xfrm>
          <a:prstGeom prst="rect">
            <a:avLst/>
          </a:prstGeom>
          <a:noFill/>
        </p:spPr>
        <p:txBody>
          <a:bodyPr wrap="square" rtlCol="0">
            <a:spAutoFit/>
          </a:bodyPr>
          <a:lstStyle/>
          <a:p>
            <a:pPr algn="ctr"/>
            <a:r>
              <a:rPr lang="es-ES" sz="2000" b="1" dirty="0" smtClean="0">
                <a:solidFill>
                  <a:schemeClr val="bg1"/>
                </a:solidFill>
                <a:latin typeface="Franklin Gothic" panose="020B0604020202020204" charset="0"/>
              </a:rPr>
              <a:t>o</a:t>
            </a:r>
          </a:p>
          <a:p>
            <a:r>
              <a:rPr lang="es-ES" sz="2000" b="1" dirty="0" smtClean="0">
                <a:solidFill>
                  <a:schemeClr val="bg1"/>
                </a:solidFill>
                <a:latin typeface="Franklin Gothic" panose="020B0604020202020204" charset="0"/>
              </a:rPr>
              <a:t>Informal</a:t>
            </a:r>
            <a:endParaRPr lang="es-ES" sz="2000" b="1" dirty="0">
              <a:solidFill>
                <a:schemeClr val="bg1"/>
              </a:solidFill>
              <a:latin typeface="Franklin Gothic" panose="020B0604020202020204" charset="0"/>
            </a:endParaRPr>
          </a:p>
        </p:txBody>
      </p:sp>
      <p:sp>
        <p:nvSpPr>
          <p:cNvPr id="23" name="22 CuadroTexto"/>
          <p:cNvSpPr txBox="1"/>
          <p:nvPr/>
        </p:nvSpPr>
        <p:spPr>
          <a:xfrm>
            <a:off x="1888621" y="1024682"/>
            <a:ext cx="1612199" cy="307777"/>
          </a:xfrm>
          <a:prstGeom prst="rect">
            <a:avLst/>
          </a:prstGeom>
          <a:solidFill>
            <a:schemeClr val="accent3">
              <a:lumMod val="50000"/>
            </a:schemeClr>
          </a:solidFill>
        </p:spPr>
        <p:txBody>
          <a:bodyPr wrap="square" rtlCol="0">
            <a:spAutoFit/>
          </a:bodyPr>
          <a:lstStyle/>
          <a:p>
            <a:r>
              <a:rPr lang="es-ES" b="1" dirty="0" smtClean="0">
                <a:solidFill>
                  <a:schemeClr val="bg1"/>
                </a:solidFill>
                <a:latin typeface="Franklin Gothic" panose="020B0604020202020204" charset="0"/>
              </a:rPr>
              <a:t>Lenguaje formal</a:t>
            </a:r>
            <a:endParaRPr lang="es-ES" b="1" dirty="0">
              <a:solidFill>
                <a:schemeClr val="bg1"/>
              </a:solidFill>
              <a:latin typeface="Franklin Gothic" panose="020B0604020202020204" charset="0"/>
            </a:endParaRPr>
          </a:p>
        </p:txBody>
      </p:sp>
      <p:sp>
        <p:nvSpPr>
          <p:cNvPr id="24" name="23 CuadroTexto"/>
          <p:cNvSpPr txBox="1"/>
          <p:nvPr/>
        </p:nvSpPr>
        <p:spPr>
          <a:xfrm>
            <a:off x="4926651" y="1022999"/>
            <a:ext cx="1730523" cy="307777"/>
          </a:xfrm>
          <a:prstGeom prst="rect">
            <a:avLst/>
          </a:prstGeom>
          <a:solidFill>
            <a:schemeClr val="accent3">
              <a:lumMod val="50000"/>
            </a:schemeClr>
          </a:solidFill>
        </p:spPr>
        <p:txBody>
          <a:bodyPr wrap="square" rtlCol="0">
            <a:spAutoFit/>
          </a:bodyPr>
          <a:lstStyle/>
          <a:p>
            <a:r>
              <a:rPr lang="es-ES" b="1" dirty="0" smtClean="0">
                <a:solidFill>
                  <a:schemeClr val="bg1"/>
                </a:solidFill>
                <a:latin typeface="Franklin Gothic" panose="020B0604020202020204" charset="0"/>
              </a:rPr>
              <a:t>Lenguaje Informal</a:t>
            </a:r>
            <a:endParaRPr lang="es-ES" b="1" dirty="0">
              <a:solidFill>
                <a:schemeClr val="bg1"/>
              </a:solidFill>
              <a:latin typeface="Franklin Gothic" panose="020B0604020202020204" charset="0"/>
            </a:endParaRPr>
          </a:p>
        </p:txBody>
      </p:sp>
      <p:sp>
        <p:nvSpPr>
          <p:cNvPr id="25" name="Shape 151"/>
          <p:cNvSpPr/>
          <p:nvPr/>
        </p:nvSpPr>
        <p:spPr>
          <a:xfrm>
            <a:off x="6853728" y="331577"/>
            <a:ext cx="2000568" cy="1871218"/>
          </a:xfrm>
          <a:prstGeom prst="ellipse">
            <a:avLst/>
          </a:prstGeom>
          <a:solidFill>
            <a:srgbClr val="314656"/>
          </a:solid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s-ES" sz="1600" b="1" dirty="0" smtClean="0">
                <a:solidFill>
                  <a:schemeClr val="bg1"/>
                </a:solidFill>
                <a:latin typeface="Franklin Gothic" panose="020B0604020202020204" charset="0"/>
              </a:rPr>
              <a:t>¿Lenguaje formal </a:t>
            </a:r>
          </a:p>
          <a:p>
            <a:pPr marL="0" lvl="0" indent="0" algn="ctr">
              <a:spcBef>
                <a:spcPts val="0"/>
              </a:spcBef>
              <a:spcAft>
                <a:spcPts val="0"/>
              </a:spcAft>
              <a:buNone/>
            </a:pPr>
            <a:r>
              <a:rPr lang="es-ES" sz="1600" b="1" dirty="0" smtClean="0">
                <a:solidFill>
                  <a:schemeClr val="bg1"/>
                </a:solidFill>
                <a:latin typeface="Franklin Gothic" panose="020B0604020202020204" charset="0"/>
              </a:rPr>
              <a:t>o informal?</a:t>
            </a:r>
            <a:endParaRPr sz="1600" b="1" dirty="0">
              <a:solidFill>
                <a:schemeClr val="bg1"/>
              </a:solidFill>
              <a:latin typeface="Franklin Gothic" panose="020B0604020202020204" charset="0"/>
            </a:endParaRPr>
          </a:p>
        </p:txBody>
      </p:sp>
    </p:spTree>
    <p:extLst>
      <p:ext uri="{BB962C8B-B14F-4D97-AF65-F5344CB8AC3E}">
        <p14:creationId xmlns:p14="http://schemas.microsoft.com/office/powerpoint/2010/main" val="941808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nodeType="afterEffect">
                                  <p:stCondLst>
                                    <p:cond delay="0"/>
                                  </p:stCondLst>
                                  <p:childTnLst>
                                    <p:anim calcmode="lin" valueType="num">
                                      <p:cBhvr>
                                        <p:cTn id="6" dur="500"/>
                                        <p:tgtEl>
                                          <p:spTgt spid="1028"/>
                                        </p:tgtEl>
                                        <p:attrNameLst>
                                          <p:attrName>ppt_w</p:attrName>
                                        </p:attrNameLst>
                                      </p:cBhvr>
                                      <p:tavLst>
                                        <p:tav tm="0">
                                          <p:val>
                                            <p:strVal val="ppt_w"/>
                                          </p:val>
                                        </p:tav>
                                        <p:tav tm="100000">
                                          <p:val>
                                            <p:fltVal val="0"/>
                                          </p:val>
                                        </p:tav>
                                      </p:tavLst>
                                    </p:anim>
                                    <p:anim calcmode="lin" valueType="num">
                                      <p:cBhvr>
                                        <p:cTn id="7" dur="500"/>
                                        <p:tgtEl>
                                          <p:spTgt spid="1028"/>
                                        </p:tgtEl>
                                        <p:attrNameLst>
                                          <p:attrName>ppt_h</p:attrName>
                                        </p:attrNameLst>
                                      </p:cBhvr>
                                      <p:tavLst>
                                        <p:tav tm="0">
                                          <p:val>
                                            <p:strVal val="ppt_h"/>
                                          </p:val>
                                        </p:tav>
                                        <p:tav tm="100000">
                                          <p:val>
                                            <p:fltVal val="0"/>
                                          </p:val>
                                        </p:tav>
                                      </p:tavLst>
                                    </p:anim>
                                    <p:animEffect transition="out" filter="fade">
                                      <p:cBhvr>
                                        <p:cTn id="8" dur="500"/>
                                        <p:tgtEl>
                                          <p:spTgt spid="1028"/>
                                        </p:tgtEl>
                                      </p:cBhvr>
                                    </p:animEffect>
                                    <p:set>
                                      <p:cBhvr>
                                        <p:cTn id="9" dur="1" fill="hold">
                                          <p:stCondLst>
                                            <p:cond delay="499"/>
                                          </p:stCondLst>
                                        </p:cTn>
                                        <p:tgtEl>
                                          <p:spTgt spid="1028"/>
                                        </p:tgtEl>
                                        <p:attrNameLst>
                                          <p:attrName>style.visibility</p:attrName>
                                        </p:attrNameLst>
                                      </p:cBhvr>
                                      <p:to>
                                        <p:strVal val="hidden"/>
                                      </p:to>
                                    </p:se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par>
                          <p:cTn id="13" fill="hold">
                            <p:stCondLst>
                              <p:cond delay="500"/>
                            </p:stCondLst>
                            <p:childTnLst>
                              <p:par>
                                <p:cTn id="14" presetID="42" presetClass="path" presetSubtype="0" accel="50000" decel="50000" fill="hold" grpId="0" nodeType="afterEffect">
                                  <p:stCondLst>
                                    <p:cond delay="0"/>
                                  </p:stCondLst>
                                  <p:childTnLst>
                                    <p:animMotion origin="layout" path="M -0.05989 0.05677 L -0.171 0.05863 " pathEditMode="relative" rAng="0" ptsTypes="AA">
                                      <p:cBhvr>
                                        <p:cTn id="15" dur="2000" fill="hold"/>
                                        <p:tgtEl>
                                          <p:spTgt spid="5"/>
                                        </p:tgtEl>
                                        <p:attrNameLst>
                                          <p:attrName>ppt_x</p:attrName>
                                          <p:attrName>ppt_y</p:attrName>
                                        </p:attrNameLst>
                                      </p:cBhvr>
                                      <p:rCtr x="-5556" y="93"/>
                                    </p:animMotion>
                                  </p:childTnLst>
                                </p:cTn>
                              </p:par>
                              <p:par>
                                <p:cTn id="16" presetID="42" presetClass="path" presetSubtype="0" accel="50000" decel="50000" fill="hold" grpId="0" nodeType="withEffect">
                                  <p:stCondLst>
                                    <p:cond delay="0"/>
                                  </p:stCondLst>
                                  <p:childTnLst>
                                    <p:animMotion origin="layout" path="M -0.05712 -0.03302 L -0.17014 -0.0324 " pathEditMode="relative" rAng="0" ptsTypes="AA">
                                      <p:cBhvr>
                                        <p:cTn id="17" dur="2000" fill="hold"/>
                                        <p:tgtEl>
                                          <p:spTgt spid="7"/>
                                        </p:tgtEl>
                                        <p:attrNameLst>
                                          <p:attrName>ppt_x</p:attrName>
                                          <p:attrName>ppt_y</p:attrName>
                                        </p:attrNameLst>
                                      </p:cBhvr>
                                      <p:rCtr x="-5660" y="31"/>
                                    </p:animMotion>
                                  </p:childTnLst>
                                </p:cTn>
                              </p:par>
                              <p:par>
                                <p:cTn id="18" presetID="42" presetClass="path" presetSubtype="0" accel="50000" decel="50000" fill="hold" grpId="0" nodeType="withEffect">
                                  <p:stCondLst>
                                    <p:cond delay="0"/>
                                  </p:stCondLst>
                                  <p:childTnLst>
                                    <p:animMotion origin="layout" path="M -0.05798 -0.06418 L -0.16996 -0.06202 " pathEditMode="relative" rAng="0" ptsTypes="AA">
                                      <p:cBhvr>
                                        <p:cTn id="19" dur="2000" fill="hold"/>
                                        <p:tgtEl>
                                          <p:spTgt spid="8"/>
                                        </p:tgtEl>
                                        <p:attrNameLst>
                                          <p:attrName>ppt_x</p:attrName>
                                          <p:attrName>ppt_y</p:attrName>
                                        </p:attrNameLst>
                                      </p:cBhvr>
                                      <p:rCtr x="-5608" y="93"/>
                                    </p:animMotion>
                                  </p:childTnLst>
                                </p:cTn>
                              </p:par>
                              <p:par>
                                <p:cTn id="20" presetID="42" presetClass="path" presetSubtype="0" accel="50000" decel="50000" fill="hold" grpId="0" nodeType="withEffect">
                                  <p:stCondLst>
                                    <p:cond delay="0"/>
                                  </p:stCondLst>
                                  <p:childTnLst>
                                    <p:animMotion origin="layout" path="M -0.06128 -0.07652 L -0.16944 -0.07405 " pathEditMode="relative" rAng="0" ptsTypes="AA">
                                      <p:cBhvr>
                                        <p:cTn id="21" dur="2000" fill="hold"/>
                                        <p:tgtEl>
                                          <p:spTgt spid="9"/>
                                        </p:tgtEl>
                                        <p:attrNameLst>
                                          <p:attrName>ppt_x</p:attrName>
                                          <p:attrName>ppt_y</p:attrName>
                                        </p:attrNameLst>
                                      </p:cBhvr>
                                      <p:rCtr x="-5417" y="123"/>
                                    </p:animMotion>
                                  </p:childTnLst>
                                </p:cTn>
                              </p:par>
                              <p:par>
                                <p:cTn id="22" presetID="42" presetClass="path" presetSubtype="0" accel="50000" decel="50000" fill="hold" grpId="0" nodeType="withEffect">
                                  <p:stCondLst>
                                    <p:cond delay="0"/>
                                  </p:stCondLst>
                                  <p:childTnLst>
                                    <p:animMotion origin="layout" path="M -0.05938 -0.15088 L -0.16962 -0.14872 " pathEditMode="relative" rAng="0" ptsTypes="AA">
                                      <p:cBhvr>
                                        <p:cTn id="23" dur="2000" fill="hold"/>
                                        <p:tgtEl>
                                          <p:spTgt spid="11"/>
                                        </p:tgtEl>
                                        <p:attrNameLst>
                                          <p:attrName>ppt_x</p:attrName>
                                          <p:attrName>ppt_y</p:attrName>
                                        </p:attrNameLst>
                                      </p:cBhvr>
                                      <p:rCtr x="-5521" y="93"/>
                                    </p:animMotion>
                                  </p:childTnLst>
                                </p:cTn>
                              </p:par>
                            </p:childTnLst>
                          </p:cTn>
                        </p:par>
                        <p:par>
                          <p:cTn id="24" fill="hold">
                            <p:stCondLst>
                              <p:cond delay="2500"/>
                            </p:stCondLst>
                            <p:childTnLst>
                              <p:par>
                                <p:cTn id="25" presetID="1" presetClass="entr" presetSubtype="0" fill="hold" grpId="0" nodeType="afterEffect">
                                  <p:stCondLst>
                                    <p:cond delay="0"/>
                                  </p:stCondLst>
                                  <p:childTnLst>
                                    <p:set>
                                      <p:cBhvr>
                                        <p:cTn id="26" dur="1" fill="hold">
                                          <p:stCondLst>
                                            <p:cond delay="1249"/>
                                          </p:stCondLst>
                                        </p:cTn>
                                        <p:tgtEl>
                                          <p:spTgt spid="15"/>
                                        </p:tgtEl>
                                        <p:attrNameLst>
                                          <p:attrName>style.visibility</p:attrName>
                                        </p:attrNameLst>
                                      </p:cBhvr>
                                      <p:to>
                                        <p:strVal val="visible"/>
                                      </p:to>
                                    </p:set>
                                  </p:childTnLst>
                                </p:cTn>
                              </p:par>
                              <p:par>
                                <p:cTn id="27" presetID="42" presetClass="path" presetSubtype="0" accel="50000" decel="50000" fill="hold" grpId="0" nodeType="withEffect">
                                  <p:stCondLst>
                                    <p:cond delay="0"/>
                                  </p:stCondLst>
                                  <p:childTnLst>
                                    <p:animMotion origin="layout" path="M -0.01042 -0.00494 L 0.11006 -0.0071 " pathEditMode="relative" rAng="0" ptsTypes="AA">
                                      <p:cBhvr>
                                        <p:cTn id="28" dur="2000" fill="hold"/>
                                        <p:tgtEl>
                                          <p:spTgt spid="6"/>
                                        </p:tgtEl>
                                        <p:attrNameLst>
                                          <p:attrName>ppt_x</p:attrName>
                                          <p:attrName>ppt_y</p:attrName>
                                        </p:attrNameLst>
                                      </p:cBhvr>
                                      <p:rCtr x="6024" y="-123"/>
                                    </p:animMotion>
                                  </p:childTnLst>
                                </p:cTn>
                              </p:par>
                              <p:par>
                                <p:cTn id="29" presetID="42" presetClass="path" presetSubtype="0" accel="50000" decel="50000" fill="hold" grpId="0" nodeType="withEffect">
                                  <p:stCondLst>
                                    <p:cond delay="0"/>
                                  </p:stCondLst>
                                  <p:childTnLst>
                                    <p:animMotion origin="layout" path="M -0.01215 -0.21784 L 0.10921 -0.21876 " pathEditMode="relative" rAng="0" ptsTypes="AA">
                                      <p:cBhvr>
                                        <p:cTn id="30" dur="2000" fill="hold"/>
                                        <p:tgtEl>
                                          <p:spTgt spid="10"/>
                                        </p:tgtEl>
                                        <p:attrNameLst>
                                          <p:attrName>ppt_x</p:attrName>
                                          <p:attrName>ppt_y</p:attrName>
                                        </p:attrNameLst>
                                      </p:cBhvr>
                                      <p:rCtr x="6059" y="-62"/>
                                    </p:animMotion>
                                  </p:childTnLst>
                                </p:cTn>
                              </p:par>
                            </p:childTnLst>
                          </p:cTn>
                        </p:par>
                        <p:par>
                          <p:cTn id="31" fill="hold">
                            <p:stCondLst>
                              <p:cond delay="4500"/>
                            </p:stCondLst>
                            <p:childTnLst>
                              <p:par>
                                <p:cTn id="32" presetID="1"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childTnLst>
                                </p:cTn>
                              </p:par>
                            </p:childTnLst>
                          </p:cTn>
                        </p:par>
                        <p:par>
                          <p:cTn id="34" fill="hold">
                            <p:stCondLst>
                              <p:cond delay="4500"/>
                            </p:stCondLst>
                            <p:childTnLst>
                              <p:par>
                                <p:cTn id="35" presetID="1" presetClass="entr" presetSubtype="0" fill="hold" grpId="0" nodeType="afterEffect">
                                  <p:stCondLst>
                                    <p:cond delay="0"/>
                                  </p:stCondLst>
                                  <p:childTnLst>
                                    <p:set>
                                      <p:cBhvr>
                                        <p:cTn id="36" dur="1" fill="hold">
                                          <p:stCondLst>
                                            <p:cond delay="1249"/>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3" grpId="0"/>
      <p:bldP spid="15" grpId="0"/>
      <p:bldP spid="23"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p:nvPr/>
        </p:nvSpPr>
        <p:spPr>
          <a:xfrm>
            <a:off x="-8900" y="-10859"/>
            <a:ext cx="44739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8" name="Shape 148"/>
          <p:cNvSpPr txBox="1"/>
          <p:nvPr/>
        </p:nvSpPr>
        <p:spPr>
          <a:xfrm>
            <a:off x="686250" y="151525"/>
            <a:ext cx="36807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dirty="0" smtClean="0">
                <a:latin typeface="Franklin Gothic"/>
                <a:ea typeface="Franklin Gothic"/>
                <a:cs typeface="Franklin Gothic"/>
                <a:sym typeface="Franklin Gothic"/>
              </a:rPr>
              <a:t>ANALIZA EL PÚBLICO AL QUE TE DIRIGES</a:t>
            </a:r>
            <a:endParaRPr sz="2400" b="1" dirty="0">
              <a:latin typeface="Franklin Gothic"/>
              <a:ea typeface="Franklin Gothic"/>
              <a:cs typeface="Franklin Gothic"/>
              <a:sym typeface="Franklin Gothic"/>
            </a:endParaRPr>
          </a:p>
        </p:txBody>
      </p:sp>
      <p:sp>
        <p:nvSpPr>
          <p:cNvPr id="150" name="Shape 150"/>
          <p:cNvSpPr/>
          <p:nvPr/>
        </p:nvSpPr>
        <p:spPr>
          <a:xfrm>
            <a:off x="-8900" y="4105450"/>
            <a:ext cx="9188700" cy="873300"/>
          </a:xfrm>
          <a:prstGeom prst="rect">
            <a:avLst/>
          </a:prstGeom>
          <a:solidFill>
            <a:srgbClr val="AC383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5" name="Shape 155"/>
          <p:cNvSpPr txBox="1"/>
          <p:nvPr/>
        </p:nvSpPr>
        <p:spPr>
          <a:xfrm>
            <a:off x="925125" y="4210106"/>
            <a:ext cx="6572100" cy="55415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s" sz="1800" dirty="0" smtClean="0">
                <a:solidFill>
                  <a:srgbClr val="F2F2F2"/>
                </a:solidFill>
                <a:latin typeface="Franklin Gothic"/>
                <a:ea typeface="Franklin Gothic"/>
                <a:cs typeface="Franklin Gothic"/>
                <a:sym typeface="Franklin Gothic"/>
              </a:rPr>
              <a:t>Diferencias entre lenguaje formal y lenguaje informal</a:t>
            </a:r>
          </a:p>
        </p:txBody>
      </p:sp>
      <p:pic>
        <p:nvPicPr>
          <p:cNvPr id="14" name="Shape 163"/>
          <p:cNvPicPr preferRelativeResize="0"/>
          <p:nvPr/>
        </p:nvPicPr>
        <p:blipFill>
          <a:blip r:embed="rId3">
            <a:alphaModFix/>
          </a:blip>
          <a:stretch>
            <a:fillRect/>
          </a:stretch>
        </p:blipFill>
        <p:spPr>
          <a:xfrm>
            <a:off x="79953" y="151525"/>
            <a:ext cx="661644" cy="667461"/>
          </a:xfrm>
          <a:prstGeom prst="rect">
            <a:avLst/>
          </a:prstGeom>
          <a:noFill/>
          <a:ln>
            <a:noFill/>
          </a:ln>
        </p:spPr>
      </p:pic>
      <p:sp>
        <p:nvSpPr>
          <p:cNvPr id="13" name="12 CuadroTexto"/>
          <p:cNvSpPr txBox="1"/>
          <p:nvPr/>
        </p:nvSpPr>
        <p:spPr>
          <a:xfrm>
            <a:off x="7392024" y="741401"/>
            <a:ext cx="974220" cy="400110"/>
          </a:xfrm>
          <a:prstGeom prst="rect">
            <a:avLst/>
          </a:prstGeom>
          <a:noFill/>
        </p:spPr>
        <p:txBody>
          <a:bodyPr wrap="square" rtlCol="0">
            <a:spAutoFit/>
          </a:bodyPr>
          <a:lstStyle/>
          <a:p>
            <a:r>
              <a:rPr lang="es-ES" sz="2000" b="1" dirty="0" smtClean="0">
                <a:solidFill>
                  <a:schemeClr val="bg1"/>
                </a:solidFill>
                <a:latin typeface="Franklin Gothic" panose="020B0604020202020204" charset="0"/>
              </a:rPr>
              <a:t>Formal</a:t>
            </a:r>
            <a:endParaRPr lang="es-ES" sz="2000" b="1" dirty="0">
              <a:solidFill>
                <a:schemeClr val="bg1"/>
              </a:solidFill>
              <a:latin typeface="Franklin Gothic" panose="020B0604020202020204" charset="0"/>
            </a:endParaRPr>
          </a:p>
        </p:txBody>
      </p:sp>
      <p:sp>
        <p:nvSpPr>
          <p:cNvPr id="15" name="14 CuadroTexto"/>
          <p:cNvSpPr txBox="1"/>
          <p:nvPr/>
        </p:nvSpPr>
        <p:spPr>
          <a:xfrm>
            <a:off x="7392024" y="1334822"/>
            <a:ext cx="1196411" cy="400110"/>
          </a:xfrm>
          <a:prstGeom prst="rect">
            <a:avLst/>
          </a:prstGeom>
          <a:noFill/>
        </p:spPr>
        <p:txBody>
          <a:bodyPr wrap="square" rtlCol="0">
            <a:spAutoFit/>
          </a:bodyPr>
          <a:lstStyle/>
          <a:p>
            <a:r>
              <a:rPr lang="es-ES" sz="2000" b="1" dirty="0" smtClean="0">
                <a:solidFill>
                  <a:schemeClr val="bg1"/>
                </a:solidFill>
                <a:latin typeface="Franklin Gothic" panose="020B0604020202020204" charset="0"/>
              </a:rPr>
              <a:t>Informal</a:t>
            </a:r>
            <a:endParaRPr lang="es-ES" sz="2000" b="1" dirty="0">
              <a:solidFill>
                <a:schemeClr val="bg1"/>
              </a:solidFill>
              <a:latin typeface="Franklin Gothic" panose="020B0604020202020204" charset="0"/>
            </a:endParaRPr>
          </a:p>
        </p:txBody>
      </p:sp>
      <p:sp>
        <p:nvSpPr>
          <p:cNvPr id="2" name="1 Rectángulo"/>
          <p:cNvSpPr/>
          <p:nvPr/>
        </p:nvSpPr>
        <p:spPr>
          <a:xfrm>
            <a:off x="3973793" y="2447296"/>
            <a:ext cx="4572000" cy="1169551"/>
          </a:xfrm>
          <a:prstGeom prst="rect">
            <a:avLst/>
          </a:prstGeom>
        </p:spPr>
        <p:txBody>
          <a:bodyPr>
            <a:spAutoFit/>
          </a:bodyPr>
          <a:lstStyle/>
          <a:p>
            <a:r>
              <a:rPr lang="es-ES" b="1" dirty="0">
                <a:latin typeface="Franklin Gothic" panose="020B0604020202020204" charset="0"/>
              </a:rPr>
              <a:t>L</a:t>
            </a:r>
            <a:r>
              <a:rPr lang="es-ES" b="1" dirty="0" smtClean="0">
                <a:latin typeface="Franklin Gothic" panose="020B0604020202020204" charset="0"/>
              </a:rPr>
              <a:t>enguaje </a:t>
            </a:r>
            <a:r>
              <a:rPr lang="es-ES" b="1" dirty="0">
                <a:latin typeface="Franklin Gothic" panose="020B0604020202020204" charset="0"/>
              </a:rPr>
              <a:t>informal:</a:t>
            </a:r>
            <a:endParaRPr lang="es-ES" dirty="0">
              <a:latin typeface="Franklin Gothic" panose="020B0604020202020204" charset="0"/>
            </a:endParaRPr>
          </a:p>
          <a:p>
            <a:pPr marL="285750" lvl="0" indent="-285750">
              <a:buFont typeface="Arial" panose="020B0604020202020204" pitchFamily="34" charset="0"/>
              <a:buChar char="•"/>
            </a:pPr>
            <a:r>
              <a:rPr lang="es-ES" dirty="0">
                <a:latin typeface="Franklin Gothic" panose="020B0604020202020204" charset="0"/>
              </a:rPr>
              <a:t>E</a:t>
            </a:r>
            <a:r>
              <a:rPr lang="es-ES" dirty="0" smtClean="0">
                <a:latin typeface="Franklin Gothic" panose="020B0604020202020204" charset="0"/>
              </a:rPr>
              <a:t>xpresivo</a:t>
            </a:r>
            <a:r>
              <a:rPr lang="es-ES" dirty="0">
                <a:latin typeface="Franklin Gothic" panose="020B0604020202020204" charset="0"/>
              </a:rPr>
              <a:t>, emotivo, espontáneo…</a:t>
            </a:r>
          </a:p>
          <a:p>
            <a:pPr marL="285750" lvl="0" indent="-285750">
              <a:buFont typeface="Arial" panose="020B0604020202020204" pitchFamily="34" charset="0"/>
              <a:buChar char="•"/>
            </a:pPr>
            <a:r>
              <a:rPr lang="es-ES" dirty="0">
                <a:latin typeface="Franklin Gothic" panose="020B0604020202020204" charset="0"/>
              </a:rPr>
              <a:t>C</a:t>
            </a:r>
            <a:r>
              <a:rPr lang="es-ES" dirty="0" smtClean="0">
                <a:latin typeface="Franklin Gothic" panose="020B0604020202020204" charset="0"/>
              </a:rPr>
              <a:t>oloquial</a:t>
            </a:r>
            <a:r>
              <a:rPr lang="es-ES" dirty="0">
                <a:latin typeface="Franklin Gothic" panose="020B0604020202020204" charset="0"/>
              </a:rPr>
              <a:t>, puede contener muletillas</a:t>
            </a:r>
          </a:p>
          <a:p>
            <a:pPr marL="285750" lvl="0" indent="-285750">
              <a:buFont typeface="Arial" panose="020B0604020202020204" pitchFamily="34" charset="0"/>
              <a:buChar char="•"/>
            </a:pPr>
            <a:r>
              <a:rPr lang="es-ES" dirty="0">
                <a:latin typeface="Franklin Gothic" panose="020B0604020202020204" charset="0"/>
              </a:rPr>
              <a:t>S</a:t>
            </a:r>
            <a:r>
              <a:rPr lang="es-ES" dirty="0" smtClean="0">
                <a:latin typeface="Franklin Gothic" panose="020B0604020202020204" charset="0"/>
              </a:rPr>
              <a:t>uele </a:t>
            </a:r>
            <a:r>
              <a:rPr lang="es-ES" dirty="0">
                <a:latin typeface="Franklin Gothic" panose="020B0604020202020204" charset="0"/>
              </a:rPr>
              <a:t>contener imprecisiones, interrupciones</a:t>
            </a:r>
          </a:p>
          <a:p>
            <a:pPr marL="285750" lvl="0" indent="-285750">
              <a:buFont typeface="Arial" panose="020B0604020202020204" pitchFamily="34" charset="0"/>
              <a:buChar char="•"/>
            </a:pPr>
            <a:r>
              <a:rPr lang="es-ES" dirty="0">
                <a:latin typeface="Franklin Gothic" panose="020B0604020202020204" charset="0"/>
              </a:rPr>
              <a:t>F</a:t>
            </a:r>
            <a:r>
              <a:rPr lang="es-ES" dirty="0" smtClean="0">
                <a:latin typeface="Franklin Gothic" panose="020B0604020202020204" charset="0"/>
              </a:rPr>
              <a:t>rases </a:t>
            </a:r>
            <a:r>
              <a:rPr lang="es-ES" dirty="0">
                <a:latin typeface="Franklin Gothic" panose="020B0604020202020204" charset="0"/>
              </a:rPr>
              <a:t>cortas</a:t>
            </a:r>
          </a:p>
        </p:txBody>
      </p:sp>
      <p:pic>
        <p:nvPicPr>
          <p:cNvPr id="2050" name="Picture 2" descr="Resultado de imagen de lenguaje formal ejempl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574" y="1740487"/>
            <a:ext cx="2571180" cy="1771704"/>
          </a:xfrm>
          <a:prstGeom prst="rect">
            <a:avLst/>
          </a:prstGeom>
          <a:noFill/>
          <a:ln w="15875">
            <a:solidFill>
              <a:srgbClr val="BC5561"/>
            </a:solidFill>
          </a:ln>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3922519" y="1150156"/>
            <a:ext cx="4161802" cy="1169551"/>
          </a:xfrm>
          <a:prstGeom prst="rect">
            <a:avLst/>
          </a:prstGeom>
          <a:noFill/>
        </p:spPr>
        <p:txBody>
          <a:bodyPr wrap="square" rtlCol="0">
            <a:spAutoFit/>
          </a:bodyPr>
          <a:lstStyle/>
          <a:p>
            <a:r>
              <a:rPr lang="es-ES" b="1" dirty="0" smtClean="0">
                <a:latin typeface="Franklin Gothic" panose="020B0604020202020204" charset="0"/>
              </a:rPr>
              <a:t>Lenguaje formal:</a:t>
            </a:r>
          </a:p>
          <a:p>
            <a:pPr marL="285750" indent="-285750">
              <a:buFont typeface="Arial" panose="020B0604020202020204" pitchFamily="34" charset="0"/>
              <a:buChar char="•"/>
            </a:pPr>
            <a:r>
              <a:rPr lang="es-ES" dirty="0" err="1" smtClean="0">
                <a:latin typeface="Franklin Gothic" panose="020B0604020202020204" charset="0"/>
              </a:rPr>
              <a:t>Sintáxis</a:t>
            </a:r>
            <a:r>
              <a:rPr lang="es-ES" dirty="0" smtClean="0">
                <a:latin typeface="Franklin Gothic" panose="020B0604020202020204" charset="0"/>
              </a:rPr>
              <a:t> y gramática correctas</a:t>
            </a:r>
          </a:p>
          <a:p>
            <a:pPr marL="285750" indent="-285750">
              <a:buFont typeface="Arial" panose="020B0604020202020204" pitchFamily="34" charset="0"/>
              <a:buChar char="•"/>
            </a:pPr>
            <a:r>
              <a:rPr lang="es-ES" dirty="0" smtClean="0">
                <a:latin typeface="Franklin Gothic" panose="020B0604020202020204" charset="0"/>
              </a:rPr>
              <a:t>Carente de familiaridad, de muletillas…</a:t>
            </a:r>
          </a:p>
          <a:p>
            <a:pPr marL="285750" indent="-285750">
              <a:buFont typeface="Arial" panose="020B0604020202020204" pitchFamily="34" charset="0"/>
              <a:buChar char="•"/>
            </a:pPr>
            <a:r>
              <a:rPr lang="es-ES" dirty="0" smtClean="0">
                <a:latin typeface="Franklin Gothic" panose="020B0604020202020204" charset="0"/>
              </a:rPr>
              <a:t>Formato oficial, institucional</a:t>
            </a:r>
          </a:p>
          <a:p>
            <a:pPr marL="285750" indent="-285750">
              <a:buFont typeface="Arial" panose="020B0604020202020204" pitchFamily="34" charset="0"/>
              <a:buChar char="•"/>
            </a:pPr>
            <a:r>
              <a:rPr lang="es-ES" dirty="0" smtClean="0">
                <a:latin typeface="Franklin Gothic" panose="020B0604020202020204" charset="0"/>
              </a:rPr>
              <a:t>Orden lógico y estructurado</a:t>
            </a:r>
            <a:endParaRPr lang="es-ES" dirty="0">
              <a:latin typeface="Franklin Gothic" panose="020B0604020202020204" charset="0"/>
            </a:endParaRPr>
          </a:p>
        </p:txBody>
      </p:sp>
    </p:spTree>
    <p:extLst>
      <p:ext uri="{BB962C8B-B14F-4D97-AF65-F5344CB8AC3E}">
        <p14:creationId xmlns:p14="http://schemas.microsoft.com/office/powerpoint/2010/main" val="4050234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p:nvPr/>
        </p:nvSpPr>
        <p:spPr>
          <a:xfrm>
            <a:off x="-8900" y="-10859"/>
            <a:ext cx="44739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8" name="Shape 148"/>
          <p:cNvSpPr txBox="1"/>
          <p:nvPr/>
        </p:nvSpPr>
        <p:spPr>
          <a:xfrm>
            <a:off x="686250" y="151525"/>
            <a:ext cx="36807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dirty="0" smtClean="0">
                <a:latin typeface="Franklin Gothic"/>
                <a:ea typeface="Franklin Gothic"/>
                <a:cs typeface="Franklin Gothic"/>
                <a:sym typeface="Franklin Gothic"/>
              </a:rPr>
              <a:t>ANALIZA EL PÚBLICO AL QUE TE DIRIGES</a:t>
            </a:r>
            <a:endParaRPr sz="2400" b="1" dirty="0">
              <a:latin typeface="Franklin Gothic"/>
              <a:ea typeface="Franklin Gothic"/>
              <a:cs typeface="Franklin Gothic"/>
              <a:sym typeface="Franklin Gothic"/>
            </a:endParaRPr>
          </a:p>
        </p:txBody>
      </p:sp>
      <p:sp>
        <p:nvSpPr>
          <p:cNvPr id="150" name="Shape 150"/>
          <p:cNvSpPr/>
          <p:nvPr/>
        </p:nvSpPr>
        <p:spPr>
          <a:xfrm>
            <a:off x="-8900" y="4105450"/>
            <a:ext cx="9188700" cy="873300"/>
          </a:xfrm>
          <a:prstGeom prst="rect">
            <a:avLst/>
          </a:prstGeom>
          <a:solidFill>
            <a:srgbClr val="AC383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5" name="Shape 155"/>
          <p:cNvSpPr txBox="1"/>
          <p:nvPr/>
        </p:nvSpPr>
        <p:spPr>
          <a:xfrm>
            <a:off x="1153210" y="4188603"/>
            <a:ext cx="6572100" cy="6675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s" sz="1800" dirty="0" smtClean="0">
                <a:solidFill>
                  <a:srgbClr val="F2F2F2"/>
                </a:solidFill>
                <a:latin typeface="Franklin Gothic"/>
                <a:ea typeface="Franklin Gothic"/>
                <a:cs typeface="Franklin Gothic"/>
                <a:sym typeface="Franklin Gothic"/>
              </a:rPr>
              <a:t>Te expresas de distinta manera y en distintos medios</a:t>
            </a:r>
          </a:p>
          <a:p>
            <a:pPr marL="0" lvl="0" indent="0" algn="ctr">
              <a:spcBef>
                <a:spcPts val="0"/>
              </a:spcBef>
              <a:spcAft>
                <a:spcPts val="0"/>
              </a:spcAft>
              <a:buNone/>
            </a:pPr>
            <a:r>
              <a:rPr lang="es" sz="1800" b="1" dirty="0" smtClean="0">
                <a:solidFill>
                  <a:srgbClr val="FFFF00"/>
                </a:solidFill>
                <a:latin typeface="Franklin Gothic"/>
                <a:ea typeface="Franklin Gothic"/>
                <a:cs typeface="Franklin Gothic"/>
                <a:sym typeface="Franklin Gothic"/>
              </a:rPr>
              <a:t>[enlace a diccionario 50-16]</a:t>
            </a:r>
            <a:endParaRPr b="1" dirty="0">
              <a:solidFill>
                <a:srgbClr val="FFFF00"/>
              </a:solidFill>
            </a:endParaRPr>
          </a:p>
        </p:txBody>
      </p:sp>
      <p:pic>
        <p:nvPicPr>
          <p:cNvPr id="14" name="Shape 163"/>
          <p:cNvPicPr preferRelativeResize="0"/>
          <p:nvPr/>
        </p:nvPicPr>
        <p:blipFill>
          <a:blip r:embed="rId3">
            <a:alphaModFix/>
          </a:blip>
          <a:stretch>
            <a:fillRect/>
          </a:stretch>
        </p:blipFill>
        <p:spPr>
          <a:xfrm>
            <a:off x="79953" y="151525"/>
            <a:ext cx="661644" cy="667461"/>
          </a:xfrm>
          <a:prstGeom prst="rect">
            <a:avLst/>
          </a:prstGeom>
          <a:noFill/>
          <a:ln>
            <a:noFill/>
          </a:ln>
        </p:spPr>
      </p:pic>
      <p:sp>
        <p:nvSpPr>
          <p:cNvPr id="13" name="12 CuadroTexto"/>
          <p:cNvSpPr txBox="1"/>
          <p:nvPr/>
        </p:nvSpPr>
        <p:spPr>
          <a:xfrm>
            <a:off x="7392024" y="741401"/>
            <a:ext cx="974220" cy="400110"/>
          </a:xfrm>
          <a:prstGeom prst="rect">
            <a:avLst/>
          </a:prstGeom>
          <a:noFill/>
        </p:spPr>
        <p:txBody>
          <a:bodyPr wrap="square" rtlCol="0">
            <a:spAutoFit/>
          </a:bodyPr>
          <a:lstStyle/>
          <a:p>
            <a:r>
              <a:rPr lang="es-ES" sz="2000" b="1" dirty="0" smtClean="0">
                <a:solidFill>
                  <a:schemeClr val="bg1"/>
                </a:solidFill>
                <a:latin typeface="Franklin Gothic" panose="020B0604020202020204" charset="0"/>
              </a:rPr>
              <a:t>Formal</a:t>
            </a:r>
            <a:endParaRPr lang="es-ES" sz="2000" b="1" dirty="0">
              <a:solidFill>
                <a:schemeClr val="bg1"/>
              </a:solidFill>
              <a:latin typeface="Franklin Gothic" panose="020B0604020202020204" charset="0"/>
            </a:endParaRPr>
          </a:p>
        </p:txBody>
      </p:sp>
      <p:sp>
        <p:nvSpPr>
          <p:cNvPr id="15" name="14 CuadroTexto"/>
          <p:cNvSpPr txBox="1"/>
          <p:nvPr/>
        </p:nvSpPr>
        <p:spPr>
          <a:xfrm>
            <a:off x="7392024" y="1334822"/>
            <a:ext cx="1196411" cy="400110"/>
          </a:xfrm>
          <a:prstGeom prst="rect">
            <a:avLst/>
          </a:prstGeom>
          <a:noFill/>
        </p:spPr>
        <p:txBody>
          <a:bodyPr wrap="square" rtlCol="0">
            <a:spAutoFit/>
          </a:bodyPr>
          <a:lstStyle/>
          <a:p>
            <a:r>
              <a:rPr lang="es-ES" sz="2000" b="1" dirty="0" smtClean="0">
                <a:solidFill>
                  <a:schemeClr val="bg1"/>
                </a:solidFill>
                <a:latin typeface="Franklin Gothic" panose="020B0604020202020204" charset="0"/>
              </a:rPr>
              <a:t>Informal</a:t>
            </a:r>
            <a:endParaRPr lang="es-ES" sz="2000" b="1" dirty="0">
              <a:solidFill>
                <a:schemeClr val="bg1"/>
              </a:solidFill>
              <a:latin typeface="Franklin Gothic" panose="020B0604020202020204" charset="0"/>
            </a:endParaRPr>
          </a:p>
        </p:txBody>
      </p:sp>
      <p:sp>
        <p:nvSpPr>
          <p:cNvPr id="4" name="3 Llamada de nube"/>
          <p:cNvSpPr/>
          <p:nvPr/>
        </p:nvSpPr>
        <p:spPr>
          <a:xfrm>
            <a:off x="3486683" y="1825640"/>
            <a:ext cx="2170633" cy="1376607"/>
          </a:xfrm>
          <a:prstGeom prst="cloudCallout">
            <a:avLst>
              <a:gd name="adj1" fmla="val -84928"/>
              <a:gd name="adj2" fmla="val -36473"/>
            </a:avLst>
          </a:prstGeom>
          <a:no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		</a:t>
            </a:r>
          </a:p>
        </p:txBody>
      </p:sp>
      <p:sp>
        <p:nvSpPr>
          <p:cNvPr id="16" name="15 Llamada de nube"/>
          <p:cNvSpPr/>
          <p:nvPr/>
        </p:nvSpPr>
        <p:spPr>
          <a:xfrm>
            <a:off x="4608106" y="152400"/>
            <a:ext cx="2542894" cy="1791386"/>
          </a:xfrm>
          <a:prstGeom prst="cloudCallout">
            <a:avLst>
              <a:gd name="adj1" fmla="val -143476"/>
              <a:gd name="adj2" fmla="val 41783"/>
            </a:avLst>
          </a:prstGeom>
          <a:no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000" dirty="0">
              <a:solidFill>
                <a:schemeClr val="tx1"/>
              </a:solidFill>
              <a:latin typeface="Franklin Gothic" panose="020B0604020202020204" charset="0"/>
            </a:endParaRPr>
          </a:p>
        </p:txBody>
      </p:sp>
      <p:sp>
        <p:nvSpPr>
          <p:cNvPr id="17" name="16 Llamada de nube"/>
          <p:cNvSpPr/>
          <p:nvPr/>
        </p:nvSpPr>
        <p:spPr>
          <a:xfrm>
            <a:off x="5733916" y="2633884"/>
            <a:ext cx="1675025" cy="1136726"/>
          </a:xfrm>
          <a:prstGeom prst="cloudCallout">
            <a:avLst>
              <a:gd name="adj1" fmla="val -209259"/>
              <a:gd name="adj2" fmla="val 21124"/>
            </a:avLst>
          </a:prstGeom>
          <a:no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076" name="Picture 4" descr="Resultado de imagen de dibujo perfil cabez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319" y="1549645"/>
            <a:ext cx="2286000" cy="2000251"/>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4943475" y="435486"/>
            <a:ext cx="2247455" cy="1338828"/>
          </a:xfrm>
          <a:prstGeom prst="rect">
            <a:avLst/>
          </a:prstGeom>
          <a:noFill/>
        </p:spPr>
        <p:txBody>
          <a:bodyPr wrap="square" rtlCol="0">
            <a:spAutoFit/>
          </a:bodyPr>
          <a:lstStyle/>
          <a:p>
            <a:r>
              <a:rPr lang="es-ES" sz="900" dirty="0">
                <a:solidFill>
                  <a:schemeClr val="tx1"/>
                </a:solidFill>
                <a:latin typeface="Franklin Gothic" panose="020B0604020202020204" charset="0"/>
              </a:rPr>
              <a:t>Buenos días,</a:t>
            </a:r>
          </a:p>
          <a:p>
            <a:r>
              <a:rPr lang="es-ES" sz="900" dirty="0">
                <a:solidFill>
                  <a:schemeClr val="tx1"/>
                </a:solidFill>
                <a:latin typeface="Franklin Gothic" panose="020B0604020202020204" charset="0"/>
              </a:rPr>
              <a:t>Soy María Ruiz, le adjunto el TFG con las correcciones que me indicó. Le recuerdo que el próximo día 13 a las 12h. lo defenderé en el Salón de Grados de la Facultad. </a:t>
            </a:r>
          </a:p>
          <a:p>
            <a:r>
              <a:rPr lang="es-ES" sz="900" dirty="0">
                <a:solidFill>
                  <a:schemeClr val="tx1"/>
                </a:solidFill>
                <a:latin typeface="Franklin Gothic" panose="020B0604020202020204" charset="0"/>
              </a:rPr>
              <a:t>Gracias y un cordial saludo</a:t>
            </a:r>
            <a:r>
              <a:rPr lang="es-ES" sz="900" dirty="0" smtClean="0">
                <a:solidFill>
                  <a:schemeClr val="tx1"/>
                </a:solidFill>
                <a:latin typeface="Franklin Gothic" panose="020B0604020202020204" charset="0"/>
              </a:rPr>
              <a:t>,                     </a:t>
            </a:r>
            <a:r>
              <a:rPr lang="es-ES" sz="900" dirty="0">
                <a:solidFill>
                  <a:schemeClr val="tx1"/>
                </a:solidFill>
                <a:latin typeface="Franklin Gothic" panose="020B0604020202020204" charset="0"/>
              </a:rPr>
              <a:t>			María</a:t>
            </a:r>
          </a:p>
        </p:txBody>
      </p:sp>
      <p:sp>
        <p:nvSpPr>
          <p:cNvPr id="7" name="6 CuadroTexto"/>
          <p:cNvSpPr txBox="1"/>
          <p:nvPr/>
        </p:nvSpPr>
        <p:spPr>
          <a:xfrm>
            <a:off x="3696825" y="2018855"/>
            <a:ext cx="2076627" cy="1061829"/>
          </a:xfrm>
          <a:prstGeom prst="rect">
            <a:avLst/>
          </a:prstGeom>
          <a:noFill/>
        </p:spPr>
        <p:txBody>
          <a:bodyPr wrap="square" rtlCol="0">
            <a:spAutoFit/>
          </a:bodyPr>
          <a:lstStyle/>
          <a:p>
            <a:r>
              <a:rPr lang="es-ES" sz="900" dirty="0">
                <a:latin typeface="Franklin Gothic" panose="020B0604020202020204" charset="0"/>
              </a:rPr>
              <a:t>Buenas tardes,</a:t>
            </a:r>
          </a:p>
          <a:p>
            <a:r>
              <a:rPr lang="es-ES" sz="900" dirty="0">
                <a:latin typeface="Franklin Gothic" panose="020B0604020202020204" charset="0"/>
              </a:rPr>
              <a:t>Soy María Ruiz, alumna de grado de su centro. ¿Podría indicarme cuál es el procedimiento para depositar el TFG?</a:t>
            </a:r>
          </a:p>
          <a:p>
            <a:r>
              <a:rPr lang="es-ES" sz="900" dirty="0">
                <a:latin typeface="Franklin Gothic" panose="020B0604020202020204" charset="0"/>
              </a:rPr>
              <a:t>Gracias. Un saludo</a:t>
            </a:r>
            <a:r>
              <a:rPr lang="es-ES" sz="900" dirty="0" smtClean="0">
                <a:latin typeface="Franklin Gothic" panose="020B0604020202020204" charset="0"/>
              </a:rPr>
              <a:t>,</a:t>
            </a:r>
          </a:p>
          <a:p>
            <a:r>
              <a:rPr lang="es-ES" sz="900" dirty="0">
                <a:latin typeface="Franklin Gothic" panose="020B0604020202020204" charset="0"/>
              </a:rPr>
              <a:t>	</a:t>
            </a:r>
            <a:r>
              <a:rPr lang="es-ES" sz="900" dirty="0" smtClean="0">
                <a:latin typeface="Franklin Gothic" panose="020B0604020202020204" charset="0"/>
              </a:rPr>
              <a:t>María</a:t>
            </a:r>
            <a:endParaRPr lang="es-ES" sz="900" dirty="0">
              <a:latin typeface="Franklin Gothic" panose="020B0604020202020204" charset="0"/>
            </a:endParaRPr>
          </a:p>
        </p:txBody>
      </p:sp>
      <p:sp>
        <p:nvSpPr>
          <p:cNvPr id="10" name="Rectangle 8"/>
          <p:cNvSpPr>
            <a:spLocks noChangeArrowheads="1"/>
          </p:cNvSpPr>
          <p:nvPr/>
        </p:nvSpPr>
        <p:spPr bwMode="auto">
          <a:xfrm>
            <a:off x="66675" y="7143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82588" algn="l" defTabSz="914400" rtl="0" eaLnBrk="1" fontAlgn="base" latinLnBrk="0" hangingPunct="1">
              <a:lnSpc>
                <a:spcPct val="100000"/>
              </a:lnSpc>
              <a:spcBef>
                <a:spcPct val="0"/>
              </a:spcBef>
              <a:spcAft>
                <a:spcPct val="0"/>
              </a:spcAft>
              <a:buClrTx/>
              <a:buSzTx/>
              <a:buFontTx/>
              <a:buNone/>
              <a:tabLst/>
            </a:pPr>
            <a:r>
              <a:rPr kumimoji="0" lang="es-ES" altLang="es-E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s-ES" alt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11 CuadroTexto"/>
          <p:cNvSpPr txBox="1"/>
          <p:nvPr/>
        </p:nvSpPr>
        <p:spPr>
          <a:xfrm>
            <a:off x="7229742" y="2871387"/>
            <a:ext cx="1222049" cy="307777"/>
          </a:xfrm>
          <a:prstGeom prst="rect">
            <a:avLst/>
          </a:prstGeom>
          <a:noFill/>
        </p:spPr>
        <p:txBody>
          <a:bodyPr wrap="square" rtlCol="0">
            <a:spAutoFit/>
          </a:bodyPr>
          <a:lstStyle/>
          <a:p>
            <a:endParaRPr lang="es-ES" dirty="0"/>
          </a:p>
        </p:txBody>
      </p:sp>
      <p:sp>
        <p:nvSpPr>
          <p:cNvPr id="19" name="Rectangle 13"/>
          <p:cNvSpPr>
            <a:spLocks noChangeArrowheads="1"/>
          </p:cNvSpPr>
          <p:nvPr/>
        </p:nvSpPr>
        <p:spPr bwMode="auto">
          <a:xfrm>
            <a:off x="219075" y="866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82588" algn="l" defTabSz="914400" rtl="0" eaLnBrk="1" fontAlgn="base" latinLnBrk="0" hangingPunct="1">
              <a:lnSpc>
                <a:spcPct val="100000"/>
              </a:lnSpc>
              <a:spcBef>
                <a:spcPct val="0"/>
              </a:spcBef>
              <a:spcAft>
                <a:spcPct val="0"/>
              </a:spcAft>
              <a:buClrTx/>
              <a:buSzTx/>
              <a:buFontTx/>
              <a:buNone/>
              <a:tabLst/>
            </a:pPr>
            <a:r>
              <a:rPr kumimoji="0" lang="es-ES" altLang="es-E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s-ES" alt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8"/>
          <p:cNvSpPr>
            <a:spLocks noChangeArrowheads="1"/>
          </p:cNvSpPr>
          <p:nvPr/>
        </p:nvSpPr>
        <p:spPr bwMode="auto">
          <a:xfrm>
            <a:off x="3714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82588" algn="l" defTabSz="914400" rtl="0" eaLnBrk="1" fontAlgn="base" latinLnBrk="0" hangingPunct="1">
              <a:lnSpc>
                <a:spcPct val="100000"/>
              </a:lnSpc>
              <a:spcBef>
                <a:spcPct val="0"/>
              </a:spcBef>
              <a:spcAft>
                <a:spcPct val="0"/>
              </a:spcAft>
              <a:buClrTx/>
              <a:buSzTx/>
              <a:buFontTx/>
              <a:buNone/>
              <a:tabLst/>
            </a:pPr>
            <a:r>
              <a:rPr kumimoji="0" lang="es-ES" altLang="es-E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s-ES" alt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23 CuadroTexto"/>
          <p:cNvSpPr txBox="1"/>
          <p:nvPr/>
        </p:nvSpPr>
        <p:spPr>
          <a:xfrm>
            <a:off x="5917760" y="2809832"/>
            <a:ext cx="1491181" cy="784830"/>
          </a:xfrm>
          <a:prstGeom prst="rect">
            <a:avLst/>
          </a:prstGeom>
          <a:noFill/>
        </p:spPr>
        <p:txBody>
          <a:bodyPr wrap="square" rtlCol="0">
            <a:spAutoFit/>
          </a:bodyPr>
          <a:lstStyle/>
          <a:p>
            <a:r>
              <a:rPr lang="es-ES" sz="900" dirty="0" smtClean="0"/>
              <a:t>Fsta TFG!!!</a:t>
            </a:r>
          </a:p>
          <a:p>
            <a:r>
              <a:rPr lang="es-ES" sz="900" dirty="0" smtClean="0"/>
              <a:t>Kdms lgo </a:t>
            </a:r>
            <a:r>
              <a:rPr lang="es-ES" sz="900" dirty="0" err="1" smtClean="0"/>
              <a:t>xa</a:t>
            </a:r>
            <a:endParaRPr lang="es-ES" sz="900" dirty="0" smtClean="0"/>
          </a:p>
          <a:p>
            <a:endParaRPr lang="es-ES" sz="900" dirty="0"/>
          </a:p>
          <a:p>
            <a:r>
              <a:rPr lang="es-ES" sz="900" dirty="0"/>
              <a:t> </a:t>
            </a:r>
            <a:r>
              <a:rPr lang="es-ES" sz="900" dirty="0" smtClean="0"/>
              <a:t>          NSVM</a:t>
            </a:r>
          </a:p>
          <a:p>
            <a:r>
              <a:rPr lang="es-ES" sz="900" dirty="0" smtClean="0"/>
              <a:t> </a:t>
            </a:r>
            <a:endParaRPr lang="es-ES" sz="900" dirty="0"/>
          </a:p>
        </p:txBody>
      </p:sp>
      <p:pic>
        <p:nvPicPr>
          <p:cNvPr id="38" name="37 Imagen" descr="clinking beer mugs"/>
          <p:cNvPicPr/>
          <p:nvPr/>
        </p:nvPicPr>
        <p:blipFill>
          <a:blip r:embed="rId5">
            <a:extLst>
              <a:ext uri="{28A0092B-C50C-407E-A947-70E740481C1C}">
                <a14:useLocalDpi xmlns:a14="http://schemas.microsoft.com/office/drawing/2010/main" val="0"/>
              </a:ext>
            </a:extLst>
          </a:blip>
          <a:srcRect/>
          <a:stretch>
            <a:fillRect/>
          </a:stretch>
        </p:blipFill>
        <p:spPr bwMode="auto">
          <a:xfrm>
            <a:off x="6663350" y="2923259"/>
            <a:ext cx="222250" cy="255905"/>
          </a:xfrm>
          <a:prstGeom prst="rect">
            <a:avLst/>
          </a:prstGeom>
          <a:noFill/>
          <a:ln>
            <a:noFill/>
          </a:ln>
        </p:spPr>
      </p:pic>
      <p:pic>
        <p:nvPicPr>
          <p:cNvPr id="39" name="38 Imagen" descr="clinking beer mugs"/>
          <p:cNvPicPr/>
          <p:nvPr/>
        </p:nvPicPr>
        <p:blipFill>
          <a:blip r:embed="rId5">
            <a:extLst>
              <a:ext uri="{28A0092B-C50C-407E-A947-70E740481C1C}">
                <a14:useLocalDpi xmlns:a14="http://schemas.microsoft.com/office/drawing/2010/main" val="0"/>
              </a:ext>
            </a:extLst>
          </a:blip>
          <a:srcRect/>
          <a:stretch>
            <a:fillRect/>
          </a:stretch>
        </p:blipFill>
        <p:spPr bwMode="auto">
          <a:xfrm>
            <a:off x="6067202" y="3149267"/>
            <a:ext cx="222250" cy="255905"/>
          </a:xfrm>
          <a:prstGeom prst="rect">
            <a:avLst/>
          </a:prstGeom>
          <a:noFill/>
          <a:ln>
            <a:noFill/>
          </a:ln>
        </p:spPr>
      </p:pic>
      <p:pic>
        <p:nvPicPr>
          <p:cNvPr id="40" name="39 Imagen" descr="clinking beer mugs"/>
          <p:cNvPicPr/>
          <p:nvPr/>
        </p:nvPicPr>
        <p:blipFill>
          <a:blip r:embed="rId5">
            <a:extLst>
              <a:ext uri="{28A0092B-C50C-407E-A947-70E740481C1C}">
                <a14:useLocalDpi xmlns:a14="http://schemas.microsoft.com/office/drawing/2010/main" val="0"/>
              </a:ext>
            </a:extLst>
          </a:blip>
          <a:srcRect/>
          <a:stretch>
            <a:fillRect/>
          </a:stretch>
        </p:blipFill>
        <p:spPr bwMode="auto">
          <a:xfrm>
            <a:off x="6940028" y="2923258"/>
            <a:ext cx="222250" cy="255905"/>
          </a:xfrm>
          <a:prstGeom prst="rect">
            <a:avLst/>
          </a:prstGeom>
          <a:noFill/>
          <a:ln>
            <a:noFill/>
          </a:ln>
        </p:spPr>
      </p:pic>
      <p:pic>
        <p:nvPicPr>
          <p:cNvPr id="41" name="40 Imagen" descr="Resultado de imagen de emoticonos fiesta"/>
          <p:cNvPicPr/>
          <p:nvPr/>
        </p:nvPicPr>
        <p:blipFill>
          <a:blip r:embed="rId6">
            <a:extLst>
              <a:ext uri="{28A0092B-C50C-407E-A947-70E740481C1C}">
                <a14:useLocalDpi xmlns:a14="http://schemas.microsoft.com/office/drawing/2010/main" val="0"/>
              </a:ext>
            </a:extLst>
          </a:blip>
          <a:srcRect/>
          <a:stretch>
            <a:fillRect/>
          </a:stretch>
        </p:blipFill>
        <p:spPr bwMode="auto">
          <a:xfrm>
            <a:off x="6799158" y="3209087"/>
            <a:ext cx="233680" cy="233680"/>
          </a:xfrm>
          <a:prstGeom prst="rect">
            <a:avLst/>
          </a:prstGeom>
          <a:noFill/>
          <a:ln>
            <a:noFill/>
          </a:ln>
        </p:spPr>
      </p:pic>
      <p:sp>
        <p:nvSpPr>
          <p:cNvPr id="25" name="24 CuadroTexto"/>
          <p:cNvSpPr txBox="1"/>
          <p:nvPr/>
        </p:nvSpPr>
        <p:spPr>
          <a:xfrm>
            <a:off x="7281841" y="186890"/>
            <a:ext cx="1658108" cy="307777"/>
          </a:xfrm>
          <a:prstGeom prst="rect">
            <a:avLst/>
          </a:prstGeom>
          <a:noFill/>
        </p:spPr>
        <p:txBody>
          <a:bodyPr wrap="square" rtlCol="0">
            <a:spAutoFit/>
          </a:bodyPr>
          <a:lstStyle/>
          <a:p>
            <a:r>
              <a:rPr lang="es-ES" dirty="0" smtClean="0">
                <a:solidFill>
                  <a:srgbClr val="BC5561"/>
                </a:solidFill>
                <a:latin typeface="Franklin Gothic" panose="020B0604020202020204" charset="0"/>
              </a:rPr>
              <a:t>PROFESOR/A</a:t>
            </a:r>
            <a:endParaRPr lang="es-ES" dirty="0">
              <a:solidFill>
                <a:srgbClr val="BC5561"/>
              </a:solidFill>
              <a:latin typeface="Franklin Gothic" panose="020B0604020202020204" charset="0"/>
            </a:endParaRPr>
          </a:p>
        </p:txBody>
      </p:sp>
      <p:sp>
        <p:nvSpPr>
          <p:cNvPr id="43" name="42 CuadroTexto"/>
          <p:cNvSpPr txBox="1"/>
          <p:nvPr/>
        </p:nvSpPr>
        <p:spPr>
          <a:xfrm>
            <a:off x="6067202" y="2127867"/>
            <a:ext cx="1658108" cy="307777"/>
          </a:xfrm>
          <a:prstGeom prst="rect">
            <a:avLst/>
          </a:prstGeom>
          <a:noFill/>
        </p:spPr>
        <p:txBody>
          <a:bodyPr wrap="square" rtlCol="0">
            <a:spAutoFit/>
          </a:bodyPr>
          <a:lstStyle/>
          <a:p>
            <a:r>
              <a:rPr lang="es-ES" dirty="0" smtClean="0">
                <a:solidFill>
                  <a:srgbClr val="BC5561"/>
                </a:solidFill>
                <a:latin typeface="Franklin Gothic" panose="020B0604020202020204" charset="0"/>
              </a:rPr>
              <a:t>SECRETARÍA</a:t>
            </a:r>
            <a:endParaRPr lang="es-ES" dirty="0">
              <a:solidFill>
                <a:srgbClr val="BC5561"/>
              </a:solidFill>
              <a:latin typeface="Franklin Gothic" panose="020B0604020202020204" charset="0"/>
            </a:endParaRPr>
          </a:p>
        </p:txBody>
      </p:sp>
      <p:sp>
        <p:nvSpPr>
          <p:cNvPr id="44" name="43 CuadroTexto"/>
          <p:cNvSpPr txBox="1"/>
          <p:nvPr/>
        </p:nvSpPr>
        <p:spPr>
          <a:xfrm>
            <a:off x="7553043" y="2577187"/>
            <a:ext cx="1403909" cy="307777"/>
          </a:xfrm>
          <a:prstGeom prst="rect">
            <a:avLst/>
          </a:prstGeom>
          <a:noFill/>
        </p:spPr>
        <p:txBody>
          <a:bodyPr wrap="square" rtlCol="0">
            <a:spAutoFit/>
          </a:bodyPr>
          <a:lstStyle/>
          <a:p>
            <a:r>
              <a:rPr lang="es-ES" dirty="0" smtClean="0">
                <a:solidFill>
                  <a:srgbClr val="BC5561"/>
                </a:solidFill>
                <a:latin typeface="Franklin Gothic" panose="020B0604020202020204" charset="0"/>
              </a:rPr>
              <a:t>AMIGOS/AS</a:t>
            </a:r>
            <a:endParaRPr lang="es-ES" dirty="0">
              <a:solidFill>
                <a:srgbClr val="BC5561"/>
              </a:solidFill>
              <a:latin typeface="Franklin Gothic" panose="020B0604020202020204" charset="0"/>
            </a:endParaRPr>
          </a:p>
        </p:txBody>
      </p:sp>
      <p:sp>
        <p:nvSpPr>
          <p:cNvPr id="26" name="25 Flecha izquierda"/>
          <p:cNvSpPr/>
          <p:nvPr/>
        </p:nvSpPr>
        <p:spPr>
          <a:xfrm>
            <a:off x="6925529" y="276082"/>
            <a:ext cx="364033" cy="129394"/>
          </a:xfrm>
          <a:prstGeom prst="leftArrow">
            <a:avLst/>
          </a:prstGeom>
          <a:solidFill>
            <a:srgbClr val="BC5561"/>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46 Flecha izquierda"/>
          <p:cNvSpPr/>
          <p:nvPr/>
        </p:nvSpPr>
        <p:spPr>
          <a:xfrm>
            <a:off x="5707735" y="2217058"/>
            <a:ext cx="364033" cy="129394"/>
          </a:xfrm>
          <a:prstGeom prst="leftArrow">
            <a:avLst/>
          </a:prstGeom>
          <a:solidFill>
            <a:srgbClr val="BC5561"/>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47 Flecha izquierda"/>
          <p:cNvSpPr/>
          <p:nvPr/>
        </p:nvSpPr>
        <p:spPr>
          <a:xfrm>
            <a:off x="7258757" y="2666378"/>
            <a:ext cx="364033" cy="129394"/>
          </a:xfrm>
          <a:prstGeom prst="leftArrow">
            <a:avLst/>
          </a:prstGeom>
          <a:solidFill>
            <a:srgbClr val="BC5561"/>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25002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p:nvPr/>
        </p:nvSpPr>
        <p:spPr>
          <a:xfrm>
            <a:off x="8900" y="0"/>
            <a:ext cx="48393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2" name="Shape 162"/>
          <p:cNvSpPr txBox="1"/>
          <p:nvPr/>
        </p:nvSpPr>
        <p:spPr>
          <a:xfrm>
            <a:off x="686250" y="151525"/>
            <a:ext cx="39543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dirty="0" smtClean="0">
                <a:latin typeface="Franklin Gothic"/>
                <a:ea typeface="Franklin Gothic"/>
                <a:cs typeface="Franklin Gothic"/>
                <a:sym typeface="Franklin Gothic"/>
              </a:rPr>
              <a:t>SELECCIONA EL MEDIO DE COMUNICACIÓN ADECUADO</a:t>
            </a:r>
            <a:endParaRPr sz="2400" b="1" dirty="0">
              <a:latin typeface="Franklin Gothic"/>
              <a:ea typeface="Franklin Gothic"/>
              <a:cs typeface="Franklin Gothic"/>
              <a:sym typeface="Franklin Gothic"/>
            </a:endParaRPr>
          </a:p>
        </p:txBody>
      </p:sp>
      <p:graphicFrame>
        <p:nvGraphicFramePr>
          <p:cNvPr id="14" name="Shape 196"/>
          <p:cNvGraphicFramePr/>
          <p:nvPr>
            <p:extLst>
              <p:ext uri="{D42A27DB-BD31-4B8C-83A1-F6EECF244321}">
                <p14:modId xmlns:p14="http://schemas.microsoft.com/office/powerpoint/2010/main" val="3468155191"/>
              </p:ext>
            </p:extLst>
          </p:nvPr>
        </p:nvGraphicFramePr>
        <p:xfrm>
          <a:off x="214802" y="1617596"/>
          <a:ext cx="8416636" cy="3113452"/>
        </p:xfrm>
        <a:graphic>
          <a:graphicData uri="http://schemas.openxmlformats.org/drawingml/2006/table">
            <a:tbl>
              <a:tblPr>
                <a:noFill/>
                <a:tableStyleId>{A94E4DFA-9EFD-4853-8D70-E80439C06E69}</a:tableStyleId>
              </a:tblPr>
              <a:tblGrid>
                <a:gridCol w="4225186">
                  <a:extLst>
                    <a:ext uri="{9D8B030D-6E8A-4147-A177-3AD203B41FA5}">
                      <a16:colId xmlns:a16="http://schemas.microsoft.com/office/drawing/2014/main" val="20000"/>
                    </a:ext>
                  </a:extLst>
                </a:gridCol>
                <a:gridCol w="4191450">
                  <a:extLst>
                    <a:ext uri="{9D8B030D-6E8A-4147-A177-3AD203B41FA5}">
                      <a16:colId xmlns:a16="http://schemas.microsoft.com/office/drawing/2014/main" val="20001"/>
                    </a:ext>
                  </a:extLst>
                </a:gridCol>
              </a:tblGrid>
              <a:tr h="1633793">
                <a:tc>
                  <a:txBody>
                    <a:bodyPr/>
                    <a:lstStyle/>
                    <a:p>
                      <a:pPr marL="0" lvl="0" indent="0" algn="l">
                        <a:spcBef>
                          <a:spcPts val="0"/>
                        </a:spcBef>
                        <a:spcAft>
                          <a:spcPts val="0"/>
                        </a:spcAft>
                        <a:buFont typeface="Arial" panose="020B0604020202020204" pitchFamily="34" charset="0"/>
                        <a:buNone/>
                      </a:pPr>
                      <a:endParaRPr lang="es-ES" sz="1600" dirty="0" smtClean="0">
                        <a:latin typeface="Franklin Gothic"/>
                        <a:ea typeface="Franklin Gothic"/>
                        <a:cs typeface="Franklin Gothic"/>
                        <a:sym typeface="Franklin Gothic"/>
                      </a:endParaRPr>
                    </a:p>
                    <a:p>
                      <a:pPr marL="0" lvl="0" indent="0" algn="ctr">
                        <a:spcBef>
                          <a:spcPts val="0"/>
                        </a:spcBef>
                        <a:spcAft>
                          <a:spcPts val="0"/>
                        </a:spcAft>
                        <a:buFont typeface="Arial" panose="020B0604020202020204" pitchFamily="34" charset="0"/>
                        <a:buNone/>
                      </a:pPr>
                      <a:endParaRPr lang="es-ES" sz="1600" dirty="0" smtClean="0">
                        <a:latin typeface="Franklin Gothic"/>
                        <a:ea typeface="Franklin Gothic"/>
                        <a:cs typeface="Franklin Gothic"/>
                        <a:sym typeface="Franklin Gothic"/>
                      </a:endParaRPr>
                    </a:p>
                    <a:p>
                      <a:pPr marL="0" lvl="0" indent="0" algn="ctr">
                        <a:spcBef>
                          <a:spcPts val="0"/>
                        </a:spcBef>
                        <a:spcAft>
                          <a:spcPts val="0"/>
                        </a:spcAft>
                        <a:buFont typeface="Arial" panose="020B0604020202020204" pitchFamily="34" charset="0"/>
                        <a:buNone/>
                      </a:pPr>
                      <a:endParaRPr lang="es-ES" sz="1600" dirty="0" smtClean="0">
                        <a:latin typeface="Franklin Gothic"/>
                        <a:ea typeface="Franklin Gothic"/>
                        <a:cs typeface="Franklin Gothic"/>
                        <a:sym typeface="Franklin Gothic"/>
                      </a:endParaRPr>
                    </a:p>
                    <a:p>
                      <a:pPr marL="0" lvl="0" indent="0" algn="ctr">
                        <a:spcBef>
                          <a:spcPts val="0"/>
                        </a:spcBef>
                        <a:spcAft>
                          <a:spcPts val="0"/>
                        </a:spcAft>
                        <a:buFont typeface="Arial" panose="020B0604020202020204" pitchFamily="34" charset="0"/>
                        <a:buNone/>
                      </a:pPr>
                      <a:endParaRPr lang="es-ES" sz="1600" dirty="0" smtClean="0">
                        <a:latin typeface="Franklin Gothic"/>
                        <a:ea typeface="Franklin Gothic"/>
                        <a:cs typeface="Franklin Gothic"/>
                        <a:sym typeface="Franklin Gothic"/>
                      </a:endParaRPr>
                    </a:p>
                    <a:p>
                      <a:pPr marL="0" lvl="0" indent="0" algn="ctr">
                        <a:spcBef>
                          <a:spcPts val="0"/>
                        </a:spcBef>
                        <a:spcAft>
                          <a:spcPts val="0"/>
                        </a:spcAft>
                        <a:buFont typeface="Arial" panose="020B0604020202020204" pitchFamily="34" charset="0"/>
                        <a:buNone/>
                      </a:pPr>
                      <a:endParaRPr lang="es-ES" sz="1600" dirty="0" smtClean="0">
                        <a:latin typeface="Franklin Gothic"/>
                        <a:ea typeface="Franklin Gothic"/>
                        <a:cs typeface="Franklin Gothic"/>
                        <a:sym typeface="Franklin Gothic"/>
                      </a:endParaRPr>
                    </a:p>
                    <a:p>
                      <a:pPr marL="0" lvl="0" indent="0" algn="ctr">
                        <a:spcBef>
                          <a:spcPts val="0"/>
                        </a:spcBef>
                        <a:spcAft>
                          <a:spcPts val="0"/>
                        </a:spcAft>
                        <a:buFont typeface="Arial" panose="020B0604020202020204" pitchFamily="34" charset="0"/>
                        <a:buNone/>
                      </a:pPr>
                      <a:r>
                        <a:rPr lang="es-ES" sz="1400" dirty="0" smtClean="0">
                          <a:latin typeface="Franklin Gothic"/>
                          <a:ea typeface="Franklin Gothic"/>
                          <a:cs typeface="Franklin Gothic"/>
                          <a:sym typeface="Franklin Gothic"/>
                        </a:rPr>
                        <a:t>¡La</a:t>
                      </a:r>
                      <a:r>
                        <a:rPr lang="es-ES" sz="1400" baseline="0" dirty="0" smtClean="0">
                          <a:latin typeface="Franklin Gothic"/>
                          <a:ea typeface="Franklin Gothic"/>
                          <a:cs typeface="Franklin Gothic"/>
                          <a:sym typeface="Franklin Gothic"/>
                        </a:rPr>
                        <a:t> comunicación </a:t>
                      </a:r>
                      <a:r>
                        <a:rPr lang="es-ES" sz="1400" b="1" baseline="0" dirty="0" smtClean="0">
                          <a:latin typeface="Franklin Gothic"/>
                          <a:ea typeface="Franklin Gothic"/>
                          <a:cs typeface="Franklin Gothic"/>
                          <a:sym typeface="Franklin Gothic"/>
                        </a:rPr>
                        <a:t>no verbal </a:t>
                      </a:r>
                      <a:r>
                        <a:rPr lang="es-ES" sz="1400" baseline="0" dirty="0" smtClean="0">
                          <a:latin typeface="Franklin Gothic"/>
                          <a:ea typeface="Franklin Gothic"/>
                          <a:cs typeface="Franklin Gothic"/>
                          <a:sym typeface="Franklin Gothic"/>
                        </a:rPr>
                        <a:t>es nuestra aliada!</a:t>
                      </a:r>
                      <a:endParaRPr sz="1400" dirty="0">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FADBDB"/>
                    </a:solidFill>
                  </a:tcPr>
                </a:tc>
                <a:tc>
                  <a:txBody>
                    <a:bodyPr/>
                    <a:lstStyle/>
                    <a:p>
                      <a:pPr marL="0" lvl="0" indent="0">
                        <a:spcBef>
                          <a:spcPts val="0"/>
                        </a:spcBef>
                        <a:spcAft>
                          <a:spcPts val="0"/>
                        </a:spcAft>
                        <a:buFont typeface="Arial" panose="020B0604020202020204" pitchFamily="34" charset="0"/>
                        <a:buNone/>
                      </a:pPr>
                      <a:endParaRPr lang="es-ES" sz="1600" b="0" i="0" u="none" strike="noStrike" cap="none" dirty="0" smtClean="0">
                        <a:solidFill>
                          <a:srgbClr val="000000"/>
                        </a:solidFill>
                        <a:latin typeface="Franklin Gothic"/>
                        <a:ea typeface="Franklin Gothic"/>
                        <a:cs typeface="Franklin Gothic"/>
                        <a:sym typeface="Arial"/>
                      </a:endParaRPr>
                    </a:p>
                    <a:p>
                      <a:pPr marL="0" lvl="0" indent="0" algn="ctr">
                        <a:spcBef>
                          <a:spcPts val="0"/>
                        </a:spcBef>
                        <a:spcAft>
                          <a:spcPts val="0"/>
                        </a:spcAft>
                        <a:buFont typeface="Arial" panose="020B0604020202020204" pitchFamily="34" charset="0"/>
                        <a:buNone/>
                      </a:pPr>
                      <a:endParaRPr lang="es-ES" sz="1600" b="0" i="0" u="none" strike="noStrike" cap="none" dirty="0" smtClean="0">
                        <a:solidFill>
                          <a:srgbClr val="000000"/>
                        </a:solidFill>
                        <a:latin typeface="Franklin Gothic"/>
                        <a:ea typeface="Franklin Gothic"/>
                        <a:cs typeface="Franklin Gothic"/>
                        <a:sym typeface="Arial"/>
                      </a:endParaRPr>
                    </a:p>
                    <a:p>
                      <a:pPr marL="0" lvl="0" indent="0" algn="ctr">
                        <a:spcBef>
                          <a:spcPts val="0"/>
                        </a:spcBef>
                        <a:spcAft>
                          <a:spcPts val="0"/>
                        </a:spcAft>
                        <a:buFont typeface="Arial" panose="020B0604020202020204" pitchFamily="34" charset="0"/>
                        <a:buNone/>
                      </a:pPr>
                      <a:endParaRPr lang="es-ES" sz="1600" b="0" i="0" u="none" strike="noStrike" cap="none" dirty="0" smtClean="0">
                        <a:solidFill>
                          <a:srgbClr val="000000"/>
                        </a:solidFill>
                        <a:latin typeface="Franklin Gothic"/>
                        <a:ea typeface="Franklin Gothic"/>
                        <a:cs typeface="Franklin Gothic"/>
                        <a:sym typeface="Arial"/>
                      </a:endParaRPr>
                    </a:p>
                    <a:p>
                      <a:pPr marL="0" lvl="0" indent="0" algn="ctr">
                        <a:spcBef>
                          <a:spcPts val="0"/>
                        </a:spcBef>
                        <a:spcAft>
                          <a:spcPts val="0"/>
                        </a:spcAft>
                        <a:buFont typeface="Arial" panose="020B0604020202020204" pitchFamily="34" charset="0"/>
                        <a:buNone/>
                      </a:pPr>
                      <a:endParaRPr lang="es-ES" sz="1600" b="0" i="0" u="none" strike="noStrike" cap="none" dirty="0" smtClean="0">
                        <a:solidFill>
                          <a:srgbClr val="000000"/>
                        </a:solidFill>
                        <a:latin typeface="Franklin Gothic"/>
                        <a:ea typeface="Franklin Gothic"/>
                        <a:cs typeface="Franklin Gothic"/>
                        <a:sym typeface="Arial"/>
                      </a:endParaRPr>
                    </a:p>
                    <a:p>
                      <a:pPr marL="0" lvl="0" indent="0" algn="ctr">
                        <a:spcBef>
                          <a:spcPts val="0"/>
                        </a:spcBef>
                        <a:spcAft>
                          <a:spcPts val="0"/>
                        </a:spcAft>
                        <a:buFont typeface="Arial" panose="020B0604020202020204" pitchFamily="34" charset="0"/>
                        <a:buNone/>
                      </a:pPr>
                      <a:endParaRPr lang="es-ES" sz="1600" b="0" i="0" u="none" strike="noStrike" cap="none" dirty="0" smtClean="0">
                        <a:solidFill>
                          <a:srgbClr val="000000"/>
                        </a:solidFill>
                        <a:latin typeface="Franklin Gothic"/>
                        <a:ea typeface="Franklin Gothic"/>
                        <a:cs typeface="Franklin Gothic"/>
                        <a:sym typeface="Arial"/>
                      </a:endParaRPr>
                    </a:p>
                    <a:p>
                      <a:pPr marL="0" lvl="0" indent="0" algn="ctr">
                        <a:spcBef>
                          <a:spcPts val="0"/>
                        </a:spcBef>
                        <a:spcAft>
                          <a:spcPts val="0"/>
                        </a:spcAft>
                        <a:buFont typeface="Arial" panose="020B0604020202020204" pitchFamily="34" charset="0"/>
                        <a:buNone/>
                      </a:pPr>
                      <a:r>
                        <a:rPr lang="es-ES" sz="1400" b="0" i="0" u="none" strike="noStrike" cap="none" dirty="0" smtClean="0">
                          <a:solidFill>
                            <a:srgbClr val="000000"/>
                          </a:solidFill>
                          <a:latin typeface="Franklin Gothic"/>
                          <a:ea typeface="Franklin Gothic"/>
                          <a:cs typeface="Franklin Gothic"/>
                          <a:sym typeface="Arial"/>
                        </a:rPr>
                        <a:t>Ten presente que tu expresión no es visible</a:t>
                      </a:r>
                      <a:endParaRPr sz="1400" b="0" i="0" u="none" strike="noStrike" cap="none" dirty="0">
                        <a:solidFill>
                          <a:srgbClr val="000000"/>
                        </a:solidFill>
                        <a:latin typeface="Franklin Gothic"/>
                        <a:ea typeface="Franklin Gothic"/>
                        <a:cs typeface="Franklin Gothic"/>
                        <a:sym typeface="Arial"/>
                      </a:endParaRPr>
                    </a:p>
                  </a:txBody>
                  <a:tcPr marL="91425" marR="91425" marT="91425" marB="91425">
                    <a:lnL w="38100" cap="flat" cmpd="sng">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E77771"/>
                    </a:solidFill>
                  </a:tcPr>
                </a:tc>
                <a:extLst>
                  <a:ext uri="{0D108BD9-81ED-4DB2-BD59-A6C34878D82A}">
                    <a16:rowId xmlns:a16="http://schemas.microsoft.com/office/drawing/2014/main" val="10000"/>
                  </a:ext>
                </a:extLst>
              </a:tr>
              <a:tr h="1479659">
                <a:tc>
                  <a:txBody>
                    <a:bodyPr/>
                    <a:lstStyle/>
                    <a:p>
                      <a:pPr marL="0" lvl="0" indent="0" algn="l">
                        <a:spcBef>
                          <a:spcPts val="0"/>
                        </a:spcBef>
                        <a:spcAft>
                          <a:spcPts val="0"/>
                        </a:spcAft>
                        <a:buNone/>
                      </a:pPr>
                      <a:endParaRPr lang="es-ES" sz="1400" b="1" i="0" u="none" strike="noStrike" cap="none" dirty="0" smtClean="0">
                        <a:solidFill>
                          <a:srgbClr val="000000"/>
                        </a:solidFill>
                        <a:latin typeface="Arial"/>
                        <a:ea typeface="Arial"/>
                        <a:cs typeface="Arial"/>
                        <a:sym typeface="Arial"/>
                      </a:endParaRPr>
                    </a:p>
                    <a:p>
                      <a:pPr marL="0" lvl="0" indent="0" algn="l">
                        <a:spcBef>
                          <a:spcPts val="0"/>
                        </a:spcBef>
                        <a:spcAft>
                          <a:spcPts val="0"/>
                        </a:spcAft>
                        <a:buNone/>
                      </a:pPr>
                      <a:endParaRPr lang="es-ES" sz="1400" b="1" i="0" u="none" strike="noStrike" cap="none" dirty="0" smtClean="0">
                        <a:solidFill>
                          <a:srgbClr val="000000"/>
                        </a:solidFill>
                        <a:latin typeface="Arial"/>
                        <a:ea typeface="Arial"/>
                        <a:cs typeface="Arial"/>
                        <a:sym typeface="Arial"/>
                      </a:endParaRPr>
                    </a:p>
                    <a:p>
                      <a:pPr marL="0" lvl="0" indent="0" algn="l">
                        <a:spcBef>
                          <a:spcPts val="0"/>
                        </a:spcBef>
                        <a:spcAft>
                          <a:spcPts val="0"/>
                        </a:spcAft>
                        <a:buNone/>
                      </a:pPr>
                      <a:endParaRPr lang="es-ES" sz="1400" b="1" i="0" u="none" strike="noStrike" cap="none" dirty="0" smtClean="0">
                        <a:solidFill>
                          <a:srgbClr val="000000"/>
                        </a:solidFill>
                        <a:latin typeface="Arial"/>
                        <a:ea typeface="Arial"/>
                        <a:cs typeface="Arial"/>
                        <a:sym typeface="Arial"/>
                      </a:endParaRPr>
                    </a:p>
                    <a:p>
                      <a:pPr marL="0" lvl="0" indent="0" algn="l">
                        <a:spcBef>
                          <a:spcPts val="0"/>
                        </a:spcBef>
                        <a:spcAft>
                          <a:spcPts val="0"/>
                        </a:spcAft>
                        <a:buNone/>
                      </a:pPr>
                      <a:endParaRPr lang="es-ES" sz="1400" b="1" i="0" u="none" strike="noStrike" cap="none" dirty="0" smtClean="0">
                        <a:solidFill>
                          <a:srgbClr val="000000"/>
                        </a:solidFill>
                        <a:latin typeface="Arial"/>
                        <a:ea typeface="Arial"/>
                        <a:cs typeface="Arial"/>
                        <a:sym typeface="Arial"/>
                      </a:endParaRPr>
                    </a:p>
                    <a:p>
                      <a:pPr marL="0" lvl="0" indent="0" algn="l">
                        <a:spcBef>
                          <a:spcPts val="0"/>
                        </a:spcBef>
                        <a:spcAft>
                          <a:spcPts val="0"/>
                        </a:spcAft>
                        <a:buNone/>
                      </a:pPr>
                      <a:endParaRPr lang="es-ES" sz="1400" b="1" i="0" u="none" strike="noStrike" cap="none" dirty="0" smtClean="0">
                        <a:solidFill>
                          <a:srgbClr val="000000"/>
                        </a:solidFill>
                        <a:latin typeface="Arial"/>
                        <a:ea typeface="Arial"/>
                        <a:cs typeface="Arial"/>
                        <a:sym typeface="Arial"/>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E77771"/>
                    </a:solidFill>
                  </a:tcPr>
                </a:tc>
                <a:tc>
                  <a:txBody>
                    <a:bodyPr/>
                    <a:lstStyle/>
                    <a:p>
                      <a:pPr marL="0" lvl="0" indent="0" algn="l">
                        <a:spcBef>
                          <a:spcPts val="0"/>
                        </a:spcBef>
                        <a:spcAft>
                          <a:spcPts val="0"/>
                        </a:spcAft>
                        <a:buNone/>
                      </a:pPr>
                      <a:endParaRPr b="1" dirty="0"/>
                    </a:p>
                  </a:txBody>
                  <a:tcPr marL="91425" marR="91425" marT="91425" marB="91425">
                    <a:lnL w="38100" cap="flat" cmpd="sng">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ADBDB"/>
                    </a:solidFill>
                  </a:tcPr>
                </a:tc>
                <a:extLst>
                  <a:ext uri="{0D108BD9-81ED-4DB2-BD59-A6C34878D82A}">
                    <a16:rowId xmlns:a16="http://schemas.microsoft.com/office/drawing/2014/main" val="10001"/>
                  </a:ext>
                </a:extLst>
              </a:tr>
            </a:tbl>
          </a:graphicData>
        </a:graphic>
      </p:graphicFrame>
      <p:pic>
        <p:nvPicPr>
          <p:cNvPr id="30" name="Imagen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39814">
            <a:off x="1733598" y="1769807"/>
            <a:ext cx="1247984" cy="1058356"/>
          </a:xfrm>
          <a:prstGeom prst="rect">
            <a:avLst/>
          </a:prstGeom>
        </p:spPr>
      </p:pic>
      <p:sp>
        <p:nvSpPr>
          <p:cNvPr id="23" name="Elipse 22"/>
          <p:cNvSpPr/>
          <p:nvPr/>
        </p:nvSpPr>
        <p:spPr>
          <a:xfrm rot="20164294">
            <a:off x="3225575" y="1863046"/>
            <a:ext cx="1080309" cy="2965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Gestos</a:t>
            </a:r>
            <a:endParaRPr lang="es-ES" dirty="0"/>
          </a:p>
        </p:txBody>
      </p:sp>
      <p:sp>
        <p:nvSpPr>
          <p:cNvPr id="32" name="Elipse 31"/>
          <p:cNvSpPr/>
          <p:nvPr/>
        </p:nvSpPr>
        <p:spPr>
          <a:xfrm rot="991023">
            <a:off x="3147488" y="2500833"/>
            <a:ext cx="1157565" cy="327977"/>
          </a:xfrm>
          <a:prstGeom prst="ellipse">
            <a:avLst/>
          </a:prstGeom>
          <a:solidFill>
            <a:srgbClr val="93882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Miradas</a:t>
            </a:r>
            <a:endParaRPr lang="es-ES" dirty="0"/>
          </a:p>
        </p:txBody>
      </p:sp>
      <p:sp>
        <p:nvSpPr>
          <p:cNvPr id="33" name="Elipse 32"/>
          <p:cNvSpPr/>
          <p:nvPr/>
        </p:nvSpPr>
        <p:spPr>
          <a:xfrm rot="1321504">
            <a:off x="313913" y="1825254"/>
            <a:ext cx="1169539" cy="333606"/>
          </a:xfrm>
          <a:prstGeom prst="ellipse">
            <a:avLst/>
          </a:prstGeom>
          <a:solidFill>
            <a:srgbClr val="F0E8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Guiños</a:t>
            </a:r>
            <a:endParaRPr lang="es-ES" dirty="0">
              <a:solidFill>
                <a:schemeClr val="tx1"/>
              </a:solidFill>
            </a:endParaRPr>
          </a:p>
        </p:txBody>
      </p:sp>
      <p:sp>
        <p:nvSpPr>
          <p:cNvPr id="34" name="Elipse 33"/>
          <p:cNvSpPr/>
          <p:nvPr/>
        </p:nvSpPr>
        <p:spPr>
          <a:xfrm rot="20974355">
            <a:off x="248554" y="2402513"/>
            <a:ext cx="1253317" cy="487329"/>
          </a:xfrm>
          <a:prstGeom prst="ellipse">
            <a:avLst/>
          </a:prstGeom>
          <a:solidFill>
            <a:srgbClr val="E54B4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Tono de voz</a:t>
            </a:r>
            <a:endParaRPr lang="es-ES" dirty="0"/>
          </a:p>
        </p:txBody>
      </p:sp>
      <p:sp>
        <p:nvSpPr>
          <p:cNvPr id="25" name="Esquina doblada 24"/>
          <p:cNvSpPr/>
          <p:nvPr/>
        </p:nvSpPr>
        <p:spPr>
          <a:xfrm rot="21065281">
            <a:off x="4482600" y="2384982"/>
            <a:ext cx="589709" cy="620632"/>
          </a:xfrm>
          <a:prstGeom prst="foldedCorner">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Tono </a:t>
            </a:r>
            <a:endParaRPr lang="es-ES" dirty="0"/>
          </a:p>
        </p:txBody>
      </p:sp>
      <p:sp>
        <p:nvSpPr>
          <p:cNvPr id="39" name="Esquina doblada 38"/>
          <p:cNvSpPr/>
          <p:nvPr/>
        </p:nvSpPr>
        <p:spPr>
          <a:xfrm rot="926275">
            <a:off x="7811700" y="1813607"/>
            <a:ext cx="589709" cy="620632"/>
          </a:xfrm>
          <a:prstGeom prst="foldedCorner">
            <a:avLst>
              <a:gd name="adj" fmla="val 40092"/>
            </a:avLst>
          </a:prstGeom>
          <a:solidFill>
            <a:srgbClr val="E54B4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Risa </a:t>
            </a:r>
            <a:endParaRPr lang="es-ES" dirty="0"/>
          </a:p>
        </p:txBody>
      </p:sp>
      <p:sp>
        <p:nvSpPr>
          <p:cNvPr id="40" name="Esquina doblada 39"/>
          <p:cNvSpPr/>
          <p:nvPr/>
        </p:nvSpPr>
        <p:spPr>
          <a:xfrm>
            <a:off x="7254434" y="2541427"/>
            <a:ext cx="970600" cy="334293"/>
          </a:xfrm>
          <a:prstGeom prst="foldedCorner">
            <a:avLst>
              <a:gd name="adj" fmla="val 23061"/>
            </a:avLst>
          </a:prstGeom>
          <a:solidFill>
            <a:srgbClr val="F0E8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S</a:t>
            </a:r>
            <a:r>
              <a:rPr lang="es-ES" dirty="0" smtClean="0">
                <a:solidFill>
                  <a:schemeClr val="tx1"/>
                </a:solidFill>
              </a:rPr>
              <a:t>ilencios</a:t>
            </a:r>
            <a:r>
              <a:rPr lang="es-ES" dirty="0" smtClean="0"/>
              <a:t> </a:t>
            </a:r>
            <a:endParaRPr lang="es-ES" dirty="0"/>
          </a:p>
        </p:txBody>
      </p:sp>
      <p:sp>
        <p:nvSpPr>
          <p:cNvPr id="41" name="Esquina doblada 40"/>
          <p:cNvSpPr/>
          <p:nvPr/>
        </p:nvSpPr>
        <p:spPr>
          <a:xfrm rot="21025520">
            <a:off x="4643707" y="1790688"/>
            <a:ext cx="1315039" cy="376802"/>
          </a:xfrm>
          <a:prstGeom prst="foldedCorner">
            <a:avLst>
              <a:gd name="adj" fmla="val 28414"/>
            </a:avLst>
          </a:prstGeom>
          <a:solidFill>
            <a:srgbClr val="93882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Monosílabos  </a:t>
            </a:r>
            <a:endParaRPr lang="es-ES" dirty="0"/>
          </a:p>
        </p:txBody>
      </p:sp>
      <p:sp>
        <p:nvSpPr>
          <p:cNvPr id="26" name="Rectángulo redondeado 25"/>
          <p:cNvSpPr/>
          <p:nvPr/>
        </p:nvSpPr>
        <p:spPr>
          <a:xfrm rot="16200000">
            <a:off x="2285275" y="12859"/>
            <a:ext cx="286549" cy="2910117"/>
          </a:xfrm>
          <a:prstGeom prst="roundRect">
            <a:avLst/>
          </a:prstGeom>
          <a:solidFill>
            <a:srgbClr val="F2F2F2"/>
          </a:solidFill>
          <a:ln>
            <a:solidFill>
              <a:srgbClr val="65C1B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s-ES" sz="1600" dirty="0">
                <a:solidFill>
                  <a:srgbClr val="000000"/>
                </a:solidFill>
                <a:latin typeface="Franklin Gothic"/>
                <a:ea typeface="Franklin Gothic"/>
                <a:cs typeface="Franklin Gothic"/>
              </a:rPr>
              <a:t>Comunicación verbal presencial</a:t>
            </a:r>
          </a:p>
        </p:txBody>
      </p:sp>
      <p:sp>
        <p:nvSpPr>
          <p:cNvPr id="43" name="Rectángulo redondeado 42"/>
          <p:cNvSpPr/>
          <p:nvPr/>
        </p:nvSpPr>
        <p:spPr>
          <a:xfrm rot="16200000">
            <a:off x="6373995" y="-132120"/>
            <a:ext cx="286549" cy="3208367"/>
          </a:xfrm>
          <a:prstGeom prst="roundRect">
            <a:avLst/>
          </a:prstGeom>
          <a:solidFill>
            <a:srgbClr val="65C1B0"/>
          </a:solidFill>
          <a:ln>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s-ES" sz="1600" dirty="0">
                <a:solidFill>
                  <a:srgbClr val="000000"/>
                </a:solidFill>
                <a:latin typeface="Franklin Gothic"/>
                <a:ea typeface="Franklin Gothic"/>
                <a:cs typeface="Franklin Gothic"/>
              </a:rPr>
              <a:t>Comunicación verbal no presencial</a:t>
            </a:r>
          </a:p>
        </p:txBody>
      </p:sp>
      <p:sp>
        <p:nvSpPr>
          <p:cNvPr id="47" name="Rectángulo redondeado 46"/>
          <p:cNvSpPr/>
          <p:nvPr/>
        </p:nvSpPr>
        <p:spPr>
          <a:xfrm rot="16200000">
            <a:off x="2285274" y="3324228"/>
            <a:ext cx="286549" cy="3208367"/>
          </a:xfrm>
          <a:prstGeom prst="roundRect">
            <a:avLst/>
          </a:prstGeom>
          <a:solidFill>
            <a:srgbClr val="65C1B0"/>
          </a:solidFill>
          <a:ln>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s-ES" sz="1600" dirty="0" smtClean="0">
                <a:solidFill>
                  <a:srgbClr val="000000"/>
                </a:solidFill>
                <a:latin typeface="Franklin Gothic"/>
                <a:ea typeface="Franklin Gothic"/>
                <a:cs typeface="Franklin Gothic"/>
              </a:rPr>
              <a:t>Redes sociales</a:t>
            </a:r>
            <a:endParaRPr lang="es-ES" sz="1600" dirty="0">
              <a:solidFill>
                <a:srgbClr val="000000"/>
              </a:solidFill>
              <a:latin typeface="Franklin Gothic"/>
              <a:ea typeface="Franklin Gothic"/>
              <a:cs typeface="Franklin Gothic"/>
            </a:endParaRPr>
          </a:p>
        </p:txBody>
      </p:sp>
      <p:sp>
        <p:nvSpPr>
          <p:cNvPr id="48" name="Rectángulo redondeado 47"/>
          <p:cNvSpPr/>
          <p:nvPr/>
        </p:nvSpPr>
        <p:spPr>
          <a:xfrm rot="16200000">
            <a:off x="6428607" y="3473352"/>
            <a:ext cx="286549" cy="2910117"/>
          </a:xfrm>
          <a:prstGeom prst="roundRect">
            <a:avLst/>
          </a:prstGeom>
          <a:solidFill>
            <a:srgbClr val="F2F2F2"/>
          </a:solidFill>
          <a:ln>
            <a:solidFill>
              <a:srgbClr val="65C1B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s-ES" sz="1600" dirty="0" smtClean="0">
                <a:solidFill>
                  <a:srgbClr val="000000"/>
                </a:solidFill>
                <a:latin typeface="Franklin Gothic"/>
                <a:ea typeface="Franklin Gothic"/>
                <a:cs typeface="Franklin Gothic"/>
              </a:rPr>
              <a:t>Comunicación escrita</a:t>
            </a:r>
            <a:endParaRPr lang="es-ES" sz="1600" dirty="0">
              <a:solidFill>
                <a:srgbClr val="000000"/>
              </a:solidFill>
              <a:latin typeface="Franklin Gothic"/>
              <a:ea typeface="Franklin Gothic"/>
              <a:cs typeface="Franklin Gothic"/>
            </a:endParaRPr>
          </a:p>
        </p:txBody>
      </p:sp>
      <p:pic>
        <p:nvPicPr>
          <p:cNvPr id="27" name="Imagen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57559">
            <a:off x="1482445" y="3452447"/>
            <a:ext cx="1935048" cy="1006829"/>
          </a:xfrm>
          <a:prstGeom prst="rect">
            <a:avLst/>
          </a:prstGeom>
        </p:spPr>
      </p:pic>
      <p:sp>
        <p:nvSpPr>
          <p:cNvPr id="28" name="Almacenamiento de acceso secuencial 27"/>
          <p:cNvSpPr/>
          <p:nvPr/>
        </p:nvSpPr>
        <p:spPr>
          <a:xfrm rot="988445">
            <a:off x="26855" y="3390502"/>
            <a:ext cx="1669473" cy="427982"/>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Emoticonos</a:t>
            </a:r>
            <a:endParaRPr lang="es-ES" dirty="0"/>
          </a:p>
        </p:txBody>
      </p:sp>
      <p:sp>
        <p:nvSpPr>
          <p:cNvPr id="51" name="Almacenamiento de acceso secuencial 50"/>
          <p:cNvSpPr/>
          <p:nvPr/>
        </p:nvSpPr>
        <p:spPr>
          <a:xfrm rot="20880174">
            <a:off x="152886" y="4152648"/>
            <a:ext cx="1364575" cy="427982"/>
          </a:xfrm>
          <a:prstGeom prst="flowChartMagneticTape">
            <a:avLst/>
          </a:prstGeom>
          <a:solidFill>
            <a:srgbClr val="93882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Imágenes</a:t>
            </a:r>
            <a:endParaRPr lang="es-ES" dirty="0"/>
          </a:p>
        </p:txBody>
      </p:sp>
      <p:sp>
        <p:nvSpPr>
          <p:cNvPr id="52" name="Almacenamiento de acceso secuencial 51"/>
          <p:cNvSpPr/>
          <p:nvPr/>
        </p:nvSpPr>
        <p:spPr>
          <a:xfrm rot="1439597">
            <a:off x="2775973" y="3392194"/>
            <a:ext cx="1691126" cy="427982"/>
          </a:xfrm>
          <a:prstGeom prst="flowChartMagneticTape">
            <a:avLst/>
          </a:prstGeom>
          <a:solidFill>
            <a:srgbClr val="F0E8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Abreviaturas</a:t>
            </a:r>
            <a:endParaRPr lang="es-ES" dirty="0">
              <a:solidFill>
                <a:schemeClr val="tx1"/>
              </a:solidFill>
            </a:endParaRPr>
          </a:p>
        </p:txBody>
      </p:sp>
      <p:sp>
        <p:nvSpPr>
          <p:cNvPr id="53" name="Almacenamiento de acceso secuencial 52"/>
          <p:cNvSpPr/>
          <p:nvPr/>
        </p:nvSpPr>
        <p:spPr>
          <a:xfrm rot="1106678">
            <a:off x="3213533" y="4091809"/>
            <a:ext cx="1070069" cy="453082"/>
          </a:xfrm>
          <a:prstGeom prst="flowChartMagneticTape">
            <a:avLst/>
          </a:prstGeom>
          <a:solidFill>
            <a:srgbClr val="E54B4A"/>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s-ES" dirty="0" smtClean="0"/>
              <a:t>Vídeos</a:t>
            </a:r>
            <a:endParaRPr lang="es-ES" dirty="0"/>
          </a:p>
        </p:txBody>
      </p:sp>
      <p:pic>
        <p:nvPicPr>
          <p:cNvPr id="29" name="Imagen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644267">
            <a:off x="5565763" y="1906720"/>
            <a:ext cx="2090497" cy="731674"/>
          </a:xfrm>
          <a:prstGeom prst="rect">
            <a:avLst/>
          </a:prstGeom>
        </p:spPr>
      </p:pic>
      <p:pic>
        <p:nvPicPr>
          <p:cNvPr id="31" name="Imagen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458475">
            <a:off x="5790547" y="3546543"/>
            <a:ext cx="1588273" cy="1008941"/>
          </a:xfrm>
          <a:prstGeom prst="rect">
            <a:avLst/>
          </a:prstGeom>
        </p:spPr>
      </p:pic>
      <p:sp>
        <p:nvSpPr>
          <p:cNvPr id="37" name="Recortar rectángulo de esquina sencilla 36"/>
          <p:cNvSpPr/>
          <p:nvPr/>
        </p:nvSpPr>
        <p:spPr>
          <a:xfrm>
            <a:off x="4471689" y="4328123"/>
            <a:ext cx="1513697" cy="306517"/>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Lenguaje neutro</a:t>
            </a:r>
            <a:endParaRPr lang="es-ES" dirty="0"/>
          </a:p>
        </p:txBody>
      </p:sp>
      <p:sp>
        <p:nvSpPr>
          <p:cNvPr id="57" name="Recortar rectángulo de esquina sencilla 56"/>
          <p:cNvSpPr/>
          <p:nvPr/>
        </p:nvSpPr>
        <p:spPr>
          <a:xfrm rot="20235762">
            <a:off x="4698405" y="3666181"/>
            <a:ext cx="955894" cy="306517"/>
          </a:xfrm>
          <a:prstGeom prst="snip1Rect">
            <a:avLst/>
          </a:prstGeom>
          <a:solidFill>
            <a:srgbClr val="F0E8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Extenso</a:t>
            </a:r>
            <a:endParaRPr lang="es-ES" dirty="0">
              <a:solidFill>
                <a:schemeClr val="tx1"/>
              </a:solidFill>
            </a:endParaRPr>
          </a:p>
        </p:txBody>
      </p:sp>
      <p:sp>
        <p:nvSpPr>
          <p:cNvPr id="58" name="Recortar rectángulo de esquina sencilla 57"/>
          <p:cNvSpPr/>
          <p:nvPr/>
        </p:nvSpPr>
        <p:spPr>
          <a:xfrm rot="843066">
            <a:off x="7365620" y="3477616"/>
            <a:ext cx="1101095" cy="306517"/>
          </a:xfrm>
          <a:prstGeom prst="snip1Rect">
            <a:avLst/>
          </a:prstGeom>
          <a:solidFill>
            <a:srgbClr val="93882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Ortografía</a:t>
            </a:r>
            <a:endParaRPr lang="es-ES" dirty="0"/>
          </a:p>
        </p:txBody>
      </p:sp>
      <p:sp>
        <p:nvSpPr>
          <p:cNvPr id="59" name="Recortar rectángulo de esquina sencilla 58"/>
          <p:cNvSpPr/>
          <p:nvPr/>
        </p:nvSpPr>
        <p:spPr>
          <a:xfrm rot="20301062">
            <a:off x="7438221" y="4165091"/>
            <a:ext cx="955894" cy="306517"/>
          </a:xfrm>
          <a:prstGeom prst="snip1Rect">
            <a:avLst/>
          </a:prstGeom>
          <a:solidFill>
            <a:srgbClr val="E54B4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Adjuntos</a:t>
            </a:r>
            <a:endParaRPr lang="es-ES" dirty="0"/>
          </a:p>
        </p:txBody>
      </p:sp>
      <p:pic>
        <p:nvPicPr>
          <p:cNvPr id="36" name="Imagen 35"/>
          <p:cNvPicPr>
            <a:picLocks noChangeAspect="1"/>
          </p:cNvPicPr>
          <p:nvPr/>
        </p:nvPicPr>
        <p:blipFill>
          <a:blip r:embed="rId7"/>
          <a:stretch>
            <a:fillRect/>
          </a:stretch>
        </p:blipFill>
        <p:spPr>
          <a:xfrm>
            <a:off x="72632" y="72475"/>
            <a:ext cx="666000" cy="666000"/>
          </a:xfrm>
          <a:prstGeom prst="rect">
            <a:avLst/>
          </a:prstGeom>
        </p:spPr>
      </p:pic>
      <p:sp>
        <p:nvSpPr>
          <p:cNvPr id="4" name="CuadroTexto 3"/>
          <p:cNvSpPr txBox="1"/>
          <p:nvPr/>
        </p:nvSpPr>
        <p:spPr>
          <a:xfrm rot="20819177">
            <a:off x="5449337" y="2036757"/>
            <a:ext cx="1143253" cy="184666"/>
          </a:xfrm>
          <a:prstGeom prst="rect">
            <a:avLst/>
          </a:prstGeom>
          <a:noFill/>
        </p:spPr>
        <p:txBody>
          <a:bodyPr wrap="square" rtlCol="0">
            <a:spAutoFit/>
          </a:bodyPr>
          <a:lstStyle/>
          <a:p>
            <a:r>
              <a:rPr lang="es-ES" sz="600" dirty="0">
                <a:solidFill>
                  <a:schemeClr val="bg1"/>
                </a:solidFill>
              </a:rPr>
              <a:t>CC </a:t>
            </a:r>
            <a:r>
              <a:rPr lang="es-ES" sz="600" dirty="0" err="1">
                <a:solidFill>
                  <a:schemeClr val="bg1"/>
                </a:solidFill>
              </a:rPr>
              <a:t>Peformancestrategies</a:t>
            </a:r>
            <a:r>
              <a:rPr lang="es-ES" sz="600" dirty="0">
                <a:solidFill>
                  <a:schemeClr val="bg1"/>
                </a:solidFill>
              </a:rPr>
              <a:t> </a:t>
            </a:r>
          </a:p>
        </p:txBody>
      </p:sp>
      <p:sp>
        <p:nvSpPr>
          <p:cNvPr id="35" name="CuadroTexto 34"/>
          <p:cNvSpPr txBox="1"/>
          <p:nvPr/>
        </p:nvSpPr>
        <p:spPr>
          <a:xfrm rot="20819177">
            <a:off x="1640166" y="3446646"/>
            <a:ext cx="1143253" cy="184666"/>
          </a:xfrm>
          <a:prstGeom prst="rect">
            <a:avLst/>
          </a:prstGeom>
          <a:noFill/>
        </p:spPr>
        <p:txBody>
          <a:bodyPr wrap="square" rtlCol="0">
            <a:spAutoFit/>
          </a:bodyPr>
          <a:lstStyle/>
          <a:p>
            <a:r>
              <a:rPr lang="es-ES" sz="600" dirty="0">
                <a:solidFill>
                  <a:schemeClr val="bg1"/>
                </a:solidFill>
              </a:rPr>
              <a:t>CC </a:t>
            </a:r>
            <a:r>
              <a:rPr lang="es-ES" sz="600" dirty="0" smtClean="0">
                <a:solidFill>
                  <a:schemeClr val="bg1"/>
                </a:solidFill>
              </a:rPr>
              <a:t>ra2studio </a:t>
            </a:r>
            <a:endParaRPr lang="es-ES" sz="600" dirty="0">
              <a:solidFill>
                <a:schemeClr val="bg1"/>
              </a:solidFill>
            </a:endParaRPr>
          </a:p>
        </p:txBody>
      </p:sp>
    </p:spTree>
    <p:extLst>
      <p:ext uri="{BB962C8B-B14F-4D97-AF65-F5344CB8AC3E}">
        <p14:creationId xmlns:p14="http://schemas.microsoft.com/office/powerpoint/2010/main" val="18912134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p:nvPr/>
        </p:nvSpPr>
        <p:spPr>
          <a:xfrm>
            <a:off x="8900" y="0"/>
            <a:ext cx="48393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2" name="Shape 162"/>
          <p:cNvSpPr txBox="1"/>
          <p:nvPr/>
        </p:nvSpPr>
        <p:spPr>
          <a:xfrm>
            <a:off x="686250" y="151525"/>
            <a:ext cx="39543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dirty="0" smtClean="0">
                <a:latin typeface="Franklin Gothic"/>
                <a:ea typeface="Franklin Gothic"/>
                <a:cs typeface="Franklin Gothic"/>
                <a:sym typeface="Franklin Gothic"/>
              </a:rPr>
              <a:t>SELECCIONA EL MEDIO DE COMUNICACIÓN ADECUADO</a:t>
            </a:r>
            <a:endParaRPr sz="2400" b="1" dirty="0">
              <a:latin typeface="Franklin Gothic"/>
              <a:ea typeface="Franklin Gothic"/>
              <a:cs typeface="Franklin Gothic"/>
              <a:sym typeface="Franklin Gothic"/>
            </a:endParaRPr>
          </a:p>
        </p:txBody>
      </p:sp>
      <p:sp>
        <p:nvSpPr>
          <p:cNvPr id="164" name="Shape 164"/>
          <p:cNvSpPr txBox="1"/>
          <p:nvPr/>
        </p:nvSpPr>
        <p:spPr>
          <a:xfrm>
            <a:off x="502629" y="1455025"/>
            <a:ext cx="7864800" cy="409921"/>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ES" sz="1600" dirty="0" smtClean="0">
                <a:latin typeface="Franklin Gothic"/>
                <a:ea typeface="Franklin Gothic"/>
                <a:cs typeface="Franklin Gothic"/>
                <a:sym typeface="Franklin Gothic"/>
              </a:rPr>
              <a:t>El propio medio modifica y marca las pautas del mensaje:</a:t>
            </a:r>
          </a:p>
          <a:p>
            <a:pPr marL="0" lvl="0" indent="0">
              <a:spcBef>
                <a:spcPts val="0"/>
              </a:spcBef>
              <a:spcAft>
                <a:spcPts val="0"/>
              </a:spcAft>
              <a:buNone/>
            </a:pPr>
            <a:endParaRPr lang="es-ES" dirty="0" smtClean="0">
              <a:latin typeface="Franklin Gothic"/>
              <a:ea typeface="Franklin Gothic"/>
              <a:cs typeface="Franklin Gothic"/>
              <a:sym typeface="Franklin Gothic"/>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056866">
            <a:off x="1115578" y="1993916"/>
            <a:ext cx="295520" cy="204750"/>
          </a:xfrm>
          <a:prstGeom prst="rect">
            <a:avLst/>
          </a:prstGeom>
        </p:spPr>
      </p:pic>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056866">
            <a:off x="1115578" y="2254538"/>
            <a:ext cx="295520" cy="204750"/>
          </a:xfrm>
          <a:prstGeom prst="rect">
            <a:avLst/>
          </a:prstGeom>
        </p:spPr>
      </p:pic>
      <p:sp>
        <p:nvSpPr>
          <p:cNvPr id="14" name="Shape 164"/>
          <p:cNvSpPr txBox="1"/>
          <p:nvPr/>
        </p:nvSpPr>
        <p:spPr>
          <a:xfrm>
            <a:off x="1340868" y="1899603"/>
            <a:ext cx="7398936" cy="1936103"/>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ES" dirty="0" smtClean="0">
                <a:latin typeface="Franklin Gothic"/>
                <a:ea typeface="Franklin Gothic"/>
                <a:cs typeface="Franklin Gothic"/>
                <a:sym typeface="Franklin Gothic"/>
              </a:rPr>
              <a:t>En redes sociales prima la inmediatez, lenguaje rápido y directo.</a:t>
            </a:r>
          </a:p>
          <a:p>
            <a:pPr marL="0" lvl="0" indent="0">
              <a:spcBef>
                <a:spcPts val="0"/>
              </a:spcBef>
              <a:spcAft>
                <a:spcPts val="0"/>
              </a:spcAft>
              <a:buNone/>
            </a:pPr>
            <a:r>
              <a:rPr lang="es-ES" dirty="0" smtClean="0">
                <a:latin typeface="Franklin Gothic"/>
                <a:ea typeface="Franklin Gothic"/>
                <a:cs typeface="Franklin Gothic"/>
                <a:sym typeface="Franklin Gothic"/>
              </a:rPr>
              <a:t>Si escribimos un correo es posible que el receptor no lo lea inmediatamente, nuestro discurso es más extenso, tenemos que elaborar mínimamente un relato discursivo.</a:t>
            </a:r>
          </a:p>
          <a:p>
            <a:pPr marL="0" lvl="0" indent="0">
              <a:spcBef>
                <a:spcPts val="0"/>
              </a:spcBef>
              <a:spcAft>
                <a:spcPts val="0"/>
              </a:spcAft>
              <a:buNone/>
            </a:pPr>
            <a:r>
              <a:rPr lang="es-ES" dirty="0" smtClean="0">
                <a:latin typeface="Franklin Gothic"/>
                <a:ea typeface="Franklin Gothic"/>
                <a:cs typeface="Franklin Gothic"/>
                <a:sym typeface="Franklin Gothic"/>
              </a:rPr>
              <a:t>El mensaje oral, tanto cara a cara como por teléfono, es más espontáneo, pero siempre debemos tener presente quién es nuestro receptor.</a:t>
            </a:r>
          </a:p>
          <a:p>
            <a:pPr marL="0" lvl="0" indent="0">
              <a:spcBef>
                <a:spcPts val="0"/>
              </a:spcBef>
              <a:spcAft>
                <a:spcPts val="0"/>
              </a:spcAft>
              <a:buNone/>
            </a:pPr>
            <a:r>
              <a:rPr lang="es-ES" dirty="0" smtClean="0">
                <a:latin typeface="Franklin Gothic"/>
                <a:ea typeface="Franklin Gothic"/>
                <a:cs typeface="Franklin Gothic"/>
                <a:sym typeface="Franklin Gothic"/>
              </a:rPr>
              <a:t>Si escribimos en un blog, web… no tenemos que perder de vista cuál es el objetivo y, de nuevo, quién es el receptor. Este tipo de medios nos permite reforzar nuestro mensaje con contenido multimedia. La comunicación es inmediata.</a:t>
            </a:r>
          </a:p>
          <a:p>
            <a:pPr marL="0" lvl="0" indent="0">
              <a:spcBef>
                <a:spcPts val="0"/>
              </a:spcBef>
              <a:spcAft>
                <a:spcPts val="0"/>
              </a:spcAft>
              <a:buNone/>
            </a:pPr>
            <a:endParaRPr lang="es-ES" dirty="0" smtClean="0">
              <a:latin typeface="Franklin Gothic"/>
              <a:ea typeface="Franklin Gothic"/>
              <a:cs typeface="Franklin Gothic"/>
              <a:sym typeface="Franklin Gothic"/>
            </a:endParaRPr>
          </a:p>
        </p:txBody>
      </p:sp>
      <p:sp>
        <p:nvSpPr>
          <p:cNvPr id="15" name="Shape 150"/>
          <p:cNvSpPr/>
          <p:nvPr/>
        </p:nvSpPr>
        <p:spPr>
          <a:xfrm>
            <a:off x="0" y="4298397"/>
            <a:ext cx="9144000" cy="873300"/>
          </a:xfrm>
          <a:prstGeom prst="rect">
            <a:avLst/>
          </a:prstGeom>
          <a:solidFill>
            <a:srgbClr val="AC383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170"/>
          <p:cNvSpPr txBox="1"/>
          <p:nvPr/>
        </p:nvSpPr>
        <p:spPr>
          <a:xfrm>
            <a:off x="837477" y="4302817"/>
            <a:ext cx="7350559" cy="576504"/>
          </a:xfrm>
          <a:prstGeom prst="rect">
            <a:avLst/>
          </a:prstGeom>
          <a:noFill/>
          <a:ln>
            <a:noFill/>
          </a:ln>
        </p:spPr>
        <p:txBody>
          <a:bodyPr spcFirstLastPara="1" wrap="square" lIns="91425" tIns="91425" rIns="91425" bIns="91425" anchor="t" anchorCtr="0">
            <a:noAutofit/>
          </a:bodyPr>
          <a:lstStyle/>
          <a:p>
            <a:pPr algn="ctr"/>
            <a:r>
              <a:rPr lang="es" sz="1800" dirty="0">
                <a:solidFill>
                  <a:srgbClr val="F2F2F2"/>
                </a:solidFill>
                <a:latin typeface="Franklin Gothic"/>
                <a:ea typeface="Franklin Gothic"/>
                <a:cs typeface="Franklin Gothic"/>
                <a:sym typeface="Franklin Gothic"/>
              </a:rPr>
              <a:t>¡Cuidado con la comunicación inmediata, tómate un tiempo para pensar qué quieres comunicar y qué medio vas a utilizar!</a:t>
            </a:r>
          </a:p>
        </p:txBody>
      </p:sp>
      <p:pic>
        <p:nvPicPr>
          <p:cNvPr id="18" name="Imagen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056866">
            <a:off x="1115579" y="2649239"/>
            <a:ext cx="295520" cy="204750"/>
          </a:xfrm>
          <a:prstGeom prst="rect">
            <a:avLst/>
          </a:prstGeom>
        </p:spPr>
      </p:pic>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056866">
            <a:off x="1115579" y="3106107"/>
            <a:ext cx="295520" cy="204750"/>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221997">
            <a:off x="5983006" y="309891"/>
            <a:ext cx="2736651" cy="1289219"/>
          </a:xfrm>
          <a:prstGeom prst="rect">
            <a:avLst/>
          </a:prstGeom>
        </p:spPr>
      </p:pic>
      <p:pic>
        <p:nvPicPr>
          <p:cNvPr id="16" name="Imagen 15"/>
          <p:cNvPicPr>
            <a:picLocks noChangeAspect="1"/>
          </p:cNvPicPr>
          <p:nvPr/>
        </p:nvPicPr>
        <p:blipFill>
          <a:blip r:embed="rId5"/>
          <a:stretch>
            <a:fillRect/>
          </a:stretch>
        </p:blipFill>
        <p:spPr>
          <a:xfrm>
            <a:off x="86919" y="99150"/>
            <a:ext cx="666000" cy="666000"/>
          </a:xfrm>
          <a:prstGeom prst="rect">
            <a:avLst/>
          </a:prstGeom>
          <a:noFill/>
        </p:spPr>
      </p:pic>
    </p:spTree>
    <p:extLst>
      <p:ext uri="{BB962C8B-B14F-4D97-AF65-F5344CB8AC3E}">
        <p14:creationId xmlns:p14="http://schemas.microsoft.com/office/powerpoint/2010/main" val="33280473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p:nvPr/>
        </p:nvSpPr>
        <p:spPr>
          <a:xfrm>
            <a:off x="8900" y="0"/>
            <a:ext cx="48393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2" name="Shape 162"/>
          <p:cNvSpPr txBox="1"/>
          <p:nvPr/>
        </p:nvSpPr>
        <p:spPr>
          <a:xfrm>
            <a:off x="-192880" y="52788"/>
            <a:ext cx="4983244" cy="963312"/>
          </a:xfrm>
          <a:prstGeom prst="rect">
            <a:avLst/>
          </a:prstGeom>
          <a:noFill/>
          <a:ln>
            <a:noFill/>
          </a:ln>
        </p:spPr>
        <p:txBody>
          <a:bodyPr spcFirstLastPara="1" wrap="square" lIns="91425" tIns="91425" rIns="91425" bIns="91425" anchor="t" anchorCtr="0">
            <a:noAutofit/>
          </a:bodyPr>
          <a:lstStyle/>
          <a:p>
            <a:pPr lvl="0" algn="r"/>
            <a:r>
              <a:rPr lang="es" sz="2400" b="1" dirty="0">
                <a:latin typeface="Franklin Gothic"/>
                <a:ea typeface="Franklin Gothic"/>
                <a:cs typeface="Franklin Gothic"/>
                <a:sym typeface="Franklin Gothic"/>
              </a:rPr>
              <a:t>	</a:t>
            </a:r>
            <a:r>
              <a:rPr lang="es" sz="2400" b="1" dirty="0" smtClean="0">
                <a:latin typeface="Franklin Gothic"/>
                <a:ea typeface="Franklin Gothic"/>
                <a:cs typeface="Franklin Gothic"/>
                <a:sym typeface="Franklin Gothic"/>
              </a:rPr>
              <a:t> </a:t>
            </a:r>
            <a:r>
              <a:rPr lang="es-ES" sz="2400" b="1" dirty="0">
                <a:latin typeface="Franklin Gothic"/>
                <a:ea typeface="Franklin Gothic"/>
                <a:cs typeface="Franklin Gothic"/>
                <a:sym typeface="Franklin Gothic"/>
              </a:rPr>
              <a:t>FILTRA LOS MENSAJES QUE RECIBES</a:t>
            </a:r>
          </a:p>
        </p:txBody>
      </p:sp>
      <p:sp>
        <p:nvSpPr>
          <p:cNvPr id="164" name="Shape 164"/>
          <p:cNvSpPr txBox="1"/>
          <p:nvPr/>
        </p:nvSpPr>
        <p:spPr>
          <a:xfrm>
            <a:off x="116623" y="2115812"/>
            <a:ext cx="8506083" cy="1841022"/>
          </a:xfrm>
          <a:prstGeom prst="rect">
            <a:avLst/>
          </a:prstGeom>
          <a:noFill/>
          <a:ln>
            <a:noFill/>
          </a:ln>
        </p:spPr>
        <p:txBody>
          <a:bodyPr spcFirstLastPara="1" wrap="square" lIns="91425" tIns="91425" rIns="91425" bIns="91425" anchor="t" anchorCtr="0">
            <a:noAutofit/>
          </a:bodyPr>
          <a:lstStyle/>
          <a:p>
            <a:pPr lvl="0"/>
            <a:r>
              <a:rPr lang="es-ES" dirty="0" smtClean="0">
                <a:latin typeface="Franklin Gothic"/>
                <a:ea typeface="Franklin Gothic"/>
                <a:cs typeface="Franklin Gothic"/>
                <a:sym typeface="Franklin Gothic"/>
              </a:rPr>
              <a:t> </a:t>
            </a:r>
            <a:endParaRPr lang="es-ES" dirty="0">
              <a:latin typeface="Franklin Gothic"/>
              <a:ea typeface="Franklin Gothic"/>
              <a:cs typeface="Franklin Gothic"/>
              <a:sym typeface="Franklin Gothic"/>
            </a:endParaRPr>
          </a:p>
        </p:txBody>
      </p:sp>
      <p:sp>
        <p:nvSpPr>
          <p:cNvPr id="170" name="Shape 170"/>
          <p:cNvSpPr txBox="1"/>
          <p:nvPr/>
        </p:nvSpPr>
        <p:spPr>
          <a:xfrm>
            <a:off x="1489513" y="4279892"/>
            <a:ext cx="5925080" cy="659092"/>
          </a:xfrm>
          <a:prstGeom prst="rect">
            <a:avLst/>
          </a:prstGeom>
          <a:solidFill>
            <a:srgbClr val="938825"/>
          </a:solidFill>
          <a:ln>
            <a:noFill/>
          </a:ln>
        </p:spPr>
        <p:txBody>
          <a:bodyPr spcFirstLastPara="1" wrap="square" lIns="91425" tIns="91425" rIns="91425" bIns="91425" anchor="t" anchorCtr="0">
            <a:noAutofit/>
          </a:bodyPr>
          <a:lstStyle/>
          <a:p>
            <a:pPr algn="ctr"/>
            <a:r>
              <a:rPr lang="es-ES" sz="1600" b="1" dirty="0">
                <a:solidFill>
                  <a:schemeClr val="bg1"/>
                </a:solidFill>
                <a:latin typeface="Open Sans"/>
              </a:rPr>
              <a:t>Piensa críticamente en la información de tus mensajes para filtrarlos y organizarlos </a:t>
            </a:r>
            <a:r>
              <a:rPr lang="es-ES" sz="1600" b="1" dirty="0" smtClean="0">
                <a:solidFill>
                  <a:schemeClr val="bg1"/>
                </a:solidFill>
                <a:latin typeface="Open Sans"/>
              </a:rPr>
              <a:t>eficazmente</a:t>
            </a:r>
          </a:p>
        </p:txBody>
      </p:sp>
      <p:pic>
        <p:nvPicPr>
          <p:cNvPr id="171" name="Shape 171"/>
          <p:cNvPicPr preferRelativeResize="0"/>
          <p:nvPr/>
        </p:nvPicPr>
        <p:blipFill>
          <a:blip r:embed="rId3">
            <a:alphaModFix/>
          </a:blip>
          <a:stretch>
            <a:fillRect/>
          </a:stretch>
        </p:blipFill>
        <p:spPr>
          <a:xfrm rot="311420">
            <a:off x="7599386" y="4183372"/>
            <a:ext cx="478455" cy="925838"/>
          </a:xfrm>
          <a:prstGeom prst="rect">
            <a:avLst/>
          </a:prstGeom>
          <a:noFill/>
          <a:ln>
            <a:noFill/>
          </a:ln>
        </p:spPr>
      </p:pic>
      <p:sp>
        <p:nvSpPr>
          <p:cNvPr id="2" name="1 CuadroTexto"/>
          <p:cNvSpPr txBox="1"/>
          <p:nvPr/>
        </p:nvSpPr>
        <p:spPr>
          <a:xfrm>
            <a:off x="376477" y="1096206"/>
            <a:ext cx="4648912" cy="954107"/>
          </a:xfrm>
          <a:prstGeom prst="rect">
            <a:avLst/>
          </a:prstGeom>
          <a:noFill/>
        </p:spPr>
        <p:txBody>
          <a:bodyPr wrap="square" rtlCol="0">
            <a:spAutoFit/>
          </a:bodyPr>
          <a:lstStyle/>
          <a:p>
            <a:pPr algn="r"/>
            <a:r>
              <a:rPr lang="es-ES" b="1" dirty="0" smtClean="0">
                <a:solidFill>
                  <a:schemeClr val="tx1"/>
                </a:solidFill>
                <a:latin typeface="Franklin Gothic" panose="020B0604020202020204" charset="0"/>
              </a:rPr>
              <a:t>¡No todo lo escrito es cierto!</a:t>
            </a:r>
          </a:p>
          <a:p>
            <a:r>
              <a:rPr lang="es-ES" dirty="0">
                <a:solidFill>
                  <a:schemeClr val="tx1"/>
                </a:solidFill>
                <a:latin typeface="Franklin Gothic" panose="020B0604020202020204" charset="0"/>
              </a:rPr>
              <a:t>La recepción crítica y su filtrado adecuado proporcionan eficacia y seguridad</a:t>
            </a:r>
          </a:p>
          <a:p>
            <a:pPr algn="r"/>
            <a:endParaRPr lang="es-ES" dirty="0">
              <a:solidFill>
                <a:schemeClr val="tx1"/>
              </a:solidFill>
              <a:latin typeface="Franklin Gothic" panose="020B0604020202020204" charset="0"/>
            </a:endParaRPr>
          </a:p>
        </p:txBody>
      </p:sp>
      <p:pic>
        <p:nvPicPr>
          <p:cNvPr id="9" name="8 Imagen"/>
          <p:cNvPicPr/>
          <p:nvPr/>
        </p:nvPicPr>
        <p:blipFill>
          <a:blip r:embed="rId4"/>
          <a:stretch>
            <a:fillRect/>
          </a:stretch>
        </p:blipFill>
        <p:spPr>
          <a:xfrm>
            <a:off x="5260413" y="212038"/>
            <a:ext cx="3518375" cy="1438387"/>
          </a:xfrm>
          <a:prstGeom prst="rect">
            <a:avLst/>
          </a:prstGeom>
        </p:spPr>
      </p:pic>
      <p:sp>
        <p:nvSpPr>
          <p:cNvPr id="4" name="3 CuadroTexto"/>
          <p:cNvSpPr txBox="1"/>
          <p:nvPr/>
        </p:nvSpPr>
        <p:spPr>
          <a:xfrm>
            <a:off x="7114615" y="1535009"/>
            <a:ext cx="1664173" cy="230832"/>
          </a:xfrm>
          <a:prstGeom prst="rect">
            <a:avLst/>
          </a:prstGeom>
          <a:noFill/>
        </p:spPr>
        <p:txBody>
          <a:bodyPr wrap="square" rtlCol="0">
            <a:spAutoFit/>
          </a:bodyPr>
          <a:lstStyle/>
          <a:p>
            <a:r>
              <a:rPr lang="es-ES" sz="800" dirty="0">
                <a:latin typeface="Franklin Gothic" panose="020B0604020202020204" charset="0"/>
              </a:rPr>
              <a:t>https://joelodigo.wordpress.com/</a:t>
            </a:r>
            <a:r>
              <a:rPr lang="es-ES" sz="900" dirty="0">
                <a:latin typeface="Franklin Gothic" panose="020B0604020202020204" charset="0"/>
              </a:rPr>
              <a:t> </a:t>
            </a:r>
          </a:p>
        </p:txBody>
      </p:sp>
      <p:graphicFrame>
        <p:nvGraphicFramePr>
          <p:cNvPr id="8" name="7 Tabla"/>
          <p:cNvGraphicFramePr>
            <a:graphicFrameLocks noGrp="1"/>
          </p:cNvGraphicFramePr>
          <p:nvPr>
            <p:extLst>
              <p:ext uri="{D42A27DB-BD31-4B8C-83A1-F6EECF244321}">
                <p14:modId xmlns:p14="http://schemas.microsoft.com/office/powerpoint/2010/main" val="3438060618"/>
              </p:ext>
            </p:extLst>
          </p:nvPr>
        </p:nvGraphicFramePr>
        <p:xfrm>
          <a:off x="451173" y="1999549"/>
          <a:ext cx="8343019" cy="2164080"/>
        </p:xfrm>
        <a:graphic>
          <a:graphicData uri="http://schemas.openxmlformats.org/drawingml/2006/table">
            <a:tbl>
              <a:tblPr firstRow="1" bandRow="1">
                <a:tableStyleId>{A94E4DFA-9EFD-4853-8D70-E80439C06E69}</a:tableStyleId>
              </a:tblPr>
              <a:tblGrid>
                <a:gridCol w="3076057">
                  <a:extLst>
                    <a:ext uri="{9D8B030D-6E8A-4147-A177-3AD203B41FA5}">
                      <a16:colId xmlns:a16="http://schemas.microsoft.com/office/drawing/2014/main" val="20000"/>
                    </a:ext>
                  </a:extLst>
                </a:gridCol>
                <a:gridCol w="5266962">
                  <a:extLst>
                    <a:ext uri="{9D8B030D-6E8A-4147-A177-3AD203B41FA5}">
                      <a16:colId xmlns:a16="http://schemas.microsoft.com/office/drawing/2014/main" val="20001"/>
                    </a:ext>
                  </a:extLst>
                </a:gridCol>
              </a:tblGrid>
              <a:tr h="203596">
                <a:tc gridSpan="2">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ES" sz="1400" b="1" dirty="0" smtClean="0">
                          <a:solidFill>
                            <a:srgbClr val="938825"/>
                          </a:solidFill>
                          <a:latin typeface="Franklin Gothic" panose="020B0604020202020204" charset="0"/>
                        </a:rPr>
                        <a:t>Recibes información -mensajes, webs, memes, publicidad…-</a:t>
                      </a:r>
                      <a:r>
                        <a:rPr lang="es-ES" sz="1400" b="1" baseline="0" dirty="0" smtClean="0">
                          <a:solidFill>
                            <a:srgbClr val="938825"/>
                          </a:solidFill>
                          <a:latin typeface="Franklin Gothic" panose="020B0604020202020204" charset="0"/>
                        </a:rPr>
                        <a:t> </a:t>
                      </a:r>
                      <a:r>
                        <a:rPr lang="es-ES" sz="1400" b="1" dirty="0" smtClean="0">
                          <a:solidFill>
                            <a:srgbClr val="938825"/>
                          </a:solidFill>
                          <a:latin typeface="Franklin Gothic" panose="020B0604020202020204" charset="0"/>
                        </a:rPr>
                        <a:t>a diario y por diferentes canales </a:t>
                      </a:r>
                    </a:p>
                  </a:txBody>
                  <a:tcPr anchor="ct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s-ES" dirty="0"/>
                    </a:p>
                  </a:txBody>
                  <a:tcPr/>
                </a:tc>
                <a:extLst>
                  <a:ext uri="{0D108BD9-81ED-4DB2-BD59-A6C34878D82A}">
                    <a16:rowId xmlns:a16="http://schemas.microsoft.com/office/drawing/2014/main" val="10000"/>
                  </a:ext>
                </a:extLst>
              </a:tr>
              <a:tr h="346113">
                <a:tc>
                  <a: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solidFill>
                            <a:srgbClr val="BC5561"/>
                          </a:solidFill>
                          <a:latin typeface="Franklin Gothic"/>
                          <a:ea typeface="Franklin Gothic"/>
                          <a:cs typeface="Franklin Gothic"/>
                          <a:sym typeface="Franklin Gothic"/>
                        </a:rPr>
                        <a:t>      Contextualiza la información</a:t>
                      </a:r>
                    </a:p>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solidFill>
                            <a:srgbClr val="BC5561"/>
                          </a:solidFill>
                          <a:latin typeface="Franklin Gothic"/>
                          <a:ea typeface="Franklin Gothic"/>
                          <a:cs typeface="Franklin Gothic"/>
                          <a:sym typeface="Franklin Gothic"/>
                        </a:rPr>
                        <a:t> que recibes para filtrarla: </a:t>
                      </a:r>
                      <a:endParaRPr lang="es-ES" dirty="0">
                        <a:solidFill>
                          <a:srgbClr val="BC5561"/>
                        </a:solidFill>
                      </a:endParaRPr>
                    </a:p>
                  </a:txBody>
                  <a:tcPr anchor="ctr">
                    <a:solidFill>
                      <a:srgbClr val="FADBDB"/>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solidFill>
                            <a:srgbClr val="BC5561"/>
                          </a:solidFill>
                          <a:latin typeface="Franklin Gothic"/>
                          <a:ea typeface="Franklin Gothic"/>
                          <a:cs typeface="Franklin Gothic"/>
                          <a:sym typeface="Franklin Gothic"/>
                        </a:rPr>
                        <a:t>privada o publicable, formal o informal, veraz o falsa</a:t>
                      </a:r>
                      <a:endParaRPr lang="es-ES" dirty="0">
                        <a:solidFill>
                          <a:srgbClr val="BC5561"/>
                        </a:solidFill>
                      </a:endParaRPr>
                    </a:p>
                  </a:txBody>
                  <a:tcPr anchor="ctr">
                    <a:solidFill>
                      <a:srgbClr val="FADBDB"/>
                    </a:solidFill>
                  </a:tcPr>
                </a:tc>
                <a:extLst>
                  <a:ext uri="{0D108BD9-81ED-4DB2-BD59-A6C34878D82A}">
                    <a16:rowId xmlns:a16="http://schemas.microsoft.com/office/drawing/2014/main" val="10001"/>
                  </a:ext>
                </a:extLst>
              </a:tr>
              <a:tr h="203596">
                <a:tc>
                  <a:txBody>
                    <a:bodyPr/>
                    <a:lstStyle/>
                    <a:p>
                      <a:pPr marL="0" marR="0" lvl="5" indent="0" algn="r"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latin typeface="Franklin Gothic"/>
                          <a:ea typeface="Franklin Gothic"/>
                          <a:cs typeface="Franklin Gothic"/>
                          <a:sym typeface="Franklin Gothic"/>
                        </a:rPr>
                        <a:t>Organiza tu buzón de correo-e: </a:t>
                      </a:r>
                      <a:endParaRPr lang="es-ES" dirty="0"/>
                    </a:p>
                  </a:txBody>
                  <a:tcPr anchor="ctr"/>
                </a:tc>
                <a:tc>
                  <a:txBody>
                    <a:bodyPr/>
                    <a:lstStyle/>
                    <a:p>
                      <a:pPr marL="0" marR="0" lvl="5"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latin typeface="Franklin Gothic"/>
                          <a:ea typeface="Franklin Gothic"/>
                          <a:cs typeface="Franklin Gothic"/>
                          <a:sym typeface="Franklin Gothic"/>
                        </a:rPr>
                        <a:t>carpetas clasificadoras, marcas de priorización…</a:t>
                      </a:r>
                      <a:endParaRPr lang="es-ES" dirty="0"/>
                    </a:p>
                  </a:txBody>
                  <a:tcPr anchor="ctr"/>
                </a:tc>
                <a:extLst>
                  <a:ext uri="{0D108BD9-81ED-4DB2-BD59-A6C34878D82A}">
                    <a16:rowId xmlns:a16="http://schemas.microsoft.com/office/drawing/2014/main" val="10002"/>
                  </a:ext>
                </a:extLst>
              </a:tr>
              <a:tr h="346113">
                <a:tc>
                  <a:txBody>
                    <a:bodyPr/>
                    <a:lstStyle/>
                    <a:p>
                      <a:pPr marL="0" marR="0" lvl="5" indent="0" algn="r"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solidFill>
                            <a:srgbClr val="BC5561"/>
                          </a:solidFill>
                          <a:latin typeface="Franklin Gothic"/>
                          <a:ea typeface="Franklin Gothic"/>
                          <a:cs typeface="Franklin Gothic"/>
                          <a:sym typeface="Franklin Gothic"/>
                        </a:rPr>
                        <a:t>Gestiona tus contactos:</a:t>
                      </a:r>
                      <a:endParaRPr lang="es-ES" dirty="0">
                        <a:solidFill>
                          <a:srgbClr val="BC5561"/>
                        </a:solidFill>
                      </a:endParaRPr>
                    </a:p>
                  </a:txBody>
                  <a:tcPr anchor="ctr">
                    <a:solidFill>
                      <a:srgbClr val="FADBDB"/>
                    </a:solidFill>
                  </a:tcPr>
                </a:tc>
                <a:tc>
                  <a:txBody>
                    <a:bodyPr/>
                    <a:lstStyle/>
                    <a:p>
                      <a:pPr marL="0" marR="0" lvl="5"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solidFill>
                            <a:srgbClr val="BC5561"/>
                          </a:solidFill>
                          <a:latin typeface="Franklin Gothic"/>
                          <a:ea typeface="Franklin Gothic"/>
                          <a:cs typeface="Franklin Gothic"/>
                          <a:sym typeface="Franklin Gothic"/>
                        </a:rPr>
                        <a:t>crea grupos, bloquea a molestos, desconocidos y publicitarios, protege tu privacidad…</a:t>
                      </a:r>
                      <a:endParaRPr lang="es-ES" dirty="0">
                        <a:solidFill>
                          <a:srgbClr val="BC5561"/>
                        </a:solidFill>
                      </a:endParaRPr>
                    </a:p>
                  </a:txBody>
                  <a:tcPr anchor="ctr">
                    <a:solidFill>
                      <a:srgbClr val="FADBDB"/>
                    </a:solidFill>
                  </a:tcPr>
                </a:tc>
                <a:extLst>
                  <a:ext uri="{0D108BD9-81ED-4DB2-BD59-A6C34878D82A}">
                    <a16:rowId xmlns:a16="http://schemas.microsoft.com/office/drawing/2014/main" val="10003"/>
                  </a:ext>
                </a:extLst>
              </a:tr>
              <a:tr h="346113">
                <a:tc>
                  <a:txBody>
                    <a:bodyPr/>
                    <a:lstStyle/>
                    <a:p>
                      <a:pPr algn="r"/>
                      <a:r>
                        <a:rPr lang="es-ES" dirty="0" smtClean="0">
                          <a:latin typeface="Franklin Gothic"/>
                          <a:ea typeface="Franklin Gothic"/>
                          <a:cs typeface="Franklin Gothic"/>
                          <a:sym typeface="Franklin Gothic"/>
                        </a:rPr>
                        <a:t>Automatiza la selección de</a:t>
                      </a:r>
                      <a:br>
                        <a:rPr lang="es-ES" dirty="0" smtClean="0">
                          <a:latin typeface="Franklin Gothic"/>
                          <a:ea typeface="Franklin Gothic"/>
                          <a:cs typeface="Franklin Gothic"/>
                          <a:sym typeface="Franklin Gothic"/>
                        </a:rPr>
                      </a:br>
                      <a:r>
                        <a:rPr lang="es-ES" baseline="0" dirty="0" smtClean="0">
                          <a:latin typeface="Franklin Gothic"/>
                          <a:ea typeface="Franklin Gothic"/>
                          <a:cs typeface="Franklin Gothic"/>
                          <a:sym typeface="Franklin Gothic"/>
                        </a:rPr>
                        <a:t>m</a:t>
                      </a:r>
                      <a:r>
                        <a:rPr lang="es-ES" dirty="0" smtClean="0">
                          <a:latin typeface="Franklin Gothic"/>
                          <a:ea typeface="Franklin Gothic"/>
                          <a:cs typeface="Franklin Gothic"/>
                          <a:sym typeface="Franklin Gothic"/>
                        </a:rPr>
                        <a:t>ensajes </a:t>
                      </a:r>
                      <a:r>
                        <a:rPr lang="es-ES" baseline="0" dirty="0" smtClean="0">
                          <a:latin typeface="Franklin Gothic"/>
                          <a:ea typeface="Franklin Gothic"/>
                          <a:cs typeface="Franklin Gothic"/>
                          <a:sym typeface="Franklin Gothic"/>
                        </a:rPr>
                        <a:t>a partir de </a:t>
                      </a:r>
                      <a:r>
                        <a:rPr lang="es-ES" dirty="0" smtClean="0">
                          <a:latin typeface="Franklin Gothic"/>
                          <a:ea typeface="Franklin Gothic"/>
                          <a:cs typeface="Franklin Gothic"/>
                          <a:sym typeface="Franklin Gothic"/>
                        </a:rPr>
                        <a:t>tu crítica: </a:t>
                      </a:r>
                      <a:endParaRPr lang="es-ES" dirty="0"/>
                    </a:p>
                  </a:txBody>
                  <a:tcPr anchor="ctr"/>
                </a:tc>
                <a:tc>
                  <a:txBody>
                    <a:bodyPr/>
                    <a:lstStyle/>
                    <a:p>
                      <a:pPr marL="0" marR="0" lvl="5"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latin typeface="Franklin Gothic"/>
                          <a:ea typeface="Franklin Gothic"/>
                          <a:cs typeface="Franklin Gothic"/>
                          <a:sym typeface="Franklin Gothic"/>
                        </a:rPr>
                        <a:t>mensajes no deseados (SPAM), prohíbe las ventanas emergentes, desactiva reproducciones automáticas, activa lector RSS</a:t>
                      </a:r>
                      <a:endParaRPr lang="es-ES" dirty="0"/>
                    </a:p>
                  </a:txBody>
                  <a:tcPr anchor="ctr"/>
                </a:tc>
                <a:extLst>
                  <a:ext uri="{0D108BD9-81ED-4DB2-BD59-A6C34878D82A}">
                    <a16:rowId xmlns:a16="http://schemas.microsoft.com/office/drawing/2014/main" val="10004"/>
                  </a:ext>
                </a:extLst>
              </a:tr>
            </a:tbl>
          </a:graphicData>
        </a:graphic>
      </p:graphicFrame>
      <p:pic>
        <p:nvPicPr>
          <p:cNvPr id="13" name="Imagen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056866">
            <a:off x="514092" y="2469592"/>
            <a:ext cx="295520" cy="204750"/>
          </a:xfrm>
          <a:prstGeom prst="rect">
            <a:avLst/>
          </a:prstGeom>
        </p:spPr>
      </p:pic>
      <p:pic>
        <p:nvPicPr>
          <p:cNvPr id="14" name="Imagen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056866">
            <a:off x="500840" y="2850072"/>
            <a:ext cx="295520" cy="204750"/>
          </a:xfrm>
          <a:prstGeom prst="rect">
            <a:avLst/>
          </a:prstGeom>
        </p:spPr>
      </p:pic>
      <p:pic>
        <p:nvPicPr>
          <p:cNvPr id="15" name="Imagen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056866">
            <a:off x="515253" y="3800243"/>
            <a:ext cx="295520" cy="204750"/>
          </a:xfrm>
          <a:prstGeom prst="rect">
            <a:avLst/>
          </a:prstGeom>
        </p:spPr>
      </p:pic>
      <p:pic>
        <p:nvPicPr>
          <p:cNvPr id="16" name="Imagen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056866">
            <a:off x="493426" y="3296635"/>
            <a:ext cx="295520" cy="204750"/>
          </a:xfrm>
          <a:prstGeom prst="rect">
            <a:avLst/>
          </a:prstGeom>
        </p:spPr>
      </p:pic>
      <p:pic>
        <p:nvPicPr>
          <p:cNvPr id="17" name="Imagen 2"/>
          <p:cNvPicPr>
            <a:picLocks noChangeAspect="1"/>
          </p:cNvPicPr>
          <p:nvPr/>
        </p:nvPicPr>
        <p:blipFill>
          <a:blip r:embed="rId6"/>
          <a:stretch>
            <a:fillRect/>
          </a:stretch>
        </p:blipFill>
        <p:spPr>
          <a:xfrm>
            <a:off x="166812" y="118034"/>
            <a:ext cx="666000" cy="666000"/>
          </a:xfrm>
          <a:prstGeom prst="rect">
            <a:avLst/>
          </a:prstGeom>
        </p:spPr>
      </p:pic>
    </p:spTree>
    <p:extLst>
      <p:ext uri="{BB962C8B-B14F-4D97-AF65-F5344CB8AC3E}">
        <p14:creationId xmlns:p14="http://schemas.microsoft.com/office/powerpoint/2010/main" val="34824718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p:nvPr/>
        </p:nvSpPr>
        <p:spPr>
          <a:xfrm>
            <a:off x="8899" y="0"/>
            <a:ext cx="6060007" cy="1016100"/>
          </a:xfrm>
          <a:prstGeom prst="rect">
            <a:avLst/>
          </a:prstGeom>
          <a:solidFill>
            <a:srgbClr val="E88E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2" name="Shape 162"/>
          <p:cNvSpPr txBox="1"/>
          <p:nvPr/>
        </p:nvSpPr>
        <p:spPr>
          <a:xfrm>
            <a:off x="-192880" y="52788"/>
            <a:ext cx="5198373" cy="507900"/>
          </a:xfrm>
          <a:prstGeom prst="rect">
            <a:avLst/>
          </a:prstGeom>
          <a:noFill/>
          <a:ln>
            <a:noFill/>
          </a:ln>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s" sz="2400" b="1"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PIENSA EN LOS RIESGOS DE LA COMUNICACIÓN DIGITAL</a:t>
            </a:r>
            <a:endParaRPr kumimoji="0" sz="2400" b="1"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p:txBody>
      </p:sp>
      <p:sp>
        <p:nvSpPr>
          <p:cNvPr id="164" name="Shape 164"/>
          <p:cNvSpPr txBox="1"/>
          <p:nvPr/>
        </p:nvSpPr>
        <p:spPr>
          <a:xfrm>
            <a:off x="2479040" y="1523999"/>
            <a:ext cx="6019623" cy="2384214"/>
          </a:xfrm>
          <a:prstGeom prst="rect">
            <a:avLst/>
          </a:prstGeom>
          <a:noFill/>
          <a:ln>
            <a:noFill/>
          </a:ln>
        </p:spPr>
        <p:txBody>
          <a:bodyPr spcFirstLastPara="1" wrap="square" lIns="91425" tIns="91425" rIns="91425" bIns="91425" anchor="t" anchorCtr="0">
            <a:noAutofit/>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r>
              <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En tus dispositivos</a:t>
            </a: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endParaRPr kumimoji="0" lang="es-ES" sz="1400" b="0"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endPar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r>
              <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En el uso de las herramientas de comunicación</a:t>
            </a: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endParaRPr kumimoji="0" lang="es-ES" sz="1400" b="0"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endPar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r>
              <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En los datos que recibes</a:t>
            </a:r>
            <a:r>
              <a:rPr kumimoji="0" lang="es-ES" sz="1400" b="0" i="0" u="none" strike="noStrike" kern="0" cap="none" spc="0" normalizeH="0" noProof="0" dirty="0" smtClean="0">
                <a:ln>
                  <a:noFill/>
                </a:ln>
                <a:solidFill>
                  <a:srgbClr val="000000"/>
                </a:solidFill>
                <a:effectLst/>
                <a:uLnTx/>
                <a:uFillTx/>
                <a:latin typeface="Franklin Gothic"/>
                <a:ea typeface="Franklin Gothic"/>
                <a:cs typeface="Franklin Gothic"/>
                <a:sym typeface="Franklin Gothic"/>
              </a:rPr>
              <a:t> y </a:t>
            </a:r>
            <a:r>
              <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 transmites</a:t>
            </a: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endPar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endParaRPr kumimoji="0" lang="es-ES" sz="1400" b="0"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r>
              <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En </a:t>
            </a:r>
            <a:r>
              <a:rPr lang="es-ES" dirty="0" smtClean="0">
                <a:latin typeface="Franklin Gothic"/>
                <a:ea typeface="Franklin Gothic"/>
                <a:cs typeface="Franklin Gothic"/>
                <a:sym typeface="Franklin Gothic"/>
              </a:rPr>
              <a:t>tu</a:t>
            </a:r>
            <a:r>
              <a:rPr kumimoji="0" lang="es-ES" sz="1400" b="0"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 salud</a:t>
            </a:r>
          </a:p>
          <a:p>
            <a:pPr marL="285750" marR="0" lvl="0" indent="-285750" algn="l" defTabSz="914400" rtl="0" eaLnBrk="1" fontAlgn="auto" latinLnBrk="0" hangingPunct="1">
              <a:lnSpc>
                <a:spcPct val="100000"/>
              </a:lnSpc>
              <a:spcBef>
                <a:spcPts val="0"/>
              </a:spcBef>
              <a:spcAft>
                <a:spcPts val="0"/>
              </a:spcAft>
              <a:buClr>
                <a:srgbClr val="000000"/>
              </a:buClr>
              <a:buSzTx/>
              <a:buFont typeface="Courier New" panose="02070309020205020404" pitchFamily="49" charset="0"/>
              <a:buChar char="o"/>
              <a:tabLst/>
              <a:defRPr/>
            </a:pPr>
            <a:endParaRPr kumimoji="0" lang="es-ES" sz="1400" b="0"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p:txBody>
      </p:sp>
      <p:sp>
        <p:nvSpPr>
          <p:cNvPr id="10" name="Shape 150"/>
          <p:cNvSpPr/>
          <p:nvPr/>
        </p:nvSpPr>
        <p:spPr>
          <a:xfrm>
            <a:off x="0" y="4261073"/>
            <a:ext cx="9144000" cy="873300"/>
          </a:xfrm>
          <a:prstGeom prst="rect">
            <a:avLst/>
          </a:prstGeom>
          <a:solidFill>
            <a:srgbClr val="AC3838"/>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ES" sz="1400" b="0" i="0" u="none" strike="noStrike" kern="0" cap="none" spc="0" normalizeH="0" baseline="0" noProof="0" dirty="0">
                <a:ln>
                  <a:noFill/>
                </a:ln>
                <a:solidFill>
                  <a:srgbClr val="FFFFFF"/>
                </a:solidFill>
                <a:effectLst/>
                <a:uLnTx/>
                <a:uFillTx/>
                <a:latin typeface="Franklin Gothic" panose="020B0604020202020204" charset="0"/>
                <a:cs typeface="Arial"/>
                <a:sym typeface="Arial"/>
              </a:rPr>
              <a:t>D</a:t>
            </a:r>
            <a:r>
              <a:rPr kumimoji="0" lang="es-ES" sz="1400" b="0" i="0" u="none" strike="noStrike" kern="0" cap="none" spc="0" normalizeH="0" baseline="0" noProof="0" dirty="0" smtClean="0">
                <a:ln>
                  <a:noFill/>
                </a:ln>
                <a:solidFill>
                  <a:srgbClr val="FFFFFF"/>
                </a:solidFill>
                <a:effectLst/>
                <a:uLnTx/>
                <a:uFillTx/>
                <a:latin typeface="Franklin Gothic" panose="020B0604020202020204" charset="0"/>
                <a:cs typeface="Arial"/>
                <a:sym typeface="Arial"/>
              </a:rPr>
              <a:t>e este modo siempre podrás comunicarte y expresarte a través de los medios digitales de un modo seguro y cómodo</a:t>
            </a:r>
            <a:endParaRPr kumimoji="0" sz="1400" b="0" i="0" u="none" strike="noStrike" kern="0" cap="none" spc="0" normalizeH="0" baseline="0" noProof="0" dirty="0">
              <a:ln>
                <a:noFill/>
              </a:ln>
              <a:solidFill>
                <a:srgbClr val="FFFFFF"/>
              </a:solidFill>
              <a:effectLst/>
              <a:uLnTx/>
              <a:uFillTx/>
              <a:latin typeface="Franklin Gothic" panose="020B0604020202020204" charset="0"/>
              <a:cs typeface="Arial"/>
              <a:sym typeface="Arial"/>
            </a:endParaRPr>
          </a:p>
        </p:txBody>
      </p:sp>
      <p:sp>
        <p:nvSpPr>
          <p:cNvPr id="9" name="Shape 165"/>
          <p:cNvSpPr/>
          <p:nvPr/>
        </p:nvSpPr>
        <p:spPr>
          <a:xfrm>
            <a:off x="2564081" y="1706579"/>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Shape 165"/>
          <p:cNvSpPr/>
          <p:nvPr/>
        </p:nvSpPr>
        <p:spPr>
          <a:xfrm>
            <a:off x="2564081" y="2358894"/>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Shape 165"/>
          <p:cNvSpPr/>
          <p:nvPr/>
        </p:nvSpPr>
        <p:spPr>
          <a:xfrm>
            <a:off x="2564081" y="2991593"/>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285" y="1632372"/>
            <a:ext cx="2048288" cy="1598507"/>
          </a:xfrm>
          <a:prstGeom prst="rect">
            <a:avLst/>
          </a:prstGeom>
        </p:spPr>
      </p:pic>
      <p:sp>
        <p:nvSpPr>
          <p:cNvPr id="19" name="Shape 165"/>
          <p:cNvSpPr/>
          <p:nvPr/>
        </p:nvSpPr>
        <p:spPr>
          <a:xfrm>
            <a:off x="2564081" y="3624292"/>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Elipse 9" descr="7"/>
          <p:cNvSpPr/>
          <p:nvPr/>
        </p:nvSpPr>
        <p:spPr>
          <a:xfrm>
            <a:off x="121136" y="161734"/>
            <a:ext cx="564002" cy="526737"/>
          </a:xfrm>
          <a:prstGeom prst="ellipse">
            <a:avLst/>
          </a:prstGeom>
          <a:solidFill>
            <a:schemeClr val="bg1"/>
          </a:solidFill>
          <a:ln w="66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ca-ES" sz="3200" b="1" dirty="0">
                <a:ln w="0"/>
                <a:solidFill>
                  <a:srgbClr val="FF0000"/>
                </a:solidFill>
                <a:effectLst>
                  <a:outerShdw blurRad="38100" dist="19050" dir="2700000" algn="tl" rotWithShape="0">
                    <a:srgbClr val="000000">
                      <a:alpha val="40000"/>
                    </a:srgbClr>
                  </a:outerShdw>
                </a:effectLst>
                <a:latin typeface="Arial"/>
              </a:rPr>
              <a:t>6</a:t>
            </a:r>
            <a:endParaRPr kumimoji="0" lang="ca-ES" sz="3200" b="1" i="0" u="none" strike="noStrike" kern="0" cap="none" spc="0" normalizeH="0" baseline="0" noProof="0" dirty="0">
              <a:ln w="0"/>
              <a:solidFill>
                <a:srgbClr val="FF0000"/>
              </a:solidFill>
              <a:effectLst>
                <a:outerShdw blurRad="38100" dist="19050" dir="2700000" algn="tl" rotWithShape="0">
                  <a:srgbClr val="000000">
                    <a:alpha val="40000"/>
                  </a:srgbClr>
                </a:outerShdw>
              </a:effectLst>
              <a:uLnTx/>
              <a:uFillTx/>
              <a:latin typeface="Arial"/>
              <a:ea typeface="+mn-ea"/>
              <a:cs typeface="+mn-cs"/>
              <a:sym typeface="Arial"/>
            </a:endParaRPr>
          </a:p>
        </p:txBody>
      </p:sp>
    </p:spTree>
    <p:extLst>
      <p:ext uri="{BB962C8B-B14F-4D97-AF65-F5344CB8AC3E}">
        <p14:creationId xmlns:p14="http://schemas.microsoft.com/office/powerpoint/2010/main" val="1648582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p:nvPr/>
        </p:nvSpPr>
        <p:spPr>
          <a:xfrm>
            <a:off x="8899" y="0"/>
            <a:ext cx="6060007" cy="1016100"/>
          </a:xfrm>
          <a:prstGeom prst="rect">
            <a:avLst/>
          </a:prstGeom>
          <a:solidFill>
            <a:srgbClr val="E88E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2" name="Shape 162"/>
          <p:cNvSpPr txBox="1"/>
          <p:nvPr/>
        </p:nvSpPr>
        <p:spPr>
          <a:xfrm>
            <a:off x="-192880" y="52788"/>
            <a:ext cx="5198373" cy="507900"/>
          </a:xfrm>
          <a:prstGeom prst="rect">
            <a:avLst/>
          </a:prstGeom>
          <a:noFill/>
          <a:ln>
            <a:noFill/>
          </a:ln>
        </p:spPr>
        <p:txBody>
          <a:bodyPr spcFirstLastPara="1" wrap="square" lIns="91425" tIns="91425" rIns="91425" bIns="91425"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s" sz="2400" b="1" i="0" u="none" strike="noStrike" kern="0" cap="none" spc="0" normalizeH="0" baseline="0" noProof="0" dirty="0" smtClean="0">
                <a:ln>
                  <a:noFill/>
                </a:ln>
                <a:solidFill>
                  <a:srgbClr val="000000"/>
                </a:solidFill>
                <a:effectLst/>
                <a:uLnTx/>
                <a:uFillTx/>
                <a:latin typeface="Franklin Gothic"/>
                <a:ea typeface="Franklin Gothic"/>
                <a:cs typeface="Franklin Gothic"/>
                <a:sym typeface="Franklin Gothic"/>
              </a:rPr>
              <a:t>PIENSA EN LOS RIESGOS DE LA COMUNICACIÓN DIGITAL</a:t>
            </a:r>
            <a:endParaRPr kumimoji="0" sz="2400" b="1"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p:txBody>
      </p:sp>
      <p:sp>
        <p:nvSpPr>
          <p:cNvPr id="164" name="Shape 164"/>
          <p:cNvSpPr txBox="1"/>
          <p:nvPr/>
        </p:nvSpPr>
        <p:spPr>
          <a:xfrm>
            <a:off x="2479040" y="1523999"/>
            <a:ext cx="6019623" cy="1792371"/>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Franklin Gothic"/>
              <a:ea typeface="Franklin Gothic"/>
              <a:cs typeface="Franklin Gothic"/>
              <a:sym typeface="Franklin Gothic"/>
            </a:endParaRPr>
          </a:p>
        </p:txBody>
      </p:sp>
      <p:graphicFrame>
        <p:nvGraphicFramePr>
          <p:cNvPr id="3" name="Tabla 2"/>
          <p:cNvGraphicFramePr>
            <a:graphicFrameLocks noGrp="1"/>
          </p:cNvGraphicFramePr>
          <p:nvPr>
            <p:extLst>
              <p:ext uri="{D42A27DB-BD31-4B8C-83A1-F6EECF244321}">
                <p14:modId xmlns:p14="http://schemas.microsoft.com/office/powerpoint/2010/main" val="758341171"/>
              </p:ext>
            </p:extLst>
          </p:nvPr>
        </p:nvGraphicFramePr>
        <p:xfrm>
          <a:off x="304799" y="1065226"/>
          <a:ext cx="8541174" cy="3093661"/>
        </p:xfrm>
        <a:graphic>
          <a:graphicData uri="http://schemas.openxmlformats.org/drawingml/2006/table">
            <a:tbl>
              <a:tblPr>
                <a:noFill/>
                <a:tableStyleId>{A94E4DFA-9EFD-4853-8D70-E80439C06E69}</a:tableStyleId>
              </a:tblPr>
              <a:tblGrid>
                <a:gridCol w="2847067">
                  <a:extLst>
                    <a:ext uri="{9D8B030D-6E8A-4147-A177-3AD203B41FA5}">
                      <a16:colId xmlns:a16="http://schemas.microsoft.com/office/drawing/2014/main" val="1058965135"/>
                    </a:ext>
                  </a:extLst>
                </a:gridCol>
                <a:gridCol w="2856549">
                  <a:extLst>
                    <a:ext uri="{9D8B030D-6E8A-4147-A177-3AD203B41FA5}">
                      <a16:colId xmlns:a16="http://schemas.microsoft.com/office/drawing/2014/main" val="2339340965"/>
                    </a:ext>
                  </a:extLst>
                </a:gridCol>
                <a:gridCol w="2837558">
                  <a:extLst>
                    <a:ext uri="{9D8B030D-6E8A-4147-A177-3AD203B41FA5}">
                      <a16:colId xmlns:a16="http://schemas.microsoft.com/office/drawing/2014/main" val="2701396293"/>
                    </a:ext>
                  </a:extLst>
                </a:gridCol>
              </a:tblGrid>
              <a:tr h="420979">
                <a:tc>
                  <a:txBody>
                    <a:bodyPr/>
                    <a:lstStyle/>
                    <a:p>
                      <a:pPr marL="0" lvl="0" indent="0" algn="ctr">
                        <a:spcBef>
                          <a:spcPts val="0"/>
                        </a:spcBef>
                        <a:spcAft>
                          <a:spcPts val="0"/>
                        </a:spcAft>
                        <a:buNone/>
                      </a:pPr>
                      <a:r>
                        <a:rPr lang="es" sz="1800" b="1" dirty="0" smtClean="0">
                          <a:solidFill>
                            <a:srgbClr val="AC3838"/>
                          </a:solidFill>
                          <a:latin typeface="Franklin Gothic"/>
                          <a:ea typeface="Franklin Gothic"/>
                          <a:cs typeface="Franklin Gothic"/>
                          <a:sym typeface="Franklin Gothic"/>
                        </a:rPr>
                        <a:t>DISPOSITIVOS</a:t>
                      </a:r>
                      <a:endParaRPr sz="1800" b="1" dirty="0">
                        <a:solidFill>
                          <a:srgbClr val="AC3838"/>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938825"/>
                    </a:solidFill>
                  </a:tcPr>
                </a:tc>
                <a:tc>
                  <a:txBody>
                    <a:bodyPr/>
                    <a:lstStyle/>
                    <a:p>
                      <a:pPr marL="0" lvl="0" indent="0" algn="ctr">
                        <a:spcBef>
                          <a:spcPts val="0"/>
                        </a:spcBef>
                        <a:spcAft>
                          <a:spcPts val="0"/>
                        </a:spcAft>
                        <a:buNone/>
                      </a:pPr>
                      <a:r>
                        <a:rPr lang="es" sz="1800" b="1" dirty="0" smtClean="0">
                          <a:solidFill>
                            <a:srgbClr val="AC3838"/>
                          </a:solidFill>
                          <a:latin typeface="Franklin Gothic"/>
                          <a:ea typeface="Franklin Gothic"/>
                          <a:cs typeface="Franklin Gothic"/>
                          <a:sym typeface="Franklin Gothic"/>
                        </a:rPr>
                        <a:t>HERRAMIENTAS</a:t>
                      </a:r>
                      <a:endParaRPr sz="1800" b="1" dirty="0">
                        <a:solidFill>
                          <a:srgbClr val="AC3838"/>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938825"/>
                    </a:solidFill>
                  </a:tcPr>
                </a:tc>
                <a:tc>
                  <a:txBody>
                    <a:bodyPr/>
                    <a:lstStyle/>
                    <a:p>
                      <a:pPr marL="0" lvl="0" indent="0" algn="ctr">
                        <a:spcBef>
                          <a:spcPts val="0"/>
                        </a:spcBef>
                        <a:spcAft>
                          <a:spcPts val="0"/>
                        </a:spcAft>
                        <a:buNone/>
                      </a:pPr>
                      <a:r>
                        <a:rPr lang="es" sz="1800" b="1" dirty="0" smtClean="0">
                          <a:solidFill>
                            <a:srgbClr val="AC3838"/>
                          </a:solidFill>
                          <a:latin typeface="Franklin Gothic"/>
                          <a:ea typeface="Franklin Gothic"/>
                          <a:cs typeface="Franklin Gothic"/>
                          <a:sym typeface="Franklin Gothic"/>
                        </a:rPr>
                        <a:t>DATOS</a:t>
                      </a:r>
                      <a:endParaRPr sz="1800" b="1" dirty="0">
                        <a:solidFill>
                          <a:srgbClr val="AC3838"/>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938825"/>
                    </a:solidFill>
                  </a:tcPr>
                </a:tc>
                <a:extLst>
                  <a:ext uri="{0D108BD9-81ED-4DB2-BD59-A6C34878D82A}">
                    <a16:rowId xmlns:a16="http://schemas.microsoft.com/office/drawing/2014/main" val="892390769"/>
                  </a:ext>
                </a:extLst>
              </a:tr>
              <a:tr h="2636491">
                <a:tc>
                  <a:txBody>
                    <a:bodyPr/>
                    <a:lstStyle/>
                    <a:p>
                      <a:pPr marL="285750" lvl="0" indent="-285750">
                        <a:spcBef>
                          <a:spcPts val="0"/>
                        </a:spcBef>
                        <a:spcAft>
                          <a:spcPts val="0"/>
                        </a:spcAft>
                        <a:buFont typeface="Arial" panose="020B0604020202020204" pitchFamily="34" charset="0"/>
                        <a:buChar char="•"/>
                      </a:pPr>
                      <a:r>
                        <a:rPr lang="es-ES" sz="1400" b="0" i="0" u="none" strike="noStrike" cap="none" dirty="0" smtClean="0">
                          <a:solidFill>
                            <a:srgbClr val="000000"/>
                          </a:solidFill>
                          <a:latin typeface="Franklin Gothic" panose="020B0604020202020204" charset="0"/>
                          <a:ea typeface="Arial"/>
                          <a:cs typeface="Arial"/>
                          <a:sym typeface="Cambria"/>
                        </a:rPr>
                        <a:t>No uses siempre la misma contraseña para todos ellos y cámbiala periódicamente</a:t>
                      </a:r>
                    </a:p>
                    <a:p>
                      <a:pPr marL="285750" lvl="0" indent="-285750">
                        <a:spcBef>
                          <a:spcPts val="0"/>
                        </a:spcBef>
                        <a:spcAft>
                          <a:spcPts val="0"/>
                        </a:spcAft>
                        <a:buFont typeface="Arial" panose="020B0604020202020204" pitchFamily="34" charset="0"/>
                        <a:buChar char="•"/>
                      </a:pPr>
                      <a:r>
                        <a:rPr lang="es-ES" sz="1400" b="0" i="0" u="none" strike="noStrike" cap="none" dirty="0" smtClean="0">
                          <a:solidFill>
                            <a:srgbClr val="000000"/>
                          </a:solidFill>
                          <a:latin typeface="Franklin Gothic" panose="020B0604020202020204" charset="0"/>
                          <a:ea typeface="Arial"/>
                          <a:cs typeface="Arial"/>
                          <a:sym typeface="Cambria"/>
                        </a:rPr>
                        <a:t>Ten en cuenta las actualizaciones y usa el antivirus y firewall</a:t>
                      </a:r>
                    </a:p>
                    <a:p>
                      <a:pPr marL="285750" lvl="0" indent="-285750">
                        <a:spcBef>
                          <a:spcPts val="0"/>
                        </a:spcBef>
                        <a:spcAft>
                          <a:spcPts val="0"/>
                        </a:spcAft>
                        <a:buFont typeface="Arial" panose="020B0604020202020204" pitchFamily="34" charset="0"/>
                        <a:buChar char="•"/>
                      </a:pPr>
                      <a:r>
                        <a:rPr lang="es-ES" sz="1400" b="0" i="0" u="none" strike="noStrike" cap="none" dirty="0" smtClean="0">
                          <a:solidFill>
                            <a:srgbClr val="000000"/>
                          </a:solidFill>
                          <a:latin typeface="Franklin Gothic" panose="020B0604020202020204" charset="0"/>
                          <a:ea typeface="Arial"/>
                          <a:cs typeface="Arial"/>
                          <a:sym typeface="Cambria"/>
                        </a:rPr>
                        <a:t>Revisa la configuración de seguridad</a:t>
                      </a:r>
                    </a:p>
                    <a:p>
                      <a:pPr marL="285750" lvl="0" indent="-285750">
                        <a:spcBef>
                          <a:spcPts val="0"/>
                        </a:spcBef>
                        <a:spcAft>
                          <a:spcPts val="0"/>
                        </a:spcAft>
                        <a:buFont typeface="Arial" panose="020B0604020202020204" pitchFamily="34" charset="0"/>
                        <a:buChar char="•"/>
                      </a:pPr>
                      <a:r>
                        <a:rPr lang="es-ES" sz="1400" b="0" i="0" u="none" strike="noStrike" cap="none" dirty="0" smtClean="0">
                          <a:solidFill>
                            <a:srgbClr val="000000"/>
                          </a:solidFill>
                          <a:latin typeface="Franklin Gothic" panose="020B0604020202020204" charset="0"/>
                          <a:ea typeface="Arial"/>
                          <a:cs typeface="Arial"/>
                          <a:sym typeface="Cambria"/>
                        </a:rPr>
                        <a:t>Desconecta tu sesión al terminar de usar los dispositivos de uso público</a:t>
                      </a:r>
                      <a:endParaRPr sz="1400" b="0" i="0" u="none" strike="noStrike" cap="none" dirty="0">
                        <a:solidFill>
                          <a:srgbClr val="000000"/>
                        </a:solidFill>
                        <a:latin typeface="Franklin Gothic" panose="020B0604020202020204" charset="0"/>
                        <a:ea typeface="Arial"/>
                        <a:cs typeface="Arial"/>
                        <a:sym typeface="Cambria"/>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F2F2F2"/>
                    </a:solidFill>
                  </a:tcPr>
                </a:tc>
                <a:tc>
                  <a:txBody>
                    <a:bodyPr/>
                    <a:lstStyle/>
                    <a:p>
                      <a:pPr marL="285750" lvl="0" indent="-285750">
                        <a:spcBef>
                          <a:spcPts val="0"/>
                        </a:spcBef>
                        <a:spcAft>
                          <a:spcPts val="0"/>
                        </a:spcAft>
                        <a:buFont typeface="Arial" panose="020B0604020202020204" pitchFamily="34" charset="0"/>
                        <a:buChar char="•"/>
                      </a:pPr>
                      <a:r>
                        <a:rPr lang="es-ES" dirty="0" smtClean="0">
                          <a:latin typeface="Franklin Gothic" panose="020B0604020202020204" charset="0"/>
                        </a:rPr>
                        <a:t>Utiliza las funciones de privacidad y modifica las que vienen por defecto</a:t>
                      </a:r>
                    </a:p>
                    <a:p>
                      <a:pPr marL="285750" lvl="0" indent="-285750">
                        <a:spcBef>
                          <a:spcPts val="0"/>
                        </a:spcBef>
                        <a:spcAft>
                          <a:spcPts val="0"/>
                        </a:spcAft>
                        <a:buFont typeface="Arial" panose="020B0604020202020204" pitchFamily="34" charset="0"/>
                        <a:buChar char="•"/>
                      </a:pPr>
                      <a:r>
                        <a:rPr lang="es-ES" dirty="0" smtClean="0">
                          <a:latin typeface="Franklin Gothic" panose="020B0604020202020204" charset="0"/>
                        </a:rPr>
                        <a:t>Actúa</a:t>
                      </a:r>
                      <a:r>
                        <a:rPr lang="es-ES" baseline="0" dirty="0" smtClean="0">
                          <a:latin typeface="Franklin Gothic" panose="020B0604020202020204" charset="0"/>
                        </a:rPr>
                        <a:t> con prudencia al recibir mensajes si desconoces el emisor o lleva archivos adjuntos</a:t>
                      </a:r>
                    </a:p>
                    <a:p>
                      <a:pPr marL="285750" lvl="0" indent="-285750">
                        <a:spcBef>
                          <a:spcPts val="0"/>
                        </a:spcBef>
                        <a:spcAft>
                          <a:spcPts val="0"/>
                        </a:spcAft>
                        <a:buFont typeface="Arial" panose="020B0604020202020204" pitchFamily="34" charset="0"/>
                        <a:buChar char="•"/>
                      </a:pPr>
                      <a:r>
                        <a:rPr lang="es-ES" baseline="0" dirty="0" smtClean="0">
                          <a:latin typeface="Franklin Gothic" panose="020B0604020202020204" charset="0"/>
                        </a:rPr>
                        <a:t>Cuida tu identidad virtual y aprende a gestionarla</a:t>
                      </a:r>
                      <a:endParaRPr dirty="0">
                        <a:latin typeface="Franklin Gothic" panose="020B0604020202020204" charset="0"/>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F2F2F2"/>
                    </a:solidFill>
                  </a:tcPr>
                </a:tc>
                <a:tc>
                  <a:txBody>
                    <a:bodyPr/>
                    <a:lstStyle/>
                    <a:p>
                      <a:pPr marL="285750" marR="0" lvl="0" indent="-285750" algn="l" rtl="0">
                        <a:lnSpc>
                          <a:spcPct val="100000"/>
                        </a:lnSpc>
                        <a:spcBef>
                          <a:spcPts val="0"/>
                        </a:spcBef>
                        <a:spcAft>
                          <a:spcPts val="0"/>
                        </a:spcAft>
                        <a:buClr>
                          <a:srgbClr val="000000"/>
                        </a:buClr>
                        <a:buFont typeface="Arial" panose="020B0604020202020204" pitchFamily="34" charset="0"/>
                        <a:buChar char="•"/>
                      </a:pPr>
                      <a:r>
                        <a:rPr lang="es" sz="1400" b="0" i="0" u="none" strike="noStrike" cap="none" dirty="0" smtClean="0">
                          <a:solidFill>
                            <a:srgbClr val="000000"/>
                          </a:solidFill>
                          <a:latin typeface="Franklin Gothic" panose="020B0604020202020204" charset="0"/>
                          <a:ea typeface="Arial"/>
                          <a:cs typeface="Arial"/>
                          <a:sym typeface="Cambria"/>
                        </a:rPr>
                        <a:t>Transmite</a:t>
                      </a:r>
                      <a:r>
                        <a:rPr lang="es" sz="1400" b="0" i="0" u="none" strike="noStrike" cap="none" baseline="0" dirty="0" smtClean="0">
                          <a:solidFill>
                            <a:srgbClr val="000000"/>
                          </a:solidFill>
                          <a:latin typeface="Franklin Gothic" panose="020B0604020202020204" charset="0"/>
                          <a:ea typeface="Arial"/>
                          <a:cs typeface="Arial"/>
                          <a:sym typeface="Cambria"/>
                        </a:rPr>
                        <a:t> la</a:t>
                      </a:r>
                      <a:r>
                        <a:rPr lang="es" sz="1400" b="0" i="0" u="none" strike="noStrike" cap="none" dirty="0" smtClean="0">
                          <a:solidFill>
                            <a:srgbClr val="000000"/>
                          </a:solidFill>
                          <a:latin typeface="Franklin Gothic" panose="020B0604020202020204" charset="0"/>
                          <a:ea typeface="Arial"/>
                          <a:cs typeface="Arial"/>
                          <a:sym typeface="Cambria"/>
                        </a:rPr>
                        <a:t> información personal del modo más seguro</a:t>
                      </a:r>
                    </a:p>
                    <a:p>
                      <a:pPr marL="285750" marR="0" lvl="0" indent="-285750" algn="l" rtl="0">
                        <a:lnSpc>
                          <a:spcPct val="100000"/>
                        </a:lnSpc>
                        <a:spcBef>
                          <a:spcPts val="0"/>
                        </a:spcBef>
                        <a:spcAft>
                          <a:spcPts val="0"/>
                        </a:spcAft>
                        <a:buClr>
                          <a:srgbClr val="000000"/>
                        </a:buClr>
                        <a:buFont typeface="Arial" panose="020B0604020202020204" pitchFamily="34" charset="0"/>
                        <a:buChar char="•"/>
                      </a:pPr>
                      <a:r>
                        <a:rPr lang="es" sz="1400" b="0" i="0" u="none" strike="noStrike" cap="none" dirty="0" smtClean="0">
                          <a:solidFill>
                            <a:srgbClr val="000000"/>
                          </a:solidFill>
                          <a:latin typeface="Franklin Gothic" panose="020B0604020202020204" charset="0"/>
                          <a:ea typeface="Arial"/>
                          <a:cs typeface="Arial"/>
                          <a:sym typeface="Cambria"/>
                        </a:rPr>
                        <a:t>Comprueba qué uso de tus datos personales</a:t>
                      </a:r>
                      <a:r>
                        <a:rPr lang="es" sz="1400" b="0" i="0" u="none" strike="noStrike" cap="none" baseline="0" dirty="0" smtClean="0">
                          <a:solidFill>
                            <a:srgbClr val="000000"/>
                          </a:solidFill>
                          <a:latin typeface="Franklin Gothic" panose="020B0604020202020204" charset="0"/>
                          <a:ea typeface="Arial"/>
                          <a:cs typeface="Arial"/>
                          <a:sym typeface="Cambria"/>
                        </a:rPr>
                        <a:t> hacen </a:t>
                      </a:r>
                      <a:r>
                        <a:rPr lang="es" sz="1400" b="0" i="0" u="none" strike="noStrike" cap="none" dirty="0" smtClean="0">
                          <a:solidFill>
                            <a:srgbClr val="000000"/>
                          </a:solidFill>
                          <a:latin typeface="Franklin Gothic" panose="020B0604020202020204" charset="0"/>
                          <a:ea typeface="Arial"/>
                          <a:cs typeface="Arial"/>
                          <a:sym typeface="Cambria"/>
                        </a:rPr>
                        <a:t>los proveedores de servicios online</a:t>
                      </a:r>
                    </a:p>
                    <a:p>
                      <a:pPr marL="285750" marR="0" lvl="0" indent="-285750" algn="l" rtl="0">
                        <a:lnSpc>
                          <a:spcPct val="100000"/>
                        </a:lnSpc>
                        <a:spcBef>
                          <a:spcPts val="0"/>
                        </a:spcBef>
                        <a:spcAft>
                          <a:spcPts val="0"/>
                        </a:spcAft>
                        <a:buClr>
                          <a:srgbClr val="000000"/>
                        </a:buClr>
                        <a:buFont typeface="Arial" panose="020B0604020202020204" pitchFamily="34" charset="0"/>
                        <a:buChar char="•"/>
                      </a:pPr>
                      <a:r>
                        <a:rPr lang="es" sz="1400" b="0" i="0" u="none" strike="noStrike" cap="none" dirty="0" smtClean="0">
                          <a:solidFill>
                            <a:srgbClr val="000000"/>
                          </a:solidFill>
                          <a:latin typeface="Franklin Gothic" panose="020B0604020202020204" charset="0"/>
                          <a:ea typeface="Arial"/>
                          <a:cs typeface="Arial"/>
                          <a:sym typeface="Cambria"/>
                        </a:rPr>
                        <a:t>Sé consciente de los peligros de suplantación de identidad</a:t>
                      </a:r>
                    </a:p>
                    <a:p>
                      <a:pPr marL="0" lvl="0" indent="0">
                        <a:spcBef>
                          <a:spcPts val="0"/>
                        </a:spcBef>
                        <a:spcAft>
                          <a:spcPts val="0"/>
                        </a:spcAft>
                        <a:buFont typeface="Arial" panose="020B0604020202020204" pitchFamily="34" charset="0"/>
                        <a:buNone/>
                      </a:pPr>
                      <a:endParaRPr dirty="0">
                        <a:latin typeface="Cambria"/>
                        <a:ea typeface="Cambria"/>
                        <a:cs typeface="Cambria"/>
                        <a:sym typeface="Cambria"/>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30607425"/>
                  </a:ext>
                </a:extLst>
              </a:tr>
            </a:tbl>
          </a:graphicData>
        </a:graphic>
      </p:graphicFrame>
      <p:pic>
        <p:nvPicPr>
          <p:cNvPr id="16" name="Shape 171"/>
          <p:cNvPicPr preferRelativeResize="0"/>
          <p:nvPr/>
        </p:nvPicPr>
        <p:blipFill>
          <a:blip r:embed="rId3">
            <a:alphaModFix/>
          </a:blip>
          <a:stretch>
            <a:fillRect/>
          </a:stretch>
        </p:blipFill>
        <p:spPr>
          <a:xfrm rot="311420">
            <a:off x="8341465" y="4147966"/>
            <a:ext cx="478455" cy="925838"/>
          </a:xfrm>
          <a:prstGeom prst="rect">
            <a:avLst/>
          </a:prstGeom>
          <a:noFill/>
          <a:ln>
            <a:noFill/>
          </a:ln>
        </p:spPr>
      </p:pic>
      <p:sp>
        <p:nvSpPr>
          <p:cNvPr id="10" name="Shape 150"/>
          <p:cNvSpPr/>
          <p:nvPr/>
        </p:nvSpPr>
        <p:spPr>
          <a:xfrm>
            <a:off x="499593" y="4183450"/>
            <a:ext cx="7800975" cy="873300"/>
          </a:xfrm>
          <a:prstGeom prst="rect">
            <a:avLst/>
          </a:prstGeom>
          <a:solidFill>
            <a:srgbClr val="AC3838"/>
          </a:solidFill>
          <a:ln>
            <a:noFill/>
          </a:ln>
        </p:spPr>
        <p:txBody>
          <a:bodyPr spcFirstLastPara="1" wrap="square" lIns="91425" tIns="91425" rIns="91425" bIns="91425" anchor="ctr" anchorCtr="0">
            <a:noAutofit/>
          </a:bodyPr>
          <a:lstStyle/>
          <a:p>
            <a:pPr lvl="0" algn="ctr">
              <a:lnSpc>
                <a:spcPct val="115000"/>
              </a:lnSpc>
              <a:defRPr/>
            </a:pPr>
            <a:r>
              <a:rPr lang="es-ES" sz="1800" dirty="0">
                <a:solidFill>
                  <a:schemeClr val="bg1"/>
                </a:solidFill>
                <a:latin typeface="Franklin Gothic"/>
                <a:ea typeface="Franklin Gothic"/>
                <a:cs typeface="Franklin Gothic"/>
                <a:sym typeface="Franklin Gothic"/>
              </a:rPr>
              <a:t>Recuerda las repercusiones  para la salud de un uso inadecuado de las tecnologías de comunicación digital (posturales, exceso de iluminación de las pantallas, adicciones etc.)</a:t>
            </a:r>
          </a:p>
        </p:txBody>
      </p:sp>
      <p:sp>
        <p:nvSpPr>
          <p:cNvPr id="9" name="Elipse 9" descr="7"/>
          <p:cNvSpPr/>
          <p:nvPr/>
        </p:nvSpPr>
        <p:spPr>
          <a:xfrm>
            <a:off x="121136" y="161734"/>
            <a:ext cx="564002" cy="526737"/>
          </a:xfrm>
          <a:prstGeom prst="ellipse">
            <a:avLst/>
          </a:prstGeom>
          <a:solidFill>
            <a:schemeClr val="bg1"/>
          </a:solidFill>
          <a:ln w="66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ca-ES" sz="3200" b="1" dirty="0">
                <a:ln w="0"/>
                <a:solidFill>
                  <a:srgbClr val="FF0000"/>
                </a:solidFill>
                <a:effectLst>
                  <a:outerShdw blurRad="38100" dist="19050" dir="2700000" algn="tl" rotWithShape="0">
                    <a:srgbClr val="000000">
                      <a:alpha val="40000"/>
                    </a:srgbClr>
                  </a:outerShdw>
                </a:effectLst>
                <a:latin typeface="Arial"/>
              </a:rPr>
              <a:t>6</a:t>
            </a:r>
            <a:endParaRPr kumimoji="0" lang="ca-ES" sz="3200" b="1" i="0" u="none" strike="noStrike" kern="0" cap="none" spc="0" normalizeH="0" baseline="0" noProof="0" dirty="0">
              <a:ln w="0"/>
              <a:solidFill>
                <a:srgbClr val="FF0000"/>
              </a:solidFill>
              <a:effectLst>
                <a:outerShdw blurRad="38100" dist="19050" dir="2700000" algn="tl" rotWithShape="0">
                  <a:srgbClr val="000000">
                    <a:alpha val="40000"/>
                  </a:srgbClr>
                </a:outerShdw>
              </a:effectLst>
              <a:uLnTx/>
              <a:uFillTx/>
              <a:latin typeface="Arial"/>
              <a:ea typeface="+mn-ea"/>
              <a:cs typeface="+mn-cs"/>
              <a:sym typeface="Arial"/>
            </a:endParaRPr>
          </a:p>
        </p:txBody>
      </p:sp>
    </p:spTree>
    <p:extLst>
      <p:ext uri="{BB962C8B-B14F-4D97-AF65-F5344CB8AC3E}">
        <p14:creationId xmlns:p14="http://schemas.microsoft.com/office/powerpoint/2010/main" val="68392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tx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2. Comunicación y colaboración: 2.1. Interacción mediante tecnologías digitales: </a:t>
            </a:r>
          </a:p>
          <a:p>
            <a:pPr algn="ctr">
              <a:lnSpc>
                <a:spcPct val="150000"/>
              </a:lnSpc>
            </a:pPr>
            <a:r>
              <a:rPr lang="es-ES" sz="1200" dirty="0">
                <a:latin typeface="Arial" panose="020B0604020202020204" pitchFamily="34" charset="0"/>
                <a:cs typeface="Arial" panose="020B0604020202020204" pitchFamily="34" charset="0"/>
              </a:rPr>
              <a:t>1. ¿Te comunicas correctamente en el entorno digital?</a:t>
            </a:r>
          </a:p>
          <a:p>
            <a:pPr algn="ctr"/>
            <a:r>
              <a:rPr lang="es-ES" sz="1200" dirty="0"/>
              <a:t> </a:t>
            </a:r>
          </a:p>
          <a:p>
            <a:pPr algn="ctr"/>
            <a:endParaRPr lang="es-ES" sz="1200" dirty="0"/>
          </a:p>
          <a:p>
            <a:pPr algn="ctr"/>
            <a:r>
              <a:rPr lang="es-ES" sz="1200" dirty="0"/>
              <a:t> </a:t>
            </a:r>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4162974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p:nvPr/>
        </p:nvSpPr>
        <p:spPr>
          <a:xfrm>
            <a:off x="8900" y="0"/>
            <a:ext cx="40194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7" name="Shape 177"/>
          <p:cNvSpPr txBox="1"/>
          <p:nvPr/>
        </p:nvSpPr>
        <p:spPr>
          <a:xfrm>
            <a:off x="44550" y="49575"/>
            <a:ext cx="3983700" cy="845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900" b="1" dirty="0">
                <a:latin typeface="Franklin Gothic"/>
                <a:ea typeface="Franklin Gothic"/>
                <a:cs typeface="Franklin Gothic"/>
                <a:sym typeface="Franklin Gothic"/>
              </a:rPr>
              <a:t>CONSEJOS </a:t>
            </a:r>
            <a:r>
              <a:rPr lang="es" sz="2900" b="1" dirty="0" smtClean="0">
                <a:latin typeface="Franklin Gothic"/>
                <a:ea typeface="Franklin Gothic"/>
                <a:cs typeface="Franklin Gothic"/>
                <a:sym typeface="Franklin Gothic"/>
              </a:rPr>
              <a:t>GENERALES</a:t>
            </a:r>
            <a:endParaRPr sz="2900" b="1" dirty="0">
              <a:latin typeface="Franklin Gothic"/>
              <a:ea typeface="Franklin Gothic"/>
              <a:cs typeface="Franklin Gothic"/>
              <a:sym typeface="Franklin Gothic"/>
            </a:endParaRPr>
          </a:p>
        </p:txBody>
      </p:sp>
      <p:sp>
        <p:nvSpPr>
          <p:cNvPr id="179" name="Shape 179"/>
          <p:cNvSpPr txBox="1"/>
          <p:nvPr/>
        </p:nvSpPr>
        <p:spPr>
          <a:xfrm>
            <a:off x="44550" y="1016100"/>
            <a:ext cx="3667758" cy="1009026"/>
          </a:xfrm>
          <a:prstGeom prst="rect">
            <a:avLst/>
          </a:prstGeom>
          <a:noFill/>
          <a:ln>
            <a:noFill/>
          </a:ln>
        </p:spPr>
        <p:txBody>
          <a:bodyPr spcFirstLastPara="1" wrap="square" lIns="91425" tIns="91425" rIns="91425" bIns="91425" anchor="t" anchorCtr="0">
            <a:noAutofit/>
          </a:bodyPr>
          <a:lstStyle/>
          <a:p>
            <a:pPr marL="0" lvl="0" indent="0" algn="just">
              <a:spcBef>
                <a:spcPts val="0"/>
              </a:spcBef>
              <a:spcAft>
                <a:spcPts val="0"/>
              </a:spcAft>
              <a:buNone/>
            </a:pPr>
            <a:r>
              <a:rPr lang="es" sz="1500" dirty="0" smtClean="0">
                <a:latin typeface="Cambria"/>
                <a:ea typeface="Cambria"/>
                <a:cs typeface="Cambria"/>
                <a:sym typeface="Cambria"/>
              </a:rPr>
              <a:t>Piensa qué quieres decir, piensa a quién se lo quieres decir, revisa todos los medios electrónicos de interacción que conoces, selecciona el más apropiado… y comunícate</a:t>
            </a:r>
            <a:endParaRPr sz="1500" dirty="0">
              <a:latin typeface="Cambria"/>
              <a:ea typeface="Cambria"/>
              <a:cs typeface="Cambria"/>
              <a:sym typeface="Cambria"/>
            </a:endParaRPr>
          </a:p>
        </p:txBody>
      </p:sp>
      <p:sp>
        <p:nvSpPr>
          <p:cNvPr id="13" name="Llamada de nube 12"/>
          <p:cNvSpPr/>
          <p:nvPr/>
        </p:nvSpPr>
        <p:spPr>
          <a:xfrm>
            <a:off x="682851" y="2284773"/>
            <a:ext cx="4365522" cy="1439594"/>
          </a:xfrm>
          <a:prstGeom prst="cloudCallout">
            <a:avLst>
              <a:gd name="adj1" fmla="val 88035"/>
              <a:gd name="adj2" fmla="val 2581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smtClean="0">
                <a:solidFill>
                  <a:srgbClr val="BC5561"/>
                </a:solidFill>
                <a:latin typeface="Franklin Gothic" panose="020B0604020202020204" charset="0"/>
              </a:rPr>
              <a:t>A quién va dirigido el mensaje</a:t>
            </a:r>
            <a:endParaRPr lang="es-ES" sz="2400" dirty="0">
              <a:solidFill>
                <a:srgbClr val="BC5561"/>
              </a:solidFill>
              <a:latin typeface="Franklin Gothic" panose="020B0604020202020204" charset="0"/>
            </a:endParaRPr>
          </a:p>
        </p:txBody>
      </p:sp>
      <p:sp>
        <p:nvSpPr>
          <p:cNvPr id="25" name="Llamada de nube 24"/>
          <p:cNvSpPr/>
          <p:nvPr/>
        </p:nvSpPr>
        <p:spPr>
          <a:xfrm>
            <a:off x="4027579" y="812800"/>
            <a:ext cx="3408920" cy="1983236"/>
          </a:xfrm>
          <a:prstGeom prst="cloudCallout">
            <a:avLst>
              <a:gd name="adj1" fmla="val 58413"/>
              <a:gd name="adj2" fmla="val 496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smtClean="0">
                <a:solidFill>
                  <a:srgbClr val="BC5561"/>
                </a:solidFill>
                <a:latin typeface="Franklin Gothic" panose="020B0604020202020204" charset="0"/>
              </a:rPr>
              <a:t>Selecciona el  medio de comunicación más apropiado</a:t>
            </a:r>
            <a:endParaRPr lang="es-ES" sz="2400" dirty="0">
              <a:solidFill>
                <a:srgbClr val="BC5561"/>
              </a:solidFill>
              <a:latin typeface="Franklin Gothic" panose="020B0604020202020204" charset="0"/>
            </a:endParaRPr>
          </a:p>
        </p:txBody>
      </p:sp>
      <p:sp>
        <p:nvSpPr>
          <p:cNvPr id="26" name="Llamada de nube 25"/>
          <p:cNvSpPr/>
          <p:nvPr/>
        </p:nvSpPr>
        <p:spPr>
          <a:xfrm>
            <a:off x="2409795" y="3557624"/>
            <a:ext cx="3279805" cy="1424002"/>
          </a:xfrm>
          <a:prstGeom prst="cloudCallout">
            <a:avLst>
              <a:gd name="adj1" fmla="val 82528"/>
              <a:gd name="adj2" fmla="val -605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smtClean="0">
                <a:solidFill>
                  <a:srgbClr val="BC5561"/>
                </a:solidFill>
                <a:latin typeface="Franklin Gothic" panose="020B0604020202020204" charset="0"/>
              </a:rPr>
              <a:t>Piensa qué quieres decir</a:t>
            </a:r>
            <a:endParaRPr lang="es-ES" sz="2400" dirty="0">
              <a:solidFill>
                <a:srgbClr val="BC5561"/>
              </a:solidFill>
              <a:latin typeface="Franklin Gothic" panose="020B0604020202020204" charset="0"/>
            </a:endParaRPr>
          </a:p>
        </p:txBody>
      </p:sp>
      <p:sp>
        <p:nvSpPr>
          <p:cNvPr id="27" name="Llamada de nube 26"/>
          <p:cNvSpPr/>
          <p:nvPr/>
        </p:nvSpPr>
        <p:spPr>
          <a:xfrm>
            <a:off x="6604000" y="51213"/>
            <a:ext cx="2515496" cy="1722879"/>
          </a:xfrm>
          <a:prstGeom prst="cloudCallout">
            <a:avLst>
              <a:gd name="adj1" fmla="val 23831"/>
              <a:gd name="adj2" fmla="val 8039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smtClean="0">
                <a:solidFill>
                  <a:srgbClr val="BC5561"/>
                </a:solidFill>
                <a:latin typeface="Franklin Gothic" panose="020B0604020202020204" charset="0"/>
              </a:rPr>
              <a:t>Redacta tu mensaje</a:t>
            </a:r>
            <a:endParaRPr lang="es-ES" sz="2400" dirty="0">
              <a:solidFill>
                <a:srgbClr val="BC5561"/>
              </a:solidFill>
              <a:latin typeface="Franklin Gothic" panose="020B0604020202020204" charset="0"/>
            </a:endParaRPr>
          </a:p>
        </p:txBody>
      </p:sp>
      <p:pic>
        <p:nvPicPr>
          <p:cNvPr id="2" name="Imagen 1"/>
          <p:cNvPicPr>
            <a:picLocks noChangeAspect="1"/>
          </p:cNvPicPr>
          <p:nvPr/>
        </p:nvPicPr>
        <p:blipFill rotWithShape="1">
          <a:blip r:embed="rId3">
            <a:extLst>
              <a:ext uri="{28A0092B-C50C-407E-A947-70E740481C1C}">
                <a14:useLocalDpi xmlns:a14="http://schemas.microsoft.com/office/drawing/2010/main" val="0"/>
              </a:ext>
            </a:extLst>
          </a:blip>
          <a:srcRect l="180246" t="19246" r="-180246" b="-19246"/>
          <a:stretch/>
        </p:blipFill>
        <p:spPr>
          <a:xfrm>
            <a:off x="6017945" y="2796036"/>
            <a:ext cx="328048" cy="3143673"/>
          </a:xfrm>
          <a:prstGeom prst="rect">
            <a:avLst/>
          </a:prstGeom>
        </p:spPr>
      </p:pic>
      <p:pic>
        <p:nvPicPr>
          <p:cNvPr id="4" name="Imagen 3"/>
          <p:cNvPicPr>
            <a:picLocks noChangeAspect="1"/>
          </p:cNvPicPr>
          <p:nvPr/>
        </p:nvPicPr>
        <p:blipFill rotWithShape="1">
          <a:blip r:embed="rId4"/>
          <a:srcRect l="-8438" t="-1382" r="36408" b="1382"/>
          <a:stretch/>
        </p:blipFill>
        <p:spPr>
          <a:xfrm>
            <a:off x="6469627" y="1903500"/>
            <a:ext cx="2674373" cy="3240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p:nvPr/>
        </p:nvSpPr>
        <p:spPr>
          <a:xfrm>
            <a:off x="1314074" y="316650"/>
            <a:ext cx="6698512" cy="7569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0" name="Shape 210"/>
          <p:cNvSpPr/>
          <p:nvPr/>
        </p:nvSpPr>
        <p:spPr>
          <a:xfrm>
            <a:off x="1314074" y="1073550"/>
            <a:ext cx="6698512" cy="2478300"/>
          </a:xfrm>
          <a:prstGeom prst="rect">
            <a:avLst/>
          </a:prstGeom>
          <a:solidFill>
            <a:srgbClr val="DDE4E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1" name="Shape 211"/>
          <p:cNvSpPr txBox="1"/>
          <p:nvPr/>
        </p:nvSpPr>
        <p:spPr>
          <a:xfrm>
            <a:off x="2703352" y="401303"/>
            <a:ext cx="4242300" cy="579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3000" b="1" dirty="0">
                <a:latin typeface="Franklin Gothic"/>
                <a:ea typeface="Franklin Gothic"/>
                <a:cs typeface="Franklin Gothic"/>
                <a:sym typeface="Franklin Gothic"/>
              </a:rPr>
              <a:t>PARA SABER MÁS...</a:t>
            </a:r>
            <a:endParaRPr sz="3000" b="1" dirty="0">
              <a:latin typeface="Franklin Gothic"/>
              <a:ea typeface="Franklin Gothic"/>
              <a:cs typeface="Franklin Gothic"/>
              <a:sym typeface="Franklin Gothic"/>
            </a:endParaRPr>
          </a:p>
        </p:txBody>
      </p:sp>
      <p:sp>
        <p:nvSpPr>
          <p:cNvPr id="212" name="Shape 212"/>
          <p:cNvSpPr txBox="1"/>
          <p:nvPr/>
        </p:nvSpPr>
        <p:spPr>
          <a:xfrm>
            <a:off x="1611712" y="1073551"/>
            <a:ext cx="6384392" cy="2478300"/>
          </a:xfrm>
          <a:prstGeom prst="rect">
            <a:avLst/>
          </a:prstGeom>
          <a:noFill/>
          <a:ln>
            <a:noFill/>
          </a:ln>
        </p:spPr>
        <p:txBody>
          <a:bodyPr spcFirstLastPara="1" wrap="square" lIns="91425" tIns="91425" rIns="91425" bIns="91425" anchor="t" anchorCtr="0">
            <a:noAutofit/>
          </a:bodyPr>
          <a:lstStyle/>
          <a:p>
            <a:pPr lvl="4"/>
            <a:r>
              <a:rPr lang="es-ES" sz="1000" dirty="0">
                <a:latin typeface="Franklin Gothic" panose="020B0604020202020204" charset="0"/>
              </a:rPr>
              <a:t>Corral, K., </a:t>
            </a:r>
            <a:r>
              <a:rPr lang="es-ES" sz="1000" dirty="0" smtClean="0">
                <a:latin typeface="Franklin Gothic" panose="020B0604020202020204" charset="0"/>
              </a:rPr>
              <a:t>y Sánchez, E. (</a:t>
            </a:r>
            <a:r>
              <a:rPr lang="es-ES" sz="1000" dirty="0">
                <a:latin typeface="Franklin Gothic" panose="020B0604020202020204" charset="0"/>
              </a:rPr>
              <a:t>2014). U</a:t>
            </a:r>
            <a:r>
              <a:rPr lang="es-ES" sz="1000" dirty="0" smtClean="0">
                <a:latin typeface="Franklin Gothic" panose="020B0604020202020204" charset="0"/>
              </a:rPr>
              <a:t>so, clasificación y funciones de las herramientas  digitales . </a:t>
            </a:r>
            <a:r>
              <a:rPr lang="es-ES" sz="1000" dirty="0">
                <a:latin typeface="Franklin Gothic" panose="020B0604020202020204" charset="0"/>
              </a:rPr>
              <a:t>[en línea] [citado el 23 de julio de 2018]. Disponible en </a:t>
            </a:r>
            <a:r>
              <a:rPr lang="es-ES" sz="1000" dirty="0" smtClean="0">
                <a:latin typeface="Franklin Gothic" panose="020B0604020202020204" charset="0"/>
                <a:hlinkClick r:id="rId3"/>
              </a:rPr>
              <a:t>http</a:t>
            </a:r>
            <a:r>
              <a:rPr lang="es-ES" sz="1000" dirty="0">
                <a:latin typeface="Franklin Gothic" panose="020B0604020202020204" charset="0"/>
                <a:hlinkClick r:id="rId3"/>
              </a:rPr>
              <a:t>://http://eliasanchez.weebly.com/uploads/2/4/4/0/24403216/tarea_2._</a:t>
            </a:r>
            <a:r>
              <a:rPr lang="es-ES" sz="1000" dirty="0" smtClean="0">
                <a:latin typeface="Franklin Gothic" panose="020B0604020202020204" charset="0"/>
                <a:hlinkClick r:id="rId3"/>
              </a:rPr>
              <a:t>uso_clasificacion_y_funciones_de_la_herramientas_digitales.pdf</a:t>
            </a:r>
            <a:endParaRPr lang="es-ES" sz="1000" dirty="0" smtClean="0">
              <a:latin typeface="Franklin Gothic" panose="020B0604020202020204" charset="0"/>
            </a:endParaRPr>
          </a:p>
          <a:p>
            <a:pPr lvl="2"/>
            <a:r>
              <a:rPr lang="es-ES" sz="1000" dirty="0" err="1">
                <a:latin typeface="Franklin Gothic" panose="020B0604020202020204" charset="0"/>
              </a:rPr>
              <a:t>MAScincuentayuno</a:t>
            </a:r>
            <a:r>
              <a:rPr lang="es-ES" sz="1000" dirty="0">
                <a:latin typeface="Franklin Gothic" panose="020B0604020202020204" charset="0"/>
              </a:rPr>
              <a:t>. Ventajas e inconvenientes del uso de las redes sociales. [en línea] [citado el 23 de julio de 2018]. Disponible en </a:t>
            </a:r>
            <a:r>
              <a:rPr lang="es-ES" sz="1000" dirty="0">
                <a:latin typeface="Franklin Gothic" panose="020B0604020202020204" charset="0"/>
                <a:hlinkClick r:id="rId4"/>
              </a:rPr>
              <a:t>http://mas51.com/ventajas</a:t>
            </a:r>
            <a:endParaRPr lang="es-ES" sz="1000" dirty="0">
              <a:latin typeface="Franklin Gothic" panose="020B0604020202020204" charset="0"/>
            </a:endParaRPr>
          </a:p>
          <a:p>
            <a:pPr lvl="2"/>
            <a:r>
              <a:rPr lang="es-ES" sz="1000" dirty="0" err="1">
                <a:latin typeface="Franklin Gothic" panose="020B0604020202020204" charset="0"/>
              </a:rPr>
              <a:t>Daypo.tests</a:t>
            </a:r>
            <a:r>
              <a:rPr lang="es-ES" sz="1000" dirty="0">
                <a:latin typeface="Franklin Gothic" panose="020B0604020202020204" charset="0"/>
              </a:rPr>
              <a:t> online. [en línea] [citado el 23 de julio de 2018]. Disponible en </a:t>
            </a:r>
            <a:r>
              <a:rPr lang="es-ES" sz="1000" dirty="0">
                <a:latin typeface="Franklin Gothic" panose="020B0604020202020204" charset="0"/>
                <a:hlinkClick r:id="rId5"/>
              </a:rPr>
              <a:t>http://www.daypo.com/test.comunicacion1.html</a:t>
            </a:r>
            <a:endParaRPr lang="es-ES" sz="1000" dirty="0">
              <a:latin typeface="Franklin Gothic" panose="020B0604020202020204" charset="0"/>
            </a:endParaRPr>
          </a:p>
          <a:p>
            <a:pPr lvl="0"/>
            <a:endParaRPr lang="es-ES" sz="1600" dirty="0" smtClean="0">
              <a:latin typeface="Cambria"/>
              <a:ea typeface="Cambria"/>
              <a:cs typeface="Cambria"/>
              <a:sym typeface="Cambria"/>
            </a:endParaRPr>
          </a:p>
          <a:p>
            <a:pPr lvl="0" algn="ctr"/>
            <a:r>
              <a:rPr lang="es-ES" sz="1600" dirty="0" smtClean="0">
                <a:latin typeface="Cambria"/>
                <a:ea typeface="Cambria"/>
                <a:cs typeface="Cambria"/>
                <a:sym typeface="Cambria"/>
              </a:rPr>
              <a:t> </a:t>
            </a:r>
            <a:endParaRPr sz="1600" dirty="0">
              <a:latin typeface="Cambria"/>
              <a:ea typeface="Cambria"/>
              <a:cs typeface="Cambria"/>
              <a:sym typeface="Cambria"/>
            </a:endParaRPr>
          </a:p>
        </p:txBody>
      </p:sp>
      <p:pic>
        <p:nvPicPr>
          <p:cNvPr id="3" name="Imagen 2"/>
          <p:cNvPicPr>
            <a:picLocks noChangeAspect="1"/>
          </p:cNvPicPr>
          <p:nvPr/>
        </p:nvPicPr>
        <p:blipFill>
          <a:blip r:embed="rId6"/>
          <a:stretch>
            <a:fillRect/>
          </a:stretch>
        </p:blipFill>
        <p:spPr>
          <a:xfrm>
            <a:off x="6823302" y="3247943"/>
            <a:ext cx="2178880" cy="1844127"/>
          </a:xfrm>
          <a:prstGeom prst="rect">
            <a:avLst/>
          </a:prstGeom>
        </p:spPr>
      </p:pic>
      <p:pic>
        <p:nvPicPr>
          <p:cNvPr id="7" name="Imagen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056866">
            <a:off x="1504787" y="1193841"/>
            <a:ext cx="180886" cy="125326"/>
          </a:xfrm>
          <a:prstGeom prst="rect">
            <a:avLst/>
          </a:prstGeom>
        </p:spPr>
      </p:pic>
      <p:pic>
        <p:nvPicPr>
          <p:cNvPr id="8" name="Imagen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056866">
            <a:off x="1485148" y="1780475"/>
            <a:ext cx="180886" cy="125326"/>
          </a:xfrm>
          <a:prstGeom prst="rect">
            <a:avLst/>
          </a:prstGeom>
        </p:spPr>
      </p:pic>
      <p:pic>
        <p:nvPicPr>
          <p:cNvPr id="9" name="Imagen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056866">
            <a:off x="1504790" y="2134302"/>
            <a:ext cx="180886" cy="12532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p:nvPr/>
        </p:nvSpPr>
        <p:spPr>
          <a:xfrm>
            <a:off x="2958875" y="0"/>
            <a:ext cx="6185100" cy="51435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8" name="Shape 218"/>
          <p:cNvSpPr/>
          <p:nvPr/>
        </p:nvSpPr>
        <p:spPr>
          <a:xfrm>
            <a:off x="2958875" y="3163850"/>
            <a:ext cx="3609600" cy="499200"/>
          </a:xfrm>
          <a:prstGeom prst="rect">
            <a:avLst/>
          </a:prstGeom>
          <a:solidFill>
            <a:srgbClr val="8C374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19" name="Shape 219"/>
          <p:cNvPicPr preferRelativeResize="0"/>
          <p:nvPr/>
        </p:nvPicPr>
        <p:blipFill>
          <a:blip r:embed="rId3">
            <a:alphaModFix/>
          </a:blip>
          <a:stretch>
            <a:fillRect/>
          </a:stretch>
        </p:blipFill>
        <p:spPr>
          <a:xfrm>
            <a:off x="37617" y="3163850"/>
            <a:ext cx="2841158" cy="4992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8900" y="0"/>
            <a:ext cx="2932200" cy="5143500"/>
          </a:xfrm>
          <a:prstGeom prst="rect">
            <a:avLst/>
          </a:prstGeom>
          <a:solidFill>
            <a:srgbClr val="BC556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5" name="Shape 55"/>
          <p:cNvSpPr/>
          <p:nvPr/>
        </p:nvSpPr>
        <p:spPr>
          <a:xfrm>
            <a:off x="2923300" y="1069475"/>
            <a:ext cx="5659200" cy="11496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6" name="Shape 56"/>
          <p:cNvSpPr/>
          <p:nvPr/>
        </p:nvSpPr>
        <p:spPr>
          <a:xfrm>
            <a:off x="175275" y="1069475"/>
            <a:ext cx="2748000" cy="1907100"/>
          </a:xfrm>
          <a:prstGeom prst="rect">
            <a:avLst/>
          </a:prstGeom>
          <a:solidFill>
            <a:srgbClr val="31465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7" name="Shape 57"/>
          <p:cNvSpPr txBox="1"/>
          <p:nvPr/>
        </p:nvSpPr>
        <p:spPr>
          <a:xfrm>
            <a:off x="2985625" y="1090399"/>
            <a:ext cx="5864400" cy="1128675"/>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2800" b="1" dirty="0" smtClean="0">
                <a:solidFill>
                  <a:srgbClr val="8C3743"/>
                </a:solidFill>
                <a:latin typeface="Franklin Gothic"/>
                <a:ea typeface="Franklin Gothic"/>
                <a:cs typeface="Franklin Gothic"/>
                <a:sym typeface="Franklin Gothic"/>
              </a:rPr>
              <a:t>¿TE COMUNICAS CORRECTAMENTE EN EL ENTORNO DIGITAL?</a:t>
            </a:r>
            <a:endParaRPr sz="2800" b="1" dirty="0">
              <a:solidFill>
                <a:srgbClr val="8C3743"/>
              </a:solidFill>
              <a:latin typeface="Franklin Gothic"/>
              <a:ea typeface="Franklin Gothic"/>
              <a:cs typeface="Franklin Gothic"/>
              <a:sym typeface="Franklin Gothic"/>
            </a:endParaRPr>
          </a:p>
        </p:txBody>
      </p:sp>
      <p:sp>
        <p:nvSpPr>
          <p:cNvPr id="58" name="Shape 58"/>
          <p:cNvSpPr txBox="1"/>
          <p:nvPr/>
        </p:nvSpPr>
        <p:spPr>
          <a:xfrm>
            <a:off x="152625" y="1069475"/>
            <a:ext cx="2793300" cy="1791300"/>
          </a:xfrm>
          <a:prstGeom prst="rect">
            <a:avLst/>
          </a:prstGeom>
          <a:solidFill>
            <a:srgbClr val="8C3743"/>
          </a:solidFill>
          <a:ln>
            <a:noFill/>
          </a:ln>
        </p:spPr>
        <p:txBody>
          <a:bodyPr spcFirstLastPara="1" wrap="square" lIns="91425" tIns="91425" rIns="91425" bIns="91425" anchor="t" anchorCtr="0">
            <a:noAutofit/>
          </a:bodyPr>
          <a:lstStyle/>
          <a:p>
            <a:pPr marL="0" lvl="0" indent="0">
              <a:spcBef>
                <a:spcPts val="0"/>
              </a:spcBef>
              <a:spcAft>
                <a:spcPts val="0"/>
              </a:spcAft>
              <a:buNone/>
            </a:pPr>
            <a:r>
              <a:rPr lang="es-ES" sz="1800" dirty="0" smtClean="0">
                <a:solidFill>
                  <a:srgbClr val="F2F2F2"/>
                </a:solidFill>
                <a:latin typeface="Cambria"/>
                <a:ea typeface="Cambria"/>
                <a:cs typeface="Cambria"/>
                <a:sym typeface="Cambria"/>
              </a:rPr>
              <a:t>Comunicación y colaboración:</a:t>
            </a:r>
            <a:endParaRPr sz="1800" dirty="0">
              <a:solidFill>
                <a:srgbClr val="F2F2F2"/>
              </a:solidFill>
              <a:latin typeface="Cambria"/>
              <a:ea typeface="Cambria"/>
              <a:cs typeface="Cambria"/>
              <a:sym typeface="Cambria"/>
            </a:endParaRPr>
          </a:p>
          <a:p>
            <a:pPr marL="0" lvl="0" indent="0">
              <a:spcBef>
                <a:spcPts val="0"/>
              </a:spcBef>
              <a:spcAft>
                <a:spcPts val="0"/>
              </a:spcAft>
              <a:buNone/>
            </a:pPr>
            <a:r>
              <a:rPr lang="es" sz="1800" dirty="0" smtClean="0">
                <a:solidFill>
                  <a:srgbClr val="F2F2F2"/>
                </a:solidFill>
                <a:latin typeface="Cambria"/>
                <a:ea typeface="Cambria"/>
                <a:cs typeface="Cambria"/>
                <a:sym typeface="Cambria"/>
              </a:rPr>
              <a:t>Interacción mediante tecnologías digitales</a:t>
            </a:r>
            <a:endParaRPr sz="1800" dirty="0">
              <a:solidFill>
                <a:srgbClr val="F2F2F2"/>
              </a:solidFill>
              <a:latin typeface="Cambria"/>
              <a:ea typeface="Cambria"/>
              <a:cs typeface="Cambria"/>
              <a:sym typeface="Cambria"/>
            </a:endParaRPr>
          </a:p>
        </p:txBody>
      </p:sp>
      <p:pic>
        <p:nvPicPr>
          <p:cNvPr id="60" name="Shape 60"/>
          <p:cNvPicPr preferRelativeResize="0"/>
          <p:nvPr/>
        </p:nvPicPr>
        <p:blipFill>
          <a:blip r:embed="rId3">
            <a:alphaModFix/>
          </a:blip>
          <a:stretch>
            <a:fillRect/>
          </a:stretch>
        </p:blipFill>
        <p:spPr>
          <a:xfrm>
            <a:off x="5759450" y="4253850"/>
            <a:ext cx="3090575" cy="54302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p:nvPr/>
        </p:nvSpPr>
        <p:spPr>
          <a:xfrm>
            <a:off x="8900" y="0"/>
            <a:ext cx="40194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6" name="Shape 66"/>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s" sz="2900" b="1" dirty="0">
                <a:solidFill>
                  <a:schemeClr val="bg1"/>
                </a:solidFill>
                <a:latin typeface="Franklin Gothic"/>
                <a:ea typeface="Franklin Gothic"/>
                <a:cs typeface="Franklin Gothic"/>
                <a:sym typeface="Franklin Gothic"/>
              </a:rPr>
              <a:t>OBJETIVOS</a:t>
            </a:r>
            <a:endParaRPr sz="2900" b="1" dirty="0">
              <a:solidFill>
                <a:schemeClr val="bg1"/>
              </a:solidFill>
              <a:latin typeface="Franklin Gothic"/>
              <a:ea typeface="Franklin Gothic"/>
              <a:cs typeface="Franklin Gothic"/>
              <a:sym typeface="Franklin Gothic"/>
            </a:endParaRPr>
          </a:p>
        </p:txBody>
      </p:sp>
      <p:sp>
        <p:nvSpPr>
          <p:cNvPr id="67" name="Shape 67"/>
          <p:cNvSpPr txBox="1"/>
          <p:nvPr/>
        </p:nvSpPr>
        <p:spPr>
          <a:xfrm>
            <a:off x="873500" y="1079264"/>
            <a:ext cx="5810700" cy="507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2000" dirty="0">
                <a:latin typeface="Cambria"/>
                <a:ea typeface="Cambria"/>
                <a:cs typeface="Cambria"/>
                <a:sym typeface="Cambria"/>
              </a:rPr>
              <a:t>Al finalizar esta actividad tienes que ser capaz de:</a:t>
            </a:r>
            <a:endParaRPr sz="2000" dirty="0">
              <a:latin typeface="Cambria"/>
              <a:ea typeface="Cambria"/>
              <a:cs typeface="Cambria"/>
              <a:sym typeface="Cambria"/>
            </a:endParaRPr>
          </a:p>
        </p:txBody>
      </p:sp>
      <p:sp>
        <p:nvSpPr>
          <p:cNvPr id="68" name="Shape 68"/>
          <p:cNvSpPr txBox="1"/>
          <p:nvPr/>
        </p:nvSpPr>
        <p:spPr>
          <a:xfrm>
            <a:off x="3139403" y="1649656"/>
            <a:ext cx="5370900" cy="342955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1800" dirty="0" smtClean="0">
                <a:latin typeface="Franklin Gothic"/>
                <a:ea typeface="Franklin Gothic"/>
                <a:cs typeface="Franklin Gothic"/>
                <a:sym typeface="Franklin Gothic"/>
              </a:rPr>
              <a:t>Comunicarte por medios electrónicos.</a:t>
            </a:r>
            <a:br>
              <a:rPr lang="es" sz="1800" dirty="0" smtClean="0">
                <a:latin typeface="Franklin Gothic"/>
                <a:ea typeface="Franklin Gothic"/>
                <a:cs typeface="Franklin Gothic"/>
                <a:sym typeface="Franklin Gothic"/>
              </a:rPr>
            </a:br>
            <a:r>
              <a:rPr lang="es" sz="1800" dirty="0" smtClean="0">
                <a:latin typeface="Franklin Gothic"/>
                <a:ea typeface="Franklin Gothic"/>
                <a:cs typeface="Franklin Gothic"/>
                <a:sym typeface="Franklin Gothic"/>
              </a:rPr>
              <a:t/>
            </a:r>
            <a:br>
              <a:rPr lang="es" sz="1800" dirty="0" smtClean="0">
                <a:latin typeface="Franklin Gothic"/>
                <a:ea typeface="Franklin Gothic"/>
                <a:cs typeface="Franklin Gothic"/>
                <a:sym typeface="Franklin Gothic"/>
              </a:rPr>
            </a:br>
            <a:r>
              <a:rPr lang="es" sz="1800" dirty="0" smtClean="0">
                <a:latin typeface="Franklin Gothic"/>
                <a:ea typeface="Franklin Gothic"/>
                <a:cs typeface="Franklin Gothic"/>
                <a:sym typeface="Franklin Gothic"/>
              </a:rPr>
              <a:t>Modificar la información para transmitirla por distintos medios.</a:t>
            </a:r>
          </a:p>
          <a:p>
            <a:pPr marL="0" lvl="0" indent="0">
              <a:spcBef>
                <a:spcPts val="0"/>
              </a:spcBef>
              <a:spcAft>
                <a:spcPts val="0"/>
              </a:spcAft>
              <a:buNone/>
            </a:pPr>
            <a:endParaRPr lang="es" sz="1800" dirty="0" smtClean="0">
              <a:latin typeface="Franklin Gothic"/>
              <a:ea typeface="Franklin Gothic"/>
              <a:cs typeface="Franklin Gothic"/>
              <a:sym typeface="Franklin Gothic"/>
            </a:endParaRPr>
          </a:p>
          <a:p>
            <a:pPr marL="0" lvl="0" indent="0">
              <a:spcBef>
                <a:spcPts val="0"/>
              </a:spcBef>
              <a:spcAft>
                <a:spcPts val="0"/>
              </a:spcAft>
              <a:buNone/>
            </a:pPr>
            <a:r>
              <a:rPr lang="es" sz="1800" dirty="0" smtClean="0">
                <a:latin typeface="Franklin Gothic"/>
                <a:ea typeface="Franklin Gothic"/>
                <a:cs typeface="Franklin Gothic"/>
                <a:sym typeface="Franklin Gothic"/>
              </a:rPr>
              <a:t>Seleccionar el medio de comunicación adecuado a cada momento.</a:t>
            </a:r>
            <a:br>
              <a:rPr lang="es" sz="1800" dirty="0" smtClean="0">
                <a:latin typeface="Franklin Gothic"/>
                <a:ea typeface="Franklin Gothic"/>
                <a:cs typeface="Franklin Gothic"/>
                <a:sym typeface="Franklin Gothic"/>
              </a:rPr>
            </a:br>
            <a:r>
              <a:rPr lang="es" sz="1800" dirty="0" smtClean="0">
                <a:latin typeface="Franklin Gothic"/>
                <a:ea typeface="Franklin Gothic"/>
                <a:cs typeface="Franklin Gothic"/>
                <a:sym typeface="Franklin Gothic"/>
              </a:rPr>
              <a:t/>
            </a:r>
            <a:br>
              <a:rPr lang="es" sz="1800" dirty="0" smtClean="0">
                <a:latin typeface="Franklin Gothic"/>
                <a:ea typeface="Franklin Gothic"/>
                <a:cs typeface="Franklin Gothic"/>
                <a:sym typeface="Franklin Gothic"/>
              </a:rPr>
            </a:br>
            <a:r>
              <a:rPr lang="es" sz="1800" dirty="0" smtClean="0">
                <a:latin typeface="Franklin Gothic"/>
                <a:ea typeface="Franklin Gothic"/>
                <a:cs typeface="Franklin Gothic"/>
                <a:sym typeface="Franklin Gothic"/>
              </a:rPr>
              <a:t>Conocer a tus destinatarios para adaptar tu mensaje.</a:t>
            </a:r>
            <a:br>
              <a:rPr lang="es" sz="1800" dirty="0" smtClean="0">
                <a:latin typeface="Franklin Gothic"/>
                <a:ea typeface="Franklin Gothic"/>
                <a:cs typeface="Franklin Gothic"/>
                <a:sym typeface="Franklin Gothic"/>
              </a:rPr>
            </a:br>
            <a:r>
              <a:rPr lang="es" sz="1800" dirty="0" smtClean="0">
                <a:latin typeface="Franklin Gothic"/>
                <a:ea typeface="Franklin Gothic"/>
                <a:cs typeface="Franklin Gothic"/>
                <a:sym typeface="Franklin Gothic"/>
              </a:rPr>
              <a:t/>
            </a:r>
            <a:br>
              <a:rPr lang="es" sz="1800" dirty="0" smtClean="0">
                <a:latin typeface="Franklin Gothic"/>
                <a:ea typeface="Franklin Gothic"/>
                <a:cs typeface="Franklin Gothic"/>
                <a:sym typeface="Franklin Gothic"/>
              </a:rPr>
            </a:br>
            <a:r>
              <a:rPr lang="es" sz="1800" dirty="0" smtClean="0">
                <a:latin typeface="Franklin Gothic"/>
                <a:ea typeface="Franklin Gothic"/>
                <a:cs typeface="Franklin Gothic"/>
                <a:sym typeface="Franklin Gothic"/>
              </a:rPr>
              <a:t>Filtrar los mensajes que recibes.</a:t>
            </a:r>
            <a:endParaRPr sz="1800" dirty="0">
              <a:latin typeface="Franklin Gothic"/>
              <a:ea typeface="Franklin Gothic"/>
              <a:cs typeface="Franklin Gothic"/>
              <a:sym typeface="Franklin Gothic"/>
            </a:endParaRPr>
          </a:p>
        </p:txBody>
      </p:sp>
      <p:pic>
        <p:nvPicPr>
          <p:cNvPr id="5" name="Imagen 4"/>
          <p:cNvPicPr>
            <a:picLocks noChangeAspect="1"/>
          </p:cNvPicPr>
          <p:nvPr/>
        </p:nvPicPr>
        <p:blipFill>
          <a:blip r:embed="rId3"/>
          <a:stretch>
            <a:fillRect/>
          </a:stretch>
        </p:blipFill>
        <p:spPr>
          <a:xfrm>
            <a:off x="-714" y="1771278"/>
            <a:ext cx="3140117" cy="3204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p:nvPr/>
        </p:nvSpPr>
        <p:spPr>
          <a:xfrm>
            <a:off x="1134406" y="1263875"/>
            <a:ext cx="6992066" cy="3150900"/>
          </a:xfrm>
          <a:prstGeom prst="rect">
            <a:avLst/>
          </a:prstGeom>
          <a:solidFill>
            <a:srgbClr val="E0DA5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5" name="Shape 75"/>
          <p:cNvSpPr/>
          <p:nvPr/>
        </p:nvSpPr>
        <p:spPr>
          <a:xfrm>
            <a:off x="0" y="764675"/>
            <a:ext cx="3761100" cy="499200"/>
          </a:xfrm>
          <a:prstGeom prst="rect">
            <a:avLst/>
          </a:prstGeom>
          <a:solidFill>
            <a:srgbClr val="E88E9B"/>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solidFill>
                <a:srgbClr val="314656"/>
              </a:solidFill>
            </a:endParaRPr>
          </a:p>
        </p:txBody>
      </p:sp>
      <p:sp>
        <p:nvSpPr>
          <p:cNvPr id="76" name="Shape 76"/>
          <p:cNvSpPr txBox="1"/>
          <p:nvPr/>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1800" b="1" dirty="0">
                <a:solidFill>
                  <a:schemeClr val="tx1"/>
                </a:solidFill>
                <a:latin typeface="Franklin Gothic"/>
                <a:ea typeface="Franklin Gothic"/>
                <a:cs typeface="Franklin Gothic"/>
                <a:sym typeface="Franklin Gothic"/>
              </a:rPr>
              <a:t>SUMARIO</a:t>
            </a:r>
            <a:endParaRPr sz="1800" b="1" dirty="0">
              <a:solidFill>
                <a:schemeClr val="tx1"/>
              </a:solidFill>
              <a:latin typeface="Franklin Gothic"/>
              <a:ea typeface="Franklin Gothic"/>
              <a:cs typeface="Franklin Gothic"/>
              <a:sym typeface="Franklin Gothic"/>
            </a:endParaRPr>
          </a:p>
        </p:txBody>
      </p:sp>
      <p:sp>
        <p:nvSpPr>
          <p:cNvPr id="77" name="Shape 77"/>
          <p:cNvSpPr txBox="1"/>
          <p:nvPr/>
        </p:nvSpPr>
        <p:spPr>
          <a:xfrm>
            <a:off x="1506199" y="1271880"/>
            <a:ext cx="6544645" cy="3030300"/>
          </a:xfrm>
          <a:prstGeom prst="rect">
            <a:avLst/>
          </a:prstGeom>
          <a:noFill/>
          <a:ln>
            <a:noFill/>
          </a:ln>
        </p:spPr>
        <p:txBody>
          <a:bodyPr spcFirstLastPara="1" wrap="square" lIns="91425" tIns="91425" rIns="91425" bIns="91425" anchor="t" anchorCtr="0">
            <a:noAutofit/>
          </a:bodyPr>
          <a:lstStyle/>
          <a:p>
            <a:pPr marL="457200" lvl="0" indent="-317500">
              <a:spcBef>
                <a:spcPts val="0"/>
              </a:spcBef>
              <a:spcAft>
                <a:spcPts val="0"/>
              </a:spcAft>
              <a:buSzPts val="1400"/>
              <a:buFont typeface="Franklin Gothic"/>
              <a:buChar char="●"/>
            </a:pPr>
            <a:r>
              <a:rPr lang="es" sz="1800" dirty="0">
                <a:latin typeface="Franklin Gothic"/>
                <a:ea typeface="Franklin Gothic"/>
                <a:cs typeface="Franklin Gothic"/>
                <a:sym typeface="Franklin Gothic"/>
              </a:rPr>
              <a:t>Define </a:t>
            </a:r>
            <a:r>
              <a:rPr lang="es" sz="1800" dirty="0" smtClean="0">
                <a:latin typeface="Franklin Gothic"/>
                <a:ea typeface="Franklin Gothic"/>
                <a:cs typeface="Franklin Gothic"/>
                <a:sym typeface="Franklin Gothic"/>
              </a:rPr>
              <a:t>el mensaje a comunicar</a:t>
            </a:r>
            <a:endParaRPr sz="1800" dirty="0">
              <a:latin typeface="Franklin Gothic"/>
              <a:ea typeface="Franklin Gothic"/>
              <a:cs typeface="Franklin Gothic"/>
              <a:sym typeface="Franklin Gothic"/>
            </a:endParaRPr>
          </a:p>
          <a:p>
            <a:pPr marL="457200" lvl="0" indent="-317500">
              <a:spcBef>
                <a:spcPts val="1000"/>
              </a:spcBef>
              <a:spcAft>
                <a:spcPts val="0"/>
              </a:spcAft>
              <a:buSzPts val="1400"/>
              <a:buFont typeface="Franklin Gothic"/>
              <a:buChar char="●"/>
            </a:pPr>
            <a:r>
              <a:rPr lang="es-ES" sz="1800" dirty="0" smtClean="0">
                <a:latin typeface="Franklin Gothic"/>
                <a:ea typeface="Franklin Gothic"/>
                <a:cs typeface="Franklin Gothic"/>
                <a:sym typeface="Franklin Gothic"/>
              </a:rPr>
              <a:t>Que herramientas digitales de comunicación vas a utilizar</a:t>
            </a:r>
          </a:p>
          <a:p>
            <a:pPr marL="457200" lvl="0" indent="-317500">
              <a:spcBef>
                <a:spcPts val="1000"/>
              </a:spcBef>
              <a:spcAft>
                <a:spcPts val="0"/>
              </a:spcAft>
              <a:buSzPts val="1400"/>
              <a:buFont typeface="Franklin Gothic"/>
              <a:buChar char="●"/>
            </a:pPr>
            <a:r>
              <a:rPr lang="es-ES" sz="1800" dirty="0" smtClean="0">
                <a:latin typeface="Franklin Gothic"/>
                <a:ea typeface="Franklin Gothic"/>
                <a:cs typeface="Franklin Gothic"/>
                <a:sym typeface="Franklin Gothic"/>
              </a:rPr>
              <a:t>Analiza el público al que te diriges</a:t>
            </a:r>
          </a:p>
          <a:p>
            <a:pPr marL="457200" lvl="0" indent="-317500">
              <a:spcBef>
                <a:spcPts val="1000"/>
              </a:spcBef>
              <a:buSzPts val="1400"/>
              <a:buFont typeface="Franklin Gothic"/>
              <a:buChar char="●"/>
            </a:pPr>
            <a:r>
              <a:rPr lang="es-ES" sz="1800" dirty="0" smtClean="0">
                <a:latin typeface="Franklin Gothic"/>
                <a:ea typeface="Franklin Gothic"/>
                <a:cs typeface="Franklin Gothic"/>
                <a:sym typeface="Franklin Gothic"/>
              </a:rPr>
              <a:t>Selecciona </a:t>
            </a:r>
            <a:r>
              <a:rPr lang="es-ES" sz="1800" dirty="0">
                <a:latin typeface="Franklin Gothic"/>
                <a:ea typeface="Franklin Gothic"/>
                <a:cs typeface="Franklin Gothic"/>
                <a:sym typeface="Franklin Gothic"/>
              </a:rPr>
              <a:t>el medio de comunicación </a:t>
            </a:r>
            <a:r>
              <a:rPr lang="es-ES" sz="1800" dirty="0" smtClean="0">
                <a:latin typeface="Franklin Gothic"/>
                <a:ea typeface="Franklin Gothic"/>
                <a:cs typeface="Franklin Gothic"/>
                <a:sym typeface="Franklin Gothic"/>
              </a:rPr>
              <a:t>apropiado</a:t>
            </a:r>
            <a:endParaRPr sz="1800" dirty="0">
              <a:latin typeface="Franklin Gothic"/>
              <a:ea typeface="Franklin Gothic"/>
              <a:cs typeface="Franklin Gothic"/>
              <a:sym typeface="Franklin Gothic"/>
            </a:endParaRPr>
          </a:p>
          <a:p>
            <a:pPr marL="457200" lvl="0" indent="-317500">
              <a:spcBef>
                <a:spcPts val="1000"/>
              </a:spcBef>
              <a:spcAft>
                <a:spcPts val="0"/>
              </a:spcAft>
              <a:buSzPts val="1400"/>
              <a:buFont typeface="Franklin Gothic"/>
              <a:buChar char="●"/>
            </a:pPr>
            <a:r>
              <a:rPr lang="es-ES" sz="1800" dirty="0" smtClean="0">
                <a:latin typeface="Franklin Gothic"/>
                <a:ea typeface="Franklin Gothic"/>
                <a:cs typeface="Franklin Gothic"/>
                <a:sym typeface="Franklin Gothic"/>
              </a:rPr>
              <a:t>Filtra los mensajes que recibes</a:t>
            </a:r>
          </a:p>
          <a:p>
            <a:pPr marL="457200" lvl="0" indent="-317500" rtl="0">
              <a:spcBef>
                <a:spcPts val="1000"/>
              </a:spcBef>
              <a:spcAft>
                <a:spcPts val="1000"/>
              </a:spcAft>
              <a:buSzPts val="1400"/>
              <a:buFont typeface="Franklin Gothic"/>
              <a:buChar char="●"/>
            </a:pPr>
            <a:r>
              <a:rPr lang="es" sz="1800" dirty="0" smtClean="0">
                <a:latin typeface="Franklin Gothic"/>
                <a:ea typeface="Franklin Gothic"/>
                <a:cs typeface="Franklin Gothic"/>
                <a:sym typeface="Franklin Gothic"/>
              </a:rPr>
              <a:t>Piensa en los riesgos de la comunicación digital</a:t>
            </a:r>
            <a:endParaRPr sz="1800" dirty="0">
              <a:latin typeface="Franklin Gothic"/>
              <a:ea typeface="Franklin Gothic"/>
              <a:cs typeface="Franklin Gothic"/>
              <a:sym typeface="Franklin Gothic"/>
            </a:endParaRPr>
          </a:p>
        </p:txBody>
      </p:sp>
      <p:sp>
        <p:nvSpPr>
          <p:cNvPr id="78" name="Shape 78"/>
          <p:cNvSpPr/>
          <p:nvPr/>
        </p:nvSpPr>
        <p:spPr>
          <a:xfrm>
            <a:off x="1719032" y="1457414"/>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9" name="Shape 79"/>
          <p:cNvSpPr/>
          <p:nvPr/>
        </p:nvSpPr>
        <p:spPr>
          <a:xfrm>
            <a:off x="1713187" y="1861856"/>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0" name="Shape 80"/>
          <p:cNvSpPr/>
          <p:nvPr/>
        </p:nvSpPr>
        <p:spPr>
          <a:xfrm>
            <a:off x="1713187" y="2282324"/>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1" name="Shape 81"/>
          <p:cNvSpPr/>
          <p:nvPr/>
        </p:nvSpPr>
        <p:spPr>
          <a:xfrm>
            <a:off x="1717507" y="2674907"/>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2" name="Shape 82"/>
          <p:cNvSpPr/>
          <p:nvPr/>
        </p:nvSpPr>
        <p:spPr>
          <a:xfrm>
            <a:off x="1713187" y="3084687"/>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3" name="Shape 83"/>
          <p:cNvSpPr/>
          <p:nvPr/>
        </p:nvSpPr>
        <p:spPr>
          <a:xfrm>
            <a:off x="1713187" y="3477270"/>
            <a:ext cx="124800" cy="124800"/>
          </a:xfrm>
          <a:prstGeom prst="ellipse">
            <a:avLst/>
          </a:prstGeom>
          <a:solidFill>
            <a:srgbClr val="938825"/>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p:nvPr/>
        </p:nvSpPr>
        <p:spPr>
          <a:xfrm>
            <a:off x="8900" y="0"/>
            <a:ext cx="40194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5" name="Shape 105"/>
          <p:cNvSpPr txBox="1"/>
          <p:nvPr/>
        </p:nvSpPr>
        <p:spPr>
          <a:xfrm>
            <a:off x="873500" y="151525"/>
            <a:ext cx="31548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dirty="0" smtClean="0">
                <a:latin typeface="Franklin Gothic"/>
                <a:ea typeface="Franklin Gothic"/>
                <a:cs typeface="Franklin Gothic"/>
                <a:sym typeface="Franklin Gothic"/>
              </a:rPr>
              <a:t>DEFINE EL MENSAJE A COMUNICAR</a:t>
            </a:r>
            <a:endParaRPr sz="2400" b="1" dirty="0">
              <a:latin typeface="Franklin Gothic"/>
              <a:ea typeface="Franklin Gothic"/>
              <a:cs typeface="Franklin Gothic"/>
              <a:sym typeface="Franklin Gothic"/>
            </a:endParaRPr>
          </a:p>
        </p:txBody>
      </p:sp>
      <p:sp>
        <p:nvSpPr>
          <p:cNvPr id="106" name="Shape 106"/>
          <p:cNvSpPr/>
          <p:nvPr/>
        </p:nvSpPr>
        <p:spPr>
          <a:xfrm>
            <a:off x="8900" y="2429675"/>
            <a:ext cx="9161700" cy="784500"/>
          </a:xfrm>
          <a:prstGeom prst="rect">
            <a:avLst/>
          </a:prstGeom>
          <a:solidFill>
            <a:srgbClr val="BC556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7" name="Shape 107"/>
          <p:cNvSpPr txBox="1"/>
          <p:nvPr/>
        </p:nvSpPr>
        <p:spPr>
          <a:xfrm>
            <a:off x="771975" y="2493830"/>
            <a:ext cx="7899600" cy="721488"/>
          </a:xfrm>
          <a:prstGeom prst="rect">
            <a:avLst/>
          </a:prstGeom>
          <a:noFill/>
          <a:ln>
            <a:noFill/>
          </a:ln>
        </p:spPr>
        <p:txBody>
          <a:bodyPr spcFirstLastPara="1" wrap="square" lIns="91425" tIns="91425" rIns="91425" bIns="91425" anchor="t" anchorCtr="0">
            <a:noAutofit/>
          </a:bodyPr>
          <a:lstStyle/>
          <a:p>
            <a:pPr marL="0" lvl="0" indent="0" algn="ctr">
              <a:lnSpc>
                <a:spcPct val="115000"/>
              </a:lnSpc>
              <a:spcBef>
                <a:spcPts val="0"/>
              </a:spcBef>
              <a:spcAft>
                <a:spcPts val="0"/>
              </a:spcAft>
              <a:buNone/>
            </a:pPr>
            <a:r>
              <a:rPr lang="es-ES" sz="1800" dirty="0" smtClean="0">
                <a:latin typeface="Franklin Gothic"/>
                <a:ea typeface="Franklin Gothic"/>
                <a:cs typeface="Franklin Gothic"/>
                <a:sym typeface="Franklin Gothic"/>
              </a:rPr>
              <a:t>Párate a pensar qué IDEA o INFORMACIÓN tienes que transmitir</a:t>
            </a:r>
            <a:endParaRPr sz="1800" dirty="0">
              <a:latin typeface="Franklin Gothic"/>
              <a:ea typeface="Franklin Gothic"/>
              <a:cs typeface="Franklin Gothic"/>
              <a:sym typeface="Franklin Gothic"/>
            </a:endParaRPr>
          </a:p>
        </p:txBody>
      </p:sp>
      <p:sp>
        <p:nvSpPr>
          <p:cNvPr id="108" name="Shape 108"/>
          <p:cNvSpPr txBox="1"/>
          <p:nvPr/>
        </p:nvSpPr>
        <p:spPr>
          <a:xfrm>
            <a:off x="771975" y="1126224"/>
            <a:ext cx="7468500" cy="1052619"/>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s" sz="1600" dirty="0" smtClean="0">
                <a:latin typeface="Cambria"/>
                <a:ea typeface="Cambria"/>
                <a:cs typeface="Cambria"/>
                <a:sym typeface="Cambria"/>
              </a:rPr>
              <a:t>¿</a:t>
            </a:r>
            <a:r>
              <a:rPr lang="ca-ES" sz="1600" dirty="0" smtClean="0">
                <a:latin typeface="Cambria"/>
                <a:ea typeface="Cambria"/>
                <a:cs typeface="Cambria"/>
                <a:sym typeface="Cambria"/>
              </a:rPr>
              <a:t>Tienes</a:t>
            </a:r>
            <a:r>
              <a:rPr lang="es" sz="1600" dirty="0" smtClean="0">
                <a:latin typeface="Cambria"/>
                <a:ea typeface="Cambria"/>
                <a:cs typeface="Cambria"/>
                <a:sym typeface="Cambria"/>
              </a:rPr>
              <a:t> que hacer una pregunta al profesor/a, hacer una sugerencia a la biblioteca, poner una queja en secretaría, expresar una opinión en un foro o red social, hacer una presentación en clase, quedar con tu grupo de clase…?</a:t>
            </a:r>
            <a:endParaRPr sz="1600" dirty="0">
              <a:latin typeface="Cambria"/>
              <a:ea typeface="Cambria"/>
              <a:cs typeface="Cambria"/>
              <a:sym typeface="Cambria"/>
            </a:endParaRPr>
          </a:p>
        </p:txBody>
      </p:sp>
      <p:sp>
        <p:nvSpPr>
          <p:cNvPr id="109" name="Shape 109"/>
          <p:cNvSpPr/>
          <p:nvPr/>
        </p:nvSpPr>
        <p:spPr>
          <a:xfrm>
            <a:off x="1641975" y="3606425"/>
            <a:ext cx="5728500" cy="845400"/>
          </a:xfrm>
          <a:prstGeom prst="rect">
            <a:avLst/>
          </a:prstGeom>
          <a:solidFill>
            <a:srgbClr val="F0E8A7"/>
          </a:solidFill>
          <a:ln w="38100" cap="flat" cmpd="sng">
            <a:solidFill>
              <a:srgbClr val="E54B4A"/>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0" name="Shape 110"/>
          <p:cNvSpPr txBox="1"/>
          <p:nvPr/>
        </p:nvSpPr>
        <p:spPr>
          <a:xfrm>
            <a:off x="1985963" y="3702225"/>
            <a:ext cx="5157250" cy="605456"/>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s" dirty="0" smtClean="0">
                <a:latin typeface="Franklin Gothic"/>
                <a:ea typeface="Franklin Gothic"/>
                <a:cs typeface="Franklin Gothic"/>
                <a:sym typeface="Franklin Gothic"/>
              </a:rPr>
              <a:t>En el entorno digital la comunicación tiene mayor alcance</a:t>
            </a:r>
            <a:endParaRPr dirty="0"/>
          </a:p>
        </p:txBody>
      </p:sp>
      <p:pic>
        <p:nvPicPr>
          <p:cNvPr id="112" name="Shape 112"/>
          <p:cNvPicPr preferRelativeResize="0"/>
          <p:nvPr/>
        </p:nvPicPr>
        <p:blipFill>
          <a:blip r:embed="rId3">
            <a:alphaModFix/>
          </a:blip>
          <a:stretch>
            <a:fillRect/>
          </a:stretch>
        </p:blipFill>
        <p:spPr>
          <a:xfrm>
            <a:off x="110378" y="92955"/>
            <a:ext cx="661644" cy="667461"/>
          </a:xfrm>
          <a:prstGeom prst="rect">
            <a:avLst/>
          </a:prstGeom>
          <a:noFill/>
          <a:ln>
            <a:noFill/>
          </a:ln>
        </p:spPr>
      </p:pic>
      <p:pic>
        <p:nvPicPr>
          <p:cNvPr id="2" name="Imagen 1"/>
          <p:cNvPicPr>
            <a:picLocks noChangeAspect="1"/>
          </p:cNvPicPr>
          <p:nvPr/>
        </p:nvPicPr>
        <p:blipFill>
          <a:blip r:embed="rId4"/>
          <a:stretch>
            <a:fillRect/>
          </a:stretch>
        </p:blipFill>
        <p:spPr>
          <a:xfrm>
            <a:off x="200886" y="3592418"/>
            <a:ext cx="1213827" cy="1213827"/>
          </a:xfrm>
          <a:prstGeom prst="rect">
            <a:avLst/>
          </a:prstGeom>
        </p:spPr>
      </p:pic>
    </p:spTree>
    <p:extLst>
      <p:ext uri="{BB962C8B-B14F-4D97-AF65-F5344CB8AC3E}">
        <p14:creationId xmlns:p14="http://schemas.microsoft.com/office/powerpoint/2010/main" val="22562391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p:nvPr/>
        </p:nvSpPr>
        <p:spPr>
          <a:xfrm>
            <a:off x="-8900" y="-10859"/>
            <a:ext cx="44739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8" name="Shape 148"/>
          <p:cNvSpPr txBox="1"/>
          <p:nvPr/>
        </p:nvSpPr>
        <p:spPr>
          <a:xfrm>
            <a:off x="686250" y="151525"/>
            <a:ext cx="3680700" cy="507900"/>
          </a:xfrm>
          <a:prstGeom prst="rect">
            <a:avLst/>
          </a:prstGeom>
          <a:noFill/>
          <a:ln>
            <a:noFill/>
          </a:ln>
        </p:spPr>
        <p:txBody>
          <a:bodyPr spcFirstLastPara="1" wrap="square" lIns="91425" tIns="91425" rIns="91425" bIns="91425" anchor="t" anchorCtr="0">
            <a:noAutofit/>
          </a:bodyPr>
          <a:lstStyle/>
          <a:p>
            <a:pPr lvl="0" algn="r"/>
            <a:r>
              <a:rPr lang="es-ES" sz="2400" b="1" dirty="0">
                <a:latin typeface="Franklin Gothic"/>
                <a:ea typeface="Franklin Gothic"/>
                <a:cs typeface="Franklin Gothic"/>
                <a:sym typeface="Franklin Gothic"/>
              </a:rPr>
              <a:t>DEFINE EL MENSAJE A COMUNICAR</a:t>
            </a:r>
          </a:p>
        </p:txBody>
      </p:sp>
      <p:sp>
        <p:nvSpPr>
          <p:cNvPr id="150" name="Shape 150"/>
          <p:cNvSpPr/>
          <p:nvPr/>
        </p:nvSpPr>
        <p:spPr>
          <a:xfrm>
            <a:off x="-8900" y="4105450"/>
            <a:ext cx="9188700" cy="873300"/>
          </a:xfrm>
          <a:prstGeom prst="rect">
            <a:avLst/>
          </a:prstGeom>
          <a:solidFill>
            <a:srgbClr val="AC383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5" name="Shape 155"/>
          <p:cNvSpPr txBox="1"/>
          <p:nvPr/>
        </p:nvSpPr>
        <p:spPr>
          <a:xfrm>
            <a:off x="410775" y="4208350"/>
            <a:ext cx="6572100" cy="6675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endParaRPr b="1" dirty="0">
              <a:solidFill>
                <a:srgbClr val="FFFF00"/>
              </a:solidFill>
            </a:endParaRPr>
          </a:p>
        </p:txBody>
      </p:sp>
      <p:sp>
        <p:nvSpPr>
          <p:cNvPr id="13" name="12 CuadroTexto"/>
          <p:cNvSpPr txBox="1"/>
          <p:nvPr/>
        </p:nvSpPr>
        <p:spPr>
          <a:xfrm>
            <a:off x="7392024" y="741401"/>
            <a:ext cx="974220" cy="400110"/>
          </a:xfrm>
          <a:prstGeom prst="rect">
            <a:avLst/>
          </a:prstGeom>
          <a:noFill/>
        </p:spPr>
        <p:txBody>
          <a:bodyPr wrap="square" rtlCol="0">
            <a:spAutoFit/>
          </a:bodyPr>
          <a:lstStyle/>
          <a:p>
            <a:r>
              <a:rPr lang="es-ES" sz="2000" b="1" dirty="0" smtClean="0">
                <a:solidFill>
                  <a:schemeClr val="bg1"/>
                </a:solidFill>
                <a:latin typeface="Franklin Gothic" panose="020B0604020202020204" charset="0"/>
              </a:rPr>
              <a:t>Formal</a:t>
            </a:r>
            <a:endParaRPr lang="es-ES" sz="2000" b="1" dirty="0">
              <a:solidFill>
                <a:schemeClr val="bg1"/>
              </a:solidFill>
              <a:latin typeface="Franklin Gothic" panose="020B0604020202020204" charset="0"/>
            </a:endParaRPr>
          </a:p>
        </p:txBody>
      </p:sp>
      <p:sp>
        <p:nvSpPr>
          <p:cNvPr id="15" name="14 CuadroTexto"/>
          <p:cNvSpPr txBox="1"/>
          <p:nvPr/>
        </p:nvSpPr>
        <p:spPr>
          <a:xfrm>
            <a:off x="7280928" y="1174276"/>
            <a:ext cx="1196411" cy="707886"/>
          </a:xfrm>
          <a:prstGeom prst="rect">
            <a:avLst/>
          </a:prstGeom>
          <a:noFill/>
        </p:spPr>
        <p:txBody>
          <a:bodyPr wrap="square" rtlCol="0">
            <a:spAutoFit/>
          </a:bodyPr>
          <a:lstStyle/>
          <a:p>
            <a:pPr algn="ctr"/>
            <a:r>
              <a:rPr lang="es-ES" sz="2000" b="1" dirty="0" smtClean="0">
                <a:solidFill>
                  <a:schemeClr val="bg1"/>
                </a:solidFill>
                <a:latin typeface="Franklin Gothic" panose="020B0604020202020204" charset="0"/>
              </a:rPr>
              <a:t>o</a:t>
            </a:r>
          </a:p>
          <a:p>
            <a:r>
              <a:rPr lang="es-ES" sz="2000" b="1" dirty="0" smtClean="0">
                <a:solidFill>
                  <a:schemeClr val="bg1"/>
                </a:solidFill>
                <a:latin typeface="Franklin Gothic" panose="020B0604020202020204" charset="0"/>
              </a:rPr>
              <a:t>Informal</a:t>
            </a:r>
            <a:endParaRPr lang="es-ES" sz="2000" b="1" dirty="0">
              <a:solidFill>
                <a:schemeClr val="bg1"/>
              </a:solidFill>
              <a:latin typeface="Franklin Gothic" panose="020B0604020202020204" charset="0"/>
            </a:endParaRPr>
          </a:p>
        </p:txBody>
      </p:sp>
      <p:sp>
        <p:nvSpPr>
          <p:cNvPr id="25" name="Shape 151"/>
          <p:cNvSpPr/>
          <p:nvPr/>
        </p:nvSpPr>
        <p:spPr>
          <a:xfrm>
            <a:off x="6916791" y="118619"/>
            <a:ext cx="2000568" cy="1871218"/>
          </a:xfrm>
          <a:prstGeom prst="ellipse">
            <a:avLst/>
          </a:prstGeom>
          <a:solidFill>
            <a:srgbClr val="314656"/>
          </a:solid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s-ES" sz="1800" b="1" dirty="0" smtClean="0">
                <a:solidFill>
                  <a:schemeClr val="bg1"/>
                </a:solidFill>
                <a:latin typeface="Franklin Gothic" panose="020B0604020202020204" charset="0"/>
              </a:rPr>
              <a:t>En situaciones informales</a:t>
            </a:r>
          </a:p>
        </p:txBody>
      </p:sp>
      <p:pic>
        <p:nvPicPr>
          <p:cNvPr id="26" name="Shape 112"/>
          <p:cNvPicPr preferRelativeResize="0"/>
          <p:nvPr/>
        </p:nvPicPr>
        <p:blipFill>
          <a:blip r:embed="rId3">
            <a:alphaModFix/>
          </a:blip>
          <a:stretch>
            <a:fillRect/>
          </a:stretch>
        </p:blipFill>
        <p:spPr>
          <a:xfrm>
            <a:off x="79953" y="170487"/>
            <a:ext cx="661644" cy="667461"/>
          </a:xfrm>
          <a:prstGeom prst="rect">
            <a:avLst/>
          </a:prstGeom>
          <a:noFill/>
          <a:ln>
            <a:noFill/>
          </a:ln>
        </p:spPr>
      </p:pic>
      <p:pic>
        <p:nvPicPr>
          <p:cNvPr id="2" name="Imagen 1"/>
          <p:cNvPicPr>
            <a:picLocks noChangeAspect="1"/>
          </p:cNvPicPr>
          <p:nvPr/>
        </p:nvPicPr>
        <p:blipFill>
          <a:blip r:embed="rId4"/>
          <a:stretch>
            <a:fillRect/>
          </a:stretch>
        </p:blipFill>
        <p:spPr>
          <a:xfrm>
            <a:off x="503354" y="1551376"/>
            <a:ext cx="365792" cy="323116"/>
          </a:xfrm>
          <a:prstGeom prst="rect">
            <a:avLst/>
          </a:prstGeom>
        </p:spPr>
      </p:pic>
      <p:sp>
        <p:nvSpPr>
          <p:cNvPr id="3" name="CuadroTexto 2"/>
          <p:cNvSpPr txBox="1"/>
          <p:nvPr/>
        </p:nvSpPr>
        <p:spPr>
          <a:xfrm>
            <a:off x="1008185" y="1559046"/>
            <a:ext cx="4353169" cy="307777"/>
          </a:xfrm>
          <a:prstGeom prst="rect">
            <a:avLst/>
          </a:prstGeom>
          <a:noFill/>
        </p:spPr>
        <p:txBody>
          <a:bodyPr wrap="square" rtlCol="0">
            <a:spAutoFit/>
          </a:bodyPr>
          <a:lstStyle/>
          <a:p>
            <a:r>
              <a:rPr lang="es-ES" dirty="0" smtClean="0"/>
              <a:t>Te expresas con mayor flexibilidad y libertad</a:t>
            </a:r>
            <a:endParaRPr lang="es-ES" dirty="0"/>
          </a:p>
        </p:txBody>
      </p:sp>
      <p:pic>
        <p:nvPicPr>
          <p:cNvPr id="27" name="Imagen 26"/>
          <p:cNvPicPr>
            <a:picLocks noChangeAspect="1"/>
          </p:cNvPicPr>
          <p:nvPr/>
        </p:nvPicPr>
        <p:blipFill>
          <a:blip r:embed="rId4"/>
          <a:stretch>
            <a:fillRect/>
          </a:stretch>
        </p:blipFill>
        <p:spPr>
          <a:xfrm>
            <a:off x="503354" y="2070671"/>
            <a:ext cx="365792" cy="323116"/>
          </a:xfrm>
          <a:prstGeom prst="rect">
            <a:avLst/>
          </a:prstGeom>
        </p:spPr>
      </p:pic>
      <p:sp>
        <p:nvSpPr>
          <p:cNvPr id="4" name="Rectángulo 3"/>
          <p:cNvSpPr/>
          <p:nvPr/>
        </p:nvSpPr>
        <p:spPr>
          <a:xfrm>
            <a:off x="1008185" y="2112851"/>
            <a:ext cx="6851556" cy="307777"/>
          </a:xfrm>
          <a:prstGeom prst="rect">
            <a:avLst/>
          </a:prstGeom>
        </p:spPr>
        <p:txBody>
          <a:bodyPr wrap="none">
            <a:spAutoFit/>
          </a:bodyPr>
          <a:lstStyle/>
          <a:p>
            <a:r>
              <a:rPr lang="es-ES" dirty="0"/>
              <a:t>Utilizas </a:t>
            </a:r>
            <a:r>
              <a:rPr lang="es-ES" dirty="0" smtClean="0"/>
              <a:t>emoticonos </a:t>
            </a:r>
            <a:r>
              <a:rPr lang="es-ES" dirty="0"/>
              <a:t>y signos de puntación que </a:t>
            </a:r>
            <a:r>
              <a:rPr lang="es-ES" dirty="0" smtClean="0"/>
              <a:t>la asemejan a la </a:t>
            </a:r>
            <a:r>
              <a:rPr lang="es-ES" dirty="0"/>
              <a:t>comunicación </a:t>
            </a:r>
            <a:r>
              <a:rPr lang="es-ES" dirty="0" smtClean="0"/>
              <a:t>verbal</a:t>
            </a:r>
            <a:endParaRPr lang="es-ES" dirty="0"/>
          </a:p>
        </p:txBody>
      </p:sp>
    </p:spTree>
    <p:extLst>
      <p:ext uri="{BB962C8B-B14F-4D97-AF65-F5344CB8AC3E}">
        <p14:creationId xmlns:p14="http://schemas.microsoft.com/office/powerpoint/2010/main" val="2593940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124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0909" y="340059"/>
            <a:ext cx="2076450"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7" name="Shape 147"/>
          <p:cNvSpPr/>
          <p:nvPr/>
        </p:nvSpPr>
        <p:spPr>
          <a:xfrm>
            <a:off x="-8900" y="-10859"/>
            <a:ext cx="4473900"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8" name="Shape 148"/>
          <p:cNvSpPr txBox="1"/>
          <p:nvPr/>
        </p:nvSpPr>
        <p:spPr>
          <a:xfrm>
            <a:off x="686250" y="151525"/>
            <a:ext cx="3680700" cy="507900"/>
          </a:xfrm>
          <a:prstGeom prst="rect">
            <a:avLst/>
          </a:prstGeom>
          <a:noFill/>
          <a:ln>
            <a:noFill/>
          </a:ln>
        </p:spPr>
        <p:txBody>
          <a:bodyPr spcFirstLastPara="1" wrap="square" lIns="91425" tIns="91425" rIns="91425" bIns="91425" anchor="t" anchorCtr="0">
            <a:noAutofit/>
          </a:bodyPr>
          <a:lstStyle/>
          <a:p>
            <a:pPr lvl="0" algn="r"/>
            <a:r>
              <a:rPr lang="es-ES" sz="2400" b="1" dirty="0">
                <a:latin typeface="Franklin Gothic"/>
                <a:ea typeface="Franklin Gothic"/>
                <a:cs typeface="Franklin Gothic"/>
                <a:sym typeface="Franklin Gothic"/>
              </a:rPr>
              <a:t>DEFINE EL MENSAJE A COMUNICAR</a:t>
            </a:r>
          </a:p>
        </p:txBody>
      </p:sp>
      <p:sp>
        <p:nvSpPr>
          <p:cNvPr id="150" name="Shape 150"/>
          <p:cNvSpPr/>
          <p:nvPr/>
        </p:nvSpPr>
        <p:spPr>
          <a:xfrm>
            <a:off x="-8900" y="4105450"/>
            <a:ext cx="9188700" cy="873300"/>
          </a:xfrm>
          <a:prstGeom prst="rect">
            <a:avLst/>
          </a:prstGeom>
          <a:solidFill>
            <a:srgbClr val="AC383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5" name="Shape 155"/>
          <p:cNvSpPr txBox="1"/>
          <p:nvPr/>
        </p:nvSpPr>
        <p:spPr>
          <a:xfrm>
            <a:off x="410775" y="4208350"/>
            <a:ext cx="6572100" cy="6675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endParaRPr b="1" dirty="0">
              <a:solidFill>
                <a:srgbClr val="FFFF00"/>
              </a:solidFill>
            </a:endParaRPr>
          </a:p>
        </p:txBody>
      </p:sp>
      <p:sp>
        <p:nvSpPr>
          <p:cNvPr id="151" name="Shape 151"/>
          <p:cNvSpPr/>
          <p:nvPr/>
        </p:nvSpPr>
        <p:spPr>
          <a:xfrm>
            <a:off x="6840909" y="361713"/>
            <a:ext cx="2000568" cy="1871218"/>
          </a:xfrm>
          <a:prstGeom prst="ellipse">
            <a:avLst/>
          </a:prstGeom>
          <a:solidFill>
            <a:srgbClr val="31465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12 CuadroTexto"/>
          <p:cNvSpPr txBox="1"/>
          <p:nvPr/>
        </p:nvSpPr>
        <p:spPr>
          <a:xfrm>
            <a:off x="7392024" y="741401"/>
            <a:ext cx="974220" cy="400110"/>
          </a:xfrm>
          <a:prstGeom prst="rect">
            <a:avLst/>
          </a:prstGeom>
          <a:noFill/>
        </p:spPr>
        <p:txBody>
          <a:bodyPr wrap="square" rtlCol="0">
            <a:spAutoFit/>
          </a:bodyPr>
          <a:lstStyle/>
          <a:p>
            <a:r>
              <a:rPr lang="es-ES" sz="2000" b="1" dirty="0" smtClean="0">
                <a:solidFill>
                  <a:schemeClr val="bg1"/>
                </a:solidFill>
                <a:latin typeface="Franklin Gothic" panose="020B0604020202020204" charset="0"/>
              </a:rPr>
              <a:t>Formal</a:t>
            </a:r>
            <a:endParaRPr lang="es-ES" sz="2000" b="1" dirty="0">
              <a:solidFill>
                <a:schemeClr val="bg1"/>
              </a:solidFill>
              <a:latin typeface="Franklin Gothic" panose="020B0604020202020204" charset="0"/>
            </a:endParaRPr>
          </a:p>
        </p:txBody>
      </p:sp>
      <p:sp>
        <p:nvSpPr>
          <p:cNvPr id="15" name="14 CuadroTexto"/>
          <p:cNvSpPr txBox="1"/>
          <p:nvPr/>
        </p:nvSpPr>
        <p:spPr>
          <a:xfrm>
            <a:off x="7280928" y="1174276"/>
            <a:ext cx="1196411" cy="707886"/>
          </a:xfrm>
          <a:prstGeom prst="rect">
            <a:avLst/>
          </a:prstGeom>
          <a:noFill/>
        </p:spPr>
        <p:txBody>
          <a:bodyPr wrap="square" rtlCol="0">
            <a:spAutoFit/>
          </a:bodyPr>
          <a:lstStyle/>
          <a:p>
            <a:pPr algn="ctr"/>
            <a:r>
              <a:rPr lang="es-ES" sz="2000" b="1" dirty="0" smtClean="0">
                <a:solidFill>
                  <a:schemeClr val="bg1"/>
                </a:solidFill>
                <a:latin typeface="Franklin Gothic" panose="020B0604020202020204" charset="0"/>
              </a:rPr>
              <a:t>o</a:t>
            </a:r>
          </a:p>
          <a:p>
            <a:r>
              <a:rPr lang="es-ES" sz="2000" b="1" dirty="0" smtClean="0">
                <a:solidFill>
                  <a:schemeClr val="bg1"/>
                </a:solidFill>
                <a:latin typeface="Franklin Gothic" panose="020B0604020202020204" charset="0"/>
              </a:rPr>
              <a:t>Informal</a:t>
            </a:r>
            <a:endParaRPr lang="es-ES" sz="2000" b="1" dirty="0">
              <a:solidFill>
                <a:schemeClr val="bg1"/>
              </a:solidFill>
              <a:latin typeface="Franklin Gothic" panose="020B0604020202020204" charset="0"/>
            </a:endParaRPr>
          </a:p>
        </p:txBody>
      </p:sp>
      <p:sp>
        <p:nvSpPr>
          <p:cNvPr id="25" name="Shape 151"/>
          <p:cNvSpPr/>
          <p:nvPr/>
        </p:nvSpPr>
        <p:spPr>
          <a:xfrm>
            <a:off x="6853728" y="331577"/>
            <a:ext cx="2000568" cy="1871218"/>
          </a:xfrm>
          <a:prstGeom prst="ellipse">
            <a:avLst/>
          </a:prstGeom>
          <a:solidFill>
            <a:srgbClr val="314656"/>
          </a:solid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s-ES" sz="1800" b="1" dirty="0" smtClean="0">
                <a:solidFill>
                  <a:schemeClr val="bg1"/>
                </a:solidFill>
                <a:latin typeface="Franklin Gothic" panose="020B0604020202020204" charset="0"/>
              </a:rPr>
              <a:t>En situaciones formales</a:t>
            </a:r>
          </a:p>
        </p:txBody>
      </p:sp>
      <p:pic>
        <p:nvPicPr>
          <p:cNvPr id="26" name="Shape 112"/>
          <p:cNvPicPr preferRelativeResize="0"/>
          <p:nvPr/>
        </p:nvPicPr>
        <p:blipFill>
          <a:blip r:embed="rId4">
            <a:alphaModFix/>
          </a:blip>
          <a:stretch>
            <a:fillRect/>
          </a:stretch>
        </p:blipFill>
        <p:spPr>
          <a:xfrm>
            <a:off x="79953" y="170487"/>
            <a:ext cx="661644" cy="667461"/>
          </a:xfrm>
          <a:prstGeom prst="rect">
            <a:avLst/>
          </a:prstGeom>
          <a:noFill/>
          <a:ln>
            <a:noFill/>
          </a:ln>
        </p:spPr>
      </p:pic>
      <p:pic>
        <p:nvPicPr>
          <p:cNvPr id="2" name="Imagen 1"/>
          <p:cNvPicPr>
            <a:picLocks noChangeAspect="1"/>
          </p:cNvPicPr>
          <p:nvPr/>
        </p:nvPicPr>
        <p:blipFill>
          <a:blip r:embed="rId5"/>
          <a:stretch>
            <a:fillRect/>
          </a:stretch>
        </p:blipFill>
        <p:spPr>
          <a:xfrm>
            <a:off x="503354" y="1551376"/>
            <a:ext cx="365792" cy="323116"/>
          </a:xfrm>
          <a:prstGeom prst="rect">
            <a:avLst/>
          </a:prstGeom>
        </p:spPr>
      </p:pic>
      <p:sp>
        <p:nvSpPr>
          <p:cNvPr id="3" name="CuadroTexto 2"/>
          <p:cNvSpPr txBox="1"/>
          <p:nvPr/>
        </p:nvSpPr>
        <p:spPr>
          <a:xfrm>
            <a:off x="1008185" y="1559046"/>
            <a:ext cx="4353169" cy="307777"/>
          </a:xfrm>
          <a:prstGeom prst="rect">
            <a:avLst/>
          </a:prstGeom>
          <a:noFill/>
        </p:spPr>
        <p:txBody>
          <a:bodyPr wrap="square" rtlCol="0">
            <a:spAutoFit/>
          </a:bodyPr>
          <a:lstStyle/>
          <a:p>
            <a:r>
              <a:rPr lang="es-ES" dirty="0" smtClean="0"/>
              <a:t>Utilizas un lenguaje adecuado</a:t>
            </a:r>
            <a:endParaRPr lang="es-ES" dirty="0"/>
          </a:p>
        </p:txBody>
      </p:sp>
      <p:pic>
        <p:nvPicPr>
          <p:cNvPr id="27" name="Imagen 26"/>
          <p:cNvPicPr>
            <a:picLocks noChangeAspect="1"/>
          </p:cNvPicPr>
          <p:nvPr/>
        </p:nvPicPr>
        <p:blipFill>
          <a:blip r:embed="rId5"/>
          <a:stretch>
            <a:fillRect/>
          </a:stretch>
        </p:blipFill>
        <p:spPr>
          <a:xfrm>
            <a:off x="503354" y="2070671"/>
            <a:ext cx="365792" cy="323116"/>
          </a:xfrm>
          <a:prstGeom prst="rect">
            <a:avLst/>
          </a:prstGeom>
        </p:spPr>
      </p:pic>
      <p:pic>
        <p:nvPicPr>
          <p:cNvPr id="28" name="Imagen 27"/>
          <p:cNvPicPr>
            <a:picLocks noChangeAspect="1"/>
          </p:cNvPicPr>
          <p:nvPr/>
        </p:nvPicPr>
        <p:blipFill>
          <a:blip r:embed="rId5"/>
          <a:stretch>
            <a:fillRect/>
          </a:stretch>
        </p:blipFill>
        <p:spPr>
          <a:xfrm>
            <a:off x="485401" y="2659725"/>
            <a:ext cx="365792" cy="323116"/>
          </a:xfrm>
          <a:prstGeom prst="rect">
            <a:avLst/>
          </a:prstGeom>
        </p:spPr>
      </p:pic>
      <p:sp>
        <p:nvSpPr>
          <p:cNvPr id="4" name="Rectángulo 3"/>
          <p:cNvSpPr/>
          <p:nvPr/>
        </p:nvSpPr>
        <p:spPr>
          <a:xfrm>
            <a:off x="1006583" y="2117893"/>
            <a:ext cx="3538148" cy="307777"/>
          </a:xfrm>
          <a:prstGeom prst="rect">
            <a:avLst/>
          </a:prstGeom>
        </p:spPr>
        <p:txBody>
          <a:bodyPr wrap="none">
            <a:spAutoFit/>
          </a:bodyPr>
          <a:lstStyle/>
          <a:p>
            <a:r>
              <a:rPr lang="es-ES" dirty="0" smtClean="0"/>
              <a:t>Empleas palabras y expresiones cuidadas</a:t>
            </a:r>
            <a:endParaRPr lang="es-ES" dirty="0"/>
          </a:p>
        </p:txBody>
      </p:sp>
      <p:sp>
        <p:nvSpPr>
          <p:cNvPr id="5" name="Rectángulo 4"/>
          <p:cNvSpPr/>
          <p:nvPr/>
        </p:nvSpPr>
        <p:spPr>
          <a:xfrm>
            <a:off x="1006583" y="2645971"/>
            <a:ext cx="4572000" cy="523220"/>
          </a:xfrm>
          <a:prstGeom prst="rect">
            <a:avLst/>
          </a:prstGeom>
        </p:spPr>
        <p:txBody>
          <a:bodyPr>
            <a:spAutoFit/>
          </a:bodyPr>
          <a:lstStyle/>
          <a:p>
            <a:r>
              <a:rPr lang="es-ES" dirty="0" smtClean="0"/>
              <a:t>Organizas </a:t>
            </a:r>
            <a:r>
              <a:rPr lang="es-ES" dirty="0"/>
              <a:t>la estructura de tu mensaje según el texto utilizado (informativo, expositivo, argumentativo…)</a:t>
            </a:r>
          </a:p>
        </p:txBody>
      </p:sp>
    </p:spTree>
    <p:extLst>
      <p:ext uri="{BB962C8B-B14F-4D97-AF65-F5344CB8AC3E}">
        <p14:creationId xmlns:p14="http://schemas.microsoft.com/office/powerpoint/2010/main" val="2969770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nodeType="afterEffect">
                                  <p:stCondLst>
                                    <p:cond delay="0"/>
                                  </p:stCondLst>
                                  <p:childTnLst>
                                    <p:anim calcmode="lin" valueType="num">
                                      <p:cBhvr>
                                        <p:cTn id="6" dur="500"/>
                                        <p:tgtEl>
                                          <p:spTgt spid="1028"/>
                                        </p:tgtEl>
                                        <p:attrNameLst>
                                          <p:attrName>ppt_w</p:attrName>
                                        </p:attrNameLst>
                                      </p:cBhvr>
                                      <p:tavLst>
                                        <p:tav tm="0">
                                          <p:val>
                                            <p:strVal val="ppt_w"/>
                                          </p:val>
                                        </p:tav>
                                        <p:tav tm="100000">
                                          <p:val>
                                            <p:fltVal val="0"/>
                                          </p:val>
                                        </p:tav>
                                      </p:tavLst>
                                    </p:anim>
                                    <p:anim calcmode="lin" valueType="num">
                                      <p:cBhvr>
                                        <p:cTn id="7" dur="500"/>
                                        <p:tgtEl>
                                          <p:spTgt spid="1028"/>
                                        </p:tgtEl>
                                        <p:attrNameLst>
                                          <p:attrName>ppt_h</p:attrName>
                                        </p:attrNameLst>
                                      </p:cBhvr>
                                      <p:tavLst>
                                        <p:tav tm="0">
                                          <p:val>
                                            <p:strVal val="ppt_h"/>
                                          </p:val>
                                        </p:tav>
                                        <p:tav tm="100000">
                                          <p:val>
                                            <p:fltVal val="0"/>
                                          </p:val>
                                        </p:tav>
                                      </p:tavLst>
                                    </p:anim>
                                    <p:animEffect transition="out" filter="fade">
                                      <p:cBhvr>
                                        <p:cTn id="8" dur="500"/>
                                        <p:tgtEl>
                                          <p:spTgt spid="1028"/>
                                        </p:tgtEl>
                                      </p:cBhvr>
                                    </p:animEffect>
                                    <p:set>
                                      <p:cBhvr>
                                        <p:cTn id="9" dur="1" fill="hold">
                                          <p:stCondLst>
                                            <p:cond delay="499"/>
                                          </p:stCondLst>
                                        </p:cTn>
                                        <p:tgtEl>
                                          <p:spTgt spid="1028"/>
                                        </p:tgtEl>
                                        <p:attrNameLst>
                                          <p:attrName>style.visibility</p:attrName>
                                        </p:attrNameLst>
                                      </p:cBhvr>
                                      <p:to>
                                        <p:strVal val="hidden"/>
                                      </p:to>
                                    </p:se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124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8" name="Shape 108"/>
          <p:cNvSpPr txBox="1"/>
          <p:nvPr/>
        </p:nvSpPr>
        <p:spPr>
          <a:xfrm>
            <a:off x="771975" y="1126224"/>
            <a:ext cx="7468500" cy="1052619"/>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lang="es" sz="1600" dirty="0" smtClean="0">
              <a:latin typeface="Cambria"/>
              <a:ea typeface="Cambria"/>
              <a:cs typeface="Cambria"/>
              <a:sym typeface="Cambria"/>
            </a:endParaRPr>
          </a:p>
        </p:txBody>
      </p:sp>
      <p:sp>
        <p:nvSpPr>
          <p:cNvPr id="110" name="Shape 110"/>
          <p:cNvSpPr txBox="1"/>
          <p:nvPr/>
        </p:nvSpPr>
        <p:spPr>
          <a:xfrm>
            <a:off x="1610640" y="2939079"/>
            <a:ext cx="5608200" cy="6538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s" dirty="0"/>
              <a:t/>
            </a:r>
            <a:br>
              <a:rPr lang="es" dirty="0"/>
            </a:br>
            <a:endParaRPr dirty="0"/>
          </a:p>
        </p:txBody>
      </p:sp>
      <p:graphicFrame>
        <p:nvGraphicFramePr>
          <p:cNvPr id="16" name="Shape 204"/>
          <p:cNvGraphicFramePr/>
          <p:nvPr>
            <p:extLst>
              <p:ext uri="{D42A27DB-BD31-4B8C-83A1-F6EECF244321}">
                <p14:modId xmlns:p14="http://schemas.microsoft.com/office/powerpoint/2010/main" val="1020904099"/>
              </p:ext>
            </p:extLst>
          </p:nvPr>
        </p:nvGraphicFramePr>
        <p:xfrm>
          <a:off x="604071" y="1314365"/>
          <a:ext cx="7769300" cy="3498100"/>
        </p:xfrm>
        <a:graphic>
          <a:graphicData uri="http://schemas.openxmlformats.org/drawingml/2006/table">
            <a:tbl>
              <a:tblPr>
                <a:noFill/>
                <a:tableStyleId>{A94E4DFA-9EFD-4853-8D70-E80439C06E69}</a:tableStyleId>
              </a:tblPr>
              <a:tblGrid>
                <a:gridCol w="2589775">
                  <a:extLst>
                    <a:ext uri="{9D8B030D-6E8A-4147-A177-3AD203B41FA5}">
                      <a16:colId xmlns:a16="http://schemas.microsoft.com/office/drawing/2014/main" val="20000"/>
                    </a:ext>
                  </a:extLst>
                </a:gridCol>
                <a:gridCol w="2598400">
                  <a:extLst>
                    <a:ext uri="{9D8B030D-6E8A-4147-A177-3AD203B41FA5}">
                      <a16:colId xmlns:a16="http://schemas.microsoft.com/office/drawing/2014/main" val="20001"/>
                    </a:ext>
                  </a:extLst>
                </a:gridCol>
                <a:gridCol w="2581125">
                  <a:extLst>
                    <a:ext uri="{9D8B030D-6E8A-4147-A177-3AD203B41FA5}">
                      <a16:colId xmlns:a16="http://schemas.microsoft.com/office/drawing/2014/main" val="20002"/>
                    </a:ext>
                  </a:extLst>
                </a:gridCol>
              </a:tblGrid>
              <a:tr h="486600">
                <a:tc>
                  <a:txBody>
                    <a:bodyPr/>
                    <a:lstStyle/>
                    <a:p>
                      <a:pPr marL="0" lvl="0" indent="0" algn="ctr">
                        <a:spcBef>
                          <a:spcPts val="0"/>
                        </a:spcBef>
                        <a:spcAft>
                          <a:spcPts val="0"/>
                        </a:spcAft>
                        <a:buNone/>
                      </a:pPr>
                      <a:r>
                        <a:rPr lang="es" sz="1800" b="1" dirty="0" smtClean="0">
                          <a:solidFill>
                            <a:srgbClr val="AC3838"/>
                          </a:solidFill>
                          <a:latin typeface="Franklin Gothic"/>
                          <a:ea typeface="Franklin Gothic"/>
                          <a:cs typeface="Franklin Gothic"/>
                          <a:sym typeface="Franklin Gothic"/>
                        </a:rPr>
                        <a:t>DEFINICIÓN</a:t>
                      </a:r>
                      <a:endParaRPr sz="1800" b="1" dirty="0">
                        <a:solidFill>
                          <a:srgbClr val="AC3838"/>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938825"/>
                    </a:solidFill>
                  </a:tcPr>
                </a:tc>
                <a:tc>
                  <a:txBody>
                    <a:bodyPr/>
                    <a:lstStyle/>
                    <a:p>
                      <a:pPr marL="0" lvl="0" indent="0" algn="ctr">
                        <a:spcBef>
                          <a:spcPts val="0"/>
                        </a:spcBef>
                        <a:spcAft>
                          <a:spcPts val="0"/>
                        </a:spcAft>
                        <a:buNone/>
                      </a:pPr>
                      <a:r>
                        <a:rPr lang="es" sz="1800" b="1" dirty="0" smtClean="0">
                          <a:solidFill>
                            <a:srgbClr val="AC3838"/>
                          </a:solidFill>
                          <a:latin typeface="Franklin Gothic"/>
                          <a:ea typeface="Franklin Gothic"/>
                          <a:cs typeface="Franklin Gothic"/>
                          <a:sym typeface="Franklin Gothic"/>
                        </a:rPr>
                        <a:t>USOS</a:t>
                      </a:r>
                      <a:endParaRPr sz="1800" b="1" dirty="0">
                        <a:solidFill>
                          <a:srgbClr val="AC3838"/>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938825"/>
                    </a:solidFill>
                  </a:tcPr>
                </a:tc>
                <a:tc>
                  <a:txBody>
                    <a:bodyPr/>
                    <a:lstStyle/>
                    <a:p>
                      <a:pPr marL="0" lvl="0" indent="0" algn="ctr">
                        <a:spcBef>
                          <a:spcPts val="0"/>
                        </a:spcBef>
                        <a:spcAft>
                          <a:spcPts val="0"/>
                        </a:spcAft>
                        <a:buNone/>
                      </a:pPr>
                      <a:r>
                        <a:rPr lang="es" sz="1800" b="1" dirty="0" smtClean="0">
                          <a:solidFill>
                            <a:srgbClr val="AC3838"/>
                          </a:solidFill>
                          <a:latin typeface="Franklin Gothic"/>
                          <a:ea typeface="Franklin Gothic"/>
                          <a:cs typeface="Franklin Gothic"/>
                          <a:sym typeface="Franklin Gothic"/>
                        </a:rPr>
                        <a:t>FUNCIONES</a:t>
                      </a:r>
                      <a:endParaRPr sz="1800" b="1" dirty="0">
                        <a:solidFill>
                          <a:srgbClr val="AC3838"/>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938825"/>
                    </a:solidFill>
                  </a:tcPr>
                </a:tc>
                <a:extLst>
                  <a:ext uri="{0D108BD9-81ED-4DB2-BD59-A6C34878D82A}">
                    <a16:rowId xmlns:a16="http://schemas.microsoft.com/office/drawing/2014/main" val="10000"/>
                  </a:ext>
                </a:extLst>
              </a:tr>
              <a:tr h="3011500">
                <a:tc>
                  <a:txBody>
                    <a:bodyPr/>
                    <a:lstStyle/>
                    <a:p>
                      <a:pPr marL="0" lvl="0" indent="0">
                        <a:spcBef>
                          <a:spcPts val="0"/>
                        </a:spcBef>
                        <a:spcAft>
                          <a:spcPts val="0"/>
                        </a:spcAft>
                        <a:buNone/>
                      </a:pPr>
                      <a:endParaRPr dirty="0">
                        <a:latin typeface="Cambria"/>
                        <a:ea typeface="Cambria"/>
                        <a:cs typeface="Cambria"/>
                        <a:sym typeface="Cambria"/>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F2F2F2"/>
                    </a:solidFill>
                  </a:tcPr>
                </a:tc>
                <a:tc>
                  <a:txBody>
                    <a:bodyPr/>
                    <a:lstStyle/>
                    <a:p>
                      <a:pPr marL="0" lvl="0" indent="0">
                        <a:spcBef>
                          <a:spcPts val="0"/>
                        </a:spcBef>
                        <a:spcAft>
                          <a:spcPts val="0"/>
                        </a:spcAft>
                        <a:buNone/>
                      </a:pPr>
                      <a:endParaRPr dirty="0"/>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F2F2F2"/>
                    </a:solidFill>
                  </a:tcPr>
                </a:tc>
                <a:tc>
                  <a:txBody>
                    <a:bodyPr/>
                    <a:lstStyle/>
                    <a:p>
                      <a:pPr marL="0" lvl="0" indent="0">
                        <a:spcBef>
                          <a:spcPts val="0"/>
                        </a:spcBef>
                        <a:spcAft>
                          <a:spcPts val="0"/>
                        </a:spcAft>
                        <a:buNone/>
                      </a:pPr>
                      <a:r>
                        <a:rPr lang="es" dirty="0" smtClean="0">
                          <a:latin typeface="Cambria"/>
                          <a:ea typeface="Cambria"/>
                          <a:cs typeface="Cambria"/>
                          <a:sym typeface="Cambria"/>
                        </a:rPr>
                        <a:t> </a:t>
                      </a:r>
                      <a:endParaRPr dirty="0">
                        <a:latin typeface="Cambria"/>
                        <a:ea typeface="Cambria"/>
                        <a:cs typeface="Cambria"/>
                        <a:sym typeface="Cambria"/>
                      </a:endParaRPr>
                    </a:p>
                  </a:txBody>
                  <a:tcPr marL="91425" marR="91425" marT="91425" marB="91425">
                    <a:lnL w="38100" cap="flat" cmpd="sng">
                      <a:solidFill>
                        <a:srgbClr val="FFFFFF"/>
                      </a:solidFill>
                      <a:prstDash val="solid"/>
                      <a:round/>
                      <a:headEnd type="none" w="med" len="med"/>
                      <a:tailEnd type="none" w="med" len="med"/>
                    </a:lnL>
                    <a:lnR w="38100" cap="flat" cmpd="sng">
                      <a:solidFill>
                        <a:srgbClr val="FFFFFF"/>
                      </a:solidFill>
                      <a:prstDash val="solid"/>
                      <a:round/>
                      <a:headEnd type="none" w="med" len="med"/>
                      <a:tailEnd type="none" w="med" len="med"/>
                    </a:lnR>
                    <a:lnT w="38100" cap="flat" cmpd="sng">
                      <a:solidFill>
                        <a:srgbClr val="FFFFFF"/>
                      </a:solidFill>
                      <a:prstDash val="solid"/>
                      <a:round/>
                      <a:headEnd type="none" w="med" len="med"/>
                      <a:tailEnd type="none" w="med" len="med"/>
                    </a:lnT>
                    <a:lnB w="38100" cap="flat" cmpd="sng">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bl>
          </a:graphicData>
        </a:graphic>
      </p:graphicFrame>
      <p:sp>
        <p:nvSpPr>
          <p:cNvPr id="4" name="CuadroTexto 3"/>
          <p:cNvSpPr txBox="1"/>
          <p:nvPr/>
        </p:nvSpPr>
        <p:spPr>
          <a:xfrm>
            <a:off x="660643" y="1772445"/>
            <a:ext cx="2482241" cy="1815882"/>
          </a:xfrm>
          <a:prstGeom prst="rect">
            <a:avLst/>
          </a:prstGeom>
          <a:noFill/>
        </p:spPr>
        <p:txBody>
          <a:bodyPr wrap="square" rtlCol="0">
            <a:spAutoFit/>
          </a:bodyPr>
          <a:lstStyle/>
          <a:p>
            <a:r>
              <a:rPr lang="es-ES" sz="1600" dirty="0" smtClean="0">
                <a:latin typeface="Franklin Gothic" panose="020B0604020202020204" charset="0"/>
              </a:rPr>
              <a:t>Las </a:t>
            </a:r>
            <a:r>
              <a:rPr lang="es-ES" sz="1600" b="1" dirty="0" smtClean="0">
                <a:latin typeface="Franklin Gothic" panose="020B0604020202020204" charset="0"/>
              </a:rPr>
              <a:t>herramientas </a:t>
            </a:r>
            <a:r>
              <a:rPr lang="es-ES" sz="1600" b="1" dirty="0">
                <a:latin typeface="Franklin Gothic" panose="020B0604020202020204" charset="0"/>
              </a:rPr>
              <a:t>de comunicación</a:t>
            </a:r>
            <a:r>
              <a:rPr lang="es-ES" sz="1600" dirty="0">
                <a:latin typeface="Franklin Gothic" panose="020B0604020202020204" charset="0"/>
              </a:rPr>
              <a:t> </a:t>
            </a:r>
            <a:r>
              <a:rPr lang="es-ES" sz="1600" dirty="0" smtClean="0">
                <a:latin typeface="Franklin Gothic" panose="020B0604020202020204" charset="0"/>
              </a:rPr>
              <a:t>digital utilizan la  tecnología como </a:t>
            </a:r>
            <a:r>
              <a:rPr lang="es-ES" sz="1600" dirty="0">
                <a:latin typeface="Franklin Gothic" panose="020B0604020202020204" charset="0"/>
              </a:rPr>
              <a:t>medio para </a:t>
            </a:r>
            <a:r>
              <a:rPr lang="es-ES" sz="1600" dirty="0" smtClean="0">
                <a:latin typeface="Franklin Gothic" panose="020B0604020202020204" charset="0"/>
              </a:rPr>
              <a:t>el diálogo, el </a:t>
            </a:r>
            <a:r>
              <a:rPr lang="es-ES" sz="1600" dirty="0">
                <a:latin typeface="Franklin Gothic" panose="020B0604020202020204" charset="0"/>
              </a:rPr>
              <a:t>debate, </a:t>
            </a:r>
            <a:r>
              <a:rPr lang="es-ES" sz="1600" dirty="0" smtClean="0">
                <a:latin typeface="Franklin Gothic" panose="020B0604020202020204" charset="0"/>
              </a:rPr>
              <a:t>la interacción </a:t>
            </a:r>
            <a:r>
              <a:rPr lang="es-ES" sz="1600" dirty="0">
                <a:latin typeface="Franklin Gothic" panose="020B0604020202020204" charset="0"/>
              </a:rPr>
              <a:t>y </a:t>
            </a:r>
            <a:r>
              <a:rPr lang="es-ES" sz="1600" dirty="0" smtClean="0">
                <a:latin typeface="Franklin Gothic" panose="020B0604020202020204" charset="0"/>
              </a:rPr>
              <a:t>la </a:t>
            </a:r>
            <a:r>
              <a:rPr lang="es-ES" sz="1600" b="1" dirty="0" smtClean="0">
                <a:latin typeface="Franklin Gothic" panose="020B0604020202020204" charset="0"/>
              </a:rPr>
              <a:t>comunicación</a:t>
            </a:r>
            <a:r>
              <a:rPr lang="es-ES" sz="1600" dirty="0" smtClean="0">
                <a:latin typeface="Franklin Gothic" panose="020B0604020202020204" charset="0"/>
              </a:rPr>
              <a:t>. </a:t>
            </a:r>
          </a:p>
        </p:txBody>
      </p:sp>
      <p:sp>
        <p:nvSpPr>
          <p:cNvPr id="5" name="CuadroTexto 4"/>
          <p:cNvSpPr txBox="1"/>
          <p:nvPr/>
        </p:nvSpPr>
        <p:spPr>
          <a:xfrm>
            <a:off x="3206822" y="1828054"/>
            <a:ext cx="2598805" cy="2708434"/>
          </a:xfrm>
          <a:prstGeom prst="rect">
            <a:avLst/>
          </a:prstGeom>
          <a:noFill/>
        </p:spPr>
        <p:txBody>
          <a:bodyPr wrap="square" rtlCol="0">
            <a:spAutoFit/>
          </a:bodyPr>
          <a:lstStyle/>
          <a:p>
            <a:pPr marL="285750" indent="-285750">
              <a:buFont typeface="Arial" panose="020B0604020202020204" pitchFamily="34" charset="0"/>
              <a:buChar char="•"/>
            </a:pPr>
            <a:r>
              <a:rPr lang="es-ES" sz="1200" dirty="0">
                <a:latin typeface="Franklin Gothic" panose="020B0604020202020204" charset="0"/>
              </a:rPr>
              <a:t>Como medio de comunicación</a:t>
            </a:r>
            <a:r>
              <a:rPr lang="es-ES" sz="1200" dirty="0" smtClean="0">
                <a:latin typeface="Franklin Gothic" panose="020B0604020202020204" charset="0"/>
              </a:rPr>
              <a:t>, ya que </a:t>
            </a:r>
            <a:r>
              <a:rPr lang="es-ES" sz="1200" dirty="0">
                <a:latin typeface="Franklin Gothic" panose="020B0604020202020204" charset="0"/>
              </a:rPr>
              <a:t>superan barreras espacio </a:t>
            </a:r>
            <a:r>
              <a:rPr lang="es-ES" sz="1200" dirty="0" smtClean="0">
                <a:latin typeface="Franklin Gothic" panose="020B0604020202020204" charset="0"/>
              </a:rPr>
              <a:t>tiempo.</a:t>
            </a:r>
            <a:br>
              <a:rPr lang="es-ES" sz="1200" dirty="0" smtClean="0">
                <a:latin typeface="Franklin Gothic" panose="020B0604020202020204" charset="0"/>
              </a:rPr>
            </a:br>
            <a:endParaRPr lang="es-ES" sz="1200" dirty="0">
              <a:latin typeface="Franklin Gothic" panose="020B0604020202020204" charset="0"/>
            </a:endParaRPr>
          </a:p>
          <a:p>
            <a:pPr marL="285750" indent="-285750">
              <a:buFont typeface="Arial" panose="020B0604020202020204" pitchFamily="34" charset="0"/>
              <a:buChar char="•"/>
            </a:pPr>
            <a:r>
              <a:rPr lang="es-ES" sz="1200" dirty="0">
                <a:latin typeface="Franklin Gothic" panose="020B0604020202020204" charset="0"/>
              </a:rPr>
              <a:t>En la investigación de cualquier área, para  </a:t>
            </a:r>
            <a:r>
              <a:rPr lang="es-ES" sz="1200" dirty="0" smtClean="0">
                <a:latin typeface="Franklin Gothic" panose="020B0604020202020204" charset="0"/>
              </a:rPr>
              <a:t>compartir datos.</a:t>
            </a:r>
            <a:br>
              <a:rPr lang="es-ES" sz="1200" dirty="0" smtClean="0">
                <a:latin typeface="Franklin Gothic" panose="020B0604020202020204" charset="0"/>
              </a:rPr>
            </a:br>
            <a:endParaRPr lang="es-ES" sz="1200" dirty="0">
              <a:latin typeface="Franklin Gothic" panose="020B0604020202020204" charset="0"/>
            </a:endParaRPr>
          </a:p>
          <a:p>
            <a:pPr marL="285750" indent="-285750">
              <a:buFont typeface="Arial" panose="020B0604020202020204" pitchFamily="34" charset="0"/>
              <a:buChar char="•"/>
            </a:pPr>
            <a:r>
              <a:rPr lang="es-ES" sz="1200" dirty="0" smtClean="0">
                <a:latin typeface="Franklin Gothic" panose="020B0604020202020204" charset="0"/>
              </a:rPr>
              <a:t>Como plataformas </a:t>
            </a:r>
            <a:r>
              <a:rPr lang="es-ES" sz="1200" dirty="0">
                <a:latin typeface="Franklin Gothic" panose="020B0604020202020204" charset="0"/>
              </a:rPr>
              <a:t>educativas, dinamizando el proceso de </a:t>
            </a:r>
            <a:r>
              <a:rPr lang="es-ES" sz="1200" dirty="0" smtClean="0">
                <a:latin typeface="Franklin Gothic" panose="020B0604020202020204" charset="0"/>
              </a:rPr>
              <a:t>aprendizaje.</a:t>
            </a:r>
            <a:br>
              <a:rPr lang="es-ES" sz="1200" dirty="0" smtClean="0">
                <a:latin typeface="Franklin Gothic" panose="020B0604020202020204" charset="0"/>
              </a:rPr>
            </a:br>
            <a:endParaRPr lang="es-ES" sz="1200" dirty="0">
              <a:latin typeface="Franklin Gothic" panose="020B0604020202020204" charset="0"/>
            </a:endParaRPr>
          </a:p>
          <a:p>
            <a:pPr marL="285750" indent="-285750">
              <a:buFont typeface="Arial" panose="020B0604020202020204" pitchFamily="34" charset="0"/>
              <a:buChar char="•"/>
            </a:pPr>
            <a:r>
              <a:rPr lang="es-ES" sz="1200" dirty="0">
                <a:latin typeface="Franklin Gothic" panose="020B0604020202020204" charset="0"/>
              </a:rPr>
              <a:t>Entretenimiento con los juegos que pone a nuestro </a:t>
            </a:r>
            <a:r>
              <a:rPr lang="es-ES" sz="1200" dirty="0" smtClean="0">
                <a:latin typeface="Franklin Gothic" panose="020B0604020202020204" charset="0"/>
              </a:rPr>
              <a:t>alcance.</a:t>
            </a:r>
            <a:endParaRPr lang="es-ES" sz="1200" dirty="0">
              <a:latin typeface="Franklin Gothic" panose="020B0604020202020204" charset="0"/>
            </a:endParaRPr>
          </a:p>
          <a:p>
            <a:endParaRPr lang="es-ES" dirty="0"/>
          </a:p>
        </p:txBody>
      </p:sp>
      <p:sp>
        <p:nvSpPr>
          <p:cNvPr id="6" name="CuadroTexto 5"/>
          <p:cNvSpPr txBox="1"/>
          <p:nvPr/>
        </p:nvSpPr>
        <p:spPr>
          <a:xfrm>
            <a:off x="5842987" y="1841058"/>
            <a:ext cx="2508820" cy="2554545"/>
          </a:xfrm>
          <a:prstGeom prst="rect">
            <a:avLst/>
          </a:prstGeom>
          <a:noFill/>
        </p:spPr>
        <p:txBody>
          <a:bodyPr wrap="square" rtlCol="0">
            <a:spAutoFit/>
          </a:bodyPr>
          <a:lstStyle/>
          <a:p>
            <a:pPr marL="285750" indent="-285750" fontAlgn="base">
              <a:buFont typeface="Arial" panose="020B0604020202020204" pitchFamily="34" charset="0"/>
              <a:buChar char="•"/>
            </a:pPr>
            <a:r>
              <a:rPr lang="es-ES" sz="1200" dirty="0" smtClean="0">
                <a:solidFill>
                  <a:schemeClr val="tx1"/>
                </a:solidFill>
                <a:latin typeface="Franklin Gothic" panose="020B0604020202020204" charset="0"/>
              </a:rPr>
              <a:t>Mejoran </a:t>
            </a:r>
            <a:r>
              <a:rPr lang="es-ES" sz="1200" dirty="0">
                <a:solidFill>
                  <a:schemeClr val="tx1"/>
                </a:solidFill>
                <a:latin typeface="Franklin Gothic" panose="020B0604020202020204" charset="0"/>
              </a:rPr>
              <a:t>la calidad de vida de los </a:t>
            </a:r>
            <a:r>
              <a:rPr lang="es-ES" sz="1200" dirty="0" smtClean="0">
                <a:solidFill>
                  <a:schemeClr val="tx1"/>
                </a:solidFill>
                <a:latin typeface="Franklin Gothic" panose="020B0604020202020204" charset="0"/>
              </a:rPr>
              <a:t>usuarios y usuarias </a:t>
            </a:r>
            <a:r>
              <a:rPr lang="es-ES" sz="1200" dirty="0">
                <a:solidFill>
                  <a:schemeClr val="tx1"/>
                </a:solidFill>
                <a:latin typeface="Franklin Gothic" panose="020B0604020202020204" charset="0"/>
              </a:rPr>
              <a:t>y la calidad de la información</a:t>
            </a:r>
            <a:r>
              <a:rPr lang="es-ES" sz="1200" dirty="0" smtClean="0">
                <a:solidFill>
                  <a:schemeClr val="tx1"/>
                </a:solidFill>
                <a:latin typeface="Franklin Gothic" panose="020B0604020202020204" charset="0"/>
              </a:rPr>
              <a:t>.</a:t>
            </a:r>
            <a:br>
              <a:rPr lang="es-ES" sz="1200" dirty="0" smtClean="0">
                <a:solidFill>
                  <a:schemeClr val="tx1"/>
                </a:solidFill>
                <a:latin typeface="Franklin Gothic" panose="020B0604020202020204" charset="0"/>
              </a:rPr>
            </a:br>
            <a:endParaRPr lang="es-ES" sz="1200" dirty="0">
              <a:solidFill>
                <a:schemeClr val="tx1"/>
              </a:solidFill>
              <a:latin typeface="Franklin Gothic" panose="020B0604020202020204" charset="0"/>
            </a:endParaRPr>
          </a:p>
          <a:p>
            <a:pPr marL="285750" indent="-285750" fontAlgn="base">
              <a:buFont typeface="Arial" panose="020B0604020202020204" pitchFamily="34" charset="0"/>
              <a:buChar char="•"/>
            </a:pPr>
            <a:r>
              <a:rPr lang="es-ES" sz="1200" dirty="0">
                <a:solidFill>
                  <a:schemeClr val="tx1"/>
                </a:solidFill>
                <a:latin typeface="Franklin Gothic" panose="020B0604020202020204" charset="0"/>
              </a:rPr>
              <a:t>Permiten </a:t>
            </a:r>
            <a:r>
              <a:rPr lang="es-ES" sz="1200" dirty="0" smtClean="0">
                <a:solidFill>
                  <a:schemeClr val="tx1"/>
                </a:solidFill>
                <a:latin typeface="Franklin Gothic" panose="020B0604020202020204" charset="0"/>
              </a:rPr>
              <a:t>una interacción rápida </a:t>
            </a:r>
            <a:r>
              <a:rPr lang="es-ES" sz="1200" dirty="0">
                <a:solidFill>
                  <a:schemeClr val="tx1"/>
                </a:solidFill>
                <a:latin typeface="Franklin Gothic" panose="020B0604020202020204" charset="0"/>
              </a:rPr>
              <a:t>y </a:t>
            </a:r>
            <a:r>
              <a:rPr lang="es-ES" sz="1200" dirty="0" smtClean="0">
                <a:solidFill>
                  <a:schemeClr val="tx1"/>
                </a:solidFill>
                <a:latin typeface="Franklin Gothic" panose="020B0604020202020204" charset="0"/>
              </a:rPr>
              <a:t>efectiva.</a:t>
            </a:r>
            <a:br>
              <a:rPr lang="es-ES" sz="1200" dirty="0" smtClean="0">
                <a:solidFill>
                  <a:schemeClr val="tx1"/>
                </a:solidFill>
                <a:latin typeface="Franklin Gothic" panose="020B0604020202020204" charset="0"/>
              </a:rPr>
            </a:br>
            <a:endParaRPr lang="es-ES" sz="1200" dirty="0">
              <a:solidFill>
                <a:schemeClr val="tx1"/>
              </a:solidFill>
              <a:latin typeface="Franklin Gothic" panose="020B0604020202020204" charset="0"/>
            </a:endParaRPr>
          </a:p>
          <a:p>
            <a:pPr marL="285750" indent="-285750" fontAlgn="base">
              <a:buFont typeface="Arial" panose="020B0604020202020204" pitchFamily="34" charset="0"/>
              <a:buChar char="•"/>
            </a:pPr>
            <a:r>
              <a:rPr lang="es-ES" sz="1200" dirty="0">
                <a:solidFill>
                  <a:schemeClr val="tx1"/>
                </a:solidFill>
                <a:latin typeface="Franklin Gothic" panose="020B0604020202020204" charset="0"/>
              </a:rPr>
              <a:t>Facilitan la comunicación y relación entre las personas desde diferentes partes del </a:t>
            </a:r>
            <a:r>
              <a:rPr lang="es-ES" sz="1200" dirty="0" smtClean="0">
                <a:solidFill>
                  <a:schemeClr val="tx1"/>
                </a:solidFill>
                <a:latin typeface="Franklin Gothic" panose="020B0604020202020204" charset="0"/>
              </a:rPr>
              <a:t>mundo.</a:t>
            </a:r>
          </a:p>
          <a:p>
            <a:pPr fontAlgn="base"/>
            <a:endParaRPr lang="es-ES" dirty="0">
              <a:solidFill>
                <a:schemeClr val="tx1"/>
              </a:solidFill>
              <a:latin typeface="Franklin Gothic" panose="020B0604020202020204" charset="0"/>
            </a:endParaRPr>
          </a:p>
          <a:p>
            <a:endParaRPr lang="es-ES" dirty="0"/>
          </a:p>
        </p:txBody>
      </p:sp>
      <p:pic>
        <p:nvPicPr>
          <p:cNvPr id="17" name="Imagen 16"/>
          <p:cNvPicPr>
            <a:picLocks noChangeAspect="1"/>
          </p:cNvPicPr>
          <p:nvPr/>
        </p:nvPicPr>
        <p:blipFill>
          <a:blip r:embed="rId3"/>
          <a:stretch>
            <a:fillRect/>
          </a:stretch>
        </p:blipFill>
        <p:spPr>
          <a:xfrm>
            <a:off x="7246153" y="29766"/>
            <a:ext cx="1835781" cy="1329719"/>
          </a:xfrm>
          <a:prstGeom prst="rect">
            <a:avLst/>
          </a:prstGeom>
        </p:spPr>
      </p:pic>
      <p:sp>
        <p:nvSpPr>
          <p:cNvPr id="18" name="Shape 161"/>
          <p:cNvSpPr/>
          <p:nvPr/>
        </p:nvSpPr>
        <p:spPr>
          <a:xfrm>
            <a:off x="5774" y="-16261"/>
            <a:ext cx="5154366" cy="1016100"/>
          </a:xfrm>
          <a:prstGeom prst="rect">
            <a:avLst/>
          </a:prstGeom>
          <a:solidFill>
            <a:srgbClr val="E88E9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 name="CuadroTexto 18"/>
          <p:cNvSpPr txBox="1"/>
          <p:nvPr/>
        </p:nvSpPr>
        <p:spPr>
          <a:xfrm>
            <a:off x="771975" y="-108376"/>
            <a:ext cx="4620759" cy="1200329"/>
          </a:xfrm>
          <a:prstGeom prst="rect">
            <a:avLst/>
          </a:prstGeom>
          <a:noFill/>
        </p:spPr>
        <p:txBody>
          <a:bodyPr wrap="square" rtlCol="0">
            <a:spAutoFit/>
          </a:bodyPr>
          <a:lstStyle/>
          <a:p>
            <a:r>
              <a:rPr lang="es-ES" sz="2400" dirty="0">
                <a:latin typeface="Franklin Gothic" panose="020B0604020202020204" charset="0"/>
              </a:rPr>
              <a:t>QUE HERRAMIENTAS </a:t>
            </a:r>
          </a:p>
          <a:p>
            <a:r>
              <a:rPr lang="es-ES" sz="2400" dirty="0">
                <a:latin typeface="Franklin Gothic" panose="020B0604020202020204" charset="0"/>
              </a:rPr>
              <a:t>DIGITALES DE COMUNICACIÓN VAS A UTILIZAR</a:t>
            </a:r>
          </a:p>
        </p:txBody>
      </p:sp>
      <p:pic>
        <p:nvPicPr>
          <p:cNvPr id="20" name="Shape 149"/>
          <p:cNvPicPr preferRelativeResize="0"/>
          <p:nvPr/>
        </p:nvPicPr>
        <p:blipFill>
          <a:blip r:embed="rId4">
            <a:alphaModFix/>
          </a:blip>
          <a:stretch>
            <a:fillRect/>
          </a:stretch>
        </p:blipFill>
        <p:spPr>
          <a:xfrm>
            <a:off x="25577" y="70338"/>
            <a:ext cx="661644" cy="667461"/>
          </a:xfrm>
          <a:prstGeom prst="rect">
            <a:avLst/>
          </a:prstGeom>
          <a:noFill/>
          <a:ln>
            <a:noFill/>
          </a:ln>
        </p:spPr>
      </p:pic>
    </p:spTree>
    <p:extLst>
      <p:ext uri="{BB962C8B-B14F-4D97-AF65-F5344CB8AC3E}">
        <p14:creationId xmlns:p14="http://schemas.microsoft.com/office/powerpoint/2010/main" val="2892460654"/>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1278</TotalTime>
  <Words>1494</Words>
  <Application>Microsoft Office PowerPoint</Application>
  <PresentationFormat>Presentación en pantalla (16:9)</PresentationFormat>
  <Paragraphs>258</Paragraphs>
  <Slides>22</Slides>
  <Notes>20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22</vt:i4>
      </vt:variant>
    </vt:vector>
  </HeadingPairs>
  <TitlesOfParts>
    <vt:vector size="33" baseType="lpstr">
      <vt:lpstr>Arial</vt:lpstr>
      <vt:lpstr>Calibri</vt:lpstr>
      <vt:lpstr>Franklin Gothic</vt:lpstr>
      <vt:lpstr>Open Sans</vt:lpstr>
      <vt:lpstr>Verdana</vt:lpstr>
      <vt:lpstr>Times New Roman</vt:lpstr>
      <vt:lpstr>Bliss Pro</vt:lpstr>
      <vt:lpstr>Courier New</vt:lpstr>
      <vt:lpstr>Candara</vt:lpstr>
      <vt:lpstr>Cambria</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Blanca</dc:creator>
  <cp:lastModifiedBy>Garbiñe Ustarroz</cp:lastModifiedBy>
  <cp:revision>205</cp:revision>
  <dcterms:modified xsi:type="dcterms:W3CDTF">2019-07-18T14:21:24Z</dcterms:modified>
</cp:coreProperties>
</file>