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6"/>
  </p:notesMasterIdLst>
  <p:sldIdLst>
    <p:sldId id="306" r:id="rId2"/>
    <p:sldId id="305" r:id="rId3"/>
    <p:sldId id="256" r:id="rId4"/>
    <p:sldId id="257" r:id="rId5"/>
    <p:sldId id="258" r:id="rId6"/>
    <p:sldId id="259" r:id="rId7"/>
    <p:sldId id="264" r:id="rId8"/>
    <p:sldId id="293" r:id="rId9"/>
    <p:sldId id="294" r:id="rId10"/>
    <p:sldId id="278" r:id="rId11"/>
    <p:sldId id="262" r:id="rId12"/>
    <p:sldId id="296" r:id="rId13"/>
    <p:sldId id="297" r:id="rId14"/>
    <p:sldId id="300" r:id="rId15"/>
    <p:sldId id="299" r:id="rId16"/>
    <p:sldId id="267" r:id="rId17"/>
    <p:sldId id="303" r:id="rId18"/>
    <p:sldId id="276" r:id="rId19"/>
    <p:sldId id="295" r:id="rId20"/>
    <p:sldId id="292" r:id="rId21"/>
    <p:sldId id="301" r:id="rId22"/>
    <p:sldId id="302" r:id="rId23"/>
    <p:sldId id="272" r:id="rId24"/>
    <p:sldId id="273" r:id="rId25"/>
  </p:sldIdLst>
  <p:sldSz cx="9144000" cy="5143500" type="screen16x9"/>
  <p:notesSz cx="6858000" cy="9144000"/>
  <p:embeddedFontLst>
    <p:embeddedFont>
      <p:font typeface="Calibri" panose="020F0502020204030204" pitchFamily="34" charset="0"/>
      <p:regular r:id="rId27"/>
      <p:bold r:id="rId28"/>
      <p:italic r:id="rId29"/>
      <p:boldItalic r:id="rId30"/>
    </p:embeddedFont>
    <p:embeddedFont>
      <p:font typeface="Franklin Gothic" panose="020B0604020202020204" charset="0"/>
      <p:bold r:id="rId31"/>
    </p:embeddedFont>
    <p:embeddedFont>
      <p:font typeface="Verdana" panose="020B0604030504040204" pitchFamily="34" charset="0"/>
      <p:regular r:id="rId32"/>
      <p:bold r:id="rId33"/>
      <p:italic r:id="rId34"/>
      <p:boldItalic r:id="rId35"/>
    </p:embeddedFont>
    <p:embeddedFont>
      <p:font typeface="Candara" panose="020E0502030303020204" pitchFamily="34" charset="0"/>
      <p:regular r:id="rId36"/>
      <p:bold r:id="rId37"/>
      <p:italic r:id="rId38"/>
      <p:boldItalic r:id="rId39"/>
    </p:embeddedFont>
    <p:embeddedFont>
      <p:font typeface="Cambria" panose="02040503050406030204" pitchFamily="18"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E8A7"/>
    <a:srgbClr val="A13442"/>
    <a:srgbClr val="BC5561"/>
    <a:srgbClr val="FF8E9E"/>
    <a:srgbClr val="9A8919"/>
    <a:srgbClr val="E2DC55"/>
    <a:srgbClr val="D95362"/>
    <a:srgbClr val="E88E9B"/>
    <a:srgbClr val="8C3743"/>
    <a:srgbClr val="FF65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8580EBE-2972-4503-9495-B69A6A23A774}">
  <a:tblStyle styleId="{E8580EBE-2972-4503-9495-B69A6A23A77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21" autoAdjust="0"/>
    <p:restoredTop sz="94660"/>
  </p:normalViewPr>
  <p:slideViewPr>
    <p:cSldViewPr snapToGrid="0">
      <p:cViewPr varScale="1">
        <p:scale>
          <a:sx n="110" d="100"/>
          <a:sy n="110"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E4D3AF-CB14-4C13-8696-0F818B11ECCF}" type="doc">
      <dgm:prSet loTypeId="urn:microsoft.com/office/officeart/2005/8/layout/gear1" loCatId="cycle" qsTypeId="urn:microsoft.com/office/officeart/2005/8/quickstyle/simple1" qsCatId="simple" csTypeId="urn:microsoft.com/office/officeart/2005/8/colors/accent1_2" csCatId="accent1" phldr="1"/>
      <dgm:spPr/>
      <dgm:t>
        <a:bodyPr/>
        <a:lstStyle/>
        <a:p>
          <a:endParaRPr lang="es-ES"/>
        </a:p>
      </dgm:t>
    </dgm:pt>
    <dgm:pt modelId="{C89CFA60-63DE-45B1-A589-F9CF75525308}">
      <dgm:prSet phldrT="[Texto]" custT="1"/>
      <dgm:spPr>
        <a:solidFill>
          <a:srgbClr val="9A8919"/>
        </a:solidFill>
      </dgm:spPr>
      <dgm:t>
        <a:bodyPr/>
        <a:lstStyle/>
        <a:p>
          <a:r>
            <a:rPr lang="es-ES" sz="1800" dirty="0" smtClean="0"/>
            <a:t>Sindicación web</a:t>
          </a:r>
          <a:endParaRPr lang="es-ES" sz="1800" dirty="0"/>
        </a:p>
      </dgm:t>
    </dgm:pt>
    <dgm:pt modelId="{DC52E6B6-E64F-4AC4-AEBA-0278791FB288}" type="parTrans" cxnId="{5E32EE79-9B84-48D5-84F2-A5F3C77F558A}">
      <dgm:prSet/>
      <dgm:spPr/>
      <dgm:t>
        <a:bodyPr/>
        <a:lstStyle/>
        <a:p>
          <a:endParaRPr lang="es-ES"/>
        </a:p>
      </dgm:t>
    </dgm:pt>
    <dgm:pt modelId="{06363751-B4C9-45BD-B809-40222FAC97D1}" type="sibTrans" cxnId="{5E32EE79-9B84-48D5-84F2-A5F3C77F558A}">
      <dgm:prSet/>
      <dgm:spPr>
        <a:solidFill>
          <a:srgbClr val="BC5561"/>
        </a:solidFill>
      </dgm:spPr>
      <dgm:t>
        <a:bodyPr/>
        <a:lstStyle/>
        <a:p>
          <a:endParaRPr lang="es-ES"/>
        </a:p>
      </dgm:t>
    </dgm:pt>
    <dgm:pt modelId="{93C4FBC8-8820-465B-AAFC-3B9D9D5F22D9}">
      <dgm:prSet phldrT="[Texto]" custT="1"/>
      <dgm:spPr>
        <a:solidFill>
          <a:srgbClr val="9A8919"/>
        </a:solidFill>
      </dgm:spPr>
      <dgm:t>
        <a:bodyPr/>
        <a:lstStyle/>
        <a:p>
          <a:r>
            <a:rPr lang="es-ES" sz="1200" dirty="0" smtClean="0"/>
            <a:t>Redifusión web</a:t>
          </a:r>
          <a:endParaRPr lang="es-ES" sz="1200" dirty="0"/>
        </a:p>
      </dgm:t>
    </dgm:pt>
    <dgm:pt modelId="{6D838843-68AC-419F-A8EA-5C441EB620EF}" type="parTrans" cxnId="{64432435-9764-4641-BC11-47348FF43FC5}">
      <dgm:prSet/>
      <dgm:spPr/>
      <dgm:t>
        <a:bodyPr/>
        <a:lstStyle/>
        <a:p>
          <a:endParaRPr lang="es-ES"/>
        </a:p>
      </dgm:t>
    </dgm:pt>
    <dgm:pt modelId="{1AC0FC26-196E-428B-A929-E8D6D67AFBE2}" type="sibTrans" cxnId="{64432435-9764-4641-BC11-47348FF43FC5}">
      <dgm:prSet/>
      <dgm:spPr>
        <a:solidFill>
          <a:srgbClr val="BC5561"/>
        </a:solidFill>
      </dgm:spPr>
      <dgm:t>
        <a:bodyPr/>
        <a:lstStyle/>
        <a:p>
          <a:endParaRPr lang="es-ES"/>
        </a:p>
      </dgm:t>
    </dgm:pt>
    <dgm:pt modelId="{08006150-19C9-4A12-A369-1435CA38EA8D}">
      <dgm:prSet phldrT="[Texto]"/>
      <dgm:spPr>
        <a:solidFill>
          <a:srgbClr val="9A8919"/>
        </a:solidFill>
      </dgm:spPr>
      <dgm:t>
        <a:bodyPr/>
        <a:lstStyle/>
        <a:p>
          <a:r>
            <a:rPr lang="es-ES" dirty="0" smtClean="0"/>
            <a:t>Sindicación de contenidos</a:t>
          </a:r>
          <a:endParaRPr lang="es-ES" dirty="0"/>
        </a:p>
      </dgm:t>
    </dgm:pt>
    <dgm:pt modelId="{6AF6CB24-10CD-475E-83F5-20FBB1F3B166}" type="parTrans" cxnId="{9AB31AD2-6003-4265-9793-721E6231B5BB}">
      <dgm:prSet/>
      <dgm:spPr/>
      <dgm:t>
        <a:bodyPr/>
        <a:lstStyle/>
        <a:p>
          <a:endParaRPr lang="es-ES"/>
        </a:p>
      </dgm:t>
    </dgm:pt>
    <dgm:pt modelId="{5B65E0B7-9BD9-4F64-80FD-88332E00AC95}" type="sibTrans" cxnId="{9AB31AD2-6003-4265-9793-721E6231B5BB}">
      <dgm:prSet/>
      <dgm:spPr>
        <a:solidFill>
          <a:srgbClr val="BC5561"/>
        </a:solidFill>
      </dgm:spPr>
      <dgm:t>
        <a:bodyPr/>
        <a:lstStyle/>
        <a:p>
          <a:endParaRPr lang="es-ES"/>
        </a:p>
      </dgm:t>
    </dgm:pt>
    <dgm:pt modelId="{56AA6863-502B-4EB1-8191-FBE4C917D59C}" type="pres">
      <dgm:prSet presAssocID="{6AE4D3AF-CB14-4C13-8696-0F818B11ECCF}" presName="composite" presStyleCnt="0">
        <dgm:presLayoutVars>
          <dgm:chMax val="3"/>
          <dgm:animLvl val="lvl"/>
          <dgm:resizeHandles val="exact"/>
        </dgm:presLayoutVars>
      </dgm:prSet>
      <dgm:spPr/>
      <dgm:t>
        <a:bodyPr/>
        <a:lstStyle/>
        <a:p>
          <a:endParaRPr lang="es-ES"/>
        </a:p>
      </dgm:t>
    </dgm:pt>
    <dgm:pt modelId="{552A62A4-B64D-455F-BAE2-0CE8AC60F8B0}" type="pres">
      <dgm:prSet presAssocID="{C89CFA60-63DE-45B1-A589-F9CF75525308}" presName="gear1" presStyleLbl="node1" presStyleIdx="0" presStyleCnt="3">
        <dgm:presLayoutVars>
          <dgm:chMax val="1"/>
          <dgm:bulletEnabled val="1"/>
        </dgm:presLayoutVars>
      </dgm:prSet>
      <dgm:spPr/>
      <dgm:t>
        <a:bodyPr/>
        <a:lstStyle/>
        <a:p>
          <a:endParaRPr lang="es-ES"/>
        </a:p>
      </dgm:t>
    </dgm:pt>
    <dgm:pt modelId="{1848CF31-E929-406F-8B39-F45CB8CDD22F}" type="pres">
      <dgm:prSet presAssocID="{C89CFA60-63DE-45B1-A589-F9CF75525308}" presName="gear1srcNode" presStyleLbl="node1" presStyleIdx="0" presStyleCnt="3"/>
      <dgm:spPr/>
      <dgm:t>
        <a:bodyPr/>
        <a:lstStyle/>
        <a:p>
          <a:endParaRPr lang="es-ES"/>
        </a:p>
      </dgm:t>
    </dgm:pt>
    <dgm:pt modelId="{E2E2DBA4-E8DB-46B2-96FF-9AD5E4F6D4C8}" type="pres">
      <dgm:prSet presAssocID="{C89CFA60-63DE-45B1-A589-F9CF75525308}" presName="gear1dstNode" presStyleLbl="node1" presStyleIdx="0" presStyleCnt="3"/>
      <dgm:spPr/>
      <dgm:t>
        <a:bodyPr/>
        <a:lstStyle/>
        <a:p>
          <a:endParaRPr lang="es-ES"/>
        </a:p>
      </dgm:t>
    </dgm:pt>
    <dgm:pt modelId="{AE63E24A-459C-4A4E-A7EB-75FDE11D6A40}" type="pres">
      <dgm:prSet presAssocID="{93C4FBC8-8820-465B-AAFC-3B9D9D5F22D9}" presName="gear2" presStyleLbl="node1" presStyleIdx="1" presStyleCnt="3">
        <dgm:presLayoutVars>
          <dgm:chMax val="1"/>
          <dgm:bulletEnabled val="1"/>
        </dgm:presLayoutVars>
      </dgm:prSet>
      <dgm:spPr/>
      <dgm:t>
        <a:bodyPr/>
        <a:lstStyle/>
        <a:p>
          <a:endParaRPr lang="es-ES"/>
        </a:p>
      </dgm:t>
    </dgm:pt>
    <dgm:pt modelId="{D498B97F-6818-4E13-9A18-DD68A2CF30F5}" type="pres">
      <dgm:prSet presAssocID="{93C4FBC8-8820-465B-AAFC-3B9D9D5F22D9}" presName="gear2srcNode" presStyleLbl="node1" presStyleIdx="1" presStyleCnt="3"/>
      <dgm:spPr/>
      <dgm:t>
        <a:bodyPr/>
        <a:lstStyle/>
        <a:p>
          <a:endParaRPr lang="es-ES"/>
        </a:p>
      </dgm:t>
    </dgm:pt>
    <dgm:pt modelId="{85DF3578-BDED-47C7-8CBF-E07E9D8A7678}" type="pres">
      <dgm:prSet presAssocID="{93C4FBC8-8820-465B-AAFC-3B9D9D5F22D9}" presName="gear2dstNode" presStyleLbl="node1" presStyleIdx="1" presStyleCnt="3"/>
      <dgm:spPr/>
      <dgm:t>
        <a:bodyPr/>
        <a:lstStyle/>
        <a:p>
          <a:endParaRPr lang="es-ES"/>
        </a:p>
      </dgm:t>
    </dgm:pt>
    <dgm:pt modelId="{93AF19FF-6F2C-482C-B6EF-C54C57A6FAD2}" type="pres">
      <dgm:prSet presAssocID="{08006150-19C9-4A12-A369-1435CA38EA8D}" presName="gear3" presStyleLbl="node1" presStyleIdx="2" presStyleCnt="3"/>
      <dgm:spPr/>
      <dgm:t>
        <a:bodyPr/>
        <a:lstStyle/>
        <a:p>
          <a:endParaRPr lang="es-ES"/>
        </a:p>
      </dgm:t>
    </dgm:pt>
    <dgm:pt modelId="{E8A481F9-064E-4683-8F86-6D60070DCD31}" type="pres">
      <dgm:prSet presAssocID="{08006150-19C9-4A12-A369-1435CA38EA8D}" presName="gear3tx" presStyleLbl="node1" presStyleIdx="2" presStyleCnt="3">
        <dgm:presLayoutVars>
          <dgm:chMax val="1"/>
          <dgm:bulletEnabled val="1"/>
        </dgm:presLayoutVars>
      </dgm:prSet>
      <dgm:spPr/>
      <dgm:t>
        <a:bodyPr/>
        <a:lstStyle/>
        <a:p>
          <a:endParaRPr lang="es-ES"/>
        </a:p>
      </dgm:t>
    </dgm:pt>
    <dgm:pt modelId="{DA89C114-BAB2-4E26-A793-AD2480FA73CF}" type="pres">
      <dgm:prSet presAssocID="{08006150-19C9-4A12-A369-1435CA38EA8D}" presName="gear3srcNode" presStyleLbl="node1" presStyleIdx="2" presStyleCnt="3"/>
      <dgm:spPr/>
      <dgm:t>
        <a:bodyPr/>
        <a:lstStyle/>
        <a:p>
          <a:endParaRPr lang="es-ES"/>
        </a:p>
      </dgm:t>
    </dgm:pt>
    <dgm:pt modelId="{D681DF33-1810-4EEC-BDC4-6C657D2A2E81}" type="pres">
      <dgm:prSet presAssocID="{08006150-19C9-4A12-A369-1435CA38EA8D}" presName="gear3dstNode" presStyleLbl="node1" presStyleIdx="2" presStyleCnt="3"/>
      <dgm:spPr/>
      <dgm:t>
        <a:bodyPr/>
        <a:lstStyle/>
        <a:p>
          <a:endParaRPr lang="es-ES"/>
        </a:p>
      </dgm:t>
    </dgm:pt>
    <dgm:pt modelId="{DF7D21B3-FEF3-4DFB-9CE6-C42A1755A7D5}" type="pres">
      <dgm:prSet presAssocID="{06363751-B4C9-45BD-B809-40222FAC97D1}" presName="connector1" presStyleLbl="sibTrans2D1" presStyleIdx="0" presStyleCnt="3"/>
      <dgm:spPr/>
      <dgm:t>
        <a:bodyPr/>
        <a:lstStyle/>
        <a:p>
          <a:endParaRPr lang="es-ES"/>
        </a:p>
      </dgm:t>
    </dgm:pt>
    <dgm:pt modelId="{772C5E81-581E-478B-8F19-702BF7E5FFC7}" type="pres">
      <dgm:prSet presAssocID="{1AC0FC26-196E-428B-A929-E8D6D67AFBE2}" presName="connector2" presStyleLbl="sibTrans2D1" presStyleIdx="1" presStyleCnt="3"/>
      <dgm:spPr/>
      <dgm:t>
        <a:bodyPr/>
        <a:lstStyle/>
        <a:p>
          <a:endParaRPr lang="es-ES"/>
        </a:p>
      </dgm:t>
    </dgm:pt>
    <dgm:pt modelId="{BDE0C038-6704-478B-A65A-29AEC5A533A3}" type="pres">
      <dgm:prSet presAssocID="{5B65E0B7-9BD9-4F64-80FD-88332E00AC95}" presName="connector3" presStyleLbl="sibTrans2D1" presStyleIdx="2" presStyleCnt="3"/>
      <dgm:spPr/>
      <dgm:t>
        <a:bodyPr/>
        <a:lstStyle/>
        <a:p>
          <a:endParaRPr lang="es-ES"/>
        </a:p>
      </dgm:t>
    </dgm:pt>
  </dgm:ptLst>
  <dgm:cxnLst>
    <dgm:cxn modelId="{DF5B048C-372E-4B35-829C-34167832F652}" type="presOf" srcId="{93C4FBC8-8820-465B-AAFC-3B9D9D5F22D9}" destId="{85DF3578-BDED-47C7-8CBF-E07E9D8A7678}" srcOrd="2" destOrd="0" presId="urn:microsoft.com/office/officeart/2005/8/layout/gear1"/>
    <dgm:cxn modelId="{68090477-C232-45F3-93FB-7AB5A44F26F6}" type="presOf" srcId="{C89CFA60-63DE-45B1-A589-F9CF75525308}" destId="{1848CF31-E929-406F-8B39-F45CB8CDD22F}" srcOrd="1" destOrd="0" presId="urn:microsoft.com/office/officeart/2005/8/layout/gear1"/>
    <dgm:cxn modelId="{0123B310-C696-4810-AE24-72512152E38D}" type="presOf" srcId="{08006150-19C9-4A12-A369-1435CA38EA8D}" destId="{DA89C114-BAB2-4E26-A793-AD2480FA73CF}" srcOrd="2" destOrd="0" presId="urn:microsoft.com/office/officeart/2005/8/layout/gear1"/>
    <dgm:cxn modelId="{64432435-9764-4641-BC11-47348FF43FC5}" srcId="{6AE4D3AF-CB14-4C13-8696-0F818B11ECCF}" destId="{93C4FBC8-8820-465B-AAFC-3B9D9D5F22D9}" srcOrd="1" destOrd="0" parTransId="{6D838843-68AC-419F-A8EA-5C441EB620EF}" sibTransId="{1AC0FC26-196E-428B-A929-E8D6D67AFBE2}"/>
    <dgm:cxn modelId="{AA1F5F67-888B-49C2-BAA2-FE38CFCD6688}" type="presOf" srcId="{C89CFA60-63DE-45B1-A589-F9CF75525308}" destId="{552A62A4-B64D-455F-BAE2-0CE8AC60F8B0}" srcOrd="0" destOrd="0" presId="urn:microsoft.com/office/officeart/2005/8/layout/gear1"/>
    <dgm:cxn modelId="{AFBD930A-AAF0-400A-B069-3891B3270FA2}" type="presOf" srcId="{08006150-19C9-4A12-A369-1435CA38EA8D}" destId="{93AF19FF-6F2C-482C-B6EF-C54C57A6FAD2}" srcOrd="0" destOrd="0" presId="urn:microsoft.com/office/officeart/2005/8/layout/gear1"/>
    <dgm:cxn modelId="{2751E6FB-D381-465B-AD43-657F69EF1523}" type="presOf" srcId="{08006150-19C9-4A12-A369-1435CA38EA8D}" destId="{D681DF33-1810-4EEC-BDC4-6C657D2A2E81}" srcOrd="3" destOrd="0" presId="urn:microsoft.com/office/officeart/2005/8/layout/gear1"/>
    <dgm:cxn modelId="{26F91BA0-5DA1-4044-AD3E-D1D5C733189D}" type="presOf" srcId="{06363751-B4C9-45BD-B809-40222FAC97D1}" destId="{DF7D21B3-FEF3-4DFB-9CE6-C42A1755A7D5}" srcOrd="0" destOrd="0" presId="urn:microsoft.com/office/officeart/2005/8/layout/gear1"/>
    <dgm:cxn modelId="{CAEAC00F-7438-46F0-8267-27CFEBA021E7}" type="presOf" srcId="{1AC0FC26-196E-428B-A929-E8D6D67AFBE2}" destId="{772C5E81-581E-478B-8F19-702BF7E5FFC7}" srcOrd="0" destOrd="0" presId="urn:microsoft.com/office/officeart/2005/8/layout/gear1"/>
    <dgm:cxn modelId="{0A2C8772-E515-423F-AB9A-8D6EC417A79E}" type="presOf" srcId="{93C4FBC8-8820-465B-AAFC-3B9D9D5F22D9}" destId="{AE63E24A-459C-4A4E-A7EB-75FDE11D6A40}" srcOrd="0" destOrd="0" presId="urn:microsoft.com/office/officeart/2005/8/layout/gear1"/>
    <dgm:cxn modelId="{9AB31AD2-6003-4265-9793-721E6231B5BB}" srcId="{6AE4D3AF-CB14-4C13-8696-0F818B11ECCF}" destId="{08006150-19C9-4A12-A369-1435CA38EA8D}" srcOrd="2" destOrd="0" parTransId="{6AF6CB24-10CD-475E-83F5-20FBB1F3B166}" sibTransId="{5B65E0B7-9BD9-4F64-80FD-88332E00AC95}"/>
    <dgm:cxn modelId="{08AF1C33-6AEB-4CAB-943A-DF2679F51F4F}" type="presOf" srcId="{93C4FBC8-8820-465B-AAFC-3B9D9D5F22D9}" destId="{D498B97F-6818-4E13-9A18-DD68A2CF30F5}" srcOrd="1" destOrd="0" presId="urn:microsoft.com/office/officeart/2005/8/layout/gear1"/>
    <dgm:cxn modelId="{568B890C-29AC-44D9-9CF1-AB790CA79C8D}" type="presOf" srcId="{5B65E0B7-9BD9-4F64-80FD-88332E00AC95}" destId="{BDE0C038-6704-478B-A65A-29AEC5A533A3}" srcOrd="0" destOrd="0" presId="urn:microsoft.com/office/officeart/2005/8/layout/gear1"/>
    <dgm:cxn modelId="{27020C95-00C3-4574-9E8E-F9FDC22C5D7C}" type="presOf" srcId="{C89CFA60-63DE-45B1-A589-F9CF75525308}" destId="{E2E2DBA4-E8DB-46B2-96FF-9AD5E4F6D4C8}" srcOrd="2" destOrd="0" presId="urn:microsoft.com/office/officeart/2005/8/layout/gear1"/>
    <dgm:cxn modelId="{769E667A-5FF6-42B3-A0FC-CB905D61433B}" type="presOf" srcId="{6AE4D3AF-CB14-4C13-8696-0F818B11ECCF}" destId="{56AA6863-502B-4EB1-8191-FBE4C917D59C}" srcOrd="0" destOrd="0" presId="urn:microsoft.com/office/officeart/2005/8/layout/gear1"/>
    <dgm:cxn modelId="{5E32EE79-9B84-48D5-84F2-A5F3C77F558A}" srcId="{6AE4D3AF-CB14-4C13-8696-0F818B11ECCF}" destId="{C89CFA60-63DE-45B1-A589-F9CF75525308}" srcOrd="0" destOrd="0" parTransId="{DC52E6B6-E64F-4AC4-AEBA-0278791FB288}" sibTransId="{06363751-B4C9-45BD-B809-40222FAC97D1}"/>
    <dgm:cxn modelId="{FC986613-7EB6-45AA-83D8-C9A5827A04B6}" type="presOf" srcId="{08006150-19C9-4A12-A369-1435CA38EA8D}" destId="{E8A481F9-064E-4683-8F86-6D60070DCD31}" srcOrd="1" destOrd="0" presId="urn:microsoft.com/office/officeart/2005/8/layout/gear1"/>
    <dgm:cxn modelId="{922C3DDF-9E69-48D4-B85D-615E2481F1E1}" type="presParOf" srcId="{56AA6863-502B-4EB1-8191-FBE4C917D59C}" destId="{552A62A4-B64D-455F-BAE2-0CE8AC60F8B0}" srcOrd="0" destOrd="0" presId="urn:microsoft.com/office/officeart/2005/8/layout/gear1"/>
    <dgm:cxn modelId="{65CCC6A6-17D9-4FCB-AB4F-438C42C4C20B}" type="presParOf" srcId="{56AA6863-502B-4EB1-8191-FBE4C917D59C}" destId="{1848CF31-E929-406F-8B39-F45CB8CDD22F}" srcOrd="1" destOrd="0" presId="urn:microsoft.com/office/officeart/2005/8/layout/gear1"/>
    <dgm:cxn modelId="{9D694EBD-D792-4F8E-97AA-61D091B9E1E0}" type="presParOf" srcId="{56AA6863-502B-4EB1-8191-FBE4C917D59C}" destId="{E2E2DBA4-E8DB-46B2-96FF-9AD5E4F6D4C8}" srcOrd="2" destOrd="0" presId="urn:microsoft.com/office/officeart/2005/8/layout/gear1"/>
    <dgm:cxn modelId="{0FAC5BEF-BD78-4571-8F7C-0ABADE54F847}" type="presParOf" srcId="{56AA6863-502B-4EB1-8191-FBE4C917D59C}" destId="{AE63E24A-459C-4A4E-A7EB-75FDE11D6A40}" srcOrd="3" destOrd="0" presId="urn:microsoft.com/office/officeart/2005/8/layout/gear1"/>
    <dgm:cxn modelId="{776062C9-0337-484B-B931-AEFF58355AF5}" type="presParOf" srcId="{56AA6863-502B-4EB1-8191-FBE4C917D59C}" destId="{D498B97F-6818-4E13-9A18-DD68A2CF30F5}" srcOrd="4" destOrd="0" presId="urn:microsoft.com/office/officeart/2005/8/layout/gear1"/>
    <dgm:cxn modelId="{B39C83BB-C890-417A-AB8C-F56F05315784}" type="presParOf" srcId="{56AA6863-502B-4EB1-8191-FBE4C917D59C}" destId="{85DF3578-BDED-47C7-8CBF-E07E9D8A7678}" srcOrd="5" destOrd="0" presId="urn:microsoft.com/office/officeart/2005/8/layout/gear1"/>
    <dgm:cxn modelId="{8C244456-B2E7-4A44-A9BE-4A32A5ED9DD9}" type="presParOf" srcId="{56AA6863-502B-4EB1-8191-FBE4C917D59C}" destId="{93AF19FF-6F2C-482C-B6EF-C54C57A6FAD2}" srcOrd="6" destOrd="0" presId="urn:microsoft.com/office/officeart/2005/8/layout/gear1"/>
    <dgm:cxn modelId="{4FA161B2-3F47-4A46-84AE-ABDDC840D99D}" type="presParOf" srcId="{56AA6863-502B-4EB1-8191-FBE4C917D59C}" destId="{E8A481F9-064E-4683-8F86-6D60070DCD31}" srcOrd="7" destOrd="0" presId="urn:microsoft.com/office/officeart/2005/8/layout/gear1"/>
    <dgm:cxn modelId="{CB829780-0270-4450-A8D9-37AB6F07A377}" type="presParOf" srcId="{56AA6863-502B-4EB1-8191-FBE4C917D59C}" destId="{DA89C114-BAB2-4E26-A793-AD2480FA73CF}" srcOrd="8" destOrd="0" presId="urn:microsoft.com/office/officeart/2005/8/layout/gear1"/>
    <dgm:cxn modelId="{441BA401-9FA0-4A7B-8379-AC371E5565E2}" type="presParOf" srcId="{56AA6863-502B-4EB1-8191-FBE4C917D59C}" destId="{D681DF33-1810-4EEC-BDC4-6C657D2A2E81}" srcOrd="9" destOrd="0" presId="urn:microsoft.com/office/officeart/2005/8/layout/gear1"/>
    <dgm:cxn modelId="{97D54352-86EF-4341-93FA-5B507C4DF4C1}" type="presParOf" srcId="{56AA6863-502B-4EB1-8191-FBE4C917D59C}" destId="{DF7D21B3-FEF3-4DFB-9CE6-C42A1755A7D5}" srcOrd="10" destOrd="0" presId="urn:microsoft.com/office/officeart/2005/8/layout/gear1"/>
    <dgm:cxn modelId="{6B8A5F09-954A-48A6-AB95-D231F7C0B122}" type="presParOf" srcId="{56AA6863-502B-4EB1-8191-FBE4C917D59C}" destId="{772C5E81-581E-478B-8F19-702BF7E5FFC7}" srcOrd="11" destOrd="0" presId="urn:microsoft.com/office/officeart/2005/8/layout/gear1"/>
    <dgm:cxn modelId="{B228E603-5244-458C-B1F5-91FE968770DE}" type="presParOf" srcId="{56AA6863-502B-4EB1-8191-FBE4C917D59C}" destId="{BDE0C038-6704-478B-A65A-29AEC5A533A3}"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E4D3AF-CB14-4C13-8696-0F818B11ECCF}" type="doc">
      <dgm:prSet loTypeId="urn:microsoft.com/office/officeart/2005/8/layout/gear1" loCatId="cycle" qsTypeId="urn:microsoft.com/office/officeart/2005/8/quickstyle/simple1" qsCatId="simple" csTypeId="urn:microsoft.com/office/officeart/2005/8/colors/accent1_2" csCatId="accent1" phldr="1"/>
      <dgm:spPr/>
      <dgm:t>
        <a:bodyPr/>
        <a:lstStyle/>
        <a:p>
          <a:endParaRPr lang="es-ES"/>
        </a:p>
      </dgm:t>
    </dgm:pt>
    <dgm:pt modelId="{C89CFA60-63DE-45B1-A589-F9CF75525308}">
      <dgm:prSet phldrT="[Texto]" custT="1"/>
      <dgm:spPr>
        <a:solidFill>
          <a:srgbClr val="9A8919"/>
        </a:solidFill>
      </dgm:spPr>
      <dgm:t>
        <a:bodyPr/>
        <a:lstStyle/>
        <a:p>
          <a:r>
            <a:rPr lang="es-ES" sz="1600" dirty="0" smtClean="0"/>
            <a:t>1. Navegue hasta el sitio que desee suscribirse y busque el icono RSS</a:t>
          </a:r>
          <a:endParaRPr lang="es-ES" sz="1600" dirty="0"/>
        </a:p>
      </dgm:t>
    </dgm:pt>
    <dgm:pt modelId="{DC52E6B6-E64F-4AC4-AEBA-0278791FB288}" type="parTrans" cxnId="{5E32EE79-9B84-48D5-84F2-A5F3C77F558A}">
      <dgm:prSet/>
      <dgm:spPr/>
      <dgm:t>
        <a:bodyPr/>
        <a:lstStyle/>
        <a:p>
          <a:endParaRPr lang="es-ES"/>
        </a:p>
      </dgm:t>
    </dgm:pt>
    <dgm:pt modelId="{06363751-B4C9-45BD-B809-40222FAC97D1}" type="sibTrans" cxnId="{5E32EE79-9B84-48D5-84F2-A5F3C77F558A}">
      <dgm:prSet/>
      <dgm:spPr>
        <a:solidFill>
          <a:srgbClr val="BC5561"/>
        </a:solidFill>
      </dgm:spPr>
      <dgm:t>
        <a:bodyPr/>
        <a:lstStyle/>
        <a:p>
          <a:endParaRPr lang="es-ES"/>
        </a:p>
      </dgm:t>
    </dgm:pt>
    <dgm:pt modelId="{93C4FBC8-8820-465B-AAFC-3B9D9D5F22D9}">
      <dgm:prSet phldrT="[Texto]" custT="1"/>
      <dgm:spPr>
        <a:solidFill>
          <a:srgbClr val="9A8919"/>
        </a:solidFill>
      </dgm:spPr>
      <dgm:t>
        <a:bodyPr/>
        <a:lstStyle/>
        <a:p>
          <a:r>
            <a:rPr lang="es-ES" sz="1100" b="1" dirty="0" smtClean="0">
              <a:solidFill>
                <a:srgbClr val="FFFFFF"/>
              </a:solidFill>
            </a:rPr>
            <a:t>2. Copiar ubicación de enlace</a:t>
          </a:r>
          <a:endParaRPr lang="es-ES" sz="1100" dirty="0"/>
        </a:p>
      </dgm:t>
    </dgm:pt>
    <dgm:pt modelId="{6D838843-68AC-419F-A8EA-5C441EB620EF}" type="parTrans" cxnId="{64432435-9764-4641-BC11-47348FF43FC5}">
      <dgm:prSet/>
      <dgm:spPr/>
      <dgm:t>
        <a:bodyPr/>
        <a:lstStyle/>
        <a:p>
          <a:endParaRPr lang="es-ES"/>
        </a:p>
      </dgm:t>
    </dgm:pt>
    <dgm:pt modelId="{1AC0FC26-196E-428B-A929-E8D6D67AFBE2}" type="sibTrans" cxnId="{64432435-9764-4641-BC11-47348FF43FC5}">
      <dgm:prSet/>
      <dgm:spPr>
        <a:solidFill>
          <a:srgbClr val="BC5561"/>
        </a:solidFill>
      </dgm:spPr>
      <dgm:t>
        <a:bodyPr/>
        <a:lstStyle/>
        <a:p>
          <a:endParaRPr lang="es-ES"/>
        </a:p>
      </dgm:t>
    </dgm:pt>
    <dgm:pt modelId="{7BEDBCC2-67BF-46B0-8FE1-60F207598DBD}">
      <dgm:prSet phldrT="[Texto]" custT="1"/>
      <dgm:spPr>
        <a:solidFill>
          <a:srgbClr val="9A8919"/>
        </a:solidFill>
      </dgm:spPr>
      <dgm:t>
        <a:bodyPr/>
        <a:lstStyle/>
        <a:p>
          <a:r>
            <a:rPr lang="es-ES" sz="1100" dirty="0" smtClean="0"/>
            <a:t>3. Pegue este enlace (URL) en la sección Agregar </a:t>
          </a:r>
          <a:r>
            <a:rPr lang="es-ES" sz="1100" dirty="0" err="1" smtClean="0"/>
            <a:t>feeds</a:t>
          </a:r>
          <a:r>
            <a:rPr lang="es-ES" sz="1100" dirty="0" smtClean="0"/>
            <a:t> de su lector de RSS.</a:t>
          </a:r>
          <a:endParaRPr lang="es-ES" sz="900" dirty="0"/>
        </a:p>
      </dgm:t>
    </dgm:pt>
    <dgm:pt modelId="{99E2C451-2813-45C9-9E71-A13E787E8AF4}" type="parTrans" cxnId="{3D3CC826-FF32-41D9-A199-B1885CDE866F}">
      <dgm:prSet/>
      <dgm:spPr/>
      <dgm:t>
        <a:bodyPr/>
        <a:lstStyle/>
        <a:p>
          <a:endParaRPr lang="es-ES"/>
        </a:p>
      </dgm:t>
    </dgm:pt>
    <dgm:pt modelId="{6DB4B3E3-320C-489B-8CF9-018503DD0A04}" type="sibTrans" cxnId="{3D3CC826-FF32-41D9-A199-B1885CDE866F}">
      <dgm:prSet/>
      <dgm:spPr/>
      <dgm:t>
        <a:bodyPr/>
        <a:lstStyle/>
        <a:p>
          <a:endParaRPr lang="es-ES"/>
        </a:p>
      </dgm:t>
    </dgm:pt>
    <dgm:pt modelId="{56AA6863-502B-4EB1-8191-FBE4C917D59C}" type="pres">
      <dgm:prSet presAssocID="{6AE4D3AF-CB14-4C13-8696-0F818B11ECCF}" presName="composite" presStyleCnt="0">
        <dgm:presLayoutVars>
          <dgm:chMax val="3"/>
          <dgm:animLvl val="lvl"/>
          <dgm:resizeHandles val="exact"/>
        </dgm:presLayoutVars>
      </dgm:prSet>
      <dgm:spPr/>
      <dgm:t>
        <a:bodyPr/>
        <a:lstStyle/>
        <a:p>
          <a:endParaRPr lang="es-ES"/>
        </a:p>
      </dgm:t>
    </dgm:pt>
    <dgm:pt modelId="{552A62A4-B64D-455F-BAE2-0CE8AC60F8B0}" type="pres">
      <dgm:prSet presAssocID="{C89CFA60-63DE-45B1-A589-F9CF75525308}" presName="gear1" presStyleLbl="node1" presStyleIdx="0" presStyleCnt="3">
        <dgm:presLayoutVars>
          <dgm:chMax val="1"/>
          <dgm:bulletEnabled val="1"/>
        </dgm:presLayoutVars>
      </dgm:prSet>
      <dgm:spPr/>
      <dgm:t>
        <a:bodyPr/>
        <a:lstStyle/>
        <a:p>
          <a:endParaRPr lang="es-ES"/>
        </a:p>
      </dgm:t>
    </dgm:pt>
    <dgm:pt modelId="{1848CF31-E929-406F-8B39-F45CB8CDD22F}" type="pres">
      <dgm:prSet presAssocID="{C89CFA60-63DE-45B1-A589-F9CF75525308}" presName="gear1srcNode" presStyleLbl="node1" presStyleIdx="0" presStyleCnt="3"/>
      <dgm:spPr/>
      <dgm:t>
        <a:bodyPr/>
        <a:lstStyle/>
        <a:p>
          <a:endParaRPr lang="es-ES"/>
        </a:p>
      </dgm:t>
    </dgm:pt>
    <dgm:pt modelId="{E2E2DBA4-E8DB-46B2-96FF-9AD5E4F6D4C8}" type="pres">
      <dgm:prSet presAssocID="{C89CFA60-63DE-45B1-A589-F9CF75525308}" presName="gear1dstNode" presStyleLbl="node1" presStyleIdx="0" presStyleCnt="3"/>
      <dgm:spPr/>
      <dgm:t>
        <a:bodyPr/>
        <a:lstStyle/>
        <a:p>
          <a:endParaRPr lang="es-ES"/>
        </a:p>
      </dgm:t>
    </dgm:pt>
    <dgm:pt modelId="{AE63E24A-459C-4A4E-A7EB-75FDE11D6A40}" type="pres">
      <dgm:prSet presAssocID="{93C4FBC8-8820-465B-AAFC-3B9D9D5F22D9}" presName="gear2" presStyleLbl="node1" presStyleIdx="1" presStyleCnt="3">
        <dgm:presLayoutVars>
          <dgm:chMax val="1"/>
          <dgm:bulletEnabled val="1"/>
        </dgm:presLayoutVars>
      </dgm:prSet>
      <dgm:spPr/>
      <dgm:t>
        <a:bodyPr/>
        <a:lstStyle/>
        <a:p>
          <a:endParaRPr lang="es-ES"/>
        </a:p>
      </dgm:t>
    </dgm:pt>
    <dgm:pt modelId="{D498B97F-6818-4E13-9A18-DD68A2CF30F5}" type="pres">
      <dgm:prSet presAssocID="{93C4FBC8-8820-465B-AAFC-3B9D9D5F22D9}" presName="gear2srcNode" presStyleLbl="node1" presStyleIdx="1" presStyleCnt="3"/>
      <dgm:spPr/>
      <dgm:t>
        <a:bodyPr/>
        <a:lstStyle/>
        <a:p>
          <a:endParaRPr lang="es-ES"/>
        </a:p>
      </dgm:t>
    </dgm:pt>
    <dgm:pt modelId="{85DF3578-BDED-47C7-8CBF-E07E9D8A7678}" type="pres">
      <dgm:prSet presAssocID="{93C4FBC8-8820-465B-AAFC-3B9D9D5F22D9}" presName="gear2dstNode" presStyleLbl="node1" presStyleIdx="1" presStyleCnt="3"/>
      <dgm:spPr/>
      <dgm:t>
        <a:bodyPr/>
        <a:lstStyle/>
        <a:p>
          <a:endParaRPr lang="es-ES"/>
        </a:p>
      </dgm:t>
    </dgm:pt>
    <dgm:pt modelId="{DA4E1728-F312-4B94-A6BD-D47E3DC8B3AC}" type="pres">
      <dgm:prSet presAssocID="{7BEDBCC2-67BF-46B0-8FE1-60F207598DBD}" presName="gear3" presStyleLbl="node1" presStyleIdx="2" presStyleCnt="3" custScaleX="109914" custScaleY="112996"/>
      <dgm:spPr/>
      <dgm:t>
        <a:bodyPr/>
        <a:lstStyle/>
        <a:p>
          <a:endParaRPr lang="es-ES"/>
        </a:p>
      </dgm:t>
    </dgm:pt>
    <dgm:pt modelId="{3ADBE9BE-0C00-4818-82EF-000C201201B3}" type="pres">
      <dgm:prSet presAssocID="{7BEDBCC2-67BF-46B0-8FE1-60F207598DBD}" presName="gear3tx" presStyleLbl="node1" presStyleIdx="2" presStyleCnt="3">
        <dgm:presLayoutVars>
          <dgm:chMax val="1"/>
          <dgm:bulletEnabled val="1"/>
        </dgm:presLayoutVars>
      </dgm:prSet>
      <dgm:spPr/>
      <dgm:t>
        <a:bodyPr/>
        <a:lstStyle/>
        <a:p>
          <a:endParaRPr lang="es-ES"/>
        </a:p>
      </dgm:t>
    </dgm:pt>
    <dgm:pt modelId="{BF0AE7E8-B5D9-40DD-B35B-5A8D4B7C658E}" type="pres">
      <dgm:prSet presAssocID="{7BEDBCC2-67BF-46B0-8FE1-60F207598DBD}" presName="gear3srcNode" presStyleLbl="node1" presStyleIdx="2" presStyleCnt="3"/>
      <dgm:spPr/>
      <dgm:t>
        <a:bodyPr/>
        <a:lstStyle/>
        <a:p>
          <a:endParaRPr lang="es-ES"/>
        </a:p>
      </dgm:t>
    </dgm:pt>
    <dgm:pt modelId="{2082DC15-E680-4988-8634-E8DB53610931}" type="pres">
      <dgm:prSet presAssocID="{7BEDBCC2-67BF-46B0-8FE1-60F207598DBD}" presName="gear3dstNode" presStyleLbl="node1" presStyleIdx="2" presStyleCnt="3"/>
      <dgm:spPr/>
      <dgm:t>
        <a:bodyPr/>
        <a:lstStyle/>
        <a:p>
          <a:endParaRPr lang="es-ES"/>
        </a:p>
      </dgm:t>
    </dgm:pt>
    <dgm:pt modelId="{DF7D21B3-FEF3-4DFB-9CE6-C42A1755A7D5}" type="pres">
      <dgm:prSet presAssocID="{06363751-B4C9-45BD-B809-40222FAC97D1}" presName="connector1" presStyleLbl="sibTrans2D1" presStyleIdx="0" presStyleCnt="3"/>
      <dgm:spPr/>
      <dgm:t>
        <a:bodyPr/>
        <a:lstStyle/>
        <a:p>
          <a:endParaRPr lang="es-ES"/>
        </a:p>
      </dgm:t>
    </dgm:pt>
    <dgm:pt modelId="{772C5E81-581E-478B-8F19-702BF7E5FFC7}" type="pres">
      <dgm:prSet presAssocID="{1AC0FC26-196E-428B-A929-E8D6D67AFBE2}" presName="connector2" presStyleLbl="sibTrans2D1" presStyleIdx="1" presStyleCnt="3"/>
      <dgm:spPr/>
      <dgm:t>
        <a:bodyPr/>
        <a:lstStyle/>
        <a:p>
          <a:endParaRPr lang="es-ES"/>
        </a:p>
      </dgm:t>
    </dgm:pt>
    <dgm:pt modelId="{1DB98241-0219-44BE-A724-793D2115D999}" type="pres">
      <dgm:prSet presAssocID="{6DB4B3E3-320C-489B-8CF9-018503DD0A04}" presName="connector3" presStyleLbl="sibTrans2D1" presStyleIdx="2" presStyleCnt="3"/>
      <dgm:spPr/>
      <dgm:t>
        <a:bodyPr/>
        <a:lstStyle/>
        <a:p>
          <a:endParaRPr lang="es-ES"/>
        </a:p>
      </dgm:t>
    </dgm:pt>
  </dgm:ptLst>
  <dgm:cxnLst>
    <dgm:cxn modelId="{7DD240A0-8807-4967-85AA-ED12117EA826}" type="presOf" srcId="{6AE4D3AF-CB14-4C13-8696-0F818B11ECCF}" destId="{56AA6863-502B-4EB1-8191-FBE4C917D59C}" srcOrd="0" destOrd="0" presId="urn:microsoft.com/office/officeart/2005/8/layout/gear1"/>
    <dgm:cxn modelId="{1E0645E2-D2E7-4A89-A4BB-EC71A0BA3C27}" type="presOf" srcId="{C89CFA60-63DE-45B1-A589-F9CF75525308}" destId="{1848CF31-E929-406F-8B39-F45CB8CDD22F}" srcOrd="1" destOrd="0" presId="urn:microsoft.com/office/officeart/2005/8/layout/gear1"/>
    <dgm:cxn modelId="{11E3AB05-1F0C-4463-B20F-6F7D9AD51BAD}" type="presOf" srcId="{6DB4B3E3-320C-489B-8CF9-018503DD0A04}" destId="{1DB98241-0219-44BE-A724-793D2115D999}" srcOrd="0" destOrd="0" presId="urn:microsoft.com/office/officeart/2005/8/layout/gear1"/>
    <dgm:cxn modelId="{1B7E0298-06C6-4F67-8ADF-A4F4FD531CC8}" type="presOf" srcId="{1AC0FC26-196E-428B-A929-E8D6D67AFBE2}" destId="{772C5E81-581E-478B-8F19-702BF7E5FFC7}" srcOrd="0" destOrd="0" presId="urn:microsoft.com/office/officeart/2005/8/layout/gear1"/>
    <dgm:cxn modelId="{64432435-9764-4641-BC11-47348FF43FC5}" srcId="{6AE4D3AF-CB14-4C13-8696-0F818B11ECCF}" destId="{93C4FBC8-8820-465B-AAFC-3B9D9D5F22D9}" srcOrd="1" destOrd="0" parTransId="{6D838843-68AC-419F-A8EA-5C441EB620EF}" sibTransId="{1AC0FC26-196E-428B-A929-E8D6D67AFBE2}"/>
    <dgm:cxn modelId="{28857C57-856F-46D3-A7C4-018F03F11496}" type="presOf" srcId="{93C4FBC8-8820-465B-AAFC-3B9D9D5F22D9}" destId="{D498B97F-6818-4E13-9A18-DD68A2CF30F5}" srcOrd="1" destOrd="0" presId="urn:microsoft.com/office/officeart/2005/8/layout/gear1"/>
    <dgm:cxn modelId="{2A33A42A-F4F4-43AD-80DE-CA3CD6799AF3}" type="presOf" srcId="{7BEDBCC2-67BF-46B0-8FE1-60F207598DBD}" destId="{BF0AE7E8-B5D9-40DD-B35B-5A8D4B7C658E}" srcOrd="2" destOrd="0" presId="urn:microsoft.com/office/officeart/2005/8/layout/gear1"/>
    <dgm:cxn modelId="{979E6DD5-32C4-4CDB-B106-E0EF7B9841D6}" type="presOf" srcId="{06363751-B4C9-45BD-B809-40222FAC97D1}" destId="{DF7D21B3-FEF3-4DFB-9CE6-C42A1755A7D5}" srcOrd="0" destOrd="0" presId="urn:microsoft.com/office/officeart/2005/8/layout/gear1"/>
    <dgm:cxn modelId="{674584C1-BF6E-4C7D-B5CC-07385D1FB215}" type="presOf" srcId="{C89CFA60-63DE-45B1-A589-F9CF75525308}" destId="{552A62A4-B64D-455F-BAE2-0CE8AC60F8B0}" srcOrd="0" destOrd="0" presId="urn:microsoft.com/office/officeart/2005/8/layout/gear1"/>
    <dgm:cxn modelId="{504AE6E8-FCE5-489E-ACAA-65FE7D011B3A}" type="presOf" srcId="{7BEDBCC2-67BF-46B0-8FE1-60F207598DBD}" destId="{3ADBE9BE-0C00-4818-82EF-000C201201B3}" srcOrd="1" destOrd="0" presId="urn:microsoft.com/office/officeart/2005/8/layout/gear1"/>
    <dgm:cxn modelId="{4AA0D5C2-3A19-463C-9FC5-540B4B122172}" type="presOf" srcId="{7BEDBCC2-67BF-46B0-8FE1-60F207598DBD}" destId="{2082DC15-E680-4988-8634-E8DB53610931}" srcOrd="3" destOrd="0" presId="urn:microsoft.com/office/officeart/2005/8/layout/gear1"/>
    <dgm:cxn modelId="{70CB4D63-BBE4-466C-8DEF-78524D7A6877}" type="presOf" srcId="{93C4FBC8-8820-465B-AAFC-3B9D9D5F22D9}" destId="{85DF3578-BDED-47C7-8CBF-E07E9D8A7678}" srcOrd="2" destOrd="0" presId="urn:microsoft.com/office/officeart/2005/8/layout/gear1"/>
    <dgm:cxn modelId="{FC65F64A-4F97-4FCB-B88C-1C826B2744C0}" type="presOf" srcId="{7BEDBCC2-67BF-46B0-8FE1-60F207598DBD}" destId="{DA4E1728-F312-4B94-A6BD-D47E3DC8B3AC}" srcOrd="0" destOrd="0" presId="urn:microsoft.com/office/officeart/2005/8/layout/gear1"/>
    <dgm:cxn modelId="{3D3CC826-FF32-41D9-A199-B1885CDE866F}" srcId="{6AE4D3AF-CB14-4C13-8696-0F818B11ECCF}" destId="{7BEDBCC2-67BF-46B0-8FE1-60F207598DBD}" srcOrd="2" destOrd="0" parTransId="{99E2C451-2813-45C9-9E71-A13E787E8AF4}" sibTransId="{6DB4B3E3-320C-489B-8CF9-018503DD0A04}"/>
    <dgm:cxn modelId="{AF939EAF-5E8B-43F3-BF39-F24823B553B1}" type="presOf" srcId="{C89CFA60-63DE-45B1-A589-F9CF75525308}" destId="{E2E2DBA4-E8DB-46B2-96FF-9AD5E4F6D4C8}" srcOrd="2" destOrd="0" presId="urn:microsoft.com/office/officeart/2005/8/layout/gear1"/>
    <dgm:cxn modelId="{5E32EE79-9B84-48D5-84F2-A5F3C77F558A}" srcId="{6AE4D3AF-CB14-4C13-8696-0F818B11ECCF}" destId="{C89CFA60-63DE-45B1-A589-F9CF75525308}" srcOrd="0" destOrd="0" parTransId="{DC52E6B6-E64F-4AC4-AEBA-0278791FB288}" sibTransId="{06363751-B4C9-45BD-B809-40222FAC97D1}"/>
    <dgm:cxn modelId="{70B5E84B-2DF6-4FED-87DC-C7AAF0B78ED3}" type="presOf" srcId="{93C4FBC8-8820-465B-AAFC-3B9D9D5F22D9}" destId="{AE63E24A-459C-4A4E-A7EB-75FDE11D6A40}" srcOrd="0" destOrd="0" presId="urn:microsoft.com/office/officeart/2005/8/layout/gear1"/>
    <dgm:cxn modelId="{525047B5-F91B-4734-BBF5-A00DEAA14ED2}" type="presParOf" srcId="{56AA6863-502B-4EB1-8191-FBE4C917D59C}" destId="{552A62A4-B64D-455F-BAE2-0CE8AC60F8B0}" srcOrd="0" destOrd="0" presId="urn:microsoft.com/office/officeart/2005/8/layout/gear1"/>
    <dgm:cxn modelId="{A73D8E23-6EA1-4B92-ABA7-8D2F70A9A3BE}" type="presParOf" srcId="{56AA6863-502B-4EB1-8191-FBE4C917D59C}" destId="{1848CF31-E929-406F-8B39-F45CB8CDD22F}" srcOrd="1" destOrd="0" presId="urn:microsoft.com/office/officeart/2005/8/layout/gear1"/>
    <dgm:cxn modelId="{69C17F45-D747-4B10-8B5B-C701B0F0043F}" type="presParOf" srcId="{56AA6863-502B-4EB1-8191-FBE4C917D59C}" destId="{E2E2DBA4-E8DB-46B2-96FF-9AD5E4F6D4C8}" srcOrd="2" destOrd="0" presId="urn:microsoft.com/office/officeart/2005/8/layout/gear1"/>
    <dgm:cxn modelId="{AD8C276D-2C69-43A1-B1DF-EC4C89C7B022}" type="presParOf" srcId="{56AA6863-502B-4EB1-8191-FBE4C917D59C}" destId="{AE63E24A-459C-4A4E-A7EB-75FDE11D6A40}" srcOrd="3" destOrd="0" presId="urn:microsoft.com/office/officeart/2005/8/layout/gear1"/>
    <dgm:cxn modelId="{4C407EAF-92FE-4EEB-A8E6-EFFB0D54570D}" type="presParOf" srcId="{56AA6863-502B-4EB1-8191-FBE4C917D59C}" destId="{D498B97F-6818-4E13-9A18-DD68A2CF30F5}" srcOrd="4" destOrd="0" presId="urn:microsoft.com/office/officeart/2005/8/layout/gear1"/>
    <dgm:cxn modelId="{C821F0C8-852D-4519-90AA-A8B88EC5782F}" type="presParOf" srcId="{56AA6863-502B-4EB1-8191-FBE4C917D59C}" destId="{85DF3578-BDED-47C7-8CBF-E07E9D8A7678}" srcOrd="5" destOrd="0" presId="urn:microsoft.com/office/officeart/2005/8/layout/gear1"/>
    <dgm:cxn modelId="{D5C1DEDC-F453-40D9-B383-7629834E7E62}" type="presParOf" srcId="{56AA6863-502B-4EB1-8191-FBE4C917D59C}" destId="{DA4E1728-F312-4B94-A6BD-D47E3DC8B3AC}" srcOrd="6" destOrd="0" presId="urn:microsoft.com/office/officeart/2005/8/layout/gear1"/>
    <dgm:cxn modelId="{09862750-C971-4641-A595-0E4F28683E5F}" type="presParOf" srcId="{56AA6863-502B-4EB1-8191-FBE4C917D59C}" destId="{3ADBE9BE-0C00-4818-82EF-000C201201B3}" srcOrd="7" destOrd="0" presId="urn:microsoft.com/office/officeart/2005/8/layout/gear1"/>
    <dgm:cxn modelId="{1FCACCB5-2A02-49CB-B6E3-953234C42348}" type="presParOf" srcId="{56AA6863-502B-4EB1-8191-FBE4C917D59C}" destId="{BF0AE7E8-B5D9-40DD-B35B-5A8D4B7C658E}" srcOrd="8" destOrd="0" presId="urn:microsoft.com/office/officeart/2005/8/layout/gear1"/>
    <dgm:cxn modelId="{884F50E7-9092-4856-BB00-DAEA10F0458F}" type="presParOf" srcId="{56AA6863-502B-4EB1-8191-FBE4C917D59C}" destId="{2082DC15-E680-4988-8634-E8DB53610931}" srcOrd="9" destOrd="0" presId="urn:microsoft.com/office/officeart/2005/8/layout/gear1"/>
    <dgm:cxn modelId="{2D67F525-4966-4FD7-BB8E-B2D867EAF027}" type="presParOf" srcId="{56AA6863-502B-4EB1-8191-FBE4C917D59C}" destId="{DF7D21B3-FEF3-4DFB-9CE6-C42A1755A7D5}" srcOrd="10" destOrd="0" presId="urn:microsoft.com/office/officeart/2005/8/layout/gear1"/>
    <dgm:cxn modelId="{602FACE3-72B8-4CD5-B67A-727752B633BB}" type="presParOf" srcId="{56AA6863-502B-4EB1-8191-FBE4C917D59C}" destId="{772C5E81-581E-478B-8F19-702BF7E5FFC7}" srcOrd="11" destOrd="0" presId="urn:microsoft.com/office/officeart/2005/8/layout/gear1"/>
    <dgm:cxn modelId="{A50ED39F-A6D8-407F-B72D-4B6094607F15}" type="presParOf" srcId="{56AA6863-502B-4EB1-8191-FBE4C917D59C}" destId="{1DB98241-0219-44BE-A724-793D2115D999}"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DE0DC4-AD00-4E77-9289-4FEC2082EB64}" type="doc">
      <dgm:prSet loTypeId="urn:microsoft.com/office/officeart/2005/8/layout/hProcess6" loCatId="process" qsTypeId="urn:microsoft.com/office/officeart/2005/8/quickstyle/simple1" qsCatId="simple" csTypeId="urn:microsoft.com/office/officeart/2005/8/colors/colorful1" csCatId="colorful" phldr="1"/>
      <dgm:spPr/>
      <dgm:t>
        <a:bodyPr/>
        <a:lstStyle/>
        <a:p>
          <a:endParaRPr lang="es-ES"/>
        </a:p>
      </dgm:t>
    </dgm:pt>
    <dgm:pt modelId="{EF752422-9889-4280-B55D-C1690CDCD676}">
      <dgm:prSet phldrT="[Texto]"/>
      <dgm:spPr>
        <a:solidFill>
          <a:srgbClr val="D95362"/>
        </a:solidFill>
        <a:ln>
          <a:solidFill>
            <a:srgbClr val="A13442"/>
          </a:solidFill>
        </a:ln>
      </dgm:spPr>
      <dgm:t>
        <a:bodyPr/>
        <a:lstStyle/>
        <a:p>
          <a:r>
            <a:rPr lang="es-ES" dirty="0" smtClean="0">
              <a:latin typeface="Franklin Gothic" panose="020B0604020202020204" charset="0"/>
            </a:rPr>
            <a:t>1</a:t>
          </a:r>
          <a:endParaRPr lang="es-ES" dirty="0">
            <a:latin typeface="Franklin Gothic" panose="020B0604020202020204" charset="0"/>
          </a:endParaRPr>
        </a:p>
      </dgm:t>
    </dgm:pt>
    <dgm:pt modelId="{92DB0158-9936-44B1-AC88-5C0D6888A395}" type="parTrans" cxnId="{9A18FE08-C5C3-4F01-8462-0A0D6E2C4FF9}">
      <dgm:prSet/>
      <dgm:spPr/>
      <dgm:t>
        <a:bodyPr/>
        <a:lstStyle/>
        <a:p>
          <a:endParaRPr lang="es-ES"/>
        </a:p>
      </dgm:t>
    </dgm:pt>
    <dgm:pt modelId="{3B449395-86F4-4090-8AFB-6D30ACEDA5FD}" type="sibTrans" cxnId="{9A18FE08-C5C3-4F01-8462-0A0D6E2C4FF9}">
      <dgm:prSet/>
      <dgm:spPr/>
      <dgm:t>
        <a:bodyPr/>
        <a:lstStyle/>
        <a:p>
          <a:endParaRPr lang="es-ES"/>
        </a:p>
      </dgm:t>
    </dgm:pt>
    <dgm:pt modelId="{48B9450A-B3AB-4485-88A1-116783E50B8F}">
      <dgm:prSet phldrT="[Texto]"/>
      <dgm:spPr>
        <a:solidFill>
          <a:srgbClr val="F0E8A7"/>
        </a:solidFill>
        <a:ln>
          <a:solidFill>
            <a:srgbClr val="9A8919"/>
          </a:solidFill>
        </a:ln>
      </dgm:spPr>
      <dgm:t>
        <a:bodyPr/>
        <a:lstStyle/>
        <a:p>
          <a:endParaRPr lang="es-ES" dirty="0">
            <a:latin typeface="Franklin Gothic" panose="020B0604020202020204" charset="0"/>
          </a:endParaRPr>
        </a:p>
      </dgm:t>
    </dgm:pt>
    <dgm:pt modelId="{1F5C79AC-B6A1-4336-92EB-90E073D35F70}" type="parTrans" cxnId="{DBB25FF5-C584-48C2-8246-045DE5598BC2}">
      <dgm:prSet/>
      <dgm:spPr/>
      <dgm:t>
        <a:bodyPr/>
        <a:lstStyle/>
        <a:p>
          <a:endParaRPr lang="es-ES"/>
        </a:p>
      </dgm:t>
    </dgm:pt>
    <dgm:pt modelId="{6B09ABB9-2D79-4E06-BF13-9B970AB16B49}" type="sibTrans" cxnId="{DBB25FF5-C584-48C2-8246-045DE5598BC2}">
      <dgm:prSet/>
      <dgm:spPr/>
      <dgm:t>
        <a:bodyPr/>
        <a:lstStyle/>
        <a:p>
          <a:endParaRPr lang="es-ES"/>
        </a:p>
      </dgm:t>
    </dgm:pt>
    <dgm:pt modelId="{E192C095-61B2-49A9-BB1E-21626BB17DD2}">
      <dgm:prSet phldrT="[Texto]"/>
      <dgm:spPr>
        <a:solidFill>
          <a:srgbClr val="D95362"/>
        </a:solidFill>
        <a:ln>
          <a:solidFill>
            <a:srgbClr val="A13442"/>
          </a:solidFill>
        </a:ln>
      </dgm:spPr>
      <dgm:t>
        <a:bodyPr/>
        <a:lstStyle/>
        <a:p>
          <a:r>
            <a:rPr lang="es-ES" dirty="0" smtClean="0">
              <a:latin typeface="Franklin Gothic" panose="020B0604020202020204" charset="0"/>
            </a:rPr>
            <a:t>2</a:t>
          </a:r>
          <a:endParaRPr lang="es-ES" dirty="0">
            <a:latin typeface="Franklin Gothic" panose="020B0604020202020204" charset="0"/>
          </a:endParaRPr>
        </a:p>
      </dgm:t>
    </dgm:pt>
    <dgm:pt modelId="{F6AA0346-A2C1-47B5-A290-5B4CD4CB7B31}" type="parTrans" cxnId="{5A9D364B-3FE2-4E6A-9966-5F5441169AEA}">
      <dgm:prSet/>
      <dgm:spPr/>
      <dgm:t>
        <a:bodyPr/>
        <a:lstStyle/>
        <a:p>
          <a:endParaRPr lang="es-ES"/>
        </a:p>
      </dgm:t>
    </dgm:pt>
    <dgm:pt modelId="{CAC38D4B-8137-4E1C-963F-57AA4D2E1C3D}" type="sibTrans" cxnId="{5A9D364B-3FE2-4E6A-9966-5F5441169AEA}">
      <dgm:prSet/>
      <dgm:spPr/>
      <dgm:t>
        <a:bodyPr/>
        <a:lstStyle/>
        <a:p>
          <a:endParaRPr lang="es-ES"/>
        </a:p>
      </dgm:t>
    </dgm:pt>
    <dgm:pt modelId="{6A30BE66-0246-410E-927A-671963D85A58}">
      <dgm:prSet phldrT="[Texto]"/>
      <dgm:spPr>
        <a:solidFill>
          <a:srgbClr val="F0E8A7"/>
        </a:solidFill>
        <a:ln>
          <a:solidFill>
            <a:srgbClr val="9A8919"/>
          </a:solidFill>
        </a:ln>
      </dgm:spPr>
      <dgm:t>
        <a:bodyPr/>
        <a:lstStyle/>
        <a:p>
          <a:r>
            <a:rPr lang="es-ES" dirty="0" smtClean="0">
              <a:latin typeface="Franklin Gothic" panose="020B0604020202020204" charset="0"/>
            </a:rPr>
            <a:t>ATOM</a:t>
          </a:r>
          <a:endParaRPr lang="es-ES" dirty="0">
            <a:latin typeface="Franklin Gothic" panose="020B0604020202020204" charset="0"/>
          </a:endParaRPr>
        </a:p>
      </dgm:t>
    </dgm:pt>
    <dgm:pt modelId="{516412E9-0811-4D06-A211-304C833F852D}" type="parTrans" cxnId="{87C050EB-8062-43B0-98D3-2F2EC95905D6}">
      <dgm:prSet/>
      <dgm:spPr/>
      <dgm:t>
        <a:bodyPr/>
        <a:lstStyle/>
        <a:p>
          <a:endParaRPr lang="es-ES"/>
        </a:p>
      </dgm:t>
    </dgm:pt>
    <dgm:pt modelId="{FDF2E7B3-A996-4444-8162-C7D70BDA23F9}" type="sibTrans" cxnId="{87C050EB-8062-43B0-98D3-2F2EC95905D6}">
      <dgm:prSet/>
      <dgm:spPr/>
      <dgm:t>
        <a:bodyPr/>
        <a:lstStyle/>
        <a:p>
          <a:endParaRPr lang="es-ES"/>
        </a:p>
      </dgm:t>
    </dgm:pt>
    <dgm:pt modelId="{10DB0A50-C5ED-4907-9222-EDB8E77B7FE1}">
      <dgm:prSet phldrT="[Texto]"/>
      <dgm:spPr>
        <a:solidFill>
          <a:srgbClr val="D95362"/>
        </a:solidFill>
        <a:ln>
          <a:solidFill>
            <a:srgbClr val="A13442"/>
          </a:solidFill>
        </a:ln>
      </dgm:spPr>
      <dgm:t>
        <a:bodyPr/>
        <a:lstStyle/>
        <a:p>
          <a:r>
            <a:rPr lang="es-ES" dirty="0" smtClean="0">
              <a:latin typeface="Franklin Gothic" panose="020B0604020202020204" charset="0"/>
            </a:rPr>
            <a:t>3</a:t>
          </a:r>
          <a:endParaRPr lang="es-ES" dirty="0">
            <a:latin typeface="Franklin Gothic" panose="020B0604020202020204" charset="0"/>
          </a:endParaRPr>
        </a:p>
      </dgm:t>
    </dgm:pt>
    <dgm:pt modelId="{8162856A-DA56-4288-A5B5-9A3CC2280EF7}" type="parTrans" cxnId="{82088E41-FF78-4CD8-B226-66F80D4C9563}">
      <dgm:prSet/>
      <dgm:spPr/>
      <dgm:t>
        <a:bodyPr/>
        <a:lstStyle/>
        <a:p>
          <a:endParaRPr lang="es-ES"/>
        </a:p>
      </dgm:t>
    </dgm:pt>
    <dgm:pt modelId="{87459F6F-687F-4BC2-A4BC-54F3D18A800C}" type="sibTrans" cxnId="{82088E41-FF78-4CD8-B226-66F80D4C9563}">
      <dgm:prSet/>
      <dgm:spPr/>
      <dgm:t>
        <a:bodyPr/>
        <a:lstStyle/>
        <a:p>
          <a:endParaRPr lang="es-ES"/>
        </a:p>
      </dgm:t>
    </dgm:pt>
    <dgm:pt modelId="{12B261D6-7639-4652-852B-EAC9A2E2B404}">
      <dgm:prSet phldrT="[Texto]"/>
      <dgm:spPr>
        <a:solidFill>
          <a:srgbClr val="F0E8A7"/>
        </a:solidFill>
        <a:ln>
          <a:solidFill>
            <a:srgbClr val="9A8919"/>
          </a:solidFill>
        </a:ln>
      </dgm:spPr>
      <dgm:t>
        <a:bodyPr/>
        <a:lstStyle/>
        <a:p>
          <a:r>
            <a:rPr lang="es-ES" dirty="0" smtClean="0">
              <a:latin typeface="Franklin Gothic" panose="020B0604020202020204" charset="0"/>
            </a:rPr>
            <a:t>XML</a:t>
          </a:r>
          <a:endParaRPr lang="es-ES" dirty="0">
            <a:latin typeface="Franklin Gothic" panose="020B0604020202020204" charset="0"/>
          </a:endParaRPr>
        </a:p>
      </dgm:t>
    </dgm:pt>
    <dgm:pt modelId="{E1CD6179-90B0-4A09-B21A-7E3857ED67AF}" type="parTrans" cxnId="{7DD25F96-B2D8-4776-AE97-36DE4DCD288E}">
      <dgm:prSet/>
      <dgm:spPr/>
      <dgm:t>
        <a:bodyPr/>
        <a:lstStyle/>
        <a:p>
          <a:endParaRPr lang="es-ES"/>
        </a:p>
      </dgm:t>
    </dgm:pt>
    <dgm:pt modelId="{88CFFDAD-7217-4FC1-9FFD-912709D93F94}" type="sibTrans" cxnId="{7DD25F96-B2D8-4776-AE97-36DE4DCD288E}">
      <dgm:prSet/>
      <dgm:spPr/>
      <dgm:t>
        <a:bodyPr/>
        <a:lstStyle/>
        <a:p>
          <a:endParaRPr lang="es-ES"/>
        </a:p>
      </dgm:t>
    </dgm:pt>
    <dgm:pt modelId="{2F46EDD7-0D39-407A-A15F-F5400F5CE0ED}">
      <dgm:prSet phldrT="[Texto]"/>
      <dgm:spPr>
        <a:solidFill>
          <a:srgbClr val="D95362"/>
        </a:solidFill>
        <a:ln>
          <a:solidFill>
            <a:srgbClr val="A13442"/>
          </a:solidFill>
        </a:ln>
      </dgm:spPr>
      <dgm:t>
        <a:bodyPr/>
        <a:lstStyle/>
        <a:p>
          <a:r>
            <a:rPr lang="es-ES" dirty="0" smtClean="0">
              <a:latin typeface="Franklin Gothic" panose="020B0604020202020204" charset="0"/>
            </a:rPr>
            <a:t>4</a:t>
          </a:r>
          <a:endParaRPr lang="es-ES" dirty="0">
            <a:latin typeface="Franklin Gothic" panose="020B0604020202020204" charset="0"/>
          </a:endParaRPr>
        </a:p>
      </dgm:t>
    </dgm:pt>
    <dgm:pt modelId="{94E7C0F5-68C1-47D3-A24C-47FA48E8B909}" type="parTrans" cxnId="{F09F6904-B3D4-47C7-8E5E-39645D61B0AA}">
      <dgm:prSet/>
      <dgm:spPr/>
      <dgm:t>
        <a:bodyPr/>
        <a:lstStyle/>
        <a:p>
          <a:endParaRPr lang="es-ES"/>
        </a:p>
      </dgm:t>
    </dgm:pt>
    <dgm:pt modelId="{BD2C65F1-C204-4D4B-B80D-C331999C5F79}" type="sibTrans" cxnId="{F09F6904-B3D4-47C7-8E5E-39645D61B0AA}">
      <dgm:prSet/>
      <dgm:spPr/>
      <dgm:t>
        <a:bodyPr/>
        <a:lstStyle/>
        <a:p>
          <a:endParaRPr lang="es-ES"/>
        </a:p>
      </dgm:t>
    </dgm:pt>
    <dgm:pt modelId="{40DADDD7-2DD2-4D95-BB95-DC92A822D7B0}">
      <dgm:prSet phldrT="[Texto]"/>
      <dgm:spPr>
        <a:solidFill>
          <a:srgbClr val="F0E8A7"/>
        </a:solidFill>
        <a:ln>
          <a:solidFill>
            <a:srgbClr val="9A8919"/>
          </a:solidFill>
        </a:ln>
      </dgm:spPr>
      <dgm:t>
        <a:bodyPr/>
        <a:lstStyle/>
        <a:p>
          <a:r>
            <a:rPr lang="es-ES" dirty="0" smtClean="0">
              <a:latin typeface="Franklin Gothic" panose="020B0604020202020204" charset="0"/>
            </a:rPr>
            <a:t>RSS</a:t>
          </a:r>
          <a:endParaRPr lang="es-ES" dirty="0">
            <a:latin typeface="Franklin Gothic" panose="020B0604020202020204" charset="0"/>
          </a:endParaRPr>
        </a:p>
      </dgm:t>
    </dgm:pt>
    <dgm:pt modelId="{C3FDC233-62FA-4BD0-BDA8-38C888362F2E}" type="parTrans" cxnId="{3144DE84-0634-4F42-A525-DF74F0DB264C}">
      <dgm:prSet/>
      <dgm:spPr/>
      <dgm:t>
        <a:bodyPr/>
        <a:lstStyle/>
        <a:p>
          <a:endParaRPr lang="es-ES"/>
        </a:p>
      </dgm:t>
    </dgm:pt>
    <dgm:pt modelId="{DCCDFB0B-9FFA-4B2D-B7B9-0A851F7E5E19}" type="sibTrans" cxnId="{3144DE84-0634-4F42-A525-DF74F0DB264C}">
      <dgm:prSet/>
      <dgm:spPr/>
      <dgm:t>
        <a:bodyPr/>
        <a:lstStyle/>
        <a:p>
          <a:endParaRPr lang="es-ES"/>
        </a:p>
      </dgm:t>
    </dgm:pt>
    <dgm:pt modelId="{4F9377E0-59D6-4CA2-A969-CFD7554689B4}" type="pres">
      <dgm:prSet presAssocID="{41DE0DC4-AD00-4E77-9289-4FEC2082EB64}" presName="theList" presStyleCnt="0">
        <dgm:presLayoutVars>
          <dgm:dir/>
          <dgm:animLvl val="lvl"/>
          <dgm:resizeHandles val="exact"/>
        </dgm:presLayoutVars>
      </dgm:prSet>
      <dgm:spPr/>
      <dgm:t>
        <a:bodyPr/>
        <a:lstStyle/>
        <a:p>
          <a:endParaRPr lang="es-ES"/>
        </a:p>
      </dgm:t>
    </dgm:pt>
    <dgm:pt modelId="{09AB4F02-93BE-4C0F-9F4F-03EBC1DDFB4E}" type="pres">
      <dgm:prSet presAssocID="{EF752422-9889-4280-B55D-C1690CDCD676}" presName="compNode" presStyleCnt="0"/>
      <dgm:spPr/>
    </dgm:pt>
    <dgm:pt modelId="{18902F27-CD8C-4085-98B8-4B8BAAD32719}" type="pres">
      <dgm:prSet presAssocID="{EF752422-9889-4280-B55D-C1690CDCD676}" presName="noGeometry" presStyleCnt="0"/>
      <dgm:spPr/>
    </dgm:pt>
    <dgm:pt modelId="{8DEFD40A-2326-47D0-9441-9F35260F92BE}" type="pres">
      <dgm:prSet presAssocID="{EF752422-9889-4280-B55D-C1690CDCD676}" presName="childTextVisible" presStyleLbl="bgAccFollowNode1" presStyleIdx="0" presStyleCnt="4">
        <dgm:presLayoutVars>
          <dgm:bulletEnabled val="1"/>
        </dgm:presLayoutVars>
      </dgm:prSet>
      <dgm:spPr/>
      <dgm:t>
        <a:bodyPr/>
        <a:lstStyle/>
        <a:p>
          <a:endParaRPr lang="es-ES"/>
        </a:p>
      </dgm:t>
    </dgm:pt>
    <dgm:pt modelId="{A33709EA-904D-4DE2-9F96-A9A8BFA0C4F7}" type="pres">
      <dgm:prSet presAssocID="{EF752422-9889-4280-B55D-C1690CDCD676}" presName="childTextHidden" presStyleLbl="bgAccFollowNode1" presStyleIdx="0" presStyleCnt="4"/>
      <dgm:spPr/>
      <dgm:t>
        <a:bodyPr/>
        <a:lstStyle/>
        <a:p>
          <a:endParaRPr lang="es-ES"/>
        </a:p>
      </dgm:t>
    </dgm:pt>
    <dgm:pt modelId="{AE0F6FF4-971C-4A85-BD28-D5F7EC66AD24}" type="pres">
      <dgm:prSet presAssocID="{EF752422-9889-4280-B55D-C1690CDCD676}" presName="parentText" presStyleLbl="node1" presStyleIdx="0" presStyleCnt="4">
        <dgm:presLayoutVars>
          <dgm:chMax val="1"/>
          <dgm:bulletEnabled val="1"/>
        </dgm:presLayoutVars>
      </dgm:prSet>
      <dgm:spPr/>
      <dgm:t>
        <a:bodyPr/>
        <a:lstStyle/>
        <a:p>
          <a:endParaRPr lang="es-ES"/>
        </a:p>
      </dgm:t>
    </dgm:pt>
    <dgm:pt modelId="{82E35C2F-761A-4F1C-B682-94A73A628959}" type="pres">
      <dgm:prSet presAssocID="{EF752422-9889-4280-B55D-C1690CDCD676}" presName="aSpace" presStyleCnt="0"/>
      <dgm:spPr/>
    </dgm:pt>
    <dgm:pt modelId="{1EBDDA8B-2F98-46DC-BD4B-2207DE4A3C97}" type="pres">
      <dgm:prSet presAssocID="{E192C095-61B2-49A9-BB1E-21626BB17DD2}" presName="compNode" presStyleCnt="0"/>
      <dgm:spPr/>
    </dgm:pt>
    <dgm:pt modelId="{C4A06358-47C7-4F05-921B-904928896DB2}" type="pres">
      <dgm:prSet presAssocID="{E192C095-61B2-49A9-BB1E-21626BB17DD2}" presName="noGeometry" presStyleCnt="0"/>
      <dgm:spPr/>
    </dgm:pt>
    <dgm:pt modelId="{D7FE08B8-86C0-4CBD-9787-CC70FCBA6D67}" type="pres">
      <dgm:prSet presAssocID="{E192C095-61B2-49A9-BB1E-21626BB17DD2}" presName="childTextVisible" presStyleLbl="bgAccFollowNode1" presStyleIdx="1" presStyleCnt="4">
        <dgm:presLayoutVars>
          <dgm:bulletEnabled val="1"/>
        </dgm:presLayoutVars>
      </dgm:prSet>
      <dgm:spPr/>
      <dgm:t>
        <a:bodyPr/>
        <a:lstStyle/>
        <a:p>
          <a:endParaRPr lang="es-ES"/>
        </a:p>
      </dgm:t>
    </dgm:pt>
    <dgm:pt modelId="{0BE8D92E-D76B-4E83-8F3C-B79C9217D09B}" type="pres">
      <dgm:prSet presAssocID="{E192C095-61B2-49A9-BB1E-21626BB17DD2}" presName="childTextHidden" presStyleLbl="bgAccFollowNode1" presStyleIdx="1" presStyleCnt="4"/>
      <dgm:spPr/>
      <dgm:t>
        <a:bodyPr/>
        <a:lstStyle/>
        <a:p>
          <a:endParaRPr lang="es-ES"/>
        </a:p>
      </dgm:t>
    </dgm:pt>
    <dgm:pt modelId="{BB885935-93AA-4159-96E4-8A60E8446B67}" type="pres">
      <dgm:prSet presAssocID="{E192C095-61B2-49A9-BB1E-21626BB17DD2}" presName="parentText" presStyleLbl="node1" presStyleIdx="1" presStyleCnt="4">
        <dgm:presLayoutVars>
          <dgm:chMax val="1"/>
          <dgm:bulletEnabled val="1"/>
        </dgm:presLayoutVars>
      </dgm:prSet>
      <dgm:spPr/>
      <dgm:t>
        <a:bodyPr/>
        <a:lstStyle/>
        <a:p>
          <a:endParaRPr lang="es-ES"/>
        </a:p>
      </dgm:t>
    </dgm:pt>
    <dgm:pt modelId="{F0AF5A8F-A5B2-44CB-8AA6-4C174F36A6F4}" type="pres">
      <dgm:prSet presAssocID="{E192C095-61B2-49A9-BB1E-21626BB17DD2}" presName="aSpace" presStyleCnt="0"/>
      <dgm:spPr/>
    </dgm:pt>
    <dgm:pt modelId="{2DE09043-95AB-4852-8F13-4816497841D4}" type="pres">
      <dgm:prSet presAssocID="{10DB0A50-C5ED-4907-9222-EDB8E77B7FE1}" presName="compNode" presStyleCnt="0"/>
      <dgm:spPr/>
    </dgm:pt>
    <dgm:pt modelId="{84677F7F-53C5-449C-B0D5-68EC265A5ED3}" type="pres">
      <dgm:prSet presAssocID="{10DB0A50-C5ED-4907-9222-EDB8E77B7FE1}" presName="noGeometry" presStyleCnt="0"/>
      <dgm:spPr/>
    </dgm:pt>
    <dgm:pt modelId="{AEF6822F-62B5-47C8-A531-030871FD0A66}" type="pres">
      <dgm:prSet presAssocID="{10DB0A50-C5ED-4907-9222-EDB8E77B7FE1}" presName="childTextVisible" presStyleLbl="bgAccFollowNode1" presStyleIdx="2" presStyleCnt="4">
        <dgm:presLayoutVars>
          <dgm:bulletEnabled val="1"/>
        </dgm:presLayoutVars>
      </dgm:prSet>
      <dgm:spPr/>
      <dgm:t>
        <a:bodyPr/>
        <a:lstStyle/>
        <a:p>
          <a:endParaRPr lang="es-ES"/>
        </a:p>
      </dgm:t>
    </dgm:pt>
    <dgm:pt modelId="{9AB2D60E-6C14-41C3-85C5-73EF78FE37D8}" type="pres">
      <dgm:prSet presAssocID="{10DB0A50-C5ED-4907-9222-EDB8E77B7FE1}" presName="childTextHidden" presStyleLbl="bgAccFollowNode1" presStyleIdx="2" presStyleCnt="4"/>
      <dgm:spPr/>
      <dgm:t>
        <a:bodyPr/>
        <a:lstStyle/>
        <a:p>
          <a:endParaRPr lang="es-ES"/>
        </a:p>
      </dgm:t>
    </dgm:pt>
    <dgm:pt modelId="{EAEE2A8D-201F-4416-9130-403D74620BDC}" type="pres">
      <dgm:prSet presAssocID="{10DB0A50-C5ED-4907-9222-EDB8E77B7FE1}" presName="parentText" presStyleLbl="node1" presStyleIdx="2" presStyleCnt="4">
        <dgm:presLayoutVars>
          <dgm:chMax val="1"/>
          <dgm:bulletEnabled val="1"/>
        </dgm:presLayoutVars>
      </dgm:prSet>
      <dgm:spPr/>
      <dgm:t>
        <a:bodyPr/>
        <a:lstStyle/>
        <a:p>
          <a:endParaRPr lang="es-ES"/>
        </a:p>
      </dgm:t>
    </dgm:pt>
    <dgm:pt modelId="{3E355C4A-91F6-4F7B-9FEA-0413BB3EACB6}" type="pres">
      <dgm:prSet presAssocID="{10DB0A50-C5ED-4907-9222-EDB8E77B7FE1}" presName="aSpace" presStyleCnt="0"/>
      <dgm:spPr/>
    </dgm:pt>
    <dgm:pt modelId="{D3442C55-B460-48C2-B8E2-397E93BF0BDC}" type="pres">
      <dgm:prSet presAssocID="{2F46EDD7-0D39-407A-A15F-F5400F5CE0ED}" presName="compNode" presStyleCnt="0"/>
      <dgm:spPr/>
    </dgm:pt>
    <dgm:pt modelId="{FC13882B-6BF5-4DA3-9D38-E739E12D155F}" type="pres">
      <dgm:prSet presAssocID="{2F46EDD7-0D39-407A-A15F-F5400F5CE0ED}" presName="noGeometry" presStyleCnt="0"/>
      <dgm:spPr/>
    </dgm:pt>
    <dgm:pt modelId="{F9F6DB77-D701-42DE-8810-E2EADFC6BCD3}" type="pres">
      <dgm:prSet presAssocID="{2F46EDD7-0D39-407A-A15F-F5400F5CE0ED}" presName="childTextVisible" presStyleLbl="bgAccFollowNode1" presStyleIdx="3" presStyleCnt="4">
        <dgm:presLayoutVars>
          <dgm:bulletEnabled val="1"/>
        </dgm:presLayoutVars>
      </dgm:prSet>
      <dgm:spPr/>
      <dgm:t>
        <a:bodyPr/>
        <a:lstStyle/>
        <a:p>
          <a:endParaRPr lang="es-ES"/>
        </a:p>
      </dgm:t>
    </dgm:pt>
    <dgm:pt modelId="{BE852D70-F88A-400F-9DBD-8EED1A82BEB2}" type="pres">
      <dgm:prSet presAssocID="{2F46EDD7-0D39-407A-A15F-F5400F5CE0ED}" presName="childTextHidden" presStyleLbl="bgAccFollowNode1" presStyleIdx="3" presStyleCnt="4"/>
      <dgm:spPr/>
      <dgm:t>
        <a:bodyPr/>
        <a:lstStyle/>
        <a:p>
          <a:endParaRPr lang="es-ES"/>
        </a:p>
      </dgm:t>
    </dgm:pt>
    <dgm:pt modelId="{35A15AEE-B8B9-4B0B-A55C-56D882D4BF21}" type="pres">
      <dgm:prSet presAssocID="{2F46EDD7-0D39-407A-A15F-F5400F5CE0ED}" presName="parentText" presStyleLbl="node1" presStyleIdx="3" presStyleCnt="4">
        <dgm:presLayoutVars>
          <dgm:chMax val="1"/>
          <dgm:bulletEnabled val="1"/>
        </dgm:presLayoutVars>
      </dgm:prSet>
      <dgm:spPr/>
      <dgm:t>
        <a:bodyPr/>
        <a:lstStyle/>
        <a:p>
          <a:endParaRPr lang="es-ES"/>
        </a:p>
      </dgm:t>
    </dgm:pt>
  </dgm:ptLst>
  <dgm:cxnLst>
    <dgm:cxn modelId="{0F01587B-CD27-4FBF-B0A7-35F0C50AAE6F}" type="presOf" srcId="{E192C095-61B2-49A9-BB1E-21626BB17DD2}" destId="{BB885935-93AA-4159-96E4-8A60E8446B67}" srcOrd="0" destOrd="0" presId="urn:microsoft.com/office/officeart/2005/8/layout/hProcess6"/>
    <dgm:cxn modelId="{DBB25FF5-C584-48C2-8246-045DE5598BC2}" srcId="{EF752422-9889-4280-B55D-C1690CDCD676}" destId="{48B9450A-B3AB-4485-88A1-116783E50B8F}" srcOrd="0" destOrd="0" parTransId="{1F5C79AC-B6A1-4336-92EB-90E073D35F70}" sibTransId="{6B09ABB9-2D79-4E06-BF13-9B970AB16B49}"/>
    <dgm:cxn modelId="{5A9D364B-3FE2-4E6A-9966-5F5441169AEA}" srcId="{41DE0DC4-AD00-4E77-9289-4FEC2082EB64}" destId="{E192C095-61B2-49A9-BB1E-21626BB17DD2}" srcOrd="1" destOrd="0" parTransId="{F6AA0346-A2C1-47B5-A290-5B4CD4CB7B31}" sibTransId="{CAC38D4B-8137-4E1C-963F-57AA4D2E1C3D}"/>
    <dgm:cxn modelId="{E27C151D-BEF3-4ACA-B11D-CB485FAEC98A}" type="presOf" srcId="{48B9450A-B3AB-4485-88A1-116783E50B8F}" destId="{8DEFD40A-2326-47D0-9441-9F35260F92BE}" srcOrd="0" destOrd="0" presId="urn:microsoft.com/office/officeart/2005/8/layout/hProcess6"/>
    <dgm:cxn modelId="{AE96D0E5-329F-4F52-A9AE-B10DCA4527A3}" type="presOf" srcId="{6A30BE66-0246-410E-927A-671963D85A58}" destId="{D7FE08B8-86C0-4CBD-9787-CC70FCBA6D67}" srcOrd="0" destOrd="0" presId="urn:microsoft.com/office/officeart/2005/8/layout/hProcess6"/>
    <dgm:cxn modelId="{81E5396F-89DB-42C5-BB2D-BCAE18C39370}" type="presOf" srcId="{48B9450A-B3AB-4485-88A1-116783E50B8F}" destId="{A33709EA-904D-4DE2-9F96-A9A8BFA0C4F7}" srcOrd="1" destOrd="0" presId="urn:microsoft.com/office/officeart/2005/8/layout/hProcess6"/>
    <dgm:cxn modelId="{603F9A3E-A962-44DB-84D6-33B6A91D3F35}" type="presOf" srcId="{EF752422-9889-4280-B55D-C1690CDCD676}" destId="{AE0F6FF4-971C-4A85-BD28-D5F7EC66AD24}" srcOrd="0" destOrd="0" presId="urn:microsoft.com/office/officeart/2005/8/layout/hProcess6"/>
    <dgm:cxn modelId="{7DD25F96-B2D8-4776-AE97-36DE4DCD288E}" srcId="{10DB0A50-C5ED-4907-9222-EDB8E77B7FE1}" destId="{12B261D6-7639-4652-852B-EAC9A2E2B404}" srcOrd="0" destOrd="0" parTransId="{E1CD6179-90B0-4A09-B21A-7E3857ED67AF}" sibTransId="{88CFFDAD-7217-4FC1-9FFD-912709D93F94}"/>
    <dgm:cxn modelId="{F09F6904-B3D4-47C7-8E5E-39645D61B0AA}" srcId="{41DE0DC4-AD00-4E77-9289-4FEC2082EB64}" destId="{2F46EDD7-0D39-407A-A15F-F5400F5CE0ED}" srcOrd="3" destOrd="0" parTransId="{94E7C0F5-68C1-47D3-A24C-47FA48E8B909}" sibTransId="{BD2C65F1-C204-4D4B-B80D-C331999C5F79}"/>
    <dgm:cxn modelId="{02D422C6-77D6-459F-9F94-2CBEBBDDB03E}" type="presOf" srcId="{2F46EDD7-0D39-407A-A15F-F5400F5CE0ED}" destId="{35A15AEE-B8B9-4B0B-A55C-56D882D4BF21}" srcOrd="0" destOrd="0" presId="urn:microsoft.com/office/officeart/2005/8/layout/hProcess6"/>
    <dgm:cxn modelId="{5505D51F-0595-4D7E-9BF1-323DA45CC10B}" type="presOf" srcId="{40DADDD7-2DD2-4D95-BB95-DC92A822D7B0}" destId="{F9F6DB77-D701-42DE-8810-E2EADFC6BCD3}" srcOrd="0" destOrd="0" presId="urn:microsoft.com/office/officeart/2005/8/layout/hProcess6"/>
    <dgm:cxn modelId="{82088E41-FF78-4CD8-B226-66F80D4C9563}" srcId="{41DE0DC4-AD00-4E77-9289-4FEC2082EB64}" destId="{10DB0A50-C5ED-4907-9222-EDB8E77B7FE1}" srcOrd="2" destOrd="0" parTransId="{8162856A-DA56-4288-A5B5-9A3CC2280EF7}" sibTransId="{87459F6F-687F-4BC2-A4BC-54F3D18A800C}"/>
    <dgm:cxn modelId="{87C050EB-8062-43B0-98D3-2F2EC95905D6}" srcId="{E192C095-61B2-49A9-BB1E-21626BB17DD2}" destId="{6A30BE66-0246-410E-927A-671963D85A58}" srcOrd="0" destOrd="0" parTransId="{516412E9-0811-4D06-A211-304C833F852D}" sibTransId="{FDF2E7B3-A996-4444-8162-C7D70BDA23F9}"/>
    <dgm:cxn modelId="{4120CE34-D94C-42E6-956B-561B25CD6D5A}" type="presOf" srcId="{40DADDD7-2DD2-4D95-BB95-DC92A822D7B0}" destId="{BE852D70-F88A-400F-9DBD-8EED1A82BEB2}" srcOrd="1" destOrd="0" presId="urn:microsoft.com/office/officeart/2005/8/layout/hProcess6"/>
    <dgm:cxn modelId="{8D81B70E-5158-4091-929B-199A123F6FF1}" type="presOf" srcId="{6A30BE66-0246-410E-927A-671963D85A58}" destId="{0BE8D92E-D76B-4E83-8F3C-B79C9217D09B}" srcOrd="1" destOrd="0" presId="urn:microsoft.com/office/officeart/2005/8/layout/hProcess6"/>
    <dgm:cxn modelId="{683D0C25-7503-48E3-8FD6-44A6DD9E01BF}" type="presOf" srcId="{41DE0DC4-AD00-4E77-9289-4FEC2082EB64}" destId="{4F9377E0-59D6-4CA2-A969-CFD7554689B4}" srcOrd="0" destOrd="0" presId="urn:microsoft.com/office/officeart/2005/8/layout/hProcess6"/>
    <dgm:cxn modelId="{ED817ABD-4435-416E-B9E3-112BC8DD53AA}" type="presOf" srcId="{12B261D6-7639-4652-852B-EAC9A2E2B404}" destId="{9AB2D60E-6C14-41C3-85C5-73EF78FE37D8}" srcOrd="1" destOrd="0" presId="urn:microsoft.com/office/officeart/2005/8/layout/hProcess6"/>
    <dgm:cxn modelId="{B1FA7A2A-B8A8-4B5C-AB7A-66A2602B4767}" type="presOf" srcId="{10DB0A50-C5ED-4907-9222-EDB8E77B7FE1}" destId="{EAEE2A8D-201F-4416-9130-403D74620BDC}" srcOrd="0" destOrd="0" presId="urn:microsoft.com/office/officeart/2005/8/layout/hProcess6"/>
    <dgm:cxn modelId="{B03E2F50-1EE8-4CD6-8A6D-77DFADF3CEDC}" type="presOf" srcId="{12B261D6-7639-4652-852B-EAC9A2E2B404}" destId="{AEF6822F-62B5-47C8-A531-030871FD0A66}" srcOrd="0" destOrd="0" presId="urn:microsoft.com/office/officeart/2005/8/layout/hProcess6"/>
    <dgm:cxn modelId="{9A18FE08-C5C3-4F01-8462-0A0D6E2C4FF9}" srcId="{41DE0DC4-AD00-4E77-9289-4FEC2082EB64}" destId="{EF752422-9889-4280-B55D-C1690CDCD676}" srcOrd="0" destOrd="0" parTransId="{92DB0158-9936-44B1-AC88-5C0D6888A395}" sibTransId="{3B449395-86F4-4090-8AFB-6D30ACEDA5FD}"/>
    <dgm:cxn modelId="{3144DE84-0634-4F42-A525-DF74F0DB264C}" srcId="{2F46EDD7-0D39-407A-A15F-F5400F5CE0ED}" destId="{40DADDD7-2DD2-4D95-BB95-DC92A822D7B0}" srcOrd="0" destOrd="0" parTransId="{C3FDC233-62FA-4BD0-BDA8-38C888362F2E}" sibTransId="{DCCDFB0B-9FFA-4B2D-B7B9-0A851F7E5E19}"/>
    <dgm:cxn modelId="{20A8275D-9EA3-4AC7-A9F0-873DA568D52B}" type="presParOf" srcId="{4F9377E0-59D6-4CA2-A969-CFD7554689B4}" destId="{09AB4F02-93BE-4C0F-9F4F-03EBC1DDFB4E}" srcOrd="0" destOrd="0" presId="urn:microsoft.com/office/officeart/2005/8/layout/hProcess6"/>
    <dgm:cxn modelId="{CE590753-6A72-49CB-946C-0269E6CD5CD0}" type="presParOf" srcId="{09AB4F02-93BE-4C0F-9F4F-03EBC1DDFB4E}" destId="{18902F27-CD8C-4085-98B8-4B8BAAD32719}" srcOrd="0" destOrd="0" presId="urn:microsoft.com/office/officeart/2005/8/layout/hProcess6"/>
    <dgm:cxn modelId="{B3F7135F-40D0-4104-A8AD-93CC53FAC43E}" type="presParOf" srcId="{09AB4F02-93BE-4C0F-9F4F-03EBC1DDFB4E}" destId="{8DEFD40A-2326-47D0-9441-9F35260F92BE}" srcOrd="1" destOrd="0" presId="urn:microsoft.com/office/officeart/2005/8/layout/hProcess6"/>
    <dgm:cxn modelId="{C114139F-3171-4462-928F-E94A8376D463}" type="presParOf" srcId="{09AB4F02-93BE-4C0F-9F4F-03EBC1DDFB4E}" destId="{A33709EA-904D-4DE2-9F96-A9A8BFA0C4F7}" srcOrd="2" destOrd="0" presId="urn:microsoft.com/office/officeart/2005/8/layout/hProcess6"/>
    <dgm:cxn modelId="{E656D309-1E3D-4A14-A460-4C4E1A4BC283}" type="presParOf" srcId="{09AB4F02-93BE-4C0F-9F4F-03EBC1DDFB4E}" destId="{AE0F6FF4-971C-4A85-BD28-D5F7EC66AD24}" srcOrd="3" destOrd="0" presId="urn:microsoft.com/office/officeart/2005/8/layout/hProcess6"/>
    <dgm:cxn modelId="{2FAAB95D-E2DA-4B12-9942-C1919EC94418}" type="presParOf" srcId="{4F9377E0-59D6-4CA2-A969-CFD7554689B4}" destId="{82E35C2F-761A-4F1C-B682-94A73A628959}" srcOrd="1" destOrd="0" presId="urn:microsoft.com/office/officeart/2005/8/layout/hProcess6"/>
    <dgm:cxn modelId="{87333591-FAFD-4888-A361-6C4BC35BA032}" type="presParOf" srcId="{4F9377E0-59D6-4CA2-A969-CFD7554689B4}" destId="{1EBDDA8B-2F98-46DC-BD4B-2207DE4A3C97}" srcOrd="2" destOrd="0" presId="urn:microsoft.com/office/officeart/2005/8/layout/hProcess6"/>
    <dgm:cxn modelId="{4E2CAFFD-6442-4A8F-8933-2E9427D964B3}" type="presParOf" srcId="{1EBDDA8B-2F98-46DC-BD4B-2207DE4A3C97}" destId="{C4A06358-47C7-4F05-921B-904928896DB2}" srcOrd="0" destOrd="0" presId="urn:microsoft.com/office/officeart/2005/8/layout/hProcess6"/>
    <dgm:cxn modelId="{A78FA8C2-B1BE-4C52-8A81-BBBF5AB4D48F}" type="presParOf" srcId="{1EBDDA8B-2F98-46DC-BD4B-2207DE4A3C97}" destId="{D7FE08B8-86C0-4CBD-9787-CC70FCBA6D67}" srcOrd="1" destOrd="0" presId="urn:microsoft.com/office/officeart/2005/8/layout/hProcess6"/>
    <dgm:cxn modelId="{E305AECC-A939-41F9-9B62-557BC25C4543}" type="presParOf" srcId="{1EBDDA8B-2F98-46DC-BD4B-2207DE4A3C97}" destId="{0BE8D92E-D76B-4E83-8F3C-B79C9217D09B}" srcOrd="2" destOrd="0" presId="urn:microsoft.com/office/officeart/2005/8/layout/hProcess6"/>
    <dgm:cxn modelId="{1A0629C8-853B-4F4E-8369-892DEE4AF6E9}" type="presParOf" srcId="{1EBDDA8B-2F98-46DC-BD4B-2207DE4A3C97}" destId="{BB885935-93AA-4159-96E4-8A60E8446B67}" srcOrd="3" destOrd="0" presId="urn:microsoft.com/office/officeart/2005/8/layout/hProcess6"/>
    <dgm:cxn modelId="{6221D67F-D6BE-4C81-9A66-8BEABB605D17}" type="presParOf" srcId="{4F9377E0-59D6-4CA2-A969-CFD7554689B4}" destId="{F0AF5A8F-A5B2-44CB-8AA6-4C174F36A6F4}" srcOrd="3" destOrd="0" presId="urn:microsoft.com/office/officeart/2005/8/layout/hProcess6"/>
    <dgm:cxn modelId="{63AAB6B4-4E8D-40A0-B513-6E421114F5B2}" type="presParOf" srcId="{4F9377E0-59D6-4CA2-A969-CFD7554689B4}" destId="{2DE09043-95AB-4852-8F13-4816497841D4}" srcOrd="4" destOrd="0" presId="urn:microsoft.com/office/officeart/2005/8/layout/hProcess6"/>
    <dgm:cxn modelId="{C92C439C-4282-4916-974D-1C7A00918096}" type="presParOf" srcId="{2DE09043-95AB-4852-8F13-4816497841D4}" destId="{84677F7F-53C5-449C-B0D5-68EC265A5ED3}" srcOrd="0" destOrd="0" presId="urn:microsoft.com/office/officeart/2005/8/layout/hProcess6"/>
    <dgm:cxn modelId="{060E7701-2F81-43E4-B0A0-2F1891356D5A}" type="presParOf" srcId="{2DE09043-95AB-4852-8F13-4816497841D4}" destId="{AEF6822F-62B5-47C8-A531-030871FD0A66}" srcOrd="1" destOrd="0" presId="urn:microsoft.com/office/officeart/2005/8/layout/hProcess6"/>
    <dgm:cxn modelId="{60170F98-24B9-4D88-8DD8-5AF2978DEE18}" type="presParOf" srcId="{2DE09043-95AB-4852-8F13-4816497841D4}" destId="{9AB2D60E-6C14-41C3-85C5-73EF78FE37D8}" srcOrd="2" destOrd="0" presId="urn:microsoft.com/office/officeart/2005/8/layout/hProcess6"/>
    <dgm:cxn modelId="{1A795839-9228-443E-A44E-E8737AEF749E}" type="presParOf" srcId="{2DE09043-95AB-4852-8F13-4816497841D4}" destId="{EAEE2A8D-201F-4416-9130-403D74620BDC}" srcOrd="3" destOrd="0" presId="urn:microsoft.com/office/officeart/2005/8/layout/hProcess6"/>
    <dgm:cxn modelId="{5783AA9E-4FEA-4677-9D08-CE2591E8C6FF}" type="presParOf" srcId="{4F9377E0-59D6-4CA2-A969-CFD7554689B4}" destId="{3E355C4A-91F6-4F7B-9FEA-0413BB3EACB6}" srcOrd="5" destOrd="0" presId="urn:microsoft.com/office/officeart/2005/8/layout/hProcess6"/>
    <dgm:cxn modelId="{1AFB89F3-E489-46A8-9BF6-C97224A566DE}" type="presParOf" srcId="{4F9377E0-59D6-4CA2-A969-CFD7554689B4}" destId="{D3442C55-B460-48C2-B8E2-397E93BF0BDC}" srcOrd="6" destOrd="0" presId="urn:microsoft.com/office/officeart/2005/8/layout/hProcess6"/>
    <dgm:cxn modelId="{5FB6D49E-41AA-4FB4-A477-F66EEA5FD806}" type="presParOf" srcId="{D3442C55-B460-48C2-B8E2-397E93BF0BDC}" destId="{FC13882B-6BF5-4DA3-9D38-E739E12D155F}" srcOrd="0" destOrd="0" presId="urn:microsoft.com/office/officeart/2005/8/layout/hProcess6"/>
    <dgm:cxn modelId="{EDC582C2-A39F-4FF4-8BE2-4224503DC890}" type="presParOf" srcId="{D3442C55-B460-48C2-B8E2-397E93BF0BDC}" destId="{F9F6DB77-D701-42DE-8810-E2EADFC6BCD3}" srcOrd="1" destOrd="0" presId="urn:microsoft.com/office/officeart/2005/8/layout/hProcess6"/>
    <dgm:cxn modelId="{748C97F4-1C32-4597-B20F-26856A77190E}" type="presParOf" srcId="{D3442C55-B460-48C2-B8E2-397E93BF0BDC}" destId="{BE852D70-F88A-400F-9DBD-8EED1A82BEB2}" srcOrd="2" destOrd="0" presId="urn:microsoft.com/office/officeart/2005/8/layout/hProcess6"/>
    <dgm:cxn modelId="{A136311C-0814-46CB-BE05-54DD20162402}" type="presParOf" srcId="{D3442C55-B460-48C2-B8E2-397E93BF0BDC}" destId="{35A15AEE-B8B9-4B0B-A55C-56D882D4BF21}" srcOrd="3" destOrd="0" presId="urn:microsoft.com/office/officeart/2005/8/layout/hProcess6"/>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2A62A4-B64D-455F-BAE2-0CE8AC60F8B0}">
      <dsp:nvSpPr>
        <dsp:cNvPr id="0" name=""/>
        <dsp:cNvSpPr/>
      </dsp:nvSpPr>
      <dsp:spPr>
        <a:xfrm>
          <a:off x="2844800" y="1828800"/>
          <a:ext cx="2235200" cy="2235200"/>
        </a:xfrm>
        <a:prstGeom prst="gear9">
          <a:avLst/>
        </a:prstGeom>
        <a:solidFill>
          <a:srgbClr val="9A891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kern="1200" dirty="0" smtClean="0"/>
            <a:t>Sindicación web</a:t>
          </a:r>
          <a:endParaRPr lang="es-ES" sz="1800" kern="1200" dirty="0"/>
        </a:p>
      </dsp:txBody>
      <dsp:txXfrm>
        <a:off x="3294175" y="2352385"/>
        <a:ext cx="1336450" cy="1148939"/>
      </dsp:txXfrm>
    </dsp:sp>
    <dsp:sp modelId="{AE63E24A-459C-4A4E-A7EB-75FDE11D6A40}">
      <dsp:nvSpPr>
        <dsp:cNvPr id="0" name=""/>
        <dsp:cNvSpPr/>
      </dsp:nvSpPr>
      <dsp:spPr>
        <a:xfrm>
          <a:off x="1544320" y="1300480"/>
          <a:ext cx="1625600" cy="1625600"/>
        </a:xfrm>
        <a:prstGeom prst="gear6">
          <a:avLst/>
        </a:prstGeom>
        <a:solidFill>
          <a:srgbClr val="9A891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Redifusión web</a:t>
          </a:r>
          <a:endParaRPr lang="es-ES" sz="1200" kern="1200" dirty="0"/>
        </a:p>
      </dsp:txBody>
      <dsp:txXfrm>
        <a:off x="1953570" y="1712203"/>
        <a:ext cx="807100" cy="802154"/>
      </dsp:txXfrm>
    </dsp:sp>
    <dsp:sp modelId="{93AF19FF-6F2C-482C-B6EF-C54C57A6FAD2}">
      <dsp:nvSpPr>
        <dsp:cNvPr id="0" name=""/>
        <dsp:cNvSpPr/>
      </dsp:nvSpPr>
      <dsp:spPr>
        <a:xfrm rot="20700000">
          <a:off x="2454821" y="178981"/>
          <a:ext cx="1592756" cy="1592756"/>
        </a:xfrm>
        <a:prstGeom prst="gear6">
          <a:avLst/>
        </a:prstGeom>
        <a:solidFill>
          <a:srgbClr val="9A891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kern="1200" dirty="0" smtClean="0"/>
            <a:t>Sindicación de contenidos</a:t>
          </a:r>
          <a:endParaRPr lang="es-ES" sz="1300" kern="1200" dirty="0"/>
        </a:p>
      </dsp:txBody>
      <dsp:txXfrm rot="-20700000">
        <a:off x="2804160" y="528320"/>
        <a:ext cx="894080" cy="894080"/>
      </dsp:txXfrm>
    </dsp:sp>
    <dsp:sp modelId="{DF7D21B3-FEF3-4DFB-9CE6-C42A1755A7D5}">
      <dsp:nvSpPr>
        <dsp:cNvPr id="0" name=""/>
        <dsp:cNvSpPr/>
      </dsp:nvSpPr>
      <dsp:spPr>
        <a:xfrm>
          <a:off x="2671505" y="1492320"/>
          <a:ext cx="2861056" cy="2861056"/>
        </a:xfrm>
        <a:prstGeom prst="circularArrow">
          <a:avLst>
            <a:gd name="adj1" fmla="val 4687"/>
            <a:gd name="adj2" fmla="val 299029"/>
            <a:gd name="adj3" fmla="val 2513083"/>
            <a:gd name="adj4" fmla="val 15867933"/>
            <a:gd name="adj5" fmla="val 5469"/>
          </a:avLst>
        </a:prstGeom>
        <a:solidFill>
          <a:srgbClr val="BC5561"/>
        </a:solidFill>
        <a:ln>
          <a:noFill/>
        </a:ln>
        <a:effectLst/>
      </dsp:spPr>
      <dsp:style>
        <a:lnRef idx="0">
          <a:scrgbClr r="0" g="0" b="0"/>
        </a:lnRef>
        <a:fillRef idx="1">
          <a:scrgbClr r="0" g="0" b="0"/>
        </a:fillRef>
        <a:effectRef idx="0">
          <a:scrgbClr r="0" g="0" b="0"/>
        </a:effectRef>
        <a:fontRef idx="minor">
          <a:schemeClr val="lt1"/>
        </a:fontRef>
      </dsp:style>
    </dsp:sp>
    <dsp:sp modelId="{772C5E81-581E-478B-8F19-702BF7E5FFC7}">
      <dsp:nvSpPr>
        <dsp:cNvPr id="0" name=""/>
        <dsp:cNvSpPr/>
      </dsp:nvSpPr>
      <dsp:spPr>
        <a:xfrm>
          <a:off x="1256429" y="941355"/>
          <a:ext cx="2078736" cy="2078736"/>
        </a:xfrm>
        <a:prstGeom prst="leftCircularArrow">
          <a:avLst>
            <a:gd name="adj1" fmla="val 6452"/>
            <a:gd name="adj2" fmla="val 429999"/>
            <a:gd name="adj3" fmla="val 10489124"/>
            <a:gd name="adj4" fmla="val 14837806"/>
            <a:gd name="adj5" fmla="val 7527"/>
          </a:avLst>
        </a:prstGeom>
        <a:solidFill>
          <a:srgbClr val="BC5561"/>
        </a:solidFill>
        <a:ln>
          <a:noFill/>
        </a:ln>
        <a:effectLst/>
      </dsp:spPr>
      <dsp:style>
        <a:lnRef idx="0">
          <a:scrgbClr r="0" g="0" b="0"/>
        </a:lnRef>
        <a:fillRef idx="1">
          <a:scrgbClr r="0" g="0" b="0"/>
        </a:fillRef>
        <a:effectRef idx="0">
          <a:scrgbClr r="0" g="0" b="0"/>
        </a:effectRef>
        <a:fontRef idx="minor">
          <a:schemeClr val="lt1"/>
        </a:fontRef>
      </dsp:style>
    </dsp:sp>
    <dsp:sp modelId="{BDE0C038-6704-478B-A65A-29AEC5A533A3}">
      <dsp:nvSpPr>
        <dsp:cNvPr id="0" name=""/>
        <dsp:cNvSpPr/>
      </dsp:nvSpPr>
      <dsp:spPr>
        <a:xfrm>
          <a:off x="2086400" y="-169332"/>
          <a:ext cx="2241296" cy="2241296"/>
        </a:xfrm>
        <a:prstGeom prst="circularArrow">
          <a:avLst>
            <a:gd name="adj1" fmla="val 5984"/>
            <a:gd name="adj2" fmla="val 394124"/>
            <a:gd name="adj3" fmla="val 13313824"/>
            <a:gd name="adj4" fmla="val 10508221"/>
            <a:gd name="adj5" fmla="val 6981"/>
          </a:avLst>
        </a:prstGeom>
        <a:solidFill>
          <a:srgbClr val="BC5561"/>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2A62A4-B64D-455F-BAE2-0CE8AC60F8B0}">
      <dsp:nvSpPr>
        <dsp:cNvPr id="0" name=""/>
        <dsp:cNvSpPr/>
      </dsp:nvSpPr>
      <dsp:spPr>
        <a:xfrm>
          <a:off x="2844800" y="1892178"/>
          <a:ext cx="2235200" cy="2235200"/>
        </a:xfrm>
        <a:prstGeom prst="gear9">
          <a:avLst/>
        </a:prstGeom>
        <a:solidFill>
          <a:srgbClr val="9A891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1. Navegue hasta el sitio que desee suscribirse y busque el icono RSS</a:t>
          </a:r>
          <a:endParaRPr lang="es-ES" sz="1600" kern="1200" dirty="0"/>
        </a:p>
      </dsp:txBody>
      <dsp:txXfrm>
        <a:off x="3294175" y="2415763"/>
        <a:ext cx="1336450" cy="1148939"/>
      </dsp:txXfrm>
    </dsp:sp>
    <dsp:sp modelId="{AE63E24A-459C-4A4E-A7EB-75FDE11D6A40}">
      <dsp:nvSpPr>
        <dsp:cNvPr id="0" name=""/>
        <dsp:cNvSpPr/>
      </dsp:nvSpPr>
      <dsp:spPr>
        <a:xfrm>
          <a:off x="1544320" y="1363858"/>
          <a:ext cx="1625600" cy="1625600"/>
        </a:xfrm>
        <a:prstGeom prst="gear6">
          <a:avLst/>
        </a:prstGeom>
        <a:solidFill>
          <a:srgbClr val="9A891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b="1" kern="1200" dirty="0" smtClean="0">
              <a:solidFill>
                <a:srgbClr val="FFFFFF"/>
              </a:solidFill>
            </a:rPr>
            <a:t>2. Copiar ubicación de enlace</a:t>
          </a:r>
          <a:endParaRPr lang="es-ES" sz="1100" kern="1200" dirty="0"/>
        </a:p>
      </dsp:txBody>
      <dsp:txXfrm>
        <a:off x="1953570" y="1775581"/>
        <a:ext cx="807100" cy="802154"/>
      </dsp:txXfrm>
    </dsp:sp>
    <dsp:sp modelId="{DA4E1728-F312-4B94-A6BD-D47E3DC8B3AC}">
      <dsp:nvSpPr>
        <dsp:cNvPr id="0" name=""/>
        <dsp:cNvSpPr/>
      </dsp:nvSpPr>
      <dsp:spPr>
        <a:xfrm rot="20700000">
          <a:off x="2384852" y="129879"/>
          <a:ext cx="1732694" cy="1817718"/>
        </a:xfrm>
        <a:prstGeom prst="gear6">
          <a:avLst/>
        </a:prstGeom>
        <a:solidFill>
          <a:srgbClr val="9A891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smtClean="0"/>
            <a:t>3. Pegue este enlace (URL) en la sección Agregar </a:t>
          </a:r>
          <a:r>
            <a:rPr lang="es-ES" sz="1100" kern="1200" dirty="0" err="1" smtClean="0"/>
            <a:t>feeds</a:t>
          </a:r>
          <a:r>
            <a:rPr lang="es-ES" sz="1100" kern="1200" dirty="0" smtClean="0"/>
            <a:t> de su lector de RSS.</a:t>
          </a:r>
          <a:endParaRPr lang="es-ES" sz="900" kern="1200" dirty="0"/>
        </a:p>
      </dsp:txBody>
      <dsp:txXfrm rot="-20700000">
        <a:off x="2759840" y="533601"/>
        <a:ext cx="982719" cy="1010274"/>
      </dsp:txXfrm>
    </dsp:sp>
    <dsp:sp modelId="{DF7D21B3-FEF3-4DFB-9CE6-C42A1755A7D5}">
      <dsp:nvSpPr>
        <dsp:cNvPr id="0" name=""/>
        <dsp:cNvSpPr/>
      </dsp:nvSpPr>
      <dsp:spPr>
        <a:xfrm>
          <a:off x="2671505" y="1555699"/>
          <a:ext cx="2861056" cy="2861056"/>
        </a:xfrm>
        <a:prstGeom prst="circularArrow">
          <a:avLst>
            <a:gd name="adj1" fmla="val 4687"/>
            <a:gd name="adj2" fmla="val 299029"/>
            <a:gd name="adj3" fmla="val 2513083"/>
            <a:gd name="adj4" fmla="val 15867933"/>
            <a:gd name="adj5" fmla="val 5469"/>
          </a:avLst>
        </a:prstGeom>
        <a:solidFill>
          <a:srgbClr val="BC5561"/>
        </a:solidFill>
        <a:ln>
          <a:noFill/>
        </a:ln>
        <a:effectLst/>
      </dsp:spPr>
      <dsp:style>
        <a:lnRef idx="0">
          <a:scrgbClr r="0" g="0" b="0"/>
        </a:lnRef>
        <a:fillRef idx="1">
          <a:scrgbClr r="0" g="0" b="0"/>
        </a:fillRef>
        <a:effectRef idx="0">
          <a:scrgbClr r="0" g="0" b="0"/>
        </a:effectRef>
        <a:fontRef idx="minor">
          <a:schemeClr val="lt1"/>
        </a:fontRef>
      </dsp:style>
    </dsp:sp>
    <dsp:sp modelId="{772C5E81-581E-478B-8F19-702BF7E5FFC7}">
      <dsp:nvSpPr>
        <dsp:cNvPr id="0" name=""/>
        <dsp:cNvSpPr/>
      </dsp:nvSpPr>
      <dsp:spPr>
        <a:xfrm>
          <a:off x="1256429" y="1004734"/>
          <a:ext cx="2078736" cy="2078736"/>
        </a:xfrm>
        <a:prstGeom prst="leftCircularArrow">
          <a:avLst>
            <a:gd name="adj1" fmla="val 6452"/>
            <a:gd name="adj2" fmla="val 429999"/>
            <a:gd name="adj3" fmla="val 10489124"/>
            <a:gd name="adj4" fmla="val 14837806"/>
            <a:gd name="adj5" fmla="val 7527"/>
          </a:avLst>
        </a:prstGeom>
        <a:solidFill>
          <a:srgbClr val="BC5561"/>
        </a:solidFill>
        <a:ln>
          <a:noFill/>
        </a:ln>
        <a:effectLst/>
      </dsp:spPr>
      <dsp:style>
        <a:lnRef idx="0">
          <a:scrgbClr r="0" g="0" b="0"/>
        </a:lnRef>
        <a:fillRef idx="1">
          <a:scrgbClr r="0" g="0" b="0"/>
        </a:fillRef>
        <a:effectRef idx="0">
          <a:scrgbClr r="0" g="0" b="0"/>
        </a:effectRef>
        <a:fontRef idx="minor">
          <a:schemeClr val="lt1"/>
        </a:fontRef>
      </dsp:style>
    </dsp:sp>
    <dsp:sp modelId="{1DB98241-0219-44BE-A724-793D2115D999}">
      <dsp:nvSpPr>
        <dsp:cNvPr id="0" name=""/>
        <dsp:cNvSpPr/>
      </dsp:nvSpPr>
      <dsp:spPr>
        <a:xfrm>
          <a:off x="2086400" y="-105953"/>
          <a:ext cx="2241296" cy="2241296"/>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EFD40A-2326-47D0-9441-9F35260F92BE}">
      <dsp:nvSpPr>
        <dsp:cNvPr id="0" name=""/>
        <dsp:cNvSpPr/>
      </dsp:nvSpPr>
      <dsp:spPr>
        <a:xfrm>
          <a:off x="369686" y="1540299"/>
          <a:ext cx="1463532" cy="1279311"/>
        </a:xfrm>
        <a:prstGeom prst="rightArrow">
          <a:avLst>
            <a:gd name="adj1" fmla="val 70000"/>
            <a:gd name="adj2" fmla="val 50000"/>
          </a:avLst>
        </a:prstGeom>
        <a:solidFill>
          <a:srgbClr val="F0E8A7"/>
        </a:solidFill>
        <a:ln w="25400" cap="flat" cmpd="sng" algn="ctr">
          <a:solidFill>
            <a:srgbClr val="9A8919"/>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25400" bIns="12700" numCol="1" spcCol="1270" anchor="ctr" anchorCtr="0">
          <a:noAutofit/>
        </a:bodyPr>
        <a:lstStyle/>
        <a:p>
          <a:pPr lvl="0" algn="ctr" defTabSz="889000">
            <a:lnSpc>
              <a:spcPct val="90000"/>
            </a:lnSpc>
            <a:spcBef>
              <a:spcPct val="0"/>
            </a:spcBef>
            <a:spcAft>
              <a:spcPct val="35000"/>
            </a:spcAft>
          </a:pPr>
          <a:endParaRPr lang="es-ES" sz="2000" kern="1200" dirty="0">
            <a:latin typeface="Franklin Gothic" panose="020B0604020202020204" charset="0"/>
          </a:endParaRPr>
        </a:p>
      </dsp:txBody>
      <dsp:txXfrm>
        <a:off x="735569" y="1732196"/>
        <a:ext cx="713472" cy="895517"/>
      </dsp:txXfrm>
    </dsp:sp>
    <dsp:sp modelId="{AE0F6FF4-971C-4A85-BD28-D5F7EC66AD24}">
      <dsp:nvSpPr>
        <dsp:cNvPr id="0" name=""/>
        <dsp:cNvSpPr/>
      </dsp:nvSpPr>
      <dsp:spPr>
        <a:xfrm>
          <a:off x="3803" y="1814071"/>
          <a:ext cx="731766" cy="731766"/>
        </a:xfrm>
        <a:prstGeom prst="ellipse">
          <a:avLst/>
        </a:prstGeom>
        <a:solidFill>
          <a:srgbClr val="D95362"/>
        </a:solidFill>
        <a:ln w="25400" cap="flat" cmpd="sng" algn="ctr">
          <a:solidFill>
            <a:srgbClr val="A1344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latin typeface="Franklin Gothic" panose="020B0604020202020204" charset="0"/>
            </a:rPr>
            <a:t>1</a:t>
          </a:r>
          <a:endParaRPr lang="es-ES" sz="3500" kern="1200" dirty="0">
            <a:latin typeface="Franklin Gothic" panose="020B0604020202020204" charset="0"/>
          </a:endParaRPr>
        </a:p>
      </dsp:txBody>
      <dsp:txXfrm>
        <a:off x="110968" y="1921236"/>
        <a:ext cx="517436" cy="517436"/>
      </dsp:txXfrm>
    </dsp:sp>
    <dsp:sp modelId="{D7FE08B8-86C0-4CBD-9787-CC70FCBA6D67}">
      <dsp:nvSpPr>
        <dsp:cNvPr id="0" name=""/>
        <dsp:cNvSpPr/>
      </dsp:nvSpPr>
      <dsp:spPr>
        <a:xfrm>
          <a:off x="2290572" y="1540299"/>
          <a:ext cx="1463532" cy="1279311"/>
        </a:xfrm>
        <a:prstGeom prst="rightArrow">
          <a:avLst>
            <a:gd name="adj1" fmla="val 70000"/>
            <a:gd name="adj2" fmla="val 50000"/>
          </a:avLst>
        </a:prstGeom>
        <a:solidFill>
          <a:srgbClr val="F0E8A7"/>
        </a:solidFill>
        <a:ln w="25400" cap="flat" cmpd="sng" algn="ctr">
          <a:solidFill>
            <a:srgbClr val="9A8919"/>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25400" bIns="12700" numCol="1" spcCol="1270" anchor="ctr" anchorCtr="0">
          <a:noAutofit/>
        </a:bodyPr>
        <a:lstStyle/>
        <a:p>
          <a:pPr lvl="0" algn="ctr" defTabSz="889000">
            <a:lnSpc>
              <a:spcPct val="90000"/>
            </a:lnSpc>
            <a:spcBef>
              <a:spcPct val="0"/>
            </a:spcBef>
            <a:spcAft>
              <a:spcPct val="35000"/>
            </a:spcAft>
          </a:pPr>
          <a:r>
            <a:rPr lang="es-ES" sz="2000" kern="1200" dirty="0" smtClean="0">
              <a:latin typeface="Franklin Gothic" panose="020B0604020202020204" charset="0"/>
            </a:rPr>
            <a:t>ATOM</a:t>
          </a:r>
          <a:endParaRPr lang="es-ES" sz="2000" kern="1200" dirty="0">
            <a:latin typeface="Franklin Gothic" panose="020B0604020202020204" charset="0"/>
          </a:endParaRPr>
        </a:p>
      </dsp:txBody>
      <dsp:txXfrm>
        <a:off x="2656455" y="1732196"/>
        <a:ext cx="713472" cy="895517"/>
      </dsp:txXfrm>
    </dsp:sp>
    <dsp:sp modelId="{BB885935-93AA-4159-96E4-8A60E8446B67}">
      <dsp:nvSpPr>
        <dsp:cNvPr id="0" name=""/>
        <dsp:cNvSpPr/>
      </dsp:nvSpPr>
      <dsp:spPr>
        <a:xfrm>
          <a:off x="1924689" y="1814071"/>
          <a:ext cx="731766" cy="731766"/>
        </a:xfrm>
        <a:prstGeom prst="ellipse">
          <a:avLst/>
        </a:prstGeom>
        <a:solidFill>
          <a:srgbClr val="D95362"/>
        </a:solidFill>
        <a:ln w="25400" cap="flat" cmpd="sng" algn="ctr">
          <a:solidFill>
            <a:srgbClr val="A1344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latin typeface="Franklin Gothic" panose="020B0604020202020204" charset="0"/>
            </a:rPr>
            <a:t>2</a:t>
          </a:r>
          <a:endParaRPr lang="es-ES" sz="3500" kern="1200" dirty="0">
            <a:latin typeface="Franklin Gothic" panose="020B0604020202020204" charset="0"/>
          </a:endParaRPr>
        </a:p>
      </dsp:txBody>
      <dsp:txXfrm>
        <a:off x="2031854" y="1921236"/>
        <a:ext cx="517436" cy="517436"/>
      </dsp:txXfrm>
    </dsp:sp>
    <dsp:sp modelId="{AEF6822F-62B5-47C8-A531-030871FD0A66}">
      <dsp:nvSpPr>
        <dsp:cNvPr id="0" name=""/>
        <dsp:cNvSpPr/>
      </dsp:nvSpPr>
      <dsp:spPr>
        <a:xfrm>
          <a:off x="4211458" y="1540299"/>
          <a:ext cx="1463532" cy="1279311"/>
        </a:xfrm>
        <a:prstGeom prst="rightArrow">
          <a:avLst>
            <a:gd name="adj1" fmla="val 70000"/>
            <a:gd name="adj2" fmla="val 50000"/>
          </a:avLst>
        </a:prstGeom>
        <a:solidFill>
          <a:srgbClr val="F0E8A7"/>
        </a:solidFill>
        <a:ln w="25400" cap="flat" cmpd="sng" algn="ctr">
          <a:solidFill>
            <a:srgbClr val="9A8919"/>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25400" bIns="12700" numCol="1" spcCol="1270" anchor="ctr" anchorCtr="0">
          <a:noAutofit/>
        </a:bodyPr>
        <a:lstStyle/>
        <a:p>
          <a:pPr lvl="0" algn="ctr" defTabSz="889000">
            <a:lnSpc>
              <a:spcPct val="90000"/>
            </a:lnSpc>
            <a:spcBef>
              <a:spcPct val="0"/>
            </a:spcBef>
            <a:spcAft>
              <a:spcPct val="35000"/>
            </a:spcAft>
          </a:pPr>
          <a:r>
            <a:rPr lang="es-ES" sz="2000" kern="1200" dirty="0" smtClean="0">
              <a:latin typeface="Franklin Gothic" panose="020B0604020202020204" charset="0"/>
            </a:rPr>
            <a:t>XML</a:t>
          </a:r>
          <a:endParaRPr lang="es-ES" sz="2000" kern="1200" dirty="0">
            <a:latin typeface="Franklin Gothic" panose="020B0604020202020204" charset="0"/>
          </a:endParaRPr>
        </a:p>
      </dsp:txBody>
      <dsp:txXfrm>
        <a:off x="4577341" y="1732196"/>
        <a:ext cx="713472" cy="895517"/>
      </dsp:txXfrm>
    </dsp:sp>
    <dsp:sp modelId="{EAEE2A8D-201F-4416-9130-403D74620BDC}">
      <dsp:nvSpPr>
        <dsp:cNvPr id="0" name=""/>
        <dsp:cNvSpPr/>
      </dsp:nvSpPr>
      <dsp:spPr>
        <a:xfrm>
          <a:off x="3845575" y="1814071"/>
          <a:ext cx="731766" cy="731766"/>
        </a:xfrm>
        <a:prstGeom prst="ellipse">
          <a:avLst/>
        </a:prstGeom>
        <a:solidFill>
          <a:srgbClr val="D95362"/>
        </a:solidFill>
        <a:ln w="25400" cap="flat" cmpd="sng" algn="ctr">
          <a:solidFill>
            <a:srgbClr val="A1344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latin typeface="Franklin Gothic" panose="020B0604020202020204" charset="0"/>
            </a:rPr>
            <a:t>3</a:t>
          </a:r>
          <a:endParaRPr lang="es-ES" sz="3500" kern="1200" dirty="0">
            <a:latin typeface="Franklin Gothic" panose="020B0604020202020204" charset="0"/>
          </a:endParaRPr>
        </a:p>
      </dsp:txBody>
      <dsp:txXfrm>
        <a:off x="3952740" y="1921236"/>
        <a:ext cx="517436" cy="517436"/>
      </dsp:txXfrm>
    </dsp:sp>
    <dsp:sp modelId="{F9F6DB77-D701-42DE-8810-E2EADFC6BCD3}">
      <dsp:nvSpPr>
        <dsp:cNvPr id="0" name=""/>
        <dsp:cNvSpPr/>
      </dsp:nvSpPr>
      <dsp:spPr>
        <a:xfrm>
          <a:off x="6132344" y="1540299"/>
          <a:ext cx="1463532" cy="1279311"/>
        </a:xfrm>
        <a:prstGeom prst="rightArrow">
          <a:avLst>
            <a:gd name="adj1" fmla="val 70000"/>
            <a:gd name="adj2" fmla="val 50000"/>
          </a:avLst>
        </a:prstGeom>
        <a:solidFill>
          <a:srgbClr val="F0E8A7"/>
        </a:solidFill>
        <a:ln w="25400" cap="flat" cmpd="sng" algn="ctr">
          <a:solidFill>
            <a:srgbClr val="9A8919"/>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25400" bIns="12700" numCol="1" spcCol="1270" anchor="ctr" anchorCtr="0">
          <a:noAutofit/>
        </a:bodyPr>
        <a:lstStyle/>
        <a:p>
          <a:pPr lvl="0" algn="ctr" defTabSz="889000">
            <a:lnSpc>
              <a:spcPct val="90000"/>
            </a:lnSpc>
            <a:spcBef>
              <a:spcPct val="0"/>
            </a:spcBef>
            <a:spcAft>
              <a:spcPct val="35000"/>
            </a:spcAft>
          </a:pPr>
          <a:r>
            <a:rPr lang="es-ES" sz="2000" kern="1200" dirty="0" smtClean="0">
              <a:latin typeface="Franklin Gothic" panose="020B0604020202020204" charset="0"/>
            </a:rPr>
            <a:t>RSS</a:t>
          </a:r>
          <a:endParaRPr lang="es-ES" sz="2000" kern="1200" dirty="0">
            <a:latin typeface="Franklin Gothic" panose="020B0604020202020204" charset="0"/>
          </a:endParaRPr>
        </a:p>
      </dsp:txBody>
      <dsp:txXfrm>
        <a:off x="6498227" y="1732196"/>
        <a:ext cx="713472" cy="895517"/>
      </dsp:txXfrm>
    </dsp:sp>
    <dsp:sp modelId="{35A15AEE-B8B9-4B0B-A55C-56D882D4BF21}">
      <dsp:nvSpPr>
        <dsp:cNvPr id="0" name=""/>
        <dsp:cNvSpPr/>
      </dsp:nvSpPr>
      <dsp:spPr>
        <a:xfrm>
          <a:off x="5766461" y="1814071"/>
          <a:ext cx="731766" cy="731766"/>
        </a:xfrm>
        <a:prstGeom prst="ellipse">
          <a:avLst/>
        </a:prstGeom>
        <a:solidFill>
          <a:srgbClr val="D95362"/>
        </a:solidFill>
        <a:ln w="25400" cap="flat" cmpd="sng" algn="ctr">
          <a:solidFill>
            <a:srgbClr val="A1344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latin typeface="Franklin Gothic" panose="020B0604020202020204" charset="0"/>
            </a:rPr>
            <a:t>4</a:t>
          </a:r>
          <a:endParaRPr lang="es-ES" sz="3500" kern="1200" dirty="0">
            <a:latin typeface="Franklin Gothic" panose="020B0604020202020204" charset="0"/>
          </a:endParaRPr>
        </a:p>
      </dsp:txBody>
      <dsp:txXfrm>
        <a:off x="5873626" y="1921236"/>
        <a:ext cx="517436" cy="517436"/>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33400778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703812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5317927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2959224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177315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885106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4070661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3023558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5249975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21186476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639949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3005832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5299875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Shape 25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0680330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3" name="Shape 26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308862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2603416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824379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3765443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2476547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588651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671991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2977586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964849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Shape 45"/>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a:t>
            </a: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2. Comunicación y colaboración: 2.2. Compartir mediante tecnologías </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digitales:</a:t>
            </a:r>
            <a:b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4</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 Herramientas para mantenerse al día: RSS</a:t>
            </a:r>
          </a:p>
          <a:p>
            <a:pPr algn="ctr">
              <a:lnSpc>
                <a:spcPct val="107000"/>
              </a:lnSpc>
            </a:pPr>
            <a:r>
              <a:rPr lang="es-ES" sz="1100" dirty="0">
                <a:latin typeface="Calibri" panose="020F0502020204030204" pitchFamily="34" charset="0"/>
                <a:ea typeface="Calibri" panose="020F0502020204030204" pitchFamily="34" charset="0"/>
              </a:rPr>
              <a:t> </a:t>
            </a: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3568088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8" name="Shape 178"/>
          <p:cNvSpPr/>
          <p:nvPr/>
        </p:nvSpPr>
        <p:spPr>
          <a:xfrm>
            <a:off x="8900" y="0"/>
            <a:ext cx="4161900" cy="10161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9" name="Shape 179"/>
          <p:cNvSpPr/>
          <p:nvPr/>
        </p:nvSpPr>
        <p:spPr>
          <a:xfrm>
            <a:off x="353089" y="258764"/>
            <a:ext cx="7630326" cy="498571"/>
          </a:xfrm>
          <a:prstGeom prst="rect">
            <a:avLst/>
          </a:prstGeom>
          <a:solidFill>
            <a:srgbClr val="D95362"/>
          </a:solidFill>
          <a:ln>
            <a:noFill/>
          </a:ln>
        </p:spPr>
        <p:txBody>
          <a:bodyPr spcFirstLastPara="1" wrap="square" lIns="91425" tIns="91425" rIns="91425" bIns="91425" anchor="ctr" anchorCtr="0">
            <a:noAutofit/>
          </a:bodyPr>
          <a:lstStyle/>
          <a:p>
            <a:pPr lvl="0">
              <a:buClr>
                <a:schemeClr val="dk1"/>
              </a:buClr>
              <a:buSzPts val="1100"/>
            </a:pPr>
            <a:r>
              <a:rPr lang="es-ES" sz="2800" b="1" dirty="0" smtClean="0">
                <a:solidFill>
                  <a:srgbClr val="FFFFFF"/>
                </a:solidFill>
                <a:latin typeface="Franklin Gothic" panose="020B0604020202020204" charset="0"/>
                <a:ea typeface="Cambria"/>
                <a:cs typeface="Cambria"/>
                <a:sym typeface="Cambria"/>
              </a:rPr>
              <a:t>LECTORES RSS</a:t>
            </a:r>
            <a:endParaRPr lang="es-ES" sz="2000" dirty="0">
              <a:solidFill>
                <a:srgbClr val="FFFFFF"/>
              </a:solidFill>
              <a:latin typeface="Franklin Gothic" panose="020B0604020202020204" charset="0"/>
            </a:endParaRPr>
          </a:p>
        </p:txBody>
      </p:sp>
      <p:graphicFrame>
        <p:nvGraphicFramePr>
          <p:cNvPr id="16" name="Shape 100"/>
          <p:cNvGraphicFramePr/>
          <p:nvPr>
            <p:extLst>
              <p:ext uri="{D42A27DB-BD31-4B8C-83A1-F6EECF244321}">
                <p14:modId xmlns:p14="http://schemas.microsoft.com/office/powerpoint/2010/main" val="1583491065"/>
              </p:ext>
            </p:extLst>
          </p:nvPr>
        </p:nvGraphicFramePr>
        <p:xfrm>
          <a:off x="195430" y="1158239"/>
          <a:ext cx="8731750" cy="2810469"/>
        </p:xfrm>
        <a:graphic>
          <a:graphicData uri="http://schemas.openxmlformats.org/drawingml/2006/table">
            <a:tbl>
              <a:tblPr>
                <a:noFill/>
                <a:tableStyleId>{E8580EBE-2972-4503-9495-B69A6A23A774}</a:tableStyleId>
              </a:tblPr>
              <a:tblGrid>
                <a:gridCol w="2507130">
                  <a:extLst>
                    <a:ext uri="{9D8B030D-6E8A-4147-A177-3AD203B41FA5}">
                      <a16:colId xmlns:a16="http://schemas.microsoft.com/office/drawing/2014/main" val="20000"/>
                    </a:ext>
                  </a:extLst>
                </a:gridCol>
                <a:gridCol w="6224620">
                  <a:extLst>
                    <a:ext uri="{9D8B030D-6E8A-4147-A177-3AD203B41FA5}">
                      <a16:colId xmlns:a16="http://schemas.microsoft.com/office/drawing/2014/main" val="20001"/>
                    </a:ext>
                  </a:extLst>
                </a:gridCol>
              </a:tblGrid>
              <a:tr h="597242">
                <a:tc>
                  <a:txBody>
                    <a:bodyPr/>
                    <a:lstStyle/>
                    <a:p>
                      <a:pPr marL="0" lvl="0" indent="0" algn="ctr" rtl="0">
                        <a:spcBef>
                          <a:spcPts val="0"/>
                        </a:spcBef>
                        <a:spcAft>
                          <a:spcPts val="0"/>
                        </a:spcAft>
                        <a:buNone/>
                      </a:pPr>
                      <a:r>
                        <a:rPr lang="es" b="1" dirty="0" smtClean="0">
                          <a:solidFill>
                            <a:srgbClr val="FFFFFF"/>
                          </a:solidFill>
                        </a:rPr>
                        <a:t>¿SISTEMAS</a:t>
                      </a:r>
                      <a:r>
                        <a:rPr lang="es" b="1" baseline="0" dirty="0" smtClean="0">
                          <a:solidFill>
                            <a:srgbClr val="FFFFFF"/>
                          </a:solidFill>
                        </a:rPr>
                        <a:t> DE ALERTAS?</a:t>
                      </a:r>
                      <a:endParaRPr b="1" dirty="0">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9A8919"/>
                    </a:solidFill>
                  </a:tcPr>
                </a:tc>
                <a:tc>
                  <a:txBody>
                    <a:bodyPr/>
                    <a:lstStyle/>
                    <a:p>
                      <a:pPr>
                        <a:lnSpc>
                          <a:spcPct val="115000"/>
                        </a:lnSpc>
                        <a:spcAft>
                          <a:spcPts val="1000"/>
                        </a:spcAft>
                      </a:pPr>
                      <a:r>
                        <a:rPr lang="es-ES" sz="1400" dirty="0" smtClean="0">
                          <a:effectLst/>
                          <a:latin typeface="Franklin Gothic" panose="020B0604020202020204" charset="0"/>
                          <a:ea typeface="Calibri" panose="020F0502020204030204" pitchFamily="34" charset="0"/>
                          <a:cs typeface="Times New Roman" panose="02020603050405020304" pitchFamily="18" charset="0"/>
                        </a:rPr>
                        <a:t>En cierto sentido cumplen la misma función que los sistemas de alertas. Sin embargo, los RSS ofrecen un acceso más flexible, ya que en lugar de enviarse únicamente por correo electrónico, se pueden integrar en un </a:t>
                      </a:r>
                      <a:r>
                        <a:rPr lang="es-ES" sz="1400" b="1" dirty="0" smtClean="0">
                          <a:effectLst/>
                          <a:latin typeface="Franklin Gothic" panose="020B0604020202020204" charset="0"/>
                          <a:ea typeface="Calibri" panose="020F0502020204030204" pitchFamily="34" charset="0"/>
                          <a:cs typeface="Times New Roman" panose="02020603050405020304" pitchFamily="18" charset="0"/>
                        </a:rPr>
                        <a:t>lector RSS </a:t>
                      </a:r>
                      <a:r>
                        <a:rPr lang="es-ES" sz="1400" dirty="0" smtClean="0">
                          <a:effectLst/>
                          <a:latin typeface="Franklin Gothic" panose="020B0604020202020204" charset="0"/>
                          <a:ea typeface="Calibri" panose="020F0502020204030204" pitchFamily="34" charset="0"/>
                          <a:cs typeface="Times New Roman" panose="02020603050405020304" pitchFamily="18" charset="0"/>
                        </a:rPr>
                        <a:t>o en una </a:t>
                      </a:r>
                      <a:r>
                        <a:rPr lang="es-ES" sz="1400" b="1" dirty="0" smtClean="0">
                          <a:effectLst/>
                          <a:latin typeface="Franklin Gothic" panose="020B0604020202020204" charset="0"/>
                          <a:ea typeface="Calibri" panose="020F0502020204030204" pitchFamily="34" charset="0"/>
                          <a:cs typeface="Times New Roman" panose="02020603050405020304" pitchFamily="18" charset="0"/>
                        </a:rPr>
                        <a:t>página web</a:t>
                      </a:r>
                      <a:r>
                        <a:rPr lang="es-ES" sz="1400" dirty="0" smtClean="0">
                          <a:effectLst/>
                          <a:latin typeface="Franklin Gothic" panose="020B0604020202020204" charset="0"/>
                          <a:ea typeface="Calibri" panose="020F0502020204030204" pitchFamily="34" charset="0"/>
                          <a:cs typeface="Times New Roman" panose="02020603050405020304" pitchFamily="18" charset="0"/>
                        </a:rPr>
                        <a:t>. </a:t>
                      </a:r>
                      <a:endParaRPr sz="1400" i="1" dirty="0">
                        <a:highlight>
                          <a:srgbClr val="FFFF00"/>
                        </a:highlight>
                        <a:latin typeface="Franklin Gothic" panose="020B0604020202020204" charset="0"/>
                        <a:ea typeface="Franklin Gothic"/>
                        <a:cs typeface="Franklin Gothic"/>
                        <a:sym typeface="Franklin Gothic"/>
                      </a:endParaRPr>
                    </a:p>
                  </a:txBody>
                  <a:tcPr marL="91425" marR="91425" marT="91425" marB="91425" anchor="ctr">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0E8A7"/>
                    </a:solidFill>
                  </a:tcPr>
                </a:tc>
                <a:extLst>
                  <a:ext uri="{0D108BD9-81ED-4DB2-BD59-A6C34878D82A}">
                    <a16:rowId xmlns:a16="http://schemas.microsoft.com/office/drawing/2014/main" val="10000"/>
                  </a:ext>
                </a:extLst>
              </a:tr>
              <a:tr h="894075">
                <a:tc>
                  <a:txBody>
                    <a:bodyPr/>
                    <a:lstStyle/>
                    <a:p>
                      <a:pPr marL="0" lvl="0" indent="0" algn="ctr" rtl="0">
                        <a:spcBef>
                          <a:spcPts val="0"/>
                        </a:spcBef>
                        <a:spcAft>
                          <a:spcPts val="0"/>
                        </a:spcAft>
                        <a:buNone/>
                      </a:pPr>
                      <a:r>
                        <a:rPr lang="es-ES" b="1" dirty="0" smtClean="0">
                          <a:solidFill>
                            <a:srgbClr val="FFFFFF"/>
                          </a:solidFill>
                        </a:rPr>
                        <a:t>LECTOR RSS</a:t>
                      </a:r>
                      <a:endParaRPr lang="es-ES" b="1" dirty="0">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9A8919"/>
                    </a:solidFill>
                  </a:tcPr>
                </a:tc>
                <a:tc>
                  <a:txBody>
                    <a:bodyPr/>
                    <a:lstStyle/>
                    <a:p>
                      <a:pPr marL="0" lvl="0" indent="0" rtl="0">
                        <a:spcBef>
                          <a:spcPts val="0"/>
                        </a:spcBef>
                        <a:spcAft>
                          <a:spcPts val="0"/>
                        </a:spcAft>
                        <a:buNone/>
                      </a:pPr>
                      <a:r>
                        <a:rPr lang="es-ES" sz="1400" dirty="0" smtClean="0">
                          <a:latin typeface="Franklin Gothic" panose="020B0604020202020204" charset="0"/>
                          <a:ea typeface="Franklin Gothic"/>
                          <a:cs typeface="Franklin Gothic"/>
                          <a:sym typeface="Franklin Gothic"/>
                        </a:rPr>
                        <a:t>Permite al usuario conocer las novedades surgidas en la búsqueda configurada sin necesidad de acceder a su cuenta de usuario, utilizando su </a:t>
                      </a:r>
                      <a:r>
                        <a:rPr lang="es-ES" sz="1400" b="1" dirty="0" smtClean="0">
                          <a:latin typeface="Franklin Gothic" panose="020B0604020202020204" charset="0"/>
                          <a:ea typeface="Franklin Gothic"/>
                          <a:cs typeface="Franklin Gothic"/>
                          <a:sym typeface="Franklin Gothic"/>
                        </a:rPr>
                        <a:t>lector de RSS </a:t>
                      </a:r>
                      <a:r>
                        <a:rPr lang="es-ES" sz="1400" dirty="0" smtClean="0">
                          <a:latin typeface="Franklin Gothic" panose="020B0604020202020204" charset="0"/>
                          <a:ea typeface="Franklin Gothic"/>
                          <a:cs typeface="Franklin Gothic"/>
                          <a:sym typeface="Franklin Gothic"/>
                        </a:rPr>
                        <a:t>favorito.</a:t>
                      </a:r>
                    </a:p>
                  </a:txBody>
                  <a:tcPr marL="91425" marR="91425" marT="91425" marB="91425" anchor="ctr">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0E8A7"/>
                    </a:solidFill>
                  </a:tcPr>
                </a:tc>
                <a:extLst>
                  <a:ext uri="{0D108BD9-81ED-4DB2-BD59-A6C34878D82A}">
                    <a16:rowId xmlns:a16="http://schemas.microsoft.com/office/drawing/2014/main" val="10001"/>
                  </a:ext>
                </a:extLst>
              </a:tr>
              <a:tr h="752088">
                <a:tc>
                  <a:txBody>
                    <a:bodyPr/>
                    <a:lstStyle/>
                    <a:p>
                      <a:pPr marL="0" lvl="0" indent="0" algn="ctr" rtl="0">
                        <a:spcBef>
                          <a:spcPts val="0"/>
                        </a:spcBef>
                        <a:spcAft>
                          <a:spcPts val="0"/>
                        </a:spcAft>
                        <a:buNone/>
                      </a:pPr>
                      <a:r>
                        <a:rPr lang="es-ES" b="1" dirty="0" smtClean="0">
                          <a:solidFill>
                            <a:srgbClr val="FFFFFF"/>
                          </a:solidFill>
                        </a:rPr>
                        <a:t>ENLACE</a:t>
                      </a:r>
                      <a:endParaRPr lang="es-ES" b="1" dirty="0">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9A8919"/>
                    </a:solidFill>
                  </a:tcPr>
                </a:tc>
                <a:tc>
                  <a:txBody>
                    <a:bodyPr/>
                    <a:lstStyle/>
                    <a:p>
                      <a:pPr marL="0" lvl="0" indent="0" rtl="0">
                        <a:spcBef>
                          <a:spcPts val="0"/>
                        </a:spcBef>
                        <a:spcAft>
                          <a:spcPts val="0"/>
                        </a:spcAft>
                        <a:buNone/>
                      </a:pPr>
                      <a:r>
                        <a:rPr lang="es-ES" sz="1400" dirty="0" smtClean="0">
                          <a:latin typeface="Franklin Gothic" panose="020B0604020202020204" charset="0"/>
                          <a:ea typeface="Franklin Gothic"/>
                          <a:cs typeface="Franklin Gothic"/>
                          <a:sym typeface="Franklin Gothic"/>
                        </a:rPr>
                        <a:t>Cuando se crea un RSS, la base de datos crea un </a:t>
                      </a:r>
                      <a:r>
                        <a:rPr lang="es-ES" sz="1400" b="1" dirty="0" smtClean="0">
                          <a:latin typeface="Franklin Gothic" panose="020B0604020202020204" charset="0"/>
                          <a:ea typeface="Franklin Gothic"/>
                          <a:cs typeface="Franklin Gothic"/>
                          <a:sym typeface="Franklin Gothic"/>
                        </a:rPr>
                        <a:t>enlace</a:t>
                      </a:r>
                      <a:r>
                        <a:rPr lang="es-ES" sz="1400" dirty="0" smtClean="0">
                          <a:latin typeface="Franklin Gothic" panose="020B0604020202020204" charset="0"/>
                          <a:ea typeface="Franklin Gothic"/>
                          <a:cs typeface="Franklin Gothic"/>
                          <a:sym typeface="Franklin Gothic"/>
                        </a:rPr>
                        <a:t> que se puede </a:t>
                      </a:r>
                      <a:r>
                        <a:rPr lang="es-ES" sz="1400" b="1" dirty="0" smtClean="0">
                          <a:latin typeface="Franklin Gothic" panose="020B0604020202020204" charset="0"/>
                          <a:ea typeface="Franklin Gothic"/>
                          <a:cs typeface="Franklin Gothic"/>
                          <a:sym typeface="Franklin Gothic"/>
                        </a:rPr>
                        <a:t>añadir</a:t>
                      </a:r>
                      <a:r>
                        <a:rPr lang="es-ES" sz="1400" dirty="0" smtClean="0">
                          <a:latin typeface="Franklin Gothic" panose="020B0604020202020204" charset="0"/>
                          <a:ea typeface="Franklin Gothic"/>
                          <a:cs typeface="Franklin Gothic"/>
                          <a:sym typeface="Franklin Gothic"/>
                        </a:rPr>
                        <a:t> a un lector RSS o bien </a:t>
                      </a:r>
                      <a:r>
                        <a:rPr lang="es-ES" sz="1400" b="1" dirty="0" smtClean="0">
                          <a:latin typeface="Franklin Gothic" panose="020B0604020202020204" charset="0"/>
                          <a:ea typeface="Franklin Gothic"/>
                          <a:cs typeface="Franklin Gothic"/>
                          <a:sym typeface="Franklin Gothic"/>
                        </a:rPr>
                        <a:t>integrar</a:t>
                      </a:r>
                      <a:r>
                        <a:rPr lang="es-ES" sz="1400" dirty="0" smtClean="0">
                          <a:latin typeface="Franklin Gothic" panose="020B0604020202020204" charset="0"/>
                          <a:ea typeface="Franklin Gothic"/>
                          <a:cs typeface="Franklin Gothic"/>
                          <a:sym typeface="Franklin Gothic"/>
                        </a:rPr>
                        <a:t> en una página web.</a:t>
                      </a:r>
                    </a:p>
                  </a:txBody>
                  <a:tcPr marL="91425" marR="91425" marT="91425" marB="91425" anchor="ctr">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0E8A7"/>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6423459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p:nvPr/>
        </p:nvSpPr>
        <p:spPr>
          <a:xfrm>
            <a:off x="8899" y="0"/>
            <a:ext cx="6478987" cy="1088487"/>
          </a:xfrm>
          <a:prstGeom prst="rect">
            <a:avLst/>
          </a:prstGeom>
          <a:solidFill>
            <a:srgbClr val="D9536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7" name="Shape 117"/>
          <p:cNvSpPr txBox="1"/>
          <p:nvPr/>
        </p:nvSpPr>
        <p:spPr>
          <a:xfrm>
            <a:off x="-1" y="0"/>
            <a:ext cx="6244047" cy="757646"/>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Clr>
                <a:schemeClr val="dk1"/>
              </a:buClr>
              <a:buSzPts val="1100"/>
              <a:buFont typeface="Arial"/>
              <a:buNone/>
            </a:pPr>
            <a:r>
              <a:rPr lang="es" sz="2900" b="1" dirty="0" smtClean="0">
                <a:solidFill>
                  <a:srgbClr val="FFFFFF"/>
                </a:solidFill>
                <a:latin typeface="Franklin Gothic"/>
                <a:ea typeface="Franklin Gothic"/>
                <a:cs typeface="Franklin Gothic"/>
                <a:sym typeface="Franklin Gothic"/>
              </a:rPr>
              <a:t>AGREGADORES DE NOTICIAS, LECTORES DE FUENTES O FEEDS </a:t>
            </a:r>
            <a:endParaRPr sz="2900" b="1" dirty="0">
              <a:solidFill>
                <a:srgbClr val="FFFFFF"/>
              </a:solidFill>
              <a:latin typeface="Franklin Gothic"/>
              <a:ea typeface="Franklin Gothic"/>
              <a:cs typeface="Franklin Gothic"/>
              <a:sym typeface="Franklin Gothic"/>
            </a:endParaRPr>
          </a:p>
        </p:txBody>
      </p:sp>
      <p:sp>
        <p:nvSpPr>
          <p:cNvPr id="118" name="Shape 118"/>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endParaRPr/>
          </a:p>
        </p:txBody>
      </p:sp>
      <p:graphicFrame>
        <p:nvGraphicFramePr>
          <p:cNvPr id="10" name="Tabla 9"/>
          <p:cNvGraphicFramePr>
            <a:graphicFrameLocks noGrp="1"/>
          </p:cNvGraphicFramePr>
          <p:nvPr>
            <p:extLst>
              <p:ext uri="{D42A27DB-BD31-4B8C-83A1-F6EECF244321}">
                <p14:modId xmlns:p14="http://schemas.microsoft.com/office/powerpoint/2010/main" val="898429104"/>
              </p:ext>
            </p:extLst>
          </p:nvPr>
        </p:nvGraphicFramePr>
        <p:xfrm>
          <a:off x="164568" y="1968156"/>
          <a:ext cx="6009356" cy="2415678"/>
        </p:xfrm>
        <a:graphic>
          <a:graphicData uri="http://schemas.openxmlformats.org/drawingml/2006/table">
            <a:tbl>
              <a:tblPr firstRow="1" bandRow="1">
                <a:tableStyleId>{2D5ABB26-0587-4C30-8999-92F81FD0307C}</a:tableStyleId>
              </a:tblPr>
              <a:tblGrid>
                <a:gridCol w="661029">
                  <a:extLst>
                    <a:ext uri="{9D8B030D-6E8A-4147-A177-3AD203B41FA5}">
                      <a16:colId xmlns:a16="http://schemas.microsoft.com/office/drawing/2014/main" val="20000"/>
                    </a:ext>
                  </a:extLst>
                </a:gridCol>
                <a:gridCol w="5348327">
                  <a:extLst>
                    <a:ext uri="{9D8B030D-6E8A-4147-A177-3AD203B41FA5}">
                      <a16:colId xmlns:a16="http://schemas.microsoft.com/office/drawing/2014/main" val="20001"/>
                    </a:ext>
                  </a:extLst>
                </a:gridCol>
              </a:tblGrid>
              <a:tr h="491942">
                <a:tc>
                  <a:txBody>
                    <a:bodyPr/>
                    <a:lstStyle/>
                    <a:p>
                      <a:endParaRPr lang="es-E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tc>
                  <a:txBody>
                    <a:bodyPr/>
                    <a:lstStyle/>
                    <a:p>
                      <a:r>
                        <a:rPr lang="es-ES" dirty="0" smtClean="0"/>
                        <a:t>estilo de navegación similar a una revista</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r h="457745">
                <a:tc>
                  <a:txBody>
                    <a:bodyPr/>
                    <a:lstStyle/>
                    <a:p>
                      <a:endParaRPr lang="es-E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tc>
                  <a:txBody>
                    <a:bodyPr/>
                    <a:lstStyle/>
                    <a:p>
                      <a:r>
                        <a:rPr lang="es-ES" dirty="0" smtClean="0"/>
                        <a:t>interfaz cómoda y atractiva</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1"/>
                  </a:ext>
                </a:extLst>
              </a:tr>
              <a:tr h="504123">
                <a:tc>
                  <a:txBody>
                    <a:bodyPr/>
                    <a:lstStyle/>
                    <a:p>
                      <a:endParaRPr lang="es-E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tc>
                  <a:txBody>
                    <a:bodyPr/>
                    <a:lstStyle/>
                    <a:p>
                      <a:r>
                        <a:rPr lang="es-ES" dirty="0" smtClean="0"/>
                        <a:t>posibilidad de crear una publicación personalizada</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2"/>
                  </a:ext>
                </a:extLst>
              </a:tr>
              <a:tr h="504123">
                <a:tc>
                  <a:txBody>
                    <a:bodyPr/>
                    <a:lstStyle/>
                    <a:p>
                      <a:endParaRPr lang="es-E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dirty="0" smtClean="0"/>
                        <a:t>posibilidad de agregar y categorizar distintas fuentes</a:t>
                      </a:r>
                      <a:endParaRPr lang="es-ES" dirty="0" smtClean="0">
                        <a:latin typeface="Cambria" panose="02040503050406030204" pitchFamily="18" charset="0"/>
                        <a:ea typeface="Cambria" panose="02040503050406030204" pitchFamily="18"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3"/>
                  </a:ext>
                </a:extLst>
              </a:tr>
              <a:tr h="457745">
                <a:tc>
                  <a:txBody>
                    <a:bodyPr/>
                    <a:lstStyle/>
                    <a:p>
                      <a:endParaRPr lang="es-E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tc>
                  <a:txBody>
                    <a:bodyPr/>
                    <a:lstStyle/>
                    <a:p>
                      <a:r>
                        <a:rPr lang="es-ES" dirty="0" smtClean="0"/>
                        <a:t>conexión a redes sociales: </a:t>
                      </a:r>
                      <a:r>
                        <a:rPr lang="es-ES" dirty="0" err="1" smtClean="0"/>
                        <a:t>facebook</a:t>
                      </a:r>
                      <a:r>
                        <a:rPr lang="es-ES" dirty="0" smtClean="0"/>
                        <a:t> y twitter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4"/>
                  </a:ext>
                </a:extLst>
              </a:tr>
            </a:tbl>
          </a:graphicData>
        </a:graphic>
      </p:graphicFrame>
      <p:pic>
        <p:nvPicPr>
          <p:cNvPr id="8" name="Imagen 7"/>
          <p:cNvPicPr>
            <a:picLocks noChangeAspect="1"/>
          </p:cNvPicPr>
          <p:nvPr/>
        </p:nvPicPr>
        <p:blipFill>
          <a:blip r:embed="rId3"/>
          <a:stretch>
            <a:fillRect/>
          </a:stretch>
        </p:blipFill>
        <p:spPr>
          <a:xfrm>
            <a:off x="7671575" y="3348021"/>
            <a:ext cx="1035813" cy="1035813"/>
          </a:xfrm>
          <a:prstGeom prst="rect">
            <a:avLst/>
          </a:prstGeom>
        </p:spPr>
      </p:pic>
      <p:pic>
        <p:nvPicPr>
          <p:cNvPr id="11" name="Imagen 10"/>
          <p:cNvPicPr>
            <a:picLocks noChangeAspect="1"/>
          </p:cNvPicPr>
          <p:nvPr/>
        </p:nvPicPr>
        <p:blipFill>
          <a:blip r:embed="rId4"/>
          <a:stretch>
            <a:fillRect/>
          </a:stretch>
        </p:blipFill>
        <p:spPr>
          <a:xfrm>
            <a:off x="7110227" y="1203241"/>
            <a:ext cx="1648482" cy="652910"/>
          </a:xfrm>
          <a:prstGeom prst="rect">
            <a:avLst/>
          </a:prstGeom>
        </p:spPr>
      </p:pic>
      <p:pic>
        <p:nvPicPr>
          <p:cNvPr id="18" name="Imagen 17"/>
          <p:cNvPicPr>
            <a:picLocks noChangeAspect="1"/>
          </p:cNvPicPr>
          <p:nvPr/>
        </p:nvPicPr>
        <p:blipFill>
          <a:blip r:embed="rId5"/>
          <a:stretch>
            <a:fillRect/>
          </a:stretch>
        </p:blipFill>
        <p:spPr>
          <a:xfrm>
            <a:off x="326467" y="2026345"/>
            <a:ext cx="280440" cy="292633"/>
          </a:xfrm>
          <a:prstGeom prst="rect">
            <a:avLst/>
          </a:prstGeom>
        </p:spPr>
      </p:pic>
      <p:pic>
        <p:nvPicPr>
          <p:cNvPr id="19" name="Imagen 18"/>
          <p:cNvPicPr>
            <a:picLocks noChangeAspect="1"/>
          </p:cNvPicPr>
          <p:nvPr/>
        </p:nvPicPr>
        <p:blipFill>
          <a:blip r:embed="rId5"/>
          <a:stretch>
            <a:fillRect/>
          </a:stretch>
        </p:blipFill>
        <p:spPr>
          <a:xfrm>
            <a:off x="326467" y="2360555"/>
            <a:ext cx="280440" cy="292633"/>
          </a:xfrm>
          <a:prstGeom prst="rect">
            <a:avLst/>
          </a:prstGeom>
        </p:spPr>
      </p:pic>
      <p:pic>
        <p:nvPicPr>
          <p:cNvPr id="20" name="Imagen 19"/>
          <p:cNvPicPr>
            <a:picLocks noChangeAspect="1"/>
          </p:cNvPicPr>
          <p:nvPr/>
        </p:nvPicPr>
        <p:blipFill>
          <a:blip r:embed="rId5"/>
          <a:stretch>
            <a:fillRect/>
          </a:stretch>
        </p:blipFill>
        <p:spPr>
          <a:xfrm>
            <a:off x="326467" y="2747393"/>
            <a:ext cx="280440" cy="292633"/>
          </a:xfrm>
          <a:prstGeom prst="rect">
            <a:avLst/>
          </a:prstGeom>
        </p:spPr>
      </p:pic>
      <p:pic>
        <p:nvPicPr>
          <p:cNvPr id="21" name="Imagen 20"/>
          <p:cNvPicPr>
            <a:picLocks noChangeAspect="1"/>
          </p:cNvPicPr>
          <p:nvPr/>
        </p:nvPicPr>
        <p:blipFill>
          <a:blip r:embed="rId5"/>
          <a:stretch>
            <a:fillRect/>
          </a:stretch>
        </p:blipFill>
        <p:spPr>
          <a:xfrm>
            <a:off x="326467" y="3134231"/>
            <a:ext cx="280440" cy="292633"/>
          </a:xfrm>
          <a:prstGeom prst="rect">
            <a:avLst/>
          </a:prstGeom>
        </p:spPr>
      </p:pic>
      <p:pic>
        <p:nvPicPr>
          <p:cNvPr id="22" name="Imagen 21"/>
          <p:cNvPicPr>
            <a:picLocks noChangeAspect="1"/>
          </p:cNvPicPr>
          <p:nvPr/>
        </p:nvPicPr>
        <p:blipFill>
          <a:blip r:embed="rId5"/>
          <a:stretch>
            <a:fillRect/>
          </a:stretch>
        </p:blipFill>
        <p:spPr>
          <a:xfrm>
            <a:off x="326467" y="3521069"/>
            <a:ext cx="280440" cy="292633"/>
          </a:xfrm>
          <a:prstGeom prst="rect">
            <a:avLst/>
          </a:prstGeom>
        </p:spPr>
      </p:pic>
      <p:pic>
        <p:nvPicPr>
          <p:cNvPr id="23" name="Imagen 22"/>
          <p:cNvPicPr>
            <a:picLocks noChangeAspect="1"/>
          </p:cNvPicPr>
          <p:nvPr/>
        </p:nvPicPr>
        <p:blipFill>
          <a:blip r:embed="rId5"/>
          <a:stretch>
            <a:fillRect/>
          </a:stretch>
        </p:blipFill>
        <p:spPr>
          <a:xfrm>
            <a:off x="326467" y="3944831"/>
            <a:ext cx="280440" cy="292633"/>
          </a:xfrm>
          <a:prstGeom prst="rect">
            <a:avLst/>
          </a:prstGeom>
        </p:spPr>
      </p:pic>
      <p:sp>
        <p:nvSpPr>
          <p:cNvPr id="17" name="Shape 116"/>
          <p:cNvSpPr/>
          <p:nvPr/>
        </p:nvSpPr>
        <p:spPr>
          <a:xfrm>
            <a:off x="8900" y="0"/>
            <a:ext cx="6478987" cy="1088487"/>
          </a:xfrm>
          <a:prstGeom prst="rect">
            <a:avLst/>
          </a:prstGeom>
          <a:solidFill>
            <a:srgbClr val="D9536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 name="Shape 117"/>
          <p:cNvSpPr txBox="1"/>
          <p:nvPr/>
        </p:nvSpPr>
        <p:spPr>
          <a:xfrm>
            <a:off x="0" y="0"/>
            <a:ext cx="6244047" cy="757646"/>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Clr>
                <a:schemeClr val="dk1"/>
              </a:buClr>
              <a:buSzPts val="1100"/>
              <a:buFont typeface="Arial"/>
              <a:buNone/>
            </a:pPr>
            <a:r>
              <a:rPr lang="es" sz="2900" b="1" dirty="0" smtClean="0">
                <a:solidFill>
                  <a:srgbClr val="FFFFFF"/>
                </a:solidFill>
                <a:latin typeface="Franklin Gothic"/>
                <a:ea typeface="Franklin Gothic"/>
                <a:cs typeface="Franklin Gothic"/>
                <a:sym typeface="Franklin Gothic"/>
              </a:rPr>
              <a:t>AGREGADORES DE NOTICIAS, LECTORES DE FUENTES O FEEDS </a:t>
            </a:r>
            <a:endParaRPr sz="2900" b="1" dirty="0">
              <a:solidFill>
                <a:srgbClr val="FFFFFF"/>
              </a:solidFill>
              <a:latin typeface="Franklin Gothic"/>
              <a:ea typeface="Franklin Gothic"/>
              <a:cs typeface="Franklin Gothic"/>
              <a:sym typeface="Franklin Gothic"/>
            </a:endParaRPr>
          </a:p>
        </p:txBody>
      </p:sp>
      <p:sp>
        <p:nvSpPr>
          <p:cNvPr id="25" name="Shape 121"/>
          <p:cNvSpPr/>
          <p:nvPr/>
        </p:nvSpPr>
        <p:spPr>
          <a:xfrm>
            <a:off x="176626" y="1249816"/>
            <a:ext cx="5997298" cy="459497"/>
          </a:xfrm>
          <a:prstGeom prst="rect">
            <a:avLst/>
          </a:prstGeom>
          <a:solidFill>
            <a:srgbClr val="F2F2F2"/>
          </a:solidFill>
          <a:ln w="38100" cap="flat" cmpd="sng">
            <a:solidFill>
              <a:srgbClr val="9A8919"/>
            </a:solidFill>
            <a:prstDash val="solid"/>
            <a:round/>
            <a:headEnd type="none" w="sm" len="sm"/>
            <a:tailEnd type="none" w="sm" len="sm"/>
          </a:ln>
        </p:spPr>
        <p:txBody>
          <a:bodyPr spcFirstLastPara="1" wrap="square" lIns="91425" tIns="91425" rIns="91425" bIns="91425" anchor="ctr" anchorCtr="0">
            <a:noAutofit/>
          </a:bodyPr>
          <a:lstStyle/>
          <a:p>
            <a:pPr lvl="0" algn="ctr"/>
            <a:r>
              <a:rPr lang="es-ES" sz="1800" dirty="0" smtClean="0">
                <a:latin typeface="Franklin Gothic"/>
                <a:ea typeface="Franklin Gothic"/>
                <a:cs typeface="Franklin Gothic"/>
                <a:sym typeface="Franklin Gothic"/>
              </a:rPr>
              <a:t>CARACTERÍSTICAS DE LOS LECTORES RSS</a:t>
            </a:r>
            <a:endParaRPr sz="1800" dirty="0">
              <a:latin typeface="Franklin Gothic"/>
              <a:ea typeface="Franklin Gothic"/>
              <a:cs typeface="Franklin Gothic"/>
              <a:sym typeface="Franklin Gothic"/>
            </a:endParaRPr>
          </a:p>
        </p:txBody>
      </p:sp>
      <p:graphicFrame>
        <p:nvGraphicFramePr>
          <p:cNvPr id="27" name="Tabla 26"/>
          <p:cNvGraphicFramePr>
            <a:graphicFrameLocks noGrp="1"/>
          </p:cNvGraphicFramePr>
          <p:nvPr>
            <p:extLst>
              <p:ext uri="{D42A27DB-BD31-4B8C-83A1-F6EECF244321}">
                <p14:modId xmlns:p14="http://schemas.microsoft.com/office/powerpoint/2010/main" val="3166240863"/>
              </p:ext>
            </p:extLst>
          </p:nvPr>
        </p:nvGraphicFramePr>
        <p:xfrm>
          <a:off x="176626" y="1890424"/>
          <a:ext cx="6009356" cy="2415678"/>
        </p:xfrm>
        <a:graphic>
          <a:graphicData uri="http://schemas.openxmlformats.org/drawingml/2006/table">
            <a:tbl>
              <a:tblPr firstRow="1" bandRow="1">
                <a:tableStyleId>{2D5ABB26-0587-4C30-8999-92F81FD0307C}</a:tableStyleId>
              </a:tblPr>
              <a:tblGrid>
                <a:gridCol w="661029">
                  <a:extLst>
                    <a:ext uri="{9D8B030D-6E8A-4147-A177-3AD203B41FA5}">
                      <a16:colId xmlns:a16="http://schemas.microsoft.com/office/drawing/2014/main" val="20000"/>
                    </a:ext>
                  </a:extLst>
                </a:gridCol>
                <a:gridCol w="5348327">
                  <a:extLst>
                    <a:ext uri="{9D8B030D-6E8A-4147-A177-3AD203B41FA5}">
                      <a16:colId xmlns:a16="http://schemas.microsoft.com/office/drawing/2014/main" val="20001"/>
                    </a:ext>
                  </a:extLst>
                </a:gridCol>
              </a:tblGrid>
              <a:tr h="379990">
                <a:tc>
                  <a:txBody>
                    <a:bodyPr/>
                    <a:lstStyle/>
                    <a:p>
                      <a:endParaRPr lang="es-E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tc>
                  <a:txBody>
                    <a:bodyPr/>
                    <a:lstStyle/>
                    <a:p>
                      <a:r>
                        <a:rPr lang="es-ES" dirty="0" smtClean="0"/>
                        <a:t>estilo de navegación similar a una revista</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r h="353575">
                <a:tc>
                  <a:txBody>
                    <a:bodyPr/>
                    <a:lstStyle/>
                    <a:p>
                      <a:endParaRPr lang="es-E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tc>
                  <a:txBody>
                    <a:bodyPr/>
                    <a:lstStyle/>
                    <a:p>
                      <a:r>
                        <a:rPr lang="es-ES" dirty="0" smtClean="0"/>
                        <a:t>interfaz cómoda y atractiva</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1"/>
                  </a:ext>
                </a:extLst>
              </a:tr>
              <a:tr h="389399">
                <a:tc>
                  <a:txBody>
                    <a:bodyPr/>
                    <a:lstStyle/>
                    <a:p>
                      <a:endParaRPr lang="es-E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tc>
                  <a:txBody>
                    <a:bodyPr/>
                    <a:lstStyle/>
                    <a:p>
                      <a:r>
                        <a:rPr lang="es-ES" dirty="0" smtClean="0"/>
                        <a:t>posibilidad de crear una publicación personalizada</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2"/>
                  </a:ext>
                </a:extLst>
              </a:tr>
              <a:tr h="389399">
                <a:tc>
                  <a:txBody>
                    <a:bodyPr/>
                    <a:lstStyle/>
                    <a:p>
                      <a:endParaRPr lang="es-E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dirty="0" smtClean="0"/>
                        <a:t>posibilidad de agregar y categorizar distintas fuentes</a:t>
                      </a:r>
                      <a:endParaRPr lang="es-ES" dirty="0" smtClean="0">
                        <a:latin typeface="Cambria" panose="02040503050406030204" pitchFamily="18" charset="0"/>
                        <a:ea typeface="Cambria" panose="02040503050406030204" pitchFamily="18"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3"/>
                  </a:ext>
                </a:extLst>
              </a:tr>
              <a:tr h="353575">
                <a:tc>
                  <a:txBody>
                    <a:bodyPr/>
                    <a:lstStyle/>
                    <a:p>
                      <a:endParaRPr lang="es-E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tc>
                  <a:txBody>
                    <a:bodyPr/>
                    <a:lstStyle/>
                    <a:p>
                      <a:r>
                        <a:rPr lang="es-ES" dirty="0" smtClean="0"/>
                        <a:t>conexión a redes sociales: </a:t>
                      </a:r>
                      <a:r>
                        <a:rPr lang="es-ES" dirty="0" err="1" smtClean="0"/>
                        <a:t>facebook</a:t>
                      </a:r>
                      <a:r>
                        <a:rPr lang="es-ES" dirty="0" smtClean="0"/>
                        <a:t> y twitter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4"/>
                  </a:ext>
                </a:extLst>
              </a:tr>
              <a:tr h="549740">
                <a:tc>
                  <a:txBody>
                    <a:bodyPr/>
                    <a:lstStyle/>
                    <a:p>
                      <a:endParaRPr lang="es-E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tc>
                  <a:txBody>
                    <a:bodyPr/>
                    <a:lstStyle/>
                    <a:p>
                      <a:pPr algn="l"/>
                      <a:r>
                        <a:rPr lang="es-ES" dirty="0" smtClean="0"/>
                        <a:t>permiten comentarios, valoraciones, etiquetados, redifusión y agregación/promoción de noticias.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5"/>
                  </a:ext>
                </a:extLst>
              </a:tr>
            </a:tbl>
          </a:graphicData>
        </a:graphic>
      </p:graphicFrame>
      <p:pic>
        <p:nvPicPr>
          <p:cNvPr id="29" name="Imagen 28"/>
          <p:cNvPicPr>
            <a:picLocks noChangeAspect="1"/>
          </p:cNvPicPr>
          <p:nvPr/>
        </p:nvPicPr>
        <p:blipFill>
          <a:blip r:embed="rId3"/>
          <a:stretch>
            <a:fillRect/>
          </a:stretch>
        </p:blipFill>
        <p:spPr>
          <a:xfrm>
            <a:off x="7671576" y="3348021"/>
            <a:ext cx="1035813" cy="1035813"/>
          </a:xfrm>
          <a:prstGeom prst="rect">
            <a:avLst/>
          </a:prstGeom>
        </p:spPr>
      </p:pic>
      <p:pic>
        <p:nvPicPr>
          <p:cNvPr id="30" name="Imagen 29"/>
          <p:cNvPicPr>
            <a:picLocks noChangeAspect="1"/>
          </p:cNvPicPr>
          <p:nvPr/>
        </p:nvPicPr>
        <p:blipFill>
          <a:blip r:embed="rId4"/>
          <a:stretch>
            <a:fillRect/>
          </a:stretch>
        </p:blipFill>
        <p:spPr>
          <a:xfrm>
            <a:off x="7110228" y="1203241"/>
            <a:ext cx="1648482" cy="652910"/>
          </a:xfrm>
          <a:prstGeom prst="rect">
            <a:avLst/>
          </a:prstGeom>
        </p:spPr>
      </p:pic>
      <p:pic>
        <p:nvPicPr>
          <p:cNvPr id="31" name="Imagen 30"/>
          <p:cNvPicPr>
            <a:picLocks noChangeAspect="1"/>
          </p:cNvPicPr>
          <p:nvPr/>
        </p:nvPicPr>
        <p:blipFill>
          <a:blip r:embed="rId5"/>
          <a:stretch>
            <a:fillRect/>
          </a:stretch>
        </p:blipFill>
        <p:spPr>
          <a:xfrm>
            <a:off x="326468" y="2026345"/>
            <a:ext cx="280440" cy="292633"/>
          </a:xfrm>
          <a:prstGeom prst="rect">
            <a:avLst/>
          </a:prstGeom>
        </p:spPr>
      </p:pic>
      <p:pic>
        <p:nvPicPr>
          <p:cNvPr id="32" name="Imagen 31"/>
          <p:cNvPicPr>
            <a:picLocks noChangeAspect="1"/>
          </p:cNvPicPr>
          <p:nvPr/>
        </p:nvPicPr>
        <p:blipFill>
          <a:blip r:embed="rId5"/>
          <a:stretch>
            <a:fillRect/>
          </a:stretch>
        </p:blipFill>
        <p:spPr>
          <a:xfrm>
            <a:off x="326468" y="2360555"/>
            <a:ext cx="280440" cy="292633"/>
          </a:xfrm>
          <a:prstGeom prst="rect">
            <a:avLst/>
          </a:prstGeom>
        </p:spPr>
      </p:pic>
      <p:pic>
        <p:nvPicPr>
          <p:cNvPr id="33" name="Imagen 32"/>
          <p:cNvPicPr>
            <a:picLocks noChangeAspect="1"/>
          </p:cNvPicPr>
          <p:nvPr/>
        </p:nvPicPr>
        <p:blipFill>
          <a:blip r:embed="rId5"/>
          <a:stretch>
            <a:fillRect/>
          </a:stretch>
        </p:blipFill>
        <p:spPr>
          <a:xfrm>
            <a:off x="326468" y="2747393"/>
            <a:ext cx="280440" cy="292633"/>
          </a:xfrm>
          <a:prstGeom prst="rect">
            <a:avLst/>
          </a:prstGeom>
        </p:spPr>
      </p:pic>
      <p:pic>
        <p:nvPicPr>
          <p:cNvPr id="34" name="Imagen 33"/>
          <p:cNvPicPr>
            <a:picLocks noChangeAspect="1"/>
          </p:cNvPicPr>
          <p:nvPr/>
        </p:nvPicPr>
        <p:blipFill>
          <a:blip r:embed="rId5"/>
          <a:stretch>
            <a:fillRect/>
          </a:stretch>
        </p:blipFill>
        <p:spPr>
          <a:xfrm>
            <a:off x="326468" y="3134231"/>
            <a:ext cx="280440" cy="292633"/>
          </a:xfrm>
          <a:prstGeom prst="rect">
            <a:avLst/>
          </a:prstGeom>
        </p:spPr>
      </p:pic>
      <p:pic>
        <p:nvPicPr>
          <p:cNvPr id="35" name="Imagen 34"/>
          <p:cNvPicPr>
            <a:picLocks noChangeAspect="1"/>
          </p:cNvPicPr>
          <p:nvPr/>
        </p:nvPicPr>
        <p:blipFill>
          <a:blip r:embed="rId5"/>
          <a:stretch>
            <a:fillRect/>
          </a:stretch>
        </p:blipFill>
        <p:spPr>
          <a:xfrm>
            <a:off x="326468" y="3521069"/>
            <a:ext cx="280440" cy="292633"/>
          </a:xfrm>
          <a:prstGeom prst="rect">
            <a:avLst/>
          </a:prstGeom>
        </p:spPr>
      </p:pic>
      <p:pic>
        <p:nvPicPr>
          <p:cNvPr id="36" name="Imagen 35"/>
          <p:cNvPicPr>
            <a:picLocks noChangeAspect="1"/>
          </p:cNvPicPr>
          <p:nvPr/>
        </p:nvPicPr>
        <p:blipFill>
          <a:blip r:embed="rId5"/>
          <a:stretch>
            <a:fillRect/>
          </a:stretch>
        </p:blipFill>
        <p:spPr>
          <a:xfrm>
            <a:off x="326468" y="3944831"/>
            <a:ext cx="280440" cy="292633"/>
          </a:xfrm>
          <a:prstGeom prst="rect">
            <a:avLst/>
          </a:prstGeom>
        </p:spPr>
      </p:pic>
      <p:pic>
        <p:nvPicPr>
          <p:cNvPr id="2" name="Imagen 1"/>
          <p:cNvPicPr>
            <a:picLocks noChangeAspect="1"/>
          </p:cNvPicPr>
          <p:nvPr/>
        </p:nvPicPr>
        <p:blipFill>
          <a:blip r:embed="rId6"/>
          <a:stretch>
            <a:fillRect/>
          </a:stretch>
        </p:blipFill>
        <p:spPr>
          <a:xfrm>
            <a:off x="7665563" y="2153920"/>
            <a:ext cx="807877" cy="807877"/>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8" name="Shape 178"/>
          <p:cNvSpPr/>
          <p:nvPr/>
        </p:nvSpPr>
        <p:spPr>
          <a:xfrm>
            <a:off x="-10886" y="0"/>
            <a:ext cx="4181686" cy="8636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9" name="Shape 179"/>
          <p:cNvSpPr/>
          <p:nvPr/>
        </p:nvSpPr>
        <p:spPr>
          <a:xfrm>
            <a:off x="303252" y="182514"/>
            <a:ext cx="6871063" cy="498571"/>
          </a:xfrm>
          <a:prstGeom prst="rect">
            <a:avLst/>
          </a:prstGeom>
          <a:solidFill>
            <a:srgbClr val="D95362"/>
          </a:solidFill>
          <a:ln>
            <a:noFill/>
          </a:ln>
        </p:spPr>
        <p:txBody>
          <a:bodyPr spcFirstLastPara="1" wrap="square" lIns="91425" tIns="91425" rIns="91425" bIns="91425" anchor="ctr" anchorCtr="0">
            <a:noAutofit/>
          </a:bodyPr>
          <a:lstStyle/>
          <a:p>
            <a:pPr marL="0" lvl="0" indent="0" rtl="0">
              <a:spcBef>
                <a:spcPts val="0"/>
              </a:spcBef>
              <a:spcAft>
                <a:spcPts val="0"/>
              </a:spcAft>
              <a:buClr>
                <a:schemeClr val="dk1"/>
              </a:buClr>
              <a:buSzPts val="1100"/>
              <a:buFont typeface="Arial"/>
              <a:buNone/>
            </a:pPr>
            <a:r>
              <a:rPr lang="es-ES" sz="2800" b="1" dirty="0" smtClean="0">
                <a:solidFill>
                  <a:srgbClr val="FFFFFF"/>
                </a:solidFill>
                <a:latin typeface="Franklin Gothic" panose="020B0604020202020204" charset="0"/>
                <a:ea typeface="Cambria"/>
                <a:sym typeface="Cambria"/>
              </a:rPr>
              <a:t>LECTOR RSS: FEEDLY</a:t>
            </a:r>
            <a:endParaRPr lang="es-ES" sz="2000" dirty="0">
              <a:solidFill>
                <a:srgbClr val="FFFFFF"/>
              </a:solidFill>
              <a:latin typeface="Franklin Gothic" panose="020B0604020202020204" charset="0"/>
            </a:endParaRPr>
          </a:p>
        </p:txBody>
      </p:sp>
      <p:sp>
        <p:nvSpPr>
          <p:cNvPr id="9" name="Elipse 4"/>
          <p:cNvSpPr/>
          <p:nvPr/>
        </p:nvSpPr>
        <p:spPr>
          <a:xfrm>
            <a:off x="8255485" y="159170"/>
            <a:ext cx="517436" cy="5174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latin typeface="Franklin Gothic" panose="020B0604020202020204" charset="0"/>
              </a:rPr>
              <a:t>1</a:t>
            </a:r>
            <a:endParaRPr lang="es-ES" sz="3500" kern="1200" dirty="0">
              <a:latin typeface="Franklin Gothic" panose="020B0604020202020204" charset="0"/>
            </a:endParaRPr>
          </a:p>
        </p:txBody>
      </p:sp>
      <p:pic>
        <p:nvPicPr>
          <p:cNvPr id="3" name="Imagen 2"/>
          <p:cNvPicPr>
            <a:picLocks noChangeAspect="1"/>
          </p:cNvPicPr>
          <p:nvPr/>
        </p:nvPicPr>
        <p:blipFill>
          <a:blip r:embed="rId3"/>
          <a:stretch>
            <a:fillRect/>
          </a:stretch>
        </p:blipFill>
        <p:spPr>
          <a:xfrm>
            <a:off x="3052982" y="1465650"/>
            <a:ext cx="5374640" cy="3187630"/>
          </a:xfrm>
          <a:prstGeom prst="rect">
            <a:avLst/>
          </a:prstGeom>
          <a:ln>
            <a:noFill/>
          </a:ln>
          <a:effectLst>
            <a:outerShdw blurRad="292100" dist="139700" dir="2700000" algn="tl" rotWithShape="0">
              <a:srgbClr val="333333">
                <a:alpha val="65000"/>
              </a:srgbClr>
            </a:outerShdw>
          </a:effectLst>
        </p:spPr>
      </p:pic>
      <p:sp>
        <p:nvSpPr>
          <p:cNvPr id="12" name="Llamada rectangular redondeada 11"/>
          <p:cNvSpPr/>
          <p:nvPr/>
        </p:nvSpPr>
        <p:spPr>
          <a:xfrm>
            <a:off x="3738783" y="906708"/>
            <a:ext cx="5326950" cy="660401"/>
          </a:xfrm>
          <a:prstGeom prst="wedgeRoundRectCallout">
            <a:avLst>
              <a:gd name="adj1" fmla="val -40413"/>
              <a:gd name="adj2" fmla="val 128192"/>
              <a:gd name="adj3" fmla="val 16667"/>
            </a:avLst>
          </a:prstGeom>
          <a:solidFill>
            <a:srgbClr val="F0E8A7"/>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err="1" smtClean="0">
                <a:solidFill>
                  <a:srgbClr val="9A8919"/>
                </a:solidFill>
              </a:rPr>
              <a:t>Feeds</a:t>
            </a:r>
            <a:r>
              <a:rPr lang="es-ES" sz="1200" dirty="0" smtClean="0">
                <a:solidFill>
                  <a:srgbClr val="9A8919"/>
                </a:solidFill>
              </a:rPr>
              <a:t>: en </a:t>
            </a:r>
            <a:r>
              <a:rPr lang="es-ES" sz="1200" dirty="0">
                <a:solidFill>
                  <a:srgbClr val="9A8919"/>
                </a:solidFill>
              </a:rPr>
              <a:t>la columna de la izquierda aparecerán las categorías temáticas que establezcamos para clasificar las páginas </a:t>
            </a:r>
            <a:r>
              <a:rPr lang="es-ES" sz="1200" dirty="0" smtClean="0">
                <a:solidFill>
                  <a:srgbClr val="9A8919"/>
                </a:solidFill>
              </a:rPr>
              <a:t>(cultura, marketing, historia, </a:t>
            </a:r>
            <a:r>
              <a:rPr lang="es-ES" sz="1200" dirty="0">
                <a:solidFill>
                  <a:srgbClr val="9A8919"/>
                </a:solidFill>
              </a:rPr>
              <a:t>etc.) y dentro de ellas todos los blogs y páginas suscritas. </a:t>
            </a:r>
          </a:p>
        </p:txBody>
      </p:sp>
      <p:sp>
        <p:nvSpPr>
          <p:cNvPr id="14" name="Llamada rectangular redondeada 13"/>
          <p:cNvSpPr/>
          <p:nvPr/>
        </p:nvSpPr>
        <p:spPr>
          <a:xfrm>
            <a:off x="151140" y="1046115"/>
            <a:ext cx="2165340" cy="2407756"/>
          </a:xfrm>
          <a:prstGeom prst="wedgeRoundRectCallout">
            <a:avLst>
              <a:gd name="adj1" fmla="val 83683"/>
              <a:gd name="adj2" fmla="val -27997"/>
              <a:gd name="adj3" fmla="val 16667"/>
            </a:avLst>
          </a:prstGeom>
          <a:solidFill>
            <a:srgbClr val="F0E8A7"/>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Clr>
                <a:srgbClr val="A13442"/>
              </a:buClr>
              <a:buFont typeface="Courier New" panose="02070309020205020404" pitchFamily="49" charset="0"/>
              <a:buChar char="o"/>
            </a:pPr>
            <a:r>
              <a:rPr lang="es-ES" sz="1200" b="1" dirty="0" err="1" smtClean="0">
                <a:solidFill>
                  <a:srgbClr val="9A8919"/>
                </a:solidFill>
              </a:rPr>
              <a:t>Today</a:t>
            </a:r>
            <a:r>
              <a:rPr lang="es-ES" sz="1200" dirty="0" smtClean="0">
                <a:solidFill>
                  <a:srgbClr val="9A8919"/>
                </a:solidFill>
              </a:rPr>
              <a:t> recoge el contenido más reciente y relevante de su </a:t>
            </a:r>
            <a:r>
              <a:rPr lang="es-ES" sz="1200" dirty="0" err="1" smtClean="0">
                <a:solidFill>
                  <a:srgbClr val="9A8919"/>
                </a:solidFill>
              </a:rPr>
              <a:t>feedly</a:t>
            </a:r>
            <a:r>
              <a:rPr lang="es-ES" sz="1200" dirty="0" smtClean="0">
                <a:solidFill>
                  <a:srgbClr val="9A8919"/>
                </a:solidFill>
              </a:rPr>
              <a:t>, organizado por categorías</a:t>
            </a:r>
          </a:p>
          <a:p>
            <a:pPr marL="171450" indent="-171450">
              <a:buClr>
                <a:srgbClr val="A13442"/>
              </a:buClr>
              <a:buFont typeface="Courier New" panose="02070309020205020404" pitchFamily="49" charset="0"/>
              <a:buChar char="o"/>
            </a:pPr>
            <a:r>
              <a:rPr lang="es-ES" sz="1200" b="1" dirty="0" err="1" smtClean="0">
                <a:solidFill>
                  <a:srgbClr val="9A8919"/>
                </a:solidFill>
              </a:rPr>
              <a:t>Read</a:t>
            </a:r>
            <a:r>
              <a:rPr lang="es-ES" sz="1200" b="1" dirty="0" smtClean="0">
                <a:solidFill>
                  <a:srgbClr val="9A8919"/>
                </a:solidFill>
              </a:rPr>
              <a:t> </a:t>
            </a:r>
            <a:r>
              <a:rPr lang="es-ES" sz="1200" b="1" dirty="0" err="1" smtClean="0">
                <a:solidFill>
                  <a:srgbClr val="9A8919"/>
                </a:solidFill>
              </a:rPr>
              <a:t>Later</a:t>
            </a:r>
            <a:r>
              <a:rPr lang="es-ES" sz="1200" dirty="0">
                <a:solidFill>
                  <a:srgbClr val="9A8919"/>
                </a:solidFill>
              </a:rPr>
              <a:t> </a:t>
            </a:r>
            <a:r>
              <a:rPr lang="es-ES" sz="1200" dirty="0" smtClean="0">
                <a:solidFill>
                  <a:srgbClr val="9A8919"/>
                </a:solidFill>
              </a:rPr>
              <a:t>reúne los contenidos guardados para leer más tarde.</a:t>
            </a:r>
          </a:p>
          <a:p>
            <a:pPr marL="171450" indent="-171450">
              <a:buClr>
                <a:srgbClr val="A13442"/>
              </a:buClr>
              <a:buFont typeface="Courier New" panose="02070309020205020404" pitchFamily="49" charset="0"/>
              <a:buChar char="o"/>
            </a:pPr>
            <a:r>
              <a:rPr lang="es-ES" sz="1200" b="1" dirty="0" err="1" smtClean="0">
                <a:solidFill>
                  <a:srgbClr val="9A8919"/>
                </a:solidFill>
              </a:rPr>
              <a:t>Filters</a:t>
            </a:r>
            <a:r>
              <a:rPr lang="es-ES" sz="1200" dirty="0">
                <a:solidFill>
                  <a:srgbClr val="9A8919"/>
                </a:solidFill>
              </a:rPr>
              <a:t> </a:t>
            </a:r>
            <a:r>
              <a:rPr lang="es-ES" sz="1200" dirty="0" smtClean="0">
                <a:solidFill>
                  <a:srgbClr val="9A8919"/>
                </a:solidFill>
              </a:rPr>
              <a:t>elimina artículos </a:t>
            </a:r>
            <a:r>
              <a:rPr lang="es-ES" sz="1200" dirty="0">
                <a:solidFill>
                  <a:srgbClr val="9A8919"/>
                </a:solidFill>
              </a:rPr>
              <a:t>irrelevantes de sus </a:t>
            </a:r>
            <a:r>
              <a:rPr lang="es-ES" sz="1200" dirty="0" err="1">
                <a:solidFill>
                  <a:srgbClr val="9A8919"/>
                </a:solidFill>
              </a:rPr>
              <a:t>feeds</a:t>
            </a:r>
            <a:endParaRPr lang="es-ES" sz="1200" dirty="0">
              <a:solidFill>
                <a:srgbClr val="9A8919"/>
              </a:solidFill>
            </a:endParaRPr>
          </a:p>
          <a:p>
            <a:pPr algn="ctr"/>
            <a:endParaRPr lang="es-ES" sz="1200" dirty="0">
              <a:solidFill>
                <a:srgbClr val="9A8919"/>
              </a:solidFill>
            </a:endParaRPr>
          </a:p>
        </p:txBody>
      </p:sp>
      <p:sp>
        <p:nvSpPr>
          <p:cNvPr id="18" name="Llamada rectangular redondeada 17"/>
          <p:cNvSpPr/>
          <p:nvPr/>
        </p:nvSpPr>
        <p:spPr>
          <a:xfrm>
            <a:off x="4470400" y="4155440"/>
            <a:ext cx="4460240" cy="857018"/>
          </a:xfrm>
          <a:prstGeom prst="wedgeRoundRectCallout">
            <a:avLst>
              <a:gd name="adj1" fmla="val -64865"/>
              <a:gd name="adj2" fmla="val 730"/>
              <a:gd name="adj3" fmla="val 16667"/>
            </a:avLst>
          </a:prstGeom>
          <a:solidFill>
            <a:srgbClr val="F0E8A7"/>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a:solidFill>
                  <a:srgbClr val="9A8919"/>
                </a:solidFill>
              </a:rPr>
              <a:t>Para suscribirse a un blog o página web, hay que buscar en ella el símbolo de </a:t>
            </a:r>
            <a:r>
              <a:rPr lang="es-ES" sz="1200" dirty="0" smtClean="0">
                <a:solidFill>
                  <a:srgbClr val="9A8919"/>
                </a:solidFill>
              </a:rPr>
              <a:t>RSS.       Al </a:t>
            </a:r>
            <a:r>
              <a:rPr lang="es-ES" sz="1200" dirty="0">
                <a:solidFill>
                  <a:srgbClr val="9A8919"/>
                </a:solidFill>
              </a:rPr>
              <a:t>pinchar en él, nos ofrece la </a:t>
            </a:r>
            <a:r>
              <a:rPr lang="es-ES" sz="1200" dirty="0" err="1">
                <a:solidFill>
                  <a:srgbClr val="9A8919"/>
                </a:solidFill>
              </a:rPr>
              <a:t>url</a:t>
            </a:r>
            <a:r>
              <a:rPr lang="es-ES" sz="1200" dirty="0">
                <a:solidFill>
                  <a:srgbClr val="9A8919"/>
                </a:solidFill>
              </a:rPr>
              <a:t> de suscripción, que copiaremos y pegaremos en </a:t>
            </a:r>
            <a:r>
              <a:rPr lang="es-ES" sz="1200" dirty="0" err="1">
                <a:solidFill>
                  <a:srgbClr val="9A8919"/>
                </a:solidFill>
              </a:rPr>
              <a:t>Feedly</a:t>
            </a:r>
            <a:r>
              <a:rPr lang="es-ES" sz="1200" dirty="0">
                <a:solidFill>
                  <a:srgbClr val="9A8919"/>
                </a:solidFill>
              </a:rPr>
              <a:t>  en </a:t>
            </a:r>
            <a:r>
              <a:rPr lang="es-ES" sz="1200" b="1" dirty="0" err="1">
                <a:solidFill>
                  <a:srgbClr val="9A8919"/>
                </a:solidFill>
              </a:rPr>
              <a:t>Add</a:t>
            </a:r>
            <a:r>
              <a:rPr lang="es-ES" sz="1200" b="1" dirty="0">
                <a:solidFill>
                  <a:srgbClr val="9A8919"/>
                </a:solidFill>
              </a:rPr>
              <a:t> </a:t>
            </a:r>
            <a:r>
              <a:rPr lang="es-ES" sz="1200" b="1" dirty="0" err="1">
                <a:solidFill>
                  <a:srgbClr val="9A8919"/>
                </a:solidFill>
              </a:rPr>
              <a:t>content</a:t>
            </a:r>
            <a:r>
              <a:rPr lang="es-ES" sz="1200" dirty="0">
                <a:solidFill>
                  <a:srgbClr val="9A8919"/>
                </a:solidFill>
              </a:rPr>
              <a:t>. </a:t>
            </a:r>
          </a:p>
        </p:txBody>
      </p:sp>
      <p:pic>
        <p:nvPicPr>
          <p:cNvPr id="16" name="Imagen 15"/>
          <p:cNvPicPr>
            <a:picLocks noChangeAspect="1"/>
          </p:cNvPicPr>
          <p:nvPr/>
        </p:nvPicPr>
        <p:blipFill>
          <a:blip r:embed="rId4"/>
          <a:stretch>
            <a:fillRect/>
          </a:stretch>
        </p:blipFill>
        <p:spPr>
          <a:xfrm>
            <a:off x="6240740" y="4373593"/>
            <a:ext cx="213776" cy="210356"/>
          </a:xfrm>
          <a:prstGeom prst="rect">
            <a:avLst/>
          </a:prstGeom>
        </p:spPr>
      </p:pic>
      <p:pic>
        <p:nvPicPr>
          <p:cNvPr id="4" name="Imagen 3"/>
          <p:cNvPicPr>
            <a:picLocks noChangeAspect="1"/>
          </p:cNvPicPr>
          <p:nvPr/>
        </p:nvPicPr>
        <p:blipFill>
          <a:blip r:embed="rId5"/>
          <a:stretch>
            <a:fillRect/>
          </a:stretch>
        </p:blipFill>
        <p:spPr>
          <a:xfrm>
            <a:off x="151140" y="3636385"/>
            <a:ext cx="2629227" cy="1038109"/>
          </a:xfrm>
          <a:prstGeom prst="rect">
            <a:avLst/>
          </a:prstGeom>
        </p:spPr>
      </p:pic>
    </p:spTree>
    <p:extLst>
      <p:ext uri="{BB962C8B-B14F-4D97-AF65-F5344CB8AC3E}">
        <p14:creationId xmlns:p14="http://schemas.microsoft.com/office/powerpoint/2010/main" val="13673236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8" name="Shape 178"/>
          <p:cNvSpPr/>
          <p:nvPr/>
        </p:nvSpPr>
        <p:spPr>
          <a:xfrm>
            <a:off x="-1260" y="-1"/>
            <a:ext cx="4161900" cy="1046115"/>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9" name="Shape 179"/>
          <p:cNvSpPr/>
          <p:nvPr/>
        </p:nvSpPr>
        <p:spPr>
          <a:xfrm>
            <a:off x="303251" y="78651"/>
            <a:ext cx="7834909" cy="863600"/>
          </a:xfrm>
          <a:prstGeom prst="rect">
            <a:avLst/>
          </a:prstGeom>
          <a:solidFill>
            <a:srgbClr val="D95362"/>
          </a:solidFill>
          <a:ln>
            <a:noFill/>
          </a:ln>
        </p:spPr>
        <p:txBody>
          <a:bodyPr spcFirstLastPara="1" wrap="square" lIns="91425" tIns="91425" rIns="91425" bIns="91425" anchor="ctr" anchorCtr="0">
            <a:noAutofit/>
          </a:bodyPr>
          <a:lstStyle/>
          <a:p>
            <a:pPr marL="0" lvl="0" indent="0" rtl="0">
              <a:spcBef>
                <a:spcPts val="0"/>
              </a:spcBef>
              <a:spcAft>
                <a:spcPts val="0"/>
              </a:spcAft>
              <a:buClr>
                <a:schemeClr val="dk1"/>
              </a:buClr>
              <a:buSzPts val="1100"/>
              <a:buFont typeface="Arial"/>
              <a:buNone/>
            </a:pPr>
            <a:r>
              <a:rPr lang="es-ES" sz="2800" b="1" dirty="0" smtClean="0">
                <a:solidFill>
                  <a:srgbClr val="FFFFFF"/>
                </a:solidFill>
                <a:latin typeface="Franklin Gothic" panose="020B0604020202020204" charset="0"/>
                <a:ea typeface="Cambria"/>
                <a:sym typeface="Cambria"/>
              </a:rPr>
              <a:t>AGREGADOR DE NOTICIAS PARA DISPOSITIVOS MÓVILES: FLIPBOARD</a:t>
            </a:r>
            <a:endParaRPr lang="es-ES" sz="2000" dirty="0">
              <a:solidFill>
                <a:srgbClr val="FFFFFF"/>
              </a:solidFill>
              <a:latin typeface="Franklin Gothic" panose="020B0604020202020204" charset="0"/>
            </a:endParaRPr>
          </a:p>
        </p:txBody>
      </p:sp>
      <p:pic>
        <p:nvPicPr>
          <p:cNvPr id="16" name="Imagen 15"/>
          <p:cNvPicPr>
            <a:picLocks noChangeAspect="1"/>
          </p:cNvPicPr>
          <p:nvPr/>
        </p:nvPicPr>
        <p:blipFill>
          <a:blip r:embed="rId3"/>
          <a:stretch>
            <a:fillRect/>
          </a:stretch>
        </p:blipFill>
        <p:spPr>
          <a:xfrm>
            <a:off x="6240740" y="4373593"/>
            <a:ext cx="213776" cy="210356"/>
          </a:xfrm>
          <a:prstGeom prst="rect">
            <a:avLst/>
          </a:prstGeom>
        </p:spPr>
      </p:pic>
      <p:pic>
        <p:nvPicPr>
          <p:cNvPr id="2" name="Imagen 1"/>
          <p:cNvPicPr>
            <a:picLocks noChangeAspect="1"/>
          </p:cNvPicPr>
          <p:nvPr/>
        </p:nvPicPr>
        <p:blipFill>
          <a:blip r:embed="rId4"/>
          <a:stretch>
            <a:fillRect/>
          </a:stretch>
        </p:blipFill>
        <p:spPr>
          <a:xfrm>
            <a:off x="711200" y="1089223"/>
            <a:ext cx="7539257" cy="3766830"/>
          </a:xfrm>
          <a:prstGeom prst="rect">
            <a:avLst/>
          </a:prstGeom>
          <a:ln>
            <a:noFill/>
          </a:ln>
          <a:effectLst>
            <a:outerShdw blurRad="292100" dist="139700" dir="2700000" algn="tl" rotWithShape="0">
              <a:srgbClr val="333333">
                <a:alpha val="65000"/>
              </a:srgbClr>
            </a:outerShdw>
          </a:effectLst>
        </p:spPr>
      </p:pic>
      <p:sp>
        <p:nvSpPr>
          <p:cNvPr id="18" name="Llamada rectangular redondeada 17"/>
          <p:cNvSpPr/>
          <p:nvPr/>
        </p:nvSpPr>
        <p:spPr>
          <a:xfrm>
            <a:off x="4470400" y="4226560"/>
            <a:ext cx="4460240" cy="785898"/>
          </a:xfrm>
          <a:prstGeom prst="wedgeRoundRectCallout">
            <a:avLst>
              <a:gd name="adj1" fmla="val -64865"/>
              <a:gd name="adj2" fmla="val 730"/>
              <a:gd name="adj3" fmla="val 16667"/>
            </a:avLst>
          </a:prstGeom>
          <a:solidFill>
            <a:srgbClr val="F0E8A7"/>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err="1">
                <a:solidFill>
                  <a:srgbClr val="9A8919"/>
                </a:solidFill>
              </a:rPr>
              <a:t>Flipboard</a:t>
            </a:r>
            <a:r>
              <a:rPr lang="es-ES" sz="1200" dirty="0">
                <a:solidFill>
                  <a:srgbClr val="9A8919"/>
                </a:solidFill>
              </a:rPr>
              <a:t> es un </a:t>
            </a:r>
            <a:r>
              <a:rPr lang="es-ES" sz="1200" b="1" dirty="0" err="1">
                <a:solidFill>
                  <a:srgbClr val="9A8919"/>
                </a:solidFill>
              </a:rPr>
              <a:t>agregador</a:t>
            </a:r>
            <a:r>
              <a:rPr lang="es-ES" sz="1200" b="1" dirty="0">
                <a:solidFill>
                  <a:srgbClr val="9A8919"/>
                </a:solidFill>
              </a:rPr>
              <a:t> de noticias </a:t>
            </a:r>
            <a:r>
              <a:rPr lang="es-ES" sz="1200" dirty="0">
                <a:solidFill>
                  <a:srgbClr val="9A8919"/>
                </a:solidFill>
              </a:rPr>
              <a:t>y una </a:t>
            </a:r>
            <a:r>
              <a:rPr lang="es-ES" sz="1200" b="1" dirty="0">
                <a:solidFill>
                  <a:srgbClr val="9A8919"/>
                </a:solidFill>
              </a:rPr>
              <a:t>red social </a:t>
            </a:r>
            <a:r>
              <a:rPr lang="es-ES" sz="1200" dirty="0" smtClean="0">
                <a:solidFill>
                  <a:srgbClr val="9A8919"/>
                </a:solidFill>
              </a:rPr>
              <a:t>que agrega </a:t>
            </a:r>
            <a:r>
              <a:rPr lang="es-ES" sz="1200" dirty="0">
                <a:solidFill>
                  <a:srgbClr val="9A8919"/>
                </a:solidFill>
              </a:rPr>
              <a:t>contenido social, noticias, páginas de fotografías y otras páginas web presentadas en formato de revista. </a:t>
            </a:r>
          </a:p>
        </p:txBody>
      </p:sp>
      <p:sp>
        <p:nvSpPr>
          <p:cNvPr id="14" name="Llamada rectangular redondeada 13"/>
          <p:cNvSpPr/>
          <p:nvPr/>
        </p:nvSpPr>
        <p:spPr>
          <a:xfrm>
            <a:off x="229785" y="1635577"/>
            <a:ext cx="2208615" cy="2143760"/>
          </a:xfrm>
          <a:prstGeom prst="wedgeRoundRectCallout">
            <a:avLst>
              <a:gd name="adj1" fmla="val 9795"/>
              <a:gd name="adj2" fmla="val -65115"/>
              <a:gd name="adj3" fmla="val 16667"/>
            </a:avLst>
          </a:prstGeom>
          <a:solidFill>
            <a:srgbClr val="F0E8A7"/>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s-ES" sz="1200" dirty="0" smtClean="0">
                <a:solidFill>
                  <a:srgbClr val="9A8919"/>
                </a:solidFill>
              </a:rPr>
              <a:t>Accede </a:t>
            </a:r>
            <a:r>
              <a:rPr lang="es-ES" sz="1200" dirty="0">
                <a:solidFill>
                  <a:srgbClr val="9A8919"/>
                </a:solidFill>
              </a:rPr>
              <a:t>a </a:t>
            </a:r>
            <a:r>
              <a:rPr lang="es-ES" sz="1200" dirty="0" smtClean="0">
                <a:solidFill>
                  <a:srgbClr val="9A8919"/>
                </a:solidFill>
              </a:rPr>
              <a:t>tus intereses </a:t>
            </a:r>
            <a:r>
              <a:rPr lang="es-ES" sz="1200" dirty="0">
                <a:solidFill>
                  <a:srgbClr val="9A8919"/>
                </a:solidFill>
              </a:rPr>
              <a:t>principales en </a:t>
            </a:r>
            <a:r>
              <a:rPr lang="es-ES" sz="1200" b="1" dirty="0" smtClean="0">
                <a:solidFill>
                  <a:srgbClr val="9A8919"/>
                </a:solidFill>
              </a:rPr>
              <a:t>Para ti.</a:t>
            </a:r>
            <a:endParaRPr lang="es-ES" sz="1200" b="1" dirty="0">
              <a:solidFill>
                <a:srgbClr val="9A8919"/>
              </a:solidFill>
            </a:endParaRPr>
          </a:p>
          <a:p>
            <a:pPr marL="171450" indent="-171450">
              <a:buFont typeface="Arial" panose="020B0604020202020204" pitchFamily="34" charset="0"/>
              <a:buChar char="•"/>
            </a:pPr>
            <a:r>
              <a:rPr lang="es-ES" sz="1200" dirty="0" smtClean="0">
                <a:solidFill>
                  <a:srgbClr val="9A8919"/>
                </a:solidFill>
              </a:rPr>
              <a:t>Lee</a:t>
            </a:r>
            <a:r>
              <a:rPr lang="es-ES" sz="1200" dirty="0">
                <a:solidFill>
                  <a:srgbClr val="9A8919"/>
                </a:solidFill>
              </a:rPr>
              <a:t>, marca como me gusta, y comparte </a:t>
            </a:r>
            <a:r>
              <a:rPr lang="es-ES" sz="1200" dirty="0" smtClean="0">
                <a:solidFill>
                  <a:srgbClr val="9A8919"/>
                </a:solidFill>
              </a:rPr>
              <a:t>historias. </a:t>
            </a:r>
            <a:endParaRPr lang="es-ES" sz="1200" dirty="0">
              <a:solidFill>
                <a:srgbClr val="9A8919"/>
              </a:solidFill>
            </a:endParaRPr>
          </a:p>
          <a:p>
            <a:pPr marL="171450" indent="-171450">
              <a:buFont typeface="Arial" panose="020B0604020202020204" pitchFamily="34" charset="0"/>
              <a:buChar char="•"/>
            </a:pPr>
            <a:r>
              <a:rPr lang="es-ES" sz="1200" dirty="0" smtClean="0">
                <a:solidFill>
                  <a:srgbClr val="9A8919"/>
                </a:solidFill>
              </a:rPr>
              <a:t>Ponte </a:t>
            </a:r>
            <a:r>
              <a:rPr lang="es-ES" sz="1200" dirty="0">
                <a:solidFill>
                  <a:srgbClr val="9A8919"/>
                </a:solidFill>
              </a:rPr>
              <a:t>al día con las noticias a diario con la </a:t>
            </a:r>
            <a:r>
              <a:rPr lang="es-ES" sz="1200" b="1" dirty="0">
                <a:solidFill>
                  <a:srgbClr val="9A8919"/>
                </a:solidFill>
              </a:rPr>
              <a:t>Primera Edición</a:t>
            </a:r>
            <a:r>
              <a:rPr lang="es-ES" sz="1200" dirty="0">
                <a:solidFill>
                  <a:srgbClr val="9A8919"/>
                </a:solidFill>
              </a:rPr>
              <a:t>, un resumen de historias importantes que </a:t>
            </a:r>
            <a:r>
              <a:rPr lang="es-ES" sz="1200" dirty="0" smtClean="0">
                <a:solidFill>
                  <a:srgbClr val="9A8919"/>
                </a:solidFill>
              </a:rPr>
              <a:t>podría interesarte conocer.</a:t>
            </a:r>
            <a:endParaRPr lang="es-ES" sz="1200" dirty="0">
              <a:solidFill>
                <a:srgbClr val="9A8919"/>
              </a:solidFill>
            </a:endParaRPr>
          </a:p>
        </p:txBody>
      </p:sp>
      <p:sp>
        <p:nvSpPr>
          <p:cNvPr id="12" name="Llamada rectangular redondeada 11"/>
          <p:cNvSpPr/>
          <p:nvPr/>
        </p:nvSpPr>
        <p:spPr>
          <a:xfrm>
            <a:off x="4160639" y="1046114"/>
            <a:ext cx="4905093" cy="1260206"/>
          </a:xfrm>
          <a:prstGeom prst="wedgeRoundRectCallout">
            <a:avLst>
              <a:gd name="adj1" fmla="val -10379"/>
              <a:gd name="adj2" fmla="val 97145"/>
              <a:gd name="adj3" fmla="val 16667"/>
            </a:avLst>
          </a:prstGeom>
          <a:solidFill>
            <a:srgbClr val="F0E8A7"/>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a:solidFill>
                  <a:srgbClr val="9A8919"/>
                </a:solidFill>
              </a:rPr>
              <a:t>Descarga la app, elige tus intereses y </a:t>
            </a:r>
            <a:r>
              <a:rPr lang="es-ES" sz="1200" dirty="0" err="1">
                <a:solidFill>
                  <a:srgbClr val="9A8919"/>
                </a:solidFill>
              </a:rPr>
              <a:t>Flipboard</a:t>
            </a:r>
            <a:r>
              <a:rPr lang="es-ES" sz="1200" dirty="0">
                <a:solidFill>
                  <a:srgbClr val="9A8919"/>
                </a:solidFill>
              </a:rPr>
              <a:t> </a:t>
            </a:r>
            <a:r>
              <a:rPr lang="es-ES" sz="1200" b="1" dirty="0">
                <a:solidFill>
                  <a:srgbClr val="9A8919"/>
                </a:solidFill>
              </a:rPr>
              <a:t>creará una revista </a:t>
            </a:r>
            <a:r>
              <a:rPr lang="es-ES" sz="1200" dirty="0">
                <a:solidFill>
                  <a:srgbClr val="9A8919"/>
                </a:solidFill>
              </a:rPr>
              <a:t>para cada uno de ellos</a:t>
            </a:r>
            <a:r>
              <a:rPr lang="es-ES" sz="1200" dirty="0" smtClean="0">
                <a:solidFill>
                  <a:srgbClr val="9A8919"/>
                </a:solidFill>
              </a:rPr>
              <a:t>.</a:t>
            </a:r>
          </a:p>
          <a:p>
            <a:pPr algn="ctr"/>
            <a:r>
              <a:rPr lang="es-ES" sz="1200" dirty="0">
                <a:solidFill>
                  <a:srgbClr val="9A8919"/>
                </a:solidFill>
              </a:rPr>
              <a:t>También puedes hacer tus propias </a:t>
            </a:r>
            <a:r>
              <a:rPr lang="es-ES" sz="1200" b="1" dirty="0">
                <a:solidFill>
                  <a:srgbClr val="9A8919"/>
                </a:solidFill>
              </a:rPr>
              <a:t>revistas personalizadas</a:t>
            </a:r>
            <a:r>
              <a:rPr lang="es-ES" sz="1200" dirty="0">
                <a:solidFill>
                  <a:srgbClr val="9A8919"/>
                </a:solidFill>
              </a:rPr>
              <a:t>, recopilando todas las historias, imágenes y vídeos que te gustan. Puedes hacer que tu revista sea pública o privada, y crear revistas compartidas para invitar a otras personas a colaborar a tu edición. </a:t>
            </a:r>
          </a:p>
        </p:txBody>
      </p:sp>
      <p:pic>
        <p:nvPicPr>
          <p:cNvPr id="11" name="Imagen 10"/>
          <p:cNvPicPr>
            <a:picLocks noChangeAspect="1"/>
          </p:cNvPicPr>
          <p:nvPr/>
        </p:nvPicPr>
        <p:blipFill>
          <a:blip r:embed="rId5"/>
          <a:stretch>
            <a:fillRect/>
          </a:stretch>
        </p:blipFill>
        <p:spPr>
          <a:xfrm>
            <a:off x="7708296" y="2712719"/>
            <a:ext cx="1357435" cy="1357435"/>
          </a:xfrm>
          <a:prstGeom prst="rect">
            <a:avLst/>
          </a:prstGeom>
        </p:spPr>
      </p:pic>
    </p:spTree>
    <p:extLst>
      <p:ext uri="{BB962C8B-B14F-4D97-AF65-F5344CB8AC3E}">
        <p14:creationId xmlns:p14="http://schemas.microsoft.com/office/powerpoint/2010/main" val="15648461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0" y="1134465"/>
            <a:ext cx="9144000" cy="3842724"/>
          </a:xfrm>
          <a:prstGeom prst="rect">
            <a:avLst/>
          </a:prstGeom>
        </p:spPr>
      </p:pic>
      <p:pic>
        <p:nvPicPr>
          <p:cNvPr id="5" name="Imagen 4"/>
          <p:cNvPicPr>
            <a:picLocks noChangeAspect="1"/>
          </p:cNvPicPr>
          <p:nvPr/>
        </p:nvPicPr>
        <p:blipFill>
          <a:blip r:embed="rId4"/>
          <a:stretch>
            <a:fillRect/>
          </a:stretch>
        </p:blipFill>
        <p:spPr>
          <a:xfrm>
            <a:off x="7565077" y="3594069"/>
            <a:ext cx="1357435" cy="1357435"/>
          </a:xfrm>
          <a:prstGeom prst="rect">
            <a:avLst/>
          </a:prstGeom>
        </p:spPr>
      </p:pic>
      <p:grpSp>
        <p:nvGrpSpPr>
          <p:cNvPr id="6" name="Grupo 5"/>
          <p:cNvGrpSpPr/>
          <p:nvPr/>
        </p:nvGrpSpPr>
        <p:grpSpPr>
          <a:xfrm>
            <a:off x="156269" y="67212"/>
            <a:ext cx="3665203" cy="977817"/>
            <a:chOff x="-506595" y="3253333"/>
            <a:chExt cx="9135100" cy="873300"/>
          </a:xfrm>
        </p:grpSpPr>
        <p:sp>
          <p:nvSpPr>
            <p:cNvPr id="7" name="Shape 87"/>
            <p:cNvSpPr/>
            <p:nvPr/>
          </p:nvSpPr>
          <p:spPr>
            <a:xfrm>
              <a:off x="-506595" y="3253333"/>
              <a:ext cx="9135100" cy="873300"/>
            </a:xfrm>
            <a:prstGeom prst="rect">
              <a:avLst/>
            </a:prstGeom>
            <a:solidFill>
              <a:srgbClr val="E2DC55"/>
            </a:solidFill>
            <a:ln>
              <a:noFill/>
            </a:ln>
          </p:spPr>
          <p:txBody>
            <a:bodyPr spcFirstLastPara="1" wrap="square" lIns="91425" tIns="91425" rIns="91425" bIns="91425" anchor="ctr" anchorCtr="0">
              <a:noAutofit/>
            </a:bodyPr>
            <a:lstStyle/>
            <a:p>
              <a:endParaRPr sz="1800">
                <a:solidFill>
                  <a:srgbClr val="F2F2F2"/>
                </a:solidFill>
                <a:latin typeface="Franklin Gothic"/>
                <a:ea typeface="Franklin Gothic"/>
                <a:cs typeface="Franklin Gothic"/>
                <a:sym typeface="Franklin Gothic"/>
              </a:endParaRPr>
            </a:p>
          </p:txBody>
        </p:sp>
        <p:sp>
          <p:nvSpPr>
            <p:cNvPr id="8" name="Shape 88"/>
            <p:cNvSpPr txBox="1"/>
            <p:nvPr/>
          </p:nvSpPr>
          <p:spPr>
            <a:xfrm>
              <a:off x="-215846" y="3350009"/>
              <a:ext cx="8553599" cy="499076"/>
            </a:xfrm>
            <a:prstGeom prst="rect">
              <a:avLst/>
            </a:prstGeom>
            <a:noFill/>
            <a:ln>
              <a:noFill/>
            </a:ln>
          </p:spPr>
          <p:txBody>
            <a:bodyPr spcFirstLastPara="1" wrap="square" lIns="91425" tIns="91425" rIns="91425" bIns="91425" anchor="t" anchorCtr="0">
              <a:noAutofit/>
            </a:bodyPr>
            <a:lstStyle/>
            <a:p>
              <a:pPr algn="ctr">
                <a:buSzPts val="1100"/>
              </a:pPr>
              <a:r>
                <a:rPr lang="es-ES" dirty="0" smtClean="0">
                  <a:solidFill>
                    <a:srgbClr val="F2F2F2"/>
                  </a:solidFill>
                  <a:latin typeface="Franklin Gothic"/>
                  <a:ea typeface="Franklin Gothic"/>
                  <a:cs typeface="Franklin Gothic"/>
                  <a:sym typeface="Franklin Gothic"/>
                </a:rPr>
                <a:t>Puedes usar </a:t>
              </a:r>
              <a:r>
                <a:rPr lang="es-ES" dirty="0" err="1" smtClean="0">
                  <a:solidFill>
                    <a:srgbClr val="F2F2F2"/>
                  </a:solidFill>
                  <a:latin typeface="Franklin Gothic"/>
                  <a:ea typeface="Franklin Gothic"/>
                  <a:cs typeface="Franklin Gothic"/>
                  <a:sym typeface="Franklin Gothic"/>
                </a:rPr>
                <a:t>Flipboard</a:t>
              </a:r>
              <a:r>
                <a:rPr lang="es-ES" dirty="0" smtClean="0">
                  <a:solidFill>
                    <a:srgbClr val="F2F2F2"/>
                  </a:solidFill>
                  <a:latin typeface="Franklin Gothic"/>
                  <a:ea typeface="Franklin Gothic"/>
                  <a:cs typeface="Franklin Gothic"/>
                  <a:sym typeface="Franklin Gothic"/>
                </a:rPr>
                <a:t> en tu ordenador, pero sobre todo en tu </a:t>
              </a:r>
              <a:r>
                <a:rPr lang="es-ES" i="1" dirty="0" smtClean="0">
                  <a:solidFill>
                    <a:srgbClr val="F2F2F2"/>
                  </a:solidFill>
                  <a:latin typeface="Franklin Gothic"/>
                  <a:ea typeface="Franklin Gothic"/>
                  <a:cs typeface="Franklin Gothic"/>
                  <a:sym typeface="Franklin Gothic"/>
                </a:rPr>
                <a:t>Smartphone o</a:t>
              </a:r>
              <a:r>
                <a:rPr lang="es-ES" dirty="0" smtClean="0">
                  <a:solidFill>
                    <a:srgbClr val="F2F2F2"/>
                  </a:solidFill>
                  <a:latin typeface="Franklin Gothic"/>
                  <a:ea typeface="Franklin Gothic"/>
                  <a:cs typeface="Franklin Gothic"/>
                  <a:sym typeface="Franklin Gothic"/>
                </a:rPr>
                <a:t> </a:t>
              </a:r>
              <a:r>
                <a:rPr lang="es-ES" i="1" dirty="0" err="1" smtClean="0">
                  <a:solidFill>
                    <a:srgbClr val="F2F2F2"/>
                  </a:solidFill>
                  <a:latin typeface="Franklin Gothic"/>
                  <a:ea typeface="Franklin Gothic"/>
                  <a:cs typeface="Franklin Gothic"/>
                  <a:sym typeface="Franklin Gothic"/>
                </a:rPr>
                <a:t>tablet</a:t>
              </a:r>
              <a:r>
                <a:rPr lang="es-ES" dirty="0" smtClean="0">
                  <a:solidFill>
                    <a:srgbClr val="F2F2F2"/>
                  </a:solidFill>
                  <a:latin typeface="Franklin Gothic"/>
                  <a:ea typeface="Franklin Gothic"/>
                  <a:cs typeface="Franklin Gothic"/>
                  <a:sym typeface="Franklin Gothic"/>
                </a:rPr>
                <a:t>.</a:t>
              </a:r>
              <a:endParaRPr sz="1100" dirty="0"/>
            </a:p>
          </p:txBody>
        </p:sp>
      </p:grpSp>
    </p:spTree>
    <p:extLst>
      <p:ext uri="{BB962C8B-B14F-4D97-AF65-F5344CB8AC3E}">
        <p14:creationId xmlns:p14="http://schemas.microsoft.com/office/powerpoint/2010/main" val="3933912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6" name="Shape 8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endParaRPr/>
          </a:p>
        </p:txBody>
      </p:sp>
      <p:grpSp>
        <p:nvGrpSpPr>
          <p:cNvPr id="4" name="Grupo 3"/>
          <p:cNvGrpSpPr/>
          <p:nvPr/>
        </p:nvGrpSpPr>
        <p:grpSpPr>
          <a:xfrm>
            <a:off x="363097" y="1204761"/>
            <a:ext cx="3665203" cy="1860655"/>
            <a:chOff x="8900" y="4088075"/>
            <a:chExt cx="9135100" cy="873300"/>
          </a:xfrm>
        </p:grpSpPr>
        <p:sp>
          <p:nvSpPr>
            <p:cNvPr id="87" name="Shape 87"/>
            <p:cNvSpPr/>
            <p:nvPr/>
          </p:nvSpPr>
          <p:spPr>
            <a:xfrm>
              <a:off x="8900" y="4088075"/>
              <a:ext cx="9135100" cy="873300"/>
            </a:xfrm>
            <a:prstGeom prst="rect">
              <a:avLst/>
            </a:prstGeom>
            <a:solidFill>
              <a:srgbClr val="E2DC55"/>
            </a:solidFill>
            <a:ln>
              <a:noFill/>
            </a:ln>
          </p:spPr>
          <p:txBody>
            <a:bodyPr spcFirstLastPara="1" wrap="square" lIns="91425" tIns="91425" rIns="91425" bIns="91425" anchor="ctr" anchorCtr="0">
              <a:noAutofit/>
            </a:bodyPr>
            <a:lstStyle/>
            <a:p>
              <a:endParaRPr sz="1800">
                <a:solidFill>
                  <a:srgbClr val="F2F2F2"/>
                </a:solidFill>
                <a:latin typeface="Franklin Gothic"/>
                <a:ea typeface="Franklin Gothic"/>
                <a:cs typeface="Franklin Gothic"/>
                <a:sym typeface="Franklin Gothic"/>
              </a:endParaRPr>
            </a:p>
          </p:txBody>
        </p:sp>
        <p:sp>
          <p:nvSpPr>
            <p:cNvPr id="88" name="Shape 88"/>
            <p:cNvSpPr txBox="1"/>
            <p:nvPr/>
          </p:nvSpPr>
          <p:spPr>
            <a:xfrm>
              <a:off x="568219" y="4106196"/>
              <a:ext cx="8553599" cy="499076"/>
            </a:xfrm>
            <a:prstGeom prst="rect">
              <a:avLst/>
            </a:prstGeom>
            <a:noFill/>
            <a:ln>
              <a:noFill/>
            </a:ln>
          </p:spPr>
          <p:txBody>
            <a:bodyPr spcFirstLastPara="1" wrap="square" lIns="91425" tIns="91425" rIns="91425" bIns="91425" anchor="t" anchorCtr="0">
              <a:noAutofit/>
            </a:bodyPr>
            <a:lstStyle/>
            <a:p>
              <a:pPr algn="ctr">
                <a:buSzPts val="1100"/>
              </a:pPr>
              <a:r>
                <a:rPr lang="es-ES" dirty="0">
                  <a:solidFill>
                    <a:srgbClr val="F2F2F2"/>
                  </a:solidFill>
                  <a:latin typeface="Franklin Gothic"/>
                  <a:ea typeface="Franklin Gothic"/>
                  <a:cs typeface="Franklin Gothic"/>
                  <a:sym typeface="Franklin Gothic"/>
                </a:rPr>
                <a:t>Una vez que tenga un lector de RSS, puede suscribirse para recibir el contenido más reciente de los sitios que le </a:t>
              </a:r>
              <a:r>
                <a:rPr lang="es-ES" dirty="0" smtClean="0">
                  <a:solidFill>
                    <a:srgbClr val="F2F2F2"/>
                  </a:solidFill>
                  <a:latin typeface="Franklin Gothic"/>
                  <a:ea typeface="Franklin Gothic"/>
                  <a:cs typeface="Franklin Gothic"/>
                  <a:sym typeface="Franklin Gothic"/>
                </a:rPr>
                <a:t>interesen: secciones </a:t>
              </a:r>
              <a:r>
                <a:rPr lang="es-ES" dirty="0">
                  <a:solidFill>
                    <a:srgbClr val="F2F2F2"/>
                  </a:solidFill>
                  <a:latin typeface="Franklin Gothic"/>
                  <a:ea typeface="Franklin Gothic"/>
                  <a:cs typeface="Franklin Gothic"/>
                  <a:sym typeface="Franklin Gothic"/>
                </a:rPr>
                <a:t>específicas de periódicos o sitios web, revistas, búsquedas que ha realizado en bases de </a:t>
              </a:r>
              <a:r>
                <a:rPr lang="es-ES" dirty="0" smtClean="0">
                  <a:solidFill>
                    <a:srgbClr val="F2F2F2"/>
                  </a:solidFill>
                  <a:latin typeface="Franklin Gothic"/>
                  <a:ea typeface="Franklin Gothic"/>
                  <a:cs typeface="Franklin Gothic"/>
                  <a:sym typeface="Franklin Gothic"/>
                </a:rPr>
                <a:t>datos... </a:t>
              </a:r>
            </a:p>
            <a:p>
              <a:pPr algn="ctr">
                <a:buSzPts val="1100"/>
              </a:pPr>
              <a:r>
                <a:rPr lang="es-ES" dirty="0" smtClean="0">
                  <a:solidFill>
                    <a:srgbClr val="F2F2F2"/>
                  </a:solidFill>
                  <a:latin typeface="Franklin Gothic"/>
                  <a:ea typeface="Franklin Gothic"/>
                  <a:cs typeface="Franklin Gothic"/>
                  <a:sym typeface="Franklin Gothic"/>
                </a:rPr>
                <a:t>Busca </a:t>
              </a:r>
              <a:r>
                <a:rPr lang="es-ES" dirty="0">
                  <a:solidFill>
                    <a:srgbClr val="F2F2F2"/>
                  </a:solidFill>
                  <a:latin typeface="Franklin Gothic"/>
                  <a:ea typeface="Franklin Gothic"/>
                  <a:cs typeface="Franklin Gothic"/>
                  <a:sym typeface="Franklin Gothic"/>
                </a:rPr>
                <a:t>el icono naranja de RSS </a:t>
              </a:r>
              <a:r>
                <a:rPr lang="es-ES" dirty="0" smtClean="0">
                  <a:solidFill>
                    <a:srgbClr val="F2F2F2"/>
                  </a:solidFill>
                  <a:latin typeface="Franklin Gothic"/>
                  <a:ea typeface="Franklin Gothic"/>
                  <a:cs typeface="Franklin Gothic"/>
                  <a:sym typeface="Franklin Gothic"/>
                </a:rPr>
                <a:t>y siga estas instrucciones:</a:t>
              </a:r>
              <a:endParaRPr sz="1100" dirty="0"/>
            </a:p>
          </p:txBody>
        </p:sp>
      </p:grpSp>
      <p:sp>
        <p:nvSpPr>
          <p:cNvPr id="12" name="Shape 178"/>
          <p:cNvSpPr/>
          <p:nvPr/>
        </p:nvSpPr>
        <p:spPr>
          <a:xfrm>
            <a:off x="8900" y="0"/>
            <a:ext cx="4161900" cy="1016100"/>
          </a:xfrm>
          <a:prstGeom prst="rect">
            <a:avLst/>
          </a:prstGeom>
          <a:solidFill>
            <a:srgbClr val="FF8E9E"/>
          </a:solidFill>
          <a:ln>
            <a:noFill/>
          </a:ln>
        </p:spPr>
        <p:txBody>
          <a:bodyPr spcFirstLastPara="1" wrap="square" lIns="91425" tIns="91425" rIns="91425" bIns="91425" anchor="ctr" anchorCtr="0">
            <a:noAutofit/>
          </a:bodyPr>
          <a:lstStyle/>
          <a:p>
            <a:endParaRPr/>
          </a:p>
        </p:txBody>
      </p:sp>
      <p:sp>
        <p:nvSpPr>
          <p:cNvPr id="13" name="Shape 179"/>
          <p:cNvSpPr/>
          <p:nvPr/>
        </p:nvSpPr>
        <p:spPr>
          <a:xfrm>
            <a:off x="353089" y="258764"/>
            <a:ext cx="7563002" cy="498571"/>
          </a:xfrm>
          <a:prstGeom prst="rect">
            <a:avLst/>
          </a:prstGeom>
          <a:solidFill>
            <a:srgbClr val="D95362"/>
          </a:solidFill>
          <a:ln>
            <a:noFill/>
          </a:ln>
        </p:spPr>
        <p:txBody>
          <a:bodyPr spcFirstLastPara="1" wrap="square" lIns="91425" tIns="91425" rIns="91425" bIns="91425" anchor="ctr" anchorCtr="0">
            <a:noAutofit/>
          </a:bodyPr>
          <a:lstStyle/>
          <a:p>
            <a:pPr>
              <a:buSzPts val="1100"/>
            </a:pPr>
            <a:r>
              <a:rPr lang="es-ES" sz="2800" b="1" dirty="0" smtClean="0">
                <a:latin typeface="Franklin Gothic" panose="020B0604020202020204" charset="0"/>
                <a:ea typeface="Cambria"/>
                <a:cs typeface="Cambria"/>
                <a:sym typeface="Cambria"/>
              </a:rPr>
              <a:t>¿CÓMO SUSCRIBIRSE A CONTENIDOS RSS?</a:t>
            </a:r>
            <a:endParaRPr lang="es-ES" sz="2800" b="1" dirty="0">
              <a:latin typeface="Franklin Gothic" panose="020B0604020202020204" charset="0"/>
              <a:ea typeface="Cambria"/>
              <a:cs typeface="Cambria"/>
              <a:sym typeface="Cambria"/>
            </a:endParaRPr>
          </a:p>
        </p:txBody>
      </p:sp>
      <p:graphicFrame>
        <p:nvGraphicFramePr>
          <p:cNvPr id="3" name="Tabla 2"/>
          <p:cNvGraphicFramePr>
            <a:graphicFrameLocks noGrp="1"/>
          </p:cNvGraphicFramePr>
          <p:nvPr>
            <p:extLst>
              <p:ext uri="{D42A27DB-BD31-4B8C-83A1-F6EECF244321}">
                <p14:modId xmlns:p14="http://schemas.microsoft.com/office/powerpoint/2010/main" val="2511732043"/>
              </p:ext>
            </p:extLst>
          </p:nvPr>
        </p:nvGraphicFramePr>
        <p:xfrm>
          <a:off x="363097" y="3114735"/>
          <a:ext cx="3666311" cy="1772774"/>
        </p:xfrm>
        <a:graphic>
          <a:graphicData uri="http://schemas.openxmlformats.org/drawingml/2006/table">
            <a:tbl>
              <a:tblPr>
                <a:noFill/>
                <a:tableStyleId>{E8580EBE-2972-4503-9495-B69A6A23A774}</a:tableStyleId>
              </a:tblPr>
              <a:tblGrid>
                <a:gridCol w="3666311">
                  <a:extLst>
                    <a:ext uri="{9D8B030D-6E8A-4147-A177-3AD203B41FA5}">
                      <a16:colId xmlns:a16="http://schemas.microsoft.com/office/drawing/2014/main" val="20000"/>
                    </a:ext>
                  </a:extLst>
                </a:gridCol>
              </a:tblGrid>
              <a:tr h="490483">
                <a:tc>
                  <a:txBody>
                    <a:bodyPr/>
                    <a:lstStyle/>
                    <a:p>
                      <a:pPr marL="0" lvl="0" indent="0" algn="l" rtl="0">
                        <a:spcBef>
                          <a:spcPts val="0"/>
                        </a:spcBef>
                        <a:spcAft>
                          <a:spcPts val="0"/>
                        </a:spcAft>
                        <a:buNone/>
                      </a:pPr>
                      <a:r>
                        <a:rPr lang="es-ES" sz="1200" b="1" dirty="0" smtClean="0">
                          <a:solidFill>
                            <a:srgbClr val="FFFFFF"/>
                          </a:solidFill>
                        </a:rPr>
                        <a:t>1.</a:t>
                      </a:r>
                      <a:r>
                        <a:rPr lang="es-ES" sz="1200" b="1" baseline="0" dirty="0" smtClean="0">
                          <a:solidFill>
                            <a:srgbClr val="FFFFFF"/>
                          </a:solidFill>
                        </a:rPr>
                        <a:t> </a:t>
                      </a:r>
                      <a:r>
                        <a:rPr lang="es-ES" sz="1200" b="1" dirty="0" smtClean="0">
                          <a:solidFill>
                            <a:srgbClr val="FFFFFF"/>
                          </a:solidFill>
                        </a:rPr>
                        <a:t>Navegue hasta el sitio al que desea suscribirse y busque el ícono RSS. </a:t>
                      </a: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D95362"/>
                    </a:solidFill>
                  </a:tcPr>
                </a:tc>
                <a:extLst>
                  <a:ext uri="{0D108BD9-81ED-4DB2-BD59-A6C34878D82A}">
                    <a16:rowId xmlns:a16="http://schemas.microsoft.com/office/drawing/2014/main" val="10000"/>
                  </a:ext>
                </a:extLst>
              </a:tr>
              <a:tr h="627971">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sz="1200" b="1" dirty="0" smtClean="0">
                          <a:solidFill>
                            <a:srgbClr val="FFFFFF"/>
                          </a:solidFill>
                        </a:rPr>
                        <a:t>2. Haga clic derecho en el icono y seleccione "Copiar ubicación de enlace". </a:t>
                      </a: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D95362"/>
                    </a:solidFill>
                  </a:tcPr>
                </a:tc>
                <a:extLst>
                  <a:ext uri="{0D108BD9-81ED-4DB2-BD59-A6C34878D82A}">
                    <a16:rowId xmlns:a16="http://schemas.microsoft.com/office/drawing/2014/main" val="10001"/>
                  </a:ext>
                </a:extLst>
              </a:tr>
              <a:tr h="59619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sz="1200" b="1" dirty="0" smtClean="0">
                          <a:solidFill>
                            <a:srgbClr val="FFFFFF"/>
                          </a:solidFill>
                        </a:rPr>
                        <a:t>3. Pegue este enlace (URL) en la sección Agregar </a:t>
                      </a:r>
                      <a:r>
                        <a:rPr lang="es-ES" sz="1200" b="1" dirty="0" err="1" smtClean="0">
                          <a:solidFill>
                            <a:srgbClr val="FFFFFF"/>
                          </a:solidFill>
                        </a:rPr>
                        <a:t>feeds</a:t>
                      </a:r>
                      <a:r>
                        <a:rPr lang="es-ES" sz="1200" b="1" dirty="0" smtClean="0">
                          <a:solidFill>
                            <a:srgbClr val="FFFFFF"/>
                          </a:solidFill>
                        </a:rPr>
                        <a:t> de su lector de RSS.</a:t>
                      </a: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D95362"/>
                    </a:solidFill>
                  </a:tcPr>
                </a:tc>
                <a:extLst>
                  <a:ext uri="{0D108BD9-81ED-4DB2-BD59-A6C34878D82A}">
                    <a16:rowId xmlns:a16="http://schemas.microsoft.com/office/drawing/2014/main" val="10002"/>
                  </a:ext>
                </a:extLst>
              </a:tr>
            </a:tbl>
          </a:graphicData>
        </a:graphic>
      </p:graphicFrame>
      <p:graphicFrame>
        <p:nvGraphicFramePr>
          <p:cNvPr id="5" name="Diagrama 4"/>
          <p:cNvGraphicFramePr/>
          <p:nvPr>
            <p:extLst>
              <p:ext uri="{D42A27DB-BD31-4B8C-83A1-F6EECF244321}">
                <p14:modId xmlns:p14="http://schemas.microsoft.com/office/powerpoint/2010/main" val="2505699029"/>
              </p:ext>
            </p:extLst>
          </p:nvPr>
        </p:nvGraphicFramePr>
        <p:xfrm>
          <a:off x="3222171" y="7849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0" name="Grupo 9"/>
          <p:cNvGrpSpPr/>
          <p:nvPr/>
        </p:nvGrpSpPr>
        <p:grpSpPr>
          <a:xfrm>
            <a:off x="8338657" y="142166"/>
            <a:ext cx="731766" cy="731766"/>
            <a:chOff x="3803" y="1814071"/>
            <a:chExt cx="731766" cy="731766"/>
          </a:xfrm>
          <a:solidFill>
            <a:srgbClr val="9A8919"/>
          </a:solidFill>
        </p:grpSpPr>
        <p:sp>
          <p:nvSpPr>
            <p:cNvPr id="11" name="Elipse 10"/>
            <p:cNvSpPr/>
            <p:nvPr/>
          </p:nvSpPr>
          <p:spPr>
            <a:xfrm>
              <a:off x="3803" y="1814071"/>
              <a:ext cx="731766" cy="731766"/>
            </a:xfrm>
            <a:prstGeom prst="ellipse">
              <a:avLst/>
            </a:prstGeom>
            <a:grpFill/>
            <a:ln>
              <a:solidFill>
                <a:srgbClr val="E2DC55"/>
              </a:solid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14" name="Elipse 4"/>
            <p:cNvSpPr/>
            <p:nvPr/>
          </p:nvSpPr>
          <p:spPr>
            <a:xfrm>
              <a:off x="147294" y="1921623"/>
              <a:ext cx="470263" cy="4702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22225" tIns="22225" rIns="22225" bIns="22225" numCol="1" spcCol="1270" anchor="ctr" anchorCtr="0">
              <a:noAutofit/>
            </a:bodyPr>
            <a:lstStyle/>
            <a:p>
              <a:pPr algn="ctr" defTabSz="1555750">
                <a:lnSpc>
                  <a:spcPct val="90000"/>
                </a:lnSpc>
                <a:spcBef>
                  <a:spcPct val="0"/>
                </a:spcBef>
                <a:spcAft>
                  <a:spcPct val="35000"/>
                </a:spcAft>
              </a:pPr>
              <a:r>
                <a:rPr lang="es-ES" sz="3500" kern="1200" dirty="0" smtClean="0">
                  <a:solidFill>
                    <a:srgbClr val="FF8E9E"/>
                  </a:solidFill>
                  <a:latin typeface="Franklin Gothic" panose="020B0604020202020204" charset="0"/>
                </a:rPr>
                <a:t>3</a:t>
              </a:r>
              <a:endParaRPr lang="es-ES" sz="3500" kern="1200" dirty="0">
                <a:solidFill>
                  <a:srgbClr val="FF8E9E"/>
                </a:solidFill>
                <a:latin typeface="Franklin Gothic" panose="020B0604020202020204" charset="0"/>
              </a:endParaRPr>
            </a:p>
          </p:txBody>
        </p:sp>
      </p:grpSp>
    </p:spTree>
    <p:extLst>
      <p:ext uri="{BB962C8B-B14F-4D97-AF65-F5344CB8AC3E}">
        <p14:creationId xmlns:p14="http://schemas.microsoft.com/office/powerpoint/2010/main" val="33359587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8" name="Shape 178"/>
          <p:cNvSpPr/>
          <p:nvPr/>
        </p:nvSpPr>
        <p:spPr>
          <a:xfrm>
            <a:off x="8900" y="0"/>
            <a:ext cx="4161900" cy="10161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9" name="Shape 179"/>
          <p:cNvSpPr/>
          <p:nvPr/>
        </p:nvSpPr>
        <p:spPr>
          <a:xfrm>
            <a:off x="296091" y="285200"/>
            <a:ext cx="6574972" cy="498571"/>
          </a:xfrm>
          <a:prstGeom prst="rect">
            <a:avLst/>
          </a:prstGeom>
          <a:solidFill>
            <a:srgbClr val="D95362"/>
          </a:solidFill>
          <a:ln>
            <a:noFill/>
          </a:ln>
        </p:spPr>
        <p:txBody>
          <a:bodyPr spcFirstLastPara="1" wrap="square" lIns="91425" tIns="91425" rIns="91425" bIns="91425" anchor="ctr" anchorCtr="0">
            <a:noAutofit/>
          </a:bodyPr>
          <a:lstStyle/>
          <a:p>
            <a:pPr marL="0" lvl="0" indent="0" rtl="0">
              <a:spcBef>
                <a:spcPts val="0"/>
              </a:spcBef>
              <a:spcAft>
                <a:spcPts val="0"/>
              </a:spcAft>
              <a:buClr>
                <a:schemeClr val="dk1"/>
              </a:buClr>
              <a:buSzPts val="1100"/>
              <a:buFont typeface="Arial"/>
              <a:buNone/>
            </a:pPr>
            <a:r>
              <a:rPr lang="es-ES" sz="2800" b="1" dirty="0" smtClean="0">
                <a:solidFill>
                  <a:schemeClr val="bg1"/>
                </a:solidFill>
                <a:latin typeface="Franklin Gothic" panose="020B0604020202020204" charset="0"/>
                <a:ea typeface="Cambria"/>
                <a:cs typeface="Cambria"/>
                <a:sym typeface="Cambria"/>
              </a:rPr>
              <a:t>SINDICAR CONTENIDO DE UNA WEB</a:t>
            </a:r>
            <a:endParaRPr lang="es-ES" sz="2000" dirty="0">
              <a:solidFill>
                <a:schemeClr val="bg1"/>
              </a:solidFill>
              <a:latin typeface="Franklin Gothic" panose="020B0604020202020204" charset="0"/>
            </a:endParaRPr>
          </a:p>
        </p:txBody>
      </p:sp>
      <p:sp>
        <p:nvSpPr>
          <p:cNvPr id="14" name="Shape 92"/>
          <p:cNvSpPr/>
          <p:nvPr/>
        </p:nvSpPr>
        <p:spPr>
          <a:xfrm>
            <a:off x="178785" y="1658524"/>
            <a:ext cx="1911065" cy="1769659"/>
          </a:xfrm>
          <a:prstGeom prst="ellipse">
            <a:avLst/>
          </a:prstGeom>
          <a:solidFill>
            <a:srgbClr val="A13442"/>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sz="1800">
              <a:solidFill>
                <a:srgbClr val="F2F2F2"/>
              </a:solidFill>
              <a:latin typeface="Franklin Gothic"/>
              <a:ea typeface="Franklin Gothic"/>
              <a:cs typeface="Franklin Gothic"/>
              <a:sym typeface="Franklin Gothic"/>
            </a:endParaRPr>
          </a:p>
        </p:txBody>
      </p:sp>
      <p:sp>
        <p:nvSpPr>
          <p:cNvPr id="15" name="Shape 93"/>
          <p:cNvSpPr txBox="1"/>
          <p:nvPr/>
        </p:nvSpPr>
        <p:spPr>
          <a:xfrm>
            <a:off x="296091" y="1913074"/>
            <a:ext cx="1721043" cy="1045619"/>
          </a:xfrm>
          <a:prstGeom prst="rect">
            <a:avLst/>
          </a:prstGeom>
          <a:noFill/>
          <a:ln>
            <a:noFill/>
          </a:ln>
        </p:spPr>
        <p:txBody>
          <a:bodyPr spcFirstLastPara="1" wrap="square" lIns="91425" tIns="91425" rIns="91425" bIns="91425" anchor="t" anchorCtr="0">
            <a:noAutofit/>
          </a:bodyPr>
          <a:lstStyle/>
          <a:p>
            <a:pPr lvl="0" algn="ctr"/>
            <a:r>
              <a:rPr lang="es-ES" sz="1800" dirty="0">
                <a:solidFill>
                  <a:srgbClr val="F2F2F2"/>
                </a:solidFill>
                <a:latin typeface="Franklin Gothic"/>
                <a:ea typeface="Franklin Gothic"/>
                <a:cs typeface="Franklin Gothic"/>
                <a:sym typeface="Franklin Gothic"/>
              </a:rPr>
              <a:t>O</a:t>
            </a:r>
            <a:r>
              <a:rPr lang="es-ES" sz="1800" dirty="0" smtClean="0">
                <a:solidFill>
                  <a:srgbClr val="F2F2F2"/>
                </a:solidFill>
                <a:latin typeface="Franklin Gothic"/>
                <a:ea typeface="Franklin Gothic"/>
                <a:cs typeface="Franklin Gothic"/>
                <a:sym typeface="Franklin Gothic"/>
              </a:rPr>
              <a:t>frecen </a:t>
            </a:r>
            <a:r>
              <a:rPr lang="es-ES" sz="1800" dirty="0">
                <a:solidFill>
                  <a:srgbClr val="F2F2F2"/>
                </a:solidFill>
                <a:latin typeface="Franklin Gothic"/>
                <a:ea typeface="Franklin Gothic"/>
                <a:cs typeface="Franklin Gothic"/>
                <a:sym typeface="Franklin Gothic"/>
              </a:rPr>
              <a:t>la posibilidad de sindicación de contenido:</a:t>
            </a:r>
            <a:endParaRPr sz="1800" b="1" dirty="0">
              <a:solidFill>
                <a:srgbClr val="F2F2F2"/>
              </a:solidFill>
              <a:latin typeface="Franklin Gothic"/>
              <a:ea typeface="Franklin Gothic"/>
              <a:cs typeface="Franklin Gothic"/>
              <a:sym typeface="Franklin Gothic"/>
            </a:endParaRPr>
          </a:p>
        </p:txBody>
      </p:sp>
      <p:sp>
        <p:nvSpPr>
          <p:cNvPr id="17" name="Shape 121"/>
          <p:cNvSpPr/>
          <p:nvPr/>
        </p:nvSpPr>
        <p:spPr>
          <a:xfrm>
            <a:off x="2846476" y="1205678"/>
            <a:ext cx="5275718" cy="905692"/>
          </a:xfrm>
          <a:prstGeom prst="rect">
            <a:avLst/>
          </a:prstGeom>
          <a:solidFill>
            <a:srgbClr val="F2F2F2"/>
          </a:solidFill>
          <a:ln w="38100" cap="flat" cmpd="sng">
            <a:solidFill>
              <a:srgbClr val="9A8919"/>
            </a:solidFill>
            <a:prstDash val="solid"/>
            <a:round/>
            <a:headEnd type="none" w="sm" len="sm"/>
            <a:tailEnd type="none" w="sm" len="sm"/>
          </a:ln>
        </p:spPr>
        <p:txBody>
          <a:bodyPr spcFirstLastPara="1" wrap="square" lIns="91425" tIns="91425" rIns="91425" bIns="91425" anchor="ctr" anchorCtr="0">
            <a:noAutofit/>
          </a:bodyPr>
          <a:lstStyle/>
          <a:p>
            <a:pPr lvl="0" algn="ctr"/>
            <a:r>
              <a:rPr lang="es-ES" sz="1800" dirty="0">
                <a:latin typeface="Franklin Gothic"/>
                <a:ea typeface="Franklin Gothic"/>
                <a:cs typeface="Franklin Gothic"/>
                <a:sym typeface="Franklin Gothic"/>
              </a:rPr>
              <a:t>Mediante </a:t>
            </a:r>
            <a:r>
              <a:rPr lang="es-ES" sz="1800" dirty="0" err="1">
                <a:solidFill>
                  <a:srgbClr val="A13442"/>
                </a:solidFill>
                <a:latin typeface="Franklin Gothic"/>
                <a:ea typeface="Franklin Gothic"/>
                <a:cs typeface="Franklin Gothic"/>
                <a:sym typeface="Franklin Gothic"/>
              </a:rPr>
              <a:t>feeds</a:t>
            </a:r>
            <a:r>
              <a:rPr lang="es-ES" sz="1800" dirty="0">
                <a:solidFill>
                  <a:srgbClr val="A13442"/>
                </a:solidFill>
                <a:latin typeface="Franklin Gothic"/>
                <a:ea typeface="Franklin Gothic"/>
                <a:cs typeface="Franklin Gothic"/>
                <a:sym typeface="Franklin Gothic"/>
              </a:rPr>
              <a:t> </a:t>
            </a:r>
            <a:r>
              <a:rPr lang="es-ES" sz="1800" dirty="0">
                <a:solidFill>
                  <a:schemeClr val="tx1"/>
                </a:solidFill>
                <a:latin typeface="Franklin Gothic"/>
                <a:ea typeface="Franklin Gothic"/>
                <a:cs typeface="Franklin Gothic"/>
                <a:sym typeface="Franklin Gothic"/>
              </a:rPr>
              <a:t>o </a:t>
            </a:r>
            <a:r>
              <a:rPr lang="es-ES" sz="1800" dirty="0">
                <a:solidFill>
                  <a:srgbClr val="A13442"/>
                </a:solidFill>
                <a:latin typeface="Franklin Gothic"/>
                <a:ea typeface="Franklin Gothic"/>
                <a:cs typeface="Franklin Gothic"/>
                <a:sym typeface="Franklin Gothic"/>
              </a:rPr>
              <a:t>canales</a:t>
            </a:r>
            <a:r>
              <a:rPr lang="es-ES" sz="1800" dirty="0">
                <a:latin typeface="Franklin Gothic"/>
                <a:ea typeface="Franklin Gothic"/>
                <a:cs typeface="Franklin Gothic"/>
                <a:sym typeface="Franklin Gothic"/>
              </a:rPr>
              <a:t>, que contienen una versión de la información publicada en él</a:t>
            </a:r>
          </a:p>
        </p:txBody>
      </p:sp>
      <p:graphicFrame>
        <p:nvGraphicFramePr>
          <p:cNvPr id="18" name="Diagrama 17"/>
          <p:cNvGraphicFramePr/>
          <p:nvPr>
            <p:extLst>
              <p:ext uri="{D42A27DB-BD31-4B8C-83A1-F6EECF244321}">
                <p14:modId xmlns:p14="http://schemas.microsoft.com/office/powerpoint/2010/main" val="631372271"/>
              </p:ext>
            </p:extLst>
          </p:nvPr>
        </p:nvGraphicFramePr>
        <p:xfrm>
          <a:off x="522514" y="1913074"/>
          <a:ext cx="7599680" cy="43599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9" name="Imatge 1" descr="https://encrypted-tbn1.gstatic.com/images?q=tbn:ANd9GcSU84Gp3aF6GMYk3W03hStxSxL8h0GKZj65KS7hbC0HAFEyq6qihfs6Pg"/>
          <p:cNvPicPr/>
          <p:nvPr/>
        </p:nvPicPr>
        <p:blipFill>
          <a:blip r:embed="rId8" cstate="print"/>
          <a:srcRect/>
          <a:stretch>
            <a:fillRect/>
          </a:stretch>
        </p:blipFill>
        <p:spPr bwMode="auto">
          <a:xfrm>
            <a:off x="1316169" y="3768013"/>
            <a:ext cx="661851" cy="627018"/>
          </a:xfrm>
          <a:prstGeom prst="rect">
            <a:avLst/>
          </a:prstGeom>
          <a:noFill/>
          <a:ln w="9525">
            <a:noFill/>
            <a:miter lim="800000"/>
            <a:headEnd/>
            <a:tailEnd/>
          </a:ln>
        </p:spPr>
      </p:pic>
      <p:sp>
        <p:nvSpPr>
          <p:cNvPr id="2" name="Rectángulo 1"/>
          <p:cNvSpPr/>
          <p:nvPr/>
        </p:nvSpPr>
        <p:spPr>
          <a:xfrm>
            <a:off x="2846476" y="2206530"/>
            <a:ext cx="5275718" cy="954107"/>
          </a:xfrm>
          <a:prstGeom prst="rect">
            <a:avLst/>
          </a:prstGeom>
          <a:solidFill>
            <a:srgbClr val="E2DC55"/>
          </a:solidFill>
          <a:ln w="28575">
            <a:solidFill>
              <a:srgbClr val="A13442"/>
            </a:solidFill>
          </a:ln>
        </p:spPr>
        <p:txBody>
          <a:bodyPr wrap="square">
            <a:spAutoFit/>
          </a:bodyPr>
          <a:lstStyle/>
          <a:p>
            <a:r>
              <a:rPr lang="es-ES" b="1" dirty="0" smtClean="0">
                <a:solidFill>
                  <a:schemeClr val="bg1"/>
                </a:solidFill>
              </a:rPr>
              <a:t>Podemos </a:t>
            </a:r>
            <a:r>
              <a:rPr lang="es-ES" b="1" dirty="0">
                <a:solidFill>
                  <a:schemeClr val="bg1"/>
                </a:solidFill>
              </a:rPr>
              <a:t>leer el contenido sindicado de una página </a:t>
            </a:r>
            <a:r>
              <a:rPr lang="es-ES" b="1" dirty="0" smtClean="0">
                <a:solidFill>
                  <a:schemeClr val="bg1"/>
                </a:solidFill>
              </a:rPr>
              <a:t>web mediante:</a:t>
            </a:r>
          </a:p>
          <a:p>
            <a:pPr marL="285750" indent="-285750">
              <a:buFont typeface="Arial" panose="020B0604020202020204" pitchFamily="34" charset="0"/>
              <a:buChar char="•"/>
            </a:pPr>
            <a:r>
              <a:rPr lang="es-ES" b="1" dirty="0" smtClean="0">
                <a:solidFill>
                  <a:schemeClr val="bg1"/>
                </a:solidFill>
              </a:rPr>
              <a:t>un </a:t>
            </a:r>
            <a:r>
              <a:rPr lang="es-ES" b="1" dirty="0">
                <a:solidFill>
                  <a:srgbClr val="A13442"/>
                </a:solidFill>
              </a:rPr>
              <a:t>navegador</a:t>
            </a:r>
            <a:r>
              <a:rPr lang="es-ES" b="1" dirty="0">
                <a:solidFill>
                  <a:schemeClr val="bg1"/>
                </a:solidFill>
              </a:rPr>
              <a:t> de Internet</a:t>
            </a:r>
          </a:p>
          <a:p>
            <a:pPr marL="285750" indent="-285750">
              <a:buFont typeface="Arial" panose="020B0604020202020204" pitchFamily="34" charset="0"/>
              <a:buChar char="•"/>
            </a:pPr>
            <a:r>
              <a:rPr lang="es-ES" b="1" dirty="0" smtClean="0">
                <a:solidFill>
                  <a:schemeClr val="bg1"/>
                </a:solidFill>
              </a:rPr>
              <a:t>un </a:t>
            </a:r>
            <a:r>
              <a:rPr lang="es-ES" b="1" dirty="0" err="1">
                <a:solidFill>
                  <a:srgbClr val="A13442"/>
                </a:solidFill>
              </a:rPr>
              <a:t>agregador</a:t>
            </a:r>
            <a:r>
              <a:rPr lang="es-ES" b="1" dirty="0">
                <a:solidFill>
                  <a:srgbClr val="A13442"/>
                </a:solidFill>
              </a:rPr>
              <a:t> de contenidos </a:t>
            </a:r>
            <a:r>
              <a:rPr lang="es-ES" b="1" dirty="0">
                <a:solidFill>
                  <a:schemeClr val="bg1"/>
                </a:solidFill>
              </a:rPr>
              <a:t>o</a:t>
            </a:r>
            <a:r>
              <a:rPr lang="es-ES" b="1" dirty="0">
                <a:solidFill>
                  <a:srgbClr val="A13442"/>
                </a:solidFill>
              </a:rPr>
              <a:t> lector de </a:t>
            </a:r>
            <a:r>
              <a:rPr lang="es-ES" b="1" dirty="0" err="1">
                <a:solidFill>
                  <a:srgbClr val="A13442"/>
                </a:solidFill>
              </a:rPr>
              <a:t>feeds</a:t>
            </a:r>
            <a:endParaRPr lang="es-ES" b="1" dirty="0">
              <a:solidFill>
                <a:srgbClr val="A13442"/>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6" name="Shape 8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endParaRPr/>
          </a:p>
        </p:txBody>
      </p:sp>
      <p:sp>
        <p:nvSpPr>
          <p:cNvPr id="12" name="Shape 178"/>
          <p:cNvSpPr/>
          <p:nvPr/>
        </p:nvSpPr>
        <p:spPr>
          <a:xfrm>
            <a:off x="8900" y="0"/>
            <a:ext cx="4161900" cy="1016100"/>
          </a:xfrm>
          <a:prstGeom prst="rect">
            <a:avLst/>
          </a:prstGeom>
          <a:solidFill>
            <a:srgbClr val="FF8E9E"/>
          </a:solidFill>
          <a:ln>
            <a:noFill/>
          </a:ln>
        </p:spPr>
        <p:txBody>
          <a:bodyPr spcFirstLastPara="1" wrap="square" lIns="91425" tIns="91425" rIns="91425" bIns="91425" anchor="ctr" anchorCtr="0">
            <a:noAutofit/>
          </a:bodyPr>
          <a:lstStyle/>
          <a:p>
            <a:endParaRPr/>
          </a:p>
        </p:txBody>
      </p:sp>
      <p:sp>
        <p:nvSpPr>
          <p:cNvPr id="13" name="Shape 179"/>
          <p:cNvSpPr/>
          <p:nvPr/>
        </p:nvSpPr>
        <p:spPr>
          <a:xfrm>
            <a:off x="353089" y="258764"/>
            <a:ext cx="7563002" cy="498571"/>
          </a:xfrm>
          <a:prstGeom prst="rect">
            <a:avLst/>
          </a:prstGeom>
          <a:solidFill>
            <a:srgbClr val="D95362"/>
          </a:solidFill>
          <a:ln>
            <a:noFill/>
          </a:ln>
        </p:spPr>
        <p:txBody>
          <a:bodyPr spcFirstLastPara="1" wrap="square" lIns="91425" tIns="91425" rIns="91425" bIns="91425" anchor="ctr" anchorCtr="0">
            <a:noAutofit/>
          </a:bodyPr>
          <a:lstStyle/>
          <a:p>
            <a:pPr>
              <a:buSzPts val="1100"/>
            </a:pPr>
            <a:r>
              <a:rPr lang="es-ES" sz="2800" b="1" dirty="0" smtClean="0">
                <a:solidFill>
                  <a:schemeClr val="bg1"/>
                </a:solidFill>
                <a:latin typeface="Franklin Gothic" panose="020B0604020202020204" charset="0"/>
                <a:ea typeface="Cambria"/>
                <a:cs typeface="Cambria"/>
                <a:sym typeface="Cambria"/>
              </a:rPr>
              <a:t>SINDICAR CONTENIDO DE UNA WEB O BLOG</a:t>
            </a:r>
            <a:endParaRPr lang="es-ES" sz="2800" b="1" dirty="0">
              <a:solidFill>
                <a:schemeClr val="bg1"/>
              </a:solidFill>
              <a:latin typeface="Franklin Gothic" panose="020B0604020202020204" charset="0"/>
              <a:ea typeface="Cambria"/>
              <a:cs typeface="Cambria"/>
              <a:sym typeface="Cambria"/>
            </a:endParaRPr>
          </a:p>
        </p:txBody>
      </p:sp>
      <p:pic>
        <p:nvPicPr>
          <p:cNvPr id="6" name="Imagen 5"/>
          <p:cNvPicPr>
            <a:picLocks noChangeAspect="1"/>
          </p:cNvPicPr>
          <p:nvPr/>
        </p:nvPicPr>
        <p:blipFill>
          <a:blip r:embed="rId3"/>
          <a:stretch>
            <a:fillRect/>
          </a:stretch>
        </p:blipFill>
        <p:spPr>
          <a:xfrm>
            <a:off x="395906" y="1162183"/>
            <a:ext cx="8501743" cy="3855442"/>
          </a:xfrm>
          <a:prstGeom prst="rect">
            <a:avLst/>
          </a:prstGeom>
          <a:ln>
            <a:noFill/>
          </a:ln>
          <a:effectLst>
            <a:outerShdw blurRad="292100" dist="139700" dir="2700000" algn="tl" rotWithShape="0">
              <a:srgbClr val="333333">
                <a:alpha val="65000"/>
              </a:srgbClr>
            </a:outerShdw>
          </a:effectLst>
        </p:spPr>
      </p:pic>
      <p:sp>
        <p:nvSpPr>
          <p:cNvPr id="16" name="Llamada rectangular redondeada 15"/>
          <p:cNvSpPr/>
          <p:nvPr/>
        </p:nvSpPr>
        <p:spPr>
          <a:xfrm>
            <a:off x="261257" y="1447800"/>
            <a:ext cx="5508172" cy="587829"/>
          </a:xfrm>
          <a:prstGeom prst="wedgeRoundRectCallout">
            <a:avLst>
              <a:gd name="adj1" fmla="val 60561"/>
              <a:gd name="adj2" fmla="val -46782"/>
              <a:gd name="adj3" fmla="val 16667"/>
            </a:avLst>
          </a:prstGeom>
          <a:solidFill>
            <a:srgbClr val="F0E8A7"/>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200" dirty="0" smtClean="0">
                <a:solidFill>
                  <a:srgbClr val="9A8919"/>
                </a:solidFill>
              </a:rPr>
              <a:t>Puedes suscribirte a un blog o web clicando en el símbolo RSS Te ofrecerá suscribirte a los </a:t>
            </a:r>
            <a:r>
              <a:rPr lang="es-ES" sz="1200" dirty="0" err="1" smtClean="0">
                <a:solidFill>
                  <a:srgbClr val="9A8919"/>
                </a:solidFill>
              </a:rPr>
              <a:t>Feed</a:t>
            </a:r>
            <a:r>
              <a:rPr lang="es-ES" sz="1200" dirty="0" smtClean="0">
                <a:solidFill>
                  <a:srgbClr val="9A8919"/>
                </a:solidFill>
              </a:rPr>
              <a:t>, para recibir todas las entradas nuevas que vayan publicando, o bien a RSS de los comentarios.</a:t>
            </a:r>
            <a:endParaRPr lang="es-ES" sz="1200" dirty="0">
              <a:solidFill>
                <a:srgbClr val="9A8919"/>
              </a:solidFill>
            </a:endParaRPr>
          </a:p>
        </p:txBody>
      </p:sp>
      <p:pic>
        <p:nvPicPr>
          <p:cNvPr id="7" name="Imagen 6"/>
          <p:cNvPicPr>
            <a:picLocks noChangeAspect="1"/>
          </p:cNvPicPr>
          <p:nvPr/>
        </p:nvPicPr>
        <p:blipFill>
          <a:blip r:embed="rId4"/>
          <a:stretch>
            <a:fillRect/>
          </a:stretch>
        </p:blipFill>
        <p:spPr>
          <a:xfrm>
            <a:off x="4134590" y="2645864"/>
            <a:ext cx="4565861" cy="562828"/>
          </a:xfrm>
          <a:prstGeom prst="rect">
            <a:avLst/>
          </a:prstGeom>
          <a:ln>
            <a:noFill/>
          </a:ln>
          <a:effectLst>
            <a:outerShdw blurRad="292100" dist="139700" dir="2700000" algn="tl" rotWithShape="0">
              <a:srgbClr val="333333">
                <a:alpha val="65000"/>
              </a:srgbClr>
            </a:outerShdw>
          </a:effectLst>
        </p:spPr>
      </p:pic>
      <p:sp>
        <p:nvSpPr>
          <p:cNvPr id="18" name="Forma 17"/>
          <p:cNvSpPr/>
          <p:nvPr/>
        </p:nvSpPr>
        <p:spPr>
          <a:xfrm>
            <a:off x="5541524" y="1741714"/>
            <a:ext cx="1751991" cy="1746304"/>
          </a:xfrm>
          <a:prstGeom prst="leftCircularArrow">
            <a:avLst>
              <a:gd name="adj1" fmla="val 6452"/>
              <a:gd name="adj2" fmla="val 429999"/>
              <a:gd name="adj3" fmla="val 10489124"/>
              <a:gd name="adj4" fmla="val 14837806"/>
              <a:gd name="adj5" fmla="val 7527"/>
            </a:avLst>
          </a:prstGeom>
          <a:solidFill>
            <a:srgbClr val="BC5561"/>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19" name="Llamada rectangular redondeada 18"/>
          <p:cNvSpPr/>
          <p:nvPr/>
        </p:nvSpPr>
        <p:spPr>
          <a:xfrm>
            <a:off x="235382" y="3319753"/>
            <a:ext cx="5508172" cy="793089"/>
          </a:xfrm>
          <a:prstGeom prst="wedgeRoundRectCallout">
            <a:avLst>
              <a:gd name="adj1" fmla="val 39415"/>
              <a:gd name="adj2" fmla="val -100486"/>
              <a:gd name="adj3" fmla="val 16667"/>
            </a:avLst>
          </a:prstGeom>
          <a:solidFill>
            <a:srgbClr val="F0E8A7"/>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200" dirty="0" smtClean="0">
                <a:solidFill>
                  <a:srgbClr val="9A8919"/>
                </a:solidFill>
              </a:rPr>
              <a:t>Te ofrecerá un lector de </a:t>
            </a:r>
            <a:r>
              <a:rPr lang="es-ES" sz="1200" dirty="0" err="1" smtClean="0">
                <a:solidFill>
                  <a:srgbClr val="9A8919"/>
                </a:solidFill>
              </a:rPr>
              <a:t>feeds</a:t>
            </a:r>
            <a:r>
              <a:rPr lang="es-ES" sz="1200" dirty="0" smtClean="0">
                <a:solidFill>
                  <a:srgbClr val="9A8919"/>
                </a:solidFill>
              </a:rPr>
              <a:t> para suscribirte. Clicando en la pestaña irás al listado de lectores desde donde podrás elegir uno. En Administrar podrías Añadir otros lectores, insertando la URL en la que queremos que aparezca la dirección del </a:t>
            </a:r>
            <a:r>
              <a:rPr lang="es-ES" sz="1200" dirty="0" err="1" smtClean="0">
                <a:solidFill>
                  <a:srgbClr val="9A8919"/>
                </a:solidFill>
              </a:rPr>
              <a:t>feed</a:t>
            </a:r>
            <a:r>
              <a:rPr lang="es-ES" sz="1200" dirty="0" smtClean="0">
                <a:solidFill>
                  <a:srgbClr val="9A8919"/>
                </a:solidFill>
              </a:rPr>
              <a:t>.</a:t>
            </a:r>
            <a:endParaRPr lang="es-ES" sz="1200" dirty="0">
              <a:solidFill>
                <a:srgbClr val="9A8919"/>
              </a:solidFill>
            </a:endParaRPr>
          </a:p>
        </p:txBody>
      </p:sp>
      <p:sp>
        <p:nvSpPr>
          <p:cNvPr id="21" name="Shape 92"/>
          <p:cNvSpPr/>
          <p:nvPr/>
        </p:nvSpPr>
        <p:spPr>
          <a:xfrm>
            <a:off x="7150488" y="3319753"/>
            <a:ext cx="1639129" cy="1495700"/>
          </a:xfrm>
          <a:prstGeom prst="ellipse">
            <a:avLst/>
          </a:prstGeom>
          <a:solidFill>
            <a:srgbClr val="A1344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dirty="0" smtClean="0">
                <a:solidFill>
                  <a:srgbClr val="F2F2F2"/>
                </a:solidFill>
                <a:latin typeface="Franklin Gothic"/>
                <a:ea typeface="Franklin Gothic"/>
                <a:cs typeface="Franklin Gothic"/>
                <a:sym typeface="Franklin Gothic"/>
              </a:rPr>
              <a:t>Desde una Extensión Suscripción a RSS (de Google)</a:t>
            </a:r>
            <a:endParaRPr dirty="0">
              <a:solidFill>
                <a:srgbClr val="F2F2F2"/>
              </a:solidFill>
              <a:latin typeface="Franklin Gothic"/>
              <a:ea typeface="Franklin Gothic"/>
              <a:cs typeface="Franklin Gothic"/>
              <a:sym typeface="Franklin Gothic"/>
            </a:endParaRPr>
          </a:p>
        </p:txBody>
      </p:sp>
      <p:sp>
        <p:nvSpPr>
          <p:cNvPr id="15" name="Rectángulo 14"/>
          <p:cNvSpPr/>
          <p:nvPr/>
        </p:nvSpPr>
        <p:spPr>
          <a:xfrm>
            <a:off x="139529" y="4517690"/>
            <a:ext cx="3267700" cy="461665"/>
          </a:xfrm>
          <a:prstGeom prst="rect">
            <a:avLst/>
          </a:prstGeom>
          <a:solidFill>
            <a:srgbClr val="A13442"/>
          </a:solidFill>
        </p:spPr>
        <p:txBody>
          <a:bodyPr wrap="square">
            <a:spAutoFit/>
          </a:bodyPr>
          <a:lstStyle/>
          <a:p>
            <a:r>
              <a:rPr lang="es-ES" sz="1200" dirty="0" smtClean="0">
                <a:solidFill>
                  <a:srgbClr val="F0E8A7"/>
                </a:solidFill>
                <a:effectLst>
                  <a:outerShdw blurRad="38100" dist="38100" dir="2700000" algn="tl">
                    <a:srgbClr val="000000">
                      <a:alpha val="43137"/>
                    </a:srgbClr>
                  </a:outerShdw>
                </a:effectLst>
              </a:rPr>
              <a:t>Para </a:t>
            </a:r>
            <a:r>
              <a:rPr lang="es-ES" sz="1200" dirty="0">
                <a:solidFill>
                  <a:srgbClr val="F0E8A7"/>
                </a:solidFill>
                <a:effectLst>
                  <a:outerShdw blurRad="38100" dist="38100" dir="2700000" algn="tl">
                    <a:srgbClr val="000000">
                      <a:alpha val="43137"/>
                    </a:srgbClr>
                  </a:outerShdw>
                </a:effectLst>
              </a:rPr>
              <a:t>recibir las actualizaciones de mi </a:t>
            </a:r>
            <a:r>
              <a:rPr lang="es-ES" sz="1200" dirty="0" smtClean="0">
                <a:solidFill>
                  <a:srgbClr val="F0E8A7"/>
                </a:solidFill>
                <a:effectLst>
                  <a:outerShdw blurRad="38100" dist="38100" dir="2700000" algn="tl">
                    <a:srgbClr val="000000">
                      <a:alpha val="43137"/>
                    </a:srgbClr>
                  </a:outerShdw>
                </a:effectLst>
              </a:rPr>
              <a:t>blog favorito  debo suscribirme </a:t>
            </a:r>
            <a:r>
              <a:rPr lang="es-ES" sz="1200" dirty="0">
                <a:solidFill>
                  <a:srgbClr val="F0E8A7"/>
                </a:solidFill>
                <a:effectLst>
                  <a:outerShdw blurRad="38100" dist="38100" dir="2700000" algn="tl">
                    <a:srgbClr val="000000">
                      <a:alpha val="43137"/>
                    </a:srgbClr>
                  </a:outerShdw>
                </a:effectLst>
              </a:rPr>
              <a:t>a un canal RSS</a:t>
            </a:r>
          </a:p>
        </p:txBody>
      </p:sp>
    </p:spTree>
    <p:extLst>
      <p:ext uri="{BB962C8B-B14F-4D97-AF65-F5344CB8AC3E}">
        <p14:creationId xmlns:p14="http://schemas.microsoft.com/office/powerpoint/2010/main" val="34187280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8" name="Shape 118"/>
          <p:cNvSpPr/>
          <p:nvPr/>
        </p:nvSpPr>
        <p:spPr>
          <a:xfrm>
            <a:off x="8900" y="0"/>
            <a:ext cx="4019400" cy="1010194"/>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9" name="Shape 119"/>
          <p:cNvSpPr/>
          <p:nvPr/>
        </p:nvSpPr>
        <p:spPr>
          <a:xfrm>
            <a:off x="900721" y="172247"/>
            <a:ext cx="5753700" cy="671605"/>
          </a:xfrm>
          <a:prstGeom prst="rect">
            <a:avLst/>
          </a:prstGeom>
          <a:solidFill>
            <a:srgbClr val="D9536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0" name="Shape 120"/>
          <p:cNvSpPr txBox="1"/>
          <p:nvPr/>
        </p:nvSpPr>
        <p:spPr>
          <a:xfrm>
            <a:off x="1328400" y="160702"/>
            <a:ext cx="5682000" cy="573278"/>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ES" sz="2800" b="1" dirty="0" smtClean="0">
                <a:solidFill>
                  <a:schemeClr val="bg1"/>
                </a:solidFill>
                <a:latin typeface="Franklin Gothic" panose="020B0604020202020204" charset="0"/>
                <a:cs typeface="Arial" panose="020B0604020202020204" pitchFamily="34" charset="0"/>
              </a:rPr>
              <a:t>RSS EN LAS BASES DE DATOS</a:t>
            </a:r>
            <a:endParaRPr sz="2800" b="1" dirty="0">
              <a:solidFill>
                <a:schemeClr val="bg1"/>
              </a:solidFill>
              <a:latin typeface="Franklin Gothic" panose="020B0604020202020204" charset="0"/>
              <a:cs typeface="Arial" panose="020B0604020202020204" pitchFamily="34" charset="0"/>
            </a:endParaRPr>
          </a:p>
        </p:txBody>
      </p:sp>
      <p:sp>
        <p:nvSpPr>
          <p:cNvPr id="126" name="Shape 126"/>
          <p:cNvSpPr txBox="1"/>
          <p:nvPr/>
        </p:nvSpPr>
        <p:spPr>
          <a:xfrm>
            <a:off x="4625286" y="4354638"/>
            <a:ext cx="4058271" cy="6150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endParaRPr dirty="0">
              <a:latin typeface="Cambria"/>
              <a:ea typeface="Cambria"/>
              <a:cs typeface="Cambria"/>
              <a:sym typeface="Cambria"/>
            </a:endParaRPr>
          </a:p>
        </p:txBody>
      </p:sp>
      <p:graphicFrame>
        <p:nvGraphicFramePr>
          <p:cNvPr id="18" name="Tabla 17"/>
          <p:cNvGraphicFramePr>
            <a:graphicFrameLocks noGrp="1"/>
          </p:cNvGraphicFramePr>
          <p:nvPr>
            <p:extLst>
              <p:ext uri="{D42A27DB-BD31-4B8C-83A1-F6EECF244321}">
                <p14:modId xmlns:p14="http://schemas.microsoft.com/office/powerpoint/2010/main" val="3050156744"/>
              </p:ext>
            </p:extLst>
          </p:nvPr>
        </p:nvGraphicFramePr>
        <p:xfrm>
          <a:off x="478530" y="1329009"/>
          <a:ext cx="8293512" cy="2712720"/>
        </p:xfrm>
        <a:graphic>
          <a:graphicData uri="http://schemas.openxmlformats.org/drawingml/2006/table">
            <a:tbl>
              <a:tblPr firstRow="1" bandRow="1">
                <a:tableStyleId>{2D5ABB26-0587-4C30-8999-92F81FD0307C}</a:tableStyleId>
              </a:tblPr>
              <a:tblGrid>
                <a:gridCol w="1411230">
                  <a:extLst>
                    <a:ext uri="{9D8B030D-6E8A-4147-A177-3AD203B41FA5}">
                      <a16:colId xmlns:a16="http://schemas.microsoft.com/office/drawing/2014/main" val="20000"/>
                    </a:ext>
                  </a:extLst>
                </a:gridCol>
                <a:gridCol w="6882282">
                  <a:extLst>
                    <a:ext uri="{9D8B030D-6E8A-4147-A177-3AD203B41FA5}">
                      <a16:colId xmlns:a16="http://schemas.microsoft.com/office/drawing/2014/main" val="20001"/>
                    </a:ext>
                  </a:extLst>
                </a:gridCol>
              </a:tblGrid>
              <a:tr h="505640">
                <a:tc>
                  <a:txBody>
                    <a:bodyPr/>
                    <a:lstStyle/>
                    <a:p>
                      <a:pPr algn="ctr"/>
                      <a:r>
                        <a:rPr lang="es-ES" dirty="0" smtClean="0">
                          <a:latin typeface="Franklin Gothic" panose="020B0604020202020204" charset="0"/>
                        </a:rPr>
                        <a:t>Novedades</a:t>
                      </a:r>
                      <a:endParaRPr lang="es-ES" dirty="0">
                        <a:latin typeface="Franklin Gothic" panose="020B060402020202020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E2DC55"/>
                    </a:solidFill>
                  </a:tcPr>
                </a:tc>
                <a:tc>
                  <a:txBody>
                    <a:bodyPr/>
                    <a:lstStyle/>
                    <a:p>
                      <a:r>
                        <a:rPr lang="es-ES" dirty="0" smtClean="0"/>
                        <a:t>El formato RSS se usa en las Bases de Datos para informar de las </a:t>
                      </a:r>
                      <a:r>
                        <a:rPr lang="es-ES" b="1" dirty="0" smtClean="0"/>
                        <a:t>novedades</a:t>
                      </a:r>
                      <a:r>
                        <a:rPr lang="es-ES" dirty="0" smtClean="0"/>
                        <a:t> en los que estamos interesados.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r h="470490">
                <a:tc>
                  <a:txBody>
                    <a:bodyPr/>
                    <a:lstStyle/>
                    <a:p>
                      <a:pPr algn="ctr"/>
                      <a:endParaRPr lang="es-ES" dirty="0">
                        <a:latin typeface="Franklin Gothic" panose="020B060402020202020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E2DC55"/>
                    </a:solidFill>
                  </a:tcPr>
                </a:tc>
                <a:tc>
                  <a:txBody>
                    <a:bodyPr/>
                    <a:lstStyle/>
                    <a:p>
                      <a:r>
                        <a:rPr lang="es-ES" dirty="0" smtClean="0"/>
                        <a:t>Nos podemos suscribir al RSS de cada búsqueda o títulos pinchando en el </a:t>
                      </a:r>
                      <a:r>
                        <a:rPr lang="es-ES" b="1" dirty="0" smtClean="0"/>
                        <a:t>icono</a:t>
                      </a:r>
                      <a:r>
                        <a:rPr lang="es-ES" dirty="0" smtClean="0"/>
                        <a:t> etiquetado como Crear RSS:</a:t>
                      </a:r>
                    </a:p>
                    <a:p>
                      <a:r>
                        <a:rPr lang="es-ES" dirty="0" smtClean="0"/>
                        <a:t> </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1"/>
                  </a:ext>
                </a:extLst>
              </a:tr>
              <a:tr h="470490">
                <a:tc>
                  <a:txBody>
                    <a:bodyPr/>
                    <a:lstStyle/>
                    <a:p>
                      <a:pPr algn="ctr"/>
                      <a:r>
                        <a:rPr lang="es-ES" dirty="0" smtClean="0">
                          <a:latin typeface="Franklin Gothic" panose="020B0604020202020204" charset="0"/>
                        </a:rPr>
                        <a:t>Búsquedas</a:t>
                      </a:r>
                      <a:endParaRPr lang="es-ES" dirty="0">
                        <a:latin typeface="Franklin Gothic" panose="020B060402020202020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E2DC55"/>
                    </a:solidFill>
                  </a:tcPr>
                </a:tc>
                <a:tc>
                  <a:txBody>
                    <a:bodyPr/>
                    <a:lstStyle/>
                    <a:p>
                      <a:r>
                        <a:rPr lang="es-ES" dirty="0" smtClean="0"/>
                        <a:t>Se aplica en las </a:t>
                      </a:r>
                      <a:r>
                        <a:rPr lang="es-ES" b="1" dirty="0" smtClean="0"/>
                        <a:t>búsquedas</a:t>
                      </a:r>
                      <a:r>
                        <a:rPr lang="es-ES" dirty="0" smtClean="0"/>
                        <a:t> que estamos realizando:</a:t>
                      </a:r>
                      <a:r>
                        <a:rPr lang="es-ES" baseline="0" dirty="0" smtClean="0"/>
                        <a:t> </a:t>
                      </a:r>
                      <a:r>
                        <a:rPr lang="es-ES" dirty="0" smtClean="0"/>
                        <a:t>cada vez que se incorpore un nuevo documento a la base de datos que coincida con nuestra estrategia de búsqueda el sistema nos avisará de ello.</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2"/>
                  </a:ext>
                </a:extLst>
              </a:tr>
              <a:tr h="470490">
                <a:tc>
                  <a:txBody>
                    <a:bodyPr/>
                    <a:lstStyle/>
                    <a:p>
                      <a:pPr algn="ctr"/>
                      <a:r>
                        <a:rPr lang="es-ES" dirty="0" smtClean="0">
                          <a:latin typeface="Franklin Gothic" panose="020B0604020202020204" charset="0"/>
                        </a:rPr>
                        <a:t>Títulos de publicaciones</a:t>
                      </a:r>
                      <a:r>
                        <a:rPr lang="es-ES" baseline="0" dirty="0" smtClean="0">
                          <a:latin typeface="Franklin Gothic" panose="020B0604020202020204" charset="0"/>
                        </a:rPr>
                        <a:t> periódicas</a:t>
                      </a:r>
                      <a:endParaRPr lang="es-ES" dirty="0">
                        <a:latin typeface="Franklin Gothic" panose="020B060402020202020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E2DC55"/>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dirty="0" smtClean="0"/>
                        <a:t>Se aplica</a:t>
                      </a:r>
                      <a:r>
                        <a:rPr lang="es-ES" baseline="0" dirty="0" smtClean="0"/>
                        <a:t> también </a:t>
                      </a:r>
                      <a:r>
                        <a:rPr lang="es-ES" dirty="0" smtClean="0"/>
                        <a:t>en los títulos de una </a:t>
                      </a:r>
                      <a:r>
                        <a:rPr lang="es-ES" b="1" dirty="0" smtClean="0"/>
                        <a:t>publicación periódica</a:t>
                      </a:r>
                      <a:r>
                        <a:rPr lang="es-ES" dirty="0" smtClean="0"/>
                        <a:t>:</a:t>
                      </a:r>
                      <a:r>
                        <a:rPr lang="es-ES" baseline="0" dirty="0" smtClean="0"/>
                        <a:t> </a:t>
                      </a:r>
                      <a:r>
                        <a:rPr lang="es-ES" dirty="0" smtClean="0"/>
                        <a:t>nos permite saber si hay </a:t>
                      </a:r>
                      <a:r>
                        <a:rPr lang="es-ES" b="1" dirty="0" smtClean="0"/>
                        <a:t>nuevos números </a:t>
                      </a:r>
                      <a:r>
                        <a:rPr lang="es-ES" dirty="0" smtClean="0"/>
                        <a:t>disponibles de esa publicación en el momento en que son incorporados a la base de datos.</a:t>
                      </a:r>
                      <a:endParaRPr lang="es-ES" dirty="0" smtClean="0">
                        <a:latin typeface="Cambria" panose="02040503050406030204" pitchFamily="18" charset="0"/>
                        <a:ea typeface="Cambria" panose="02040503050406030204" pitchFamily="18"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003"/>
                  </a:ext>
                </a:extLst>
              </a:tr>
            </a:tbl>
          </a:graphicData>
        </a:graphic>
      </p:graphicFrame>
      <p:sp>
        <p:nvSpPr>
          <p:cNvPr id="25" name="Shape 121"/>
          <p:cNvSpPr/>
          <p:nvPr/>
        </p:nvSpPr>
        <p:spPr>
          <a:xfrm>
            <a:off x="3441335" y="4136572"/>
            <a:ext cx="5275718" cy="905692"/>
          </a:xfrm>
          <a:prstGeom prst="rect">
            <a:avLst/>
          </a:prstGeom>
          <a:solidFill>
            <a:srgbClr val="F2F2F2"/>
          </a:solidFill>
          <a:ln w="38100" cap="flat" cmpd="sng">
            <a:solidFill>
              <a:srgbClr val="9A8919"/>
            </a:solidFill>
            <a:prstDash val="solid"/>
            <a:round/>
            <a:headEnd type="none" w="sm" len="sm"/>
            <a:tailEnd type="none" w="sm" len="sm"/>
          </a:ln>
        </p:spPr>
        <p:txBody>
          <a:bodyPr spcFirstLastPara="1" wrap="square" lIns="91425" tIns="91425" rIns="91425" bIns="91425" anchor="ctr" anchorCtr="0">
            <a:noAutofit/>
          </a:bodyPr>
          <a:lstStyle/>
          <a:p>
            <a:pPr lvl="0" algn="ctr"/>
            <a:r>
              <a:rPr lang="es-ES" sz="1800" dirty="0">
                <a:latin typeface="Franklin Gothic"/>
                <a:ea typeface="Franklin Gothic"/>
                <a:cs typeface="Franklin Gothic"/>
                <a:sym typeface="Franklin Gothic"/>
              </a:rPr>
              <a:t>En este sentido cumplen la misma función que los sistemas de alertas</a:t>
            </a:r>
            <a:r>
              <a:rPr lang="es-ES" sz="1800" dirty="0" smtClean="0">
                <a:latin typeface="Franklin Gothic"/>
                <a:ea typeface="Franklin Gothic"/>
                <a:cs typeface="Franklin Gothic"/>
                <a:sym typeface="Franklin Gothic"/>
              </a:rPr>
              <a:t>. Algunas Bases de Datos permiten crear </a:t>
            </a:r>
            <a:r>
              <a:rPr lang="es-ES" sz="1800" b="1" dirty="0" smtClean="0">
                <a:solidFill>
                  <a:srgbClr val="C00000"/>
                </a:solidFill>
                <a:latin typeface="Franklin Gothic"/>
                <a:ea typeface="Franklin Gothic"/>
                <a:cs typeface="Franklin Gothic"/>
                <a:sym typeface="Franklin Gothic"/>
              </a:rPr>
              <a:t>alertas informativas,</a:t>
            </a:r>
            <a:r>
              <a:rPr lang="es-ES" sz="1800" b="1" dirty="0" smtClean="0">
                <a:latin typeface="Franklin Gothic"/>
                <a:ea typeface="Franklin Gothic"/>
                <a:cs typeface="Franklin Gothic"/>
                <a:sym typeface="Franklin Gothic"/>
              </a:rPr>
              <a:t> </a:t>
            </a:r>
            <a:r>
              <a:rPr lang="es-ES" sz="1800" dirty="0" smtClean="0">
                <a:latin typeface="Franklin Gothic"/>
                <a:ea typeface="Franklin Gothic"/>
                <a:cs typeface="Franklin Gothic"/>
                <a:sym typeface="Franklin Gothic"/>
              </a:rPr>
              <a:t>pero no todas.</a:t>
            </a:r>
            <a:endParaRPr lang="es-ES" sz="1800" dirty="0">
              <a:latin typeface="Franklin Gothic"/>
              <a:ea typeface="Franklin Gothic"/>
              <a:cs typeface="Franklin Gothic"/>
              <a:sym typeface="Franklin Gothic"/>
            </a:endParaRPr>
          </a:p>
        </p:txBody>
      </p:sp>
      <p:pic>
        <p:nvPicPr>
          <p:cNvPr id="26" name="Shape 122"/>
          <p:cNvPicPr preferRelativeResize="0"/>
          <p:nvPr/>
        </p:nvPicPr>
        <p:blipFill>
          <a:blip r:embed="rId3">
            <a:alphaModFix/>
          </a:blip>
          <a:stretch>
            <a:fillRect/>
          </a:stretch>
        </p:blipFill>
        <p:spPr>
          <a:xfrm rot="311420">
            <a:off x="8477826" y="3691176"/>
            <a:ext cx="478455" cy="925838"/>
          </a:xfrm>
          <a:prstGeom prst="rect">
            <a:avLst/>
          </a:prstGeom>
          <a:noFill/>
          <a:ln>
            <a:noFill/>
          </a:ln>
        </p:spPr>
      </p:pic>
      <p:pic>
        <p:nvPicPr>
          <p:cNvPr id="2" name="Imagen 1"/>
          <p:cNvPicPr>
            <a:picLocks noChangeAspect="1"/>
          </p:cNvPicPr>
          <p:nvPr/>
        </p:nvPicPr>
        <p:blipFill>
          <a:blip r:embed="rId4"/>
          <a:stretch>
            <a:fillRect/>
          </a:stretch>
        </p:blipFill>
        <p:spPr>
          <a:xfrm>
            <a:off x="3820366" y="2113429"/>
            <a:ext cx="415867" cy="409213"/>
          </a:xfrm>
          <a:prstGeom prst="rect">
            <a:avLst/>
          </a:prstGeom>
        </p:spPr>
      </p:pic>
      <p:pic>
        <p:nvPicPr>
          <p:cNvPr id="6" name="Imagen 5"/>
          <p:cNvPicPr>
            <a:picLocks noChangeAspect="1"/>
          </p:cNvPicPr>
          <p:nvPr/>
        </p:nvPicPr>
        <p:blipFill>
          <a:blip r:embed="rId5"/>
          <a:stretch>
            <a:fillRect/>
          </a:stretch>
        </p:blipFill>
        <p:spPr>
          <a:xfrm>
            <a:off x="977084" y="1993047"/>
            <a:ext cx="414564" cy="408467"/>
          </a:xfrm>
          <a:prstGeom prst="rect">
            <a:avLst/>
          </a:prstGeom>
        </p:spPr>
      </p:pic>
    </p:spTree>
    <p:extLst>
      <p:ext uri="{BB962C8B-B14F-4D97-AF65-F5344CB8AC3E}">
        <p14:creationId xmlns:p14="http://schemas.microsoft.com/office/powerpoint/2010/main" val="3551958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8" name="Shape 178"/>
          <p:cNvSpPr/>
          <p:nvPr/>
        </p:nvSpPr>
        <p:spPr>
          <a:xfrm>
            <a:off x="8900" y="0"/>
            <a:ext cx="4161900" cy="10161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9" name="Shape 179"/>
          <p:cNvSpPr/>
          <p:nvPr/>
        </p:nvSpPr>
        <p:spPr>
          <a:xfrm>
            <a:off x="296091" y="285200"/>
            <a:ext cx="6871063" cy="498571"/>
          </a:xfrm>
          <a:prstGeom prst="rect">
            <a:avLst/>
          </a:prstGeom>
          <a:solidFill>
            <a:srgbClr val="D95362"/>
          </a:solidFill>
          <a:ln>
            <a:noFill/>
          </a:ln>
        </p:spPr>
        <p:txBody>
          <a:bodyPr spcFirstLastPara="1" wrap="square" lIns="91425" tIns="91425" rIns="91425" bIns="91425" anchor="ctr" anchorCtr="0">
            <a:noAutofit/>
          </a:bodyPr>
          <a:lstStyle/>
          <a:p>
            <a:pPr marL="0" lvl="0" indent="0" rtl="0">
              <a:spcBef>
                <a:spcPts val="0"/>
              </a:spcBef>
              <a:spcAft>
                <a:spcPts val="0"/>
              </a:spcAft>
              <a:buClr>
                <a:schemeClr val="dk1"/>
              </a:buClr>
              <a:buSzPts val="1100"/>
              <a:buFont typeface="Arial"/>
              <a:buNone/>
            </a:pPr>
            <a:r>
              <a:rPr lang="es-ES" sz="2800" b="1" dirty="0" smtClean="0">
                <a:solidFill>
                  <a:srgbClr val="FFFFFF"/>
                </a:solidFill>
                <a:latin typeface="Franklin Gothic" panose="020B0604020202020204" charset="0"/>
                <a:ea typeface="Cambria"/>
                <a:sym typeface="Cambria"/>
              </a:rPr>
              <a:t>¿CÓMO? EJEMPLOS CON BASES DE DATOS </a:t>
            </a:r>
            <a:endParaRPr lang="es-ES" sz="2000" dirty="0">
              <a:solidFill>
                <a:srgbClr val="FFFFFF"/>
              </a:solidFill>
              <a:latin typeface="Franklin Gothic" panose="020B0604020202020204" charset="0"/>
            </a:endParaRPr>
          </a:p>
        </p:txBody>
      </p:sp>
      <p:grpSp>
        <p:nvGrpSpPr>
          <p:cNvPr id="7" name="Grupo 6"/>
          <p:cNvGrpSpPr/>
          <p:nvPr/>
        </p:nvGrpSpPr>
        <p:grpSpPr>
          <a:xfrm>
            <a:off x="8148320" y="52005"/>
            <a:ext cx="731766" cy="731766"/>
            <a:chOff x="3803" y="1814071"/>
            <a:chExt cx="731766" cy="731766"/>
          </a:xfrm>
        </p:grpSpPr>
        <p:sp>
          <p:nvSpPr>
            <p:cNvPr id="8" name="Elipse 7"/>
            <p:cNvSpPr/>
            <p:nvPr/>
          </p:nvSpPr>
          <p:spPr>
            <a:xfrm>
              <a:off x="3803" y="1814071"/>
              <a:ext cx="731766" cy="731766"/>
            </a:xfrm>
            <a:prstGeom prst="ellipse">
              <a:avLst/>
            </a:prstGeom>
            <a:solidFill>
              <a:srgbClr val="D95362"/>
            </a:solidFill>
            <a:ln>
              <a:solidFill>
                <a:srgbClr val="A13442"/>
              </a:solid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9" name="Elipse 4"/>
            <p:cNvSpPr/>
            <p:nvPr/>
          </p:nvSpPr>
          <p:spPr>
            <a:xfrm>
              <a:off x="110968" y="1921236"/>
              <a:ext cx="517436" cy="5174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latin typeface="Franklin Gothic" panose="020B0604020202020204" charset="0"/>
                </a:rPr>
                <a:t>1</a:t>
              </a:r>
              <a:endParaRPr lang="es-ES" sz="3500" kern="1200" dirty="0">
                <a:latin typeface="Franklin Gothic" panose="020B0604020202020204" charset="0"/>
              </a:endParaRPr>
            </a:p>
          </p:txBody>
        </p:sp>
      </p:grpSp>
      <p:sp>
        <p:nvSpPr>
          <p:cNvPr id="2" name="Rectángulo 1"/>
          <p:cNvSpPr/>
          <p:nvPr/>
        </p:nvSpPr>
        <p:spPr>
          <a:xfrm>
            <a:off x="296091" y="1097145"/>
            <a:ext cx="6104709" cy="523220"/>
          </a:xfrm>
          <a:prstGeom prst="rect">
            <a:avLst/>
          </a:prstGeom>
          <a:solidFill>
            <a:srgbClr val="E2DC55"/>
          </a:solidFill>
        </p:spPr>
        <p:txBody>
          <a:bodyPr wrap="square">
            <a:spAutoFit/>
          </a:bodyPr>
          <a:lstStyle/>
          <a:p>
            <a:pPr algn="just"/>
            <a:r>
              <a:rPr lang="es-ES" b="1" dirty="0">
                <a:solidFill>
                  <a:schemeClr val="bg1"/>
                </a:solidFill>
                <a:latin typeface="Franklin Gothic" panose="020B0604020202020204" charset="0"/>
                <a:ea typeface="Times New Roman" panose="02020603050405020304" pitchFamily="18" charset="0"/>
              </a:rPr>
              <a:t>Queremos suscribirnos a un búsqueda realizada en </a:t>
            </a:r>
            <a:r>
              <a:rPr lang="es-ES" b="1" dirty="0" err="1">
                <a:solidFill>
                  <a:schemeClr val="bg1"/>
                </a:solidFill>
                <a:latin typeface="Franklin Gothic" panose="020B0604020202020204" charset="0"/>
                <a:ea typeface="Times New Roman" panose="02020603050405020304" pitchFamily="18" charset="0"/>
              </a:rPr>
              <a:t>Dialnet</a:t>
            </a:r>
            <a:r>
              <a:rPr lang="es-ES" b="1" dirty="0">
                <a:solidFill>
                  <a:schemeClr val="bg1"/>
                </a:solidFill>
                <a:latin typeface="Franklin Gothic" panose="020B0604020202020204" charset="0"/>
                <a:ea typeface="Times New Roman" panose="02020603050405020304" pitchFamily="18" charset="0"/>
              </a:rPr>
              <a:t>. Pinchamos en el icono de Canal RSS de búsqueda:</a:t>
            </a:r>
            <a:endParaRPr lang="es-ES" sz="2000" b="1" dirty="0">
              <a:solidFill>
                <a:schemeClr val="bg1"/>
              </a:solidFill>
              <a:effectLst/>
              <a:latin typeface="Franklin Gothic" panose="020B0604020202020204" charset="0"/>
              <a:ea typeface="Times New Roman" panose="02020603050405020304" pitchFamily="18" charset="0"/>
            </a:endParaRPr>
          </a:p>
        </p:txBody>
      </p:sp>
      <p:pic>
        <p:nvPicPr>
          <p:cNvPr id="4" name="Imagen 3"/>
          <p:cNvPicPr>
            <a:picLocks noChangeAspect="1"/>
          </p:cNvPicPr>
          <p:nvPr/>
        </p:nvPicPr>
        <p:blipFill>
          <a:blip r:embed="rId3"/>
          <a:stretch>
            <a:fillRect/>
          </a:stretch>
        </p:blipFill>
        <p:spPr>
          <a:xfrm>
            <a:off x="2089850" y="1701410"/>
            <a:ext cx="5116659" cy="3059796"/>
          </a:xfrm>
          <a:prstGeom prst="rect">
            <a:avLst/>
          </a:prstGeom>
        </p:spPr>
      </p:pic>
      <p:sp>
        <p:nvSpPr>
          <p:cNvPr id="5" name="Rectángulo 4"/>
          <p:cNvSpPr/>
          <p:nvPr/>
        </p:nvSpPr>
        <p:spPr>
          <a:xfrm>
            <a:off x="7358742" y="3407420"/>
            <a:ext cx="1641565" cy="1600438"/>
          </a:xfrm>
          <a:prstGeom prst="rect">
            <a:avLst/>
          </a:prstGeom>
          <a:solidFill>
            <a:srgbClr val="E2DC55"/>
          </a:solidFill>
        </p:spPr>
        <p:txBody>
          <a:bodyPr wrap="square">
            <a:spAutoFit/>
          </a:bodyPr>
          <a:lstStyle/>
          <a:p>
            <a:r>
              <a:rPr lang="es-ES" b="1" dirty="0">
                <a:solidFill>
                  <a:schemeClr val="bg1"/>
                </a:solidFill>
                <a:latin typeface="Franklin Gothic" panose="020B0604020202020204" charset="0"/>
              </a:rPr>
              <a:t>Se  nos abrirá una nueva página. Podremos copiar esa </a:t>
            </a:r>
            <a:r>
              <a:rPr lang="es-ES" b="1" dirty="0" err="1">
                <a:solidFill>
                  <a:schemeClr val="bg1"/>
                </a:solidFill>
                <a:latin typeface="Franklin Gothic" panose="020B0604020202020204" charset="0"/>
              </a:rPr>
              <a:t>url</a:t>
            </a:r>
            <a:r>
              <a:rPr lang="es-ES" b="1" dirty="0">
                <a:solidFill>
                  <a:schemeClr val="bg1"/>
                </a:solidFill>
                <a:latin typeface="Franklin Gothic" panose="020B0604020202020204" charset="0"/>
              </a:rPr>
              <a:t> e incorporarla al lector RSS que prefiramos.</a:t>
            </a:r>
          </a:p>
        </p:txBody>
      </p:sp>
    </p:spTree>
    <p:extLst>
      <p:ext uri="{BB962C8B-B14F-4D97-AF65-F5344CB8AC3E}">
        <p14:creationId xmlns:p14="http://schemas.microsoft.com/office/powerpoint/2010/main" val="11266393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tx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308324"/>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p>
          <a:p>
            <a:pPr algn="ctr">
              <a:lnSpc>
                <a:spcPct val="150000"/>
              </a:lnSpc>
            </a:pPr>
            <a:r>
              <a:rPr lang="es-ES" sz="1200" b="1" dirty="0">
                <a:latin typeface="Arial" panose="020B0604020202020204" pitchFamily="34" charset="0"/>
                <a:cs typeface="Arial" panose="020B0604020202020204" pitchFamily="34" charset="0"/>
              </a:rPr>
              <a:t>DE 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algn="ctr">
              <a:lnSpc>
                <a:spcPct val="150000"/>
              </a:lnSpc>
            </a:pPr>
            <a:r>
              <a:rPr lang="es-ES" sz="1200" dirty="0">
                <a:latin typeface="Arial" panose="020B0604020202020204" pitchFamily="34" charset="0"/>
                <a:cs typeface="Arial" panose="020B0604020202020204" pitchFamily="34" charset="0"/>
              </a:rPr>
              <a:t>2. Comunicación y colaboración: 2.2. Compartir mediante tecnologías digitales:</a:t>
            </a:r>
          </a:p>
          <a:p>
            <a:pPr algn="ctr">
              <a:lnSpc>
                <a:spcPct val="150000"/>
              </a:lnSpc>
            </a:pPr>
            <a:r>
              <a:rPr lang="es-ES" sz="1200" dirty="0">
                <a:latin typeface="Arial" panose="020B0604020202020204" pitchFamily="34" charset="0"/>
                <a:cs typeface="Arial" panose="020B0604020202020204" pitchFamily="34" charset="0"/>
              </a:rPr>
              <a:t>4. Herramientas para mantenerse al día: RSS</a:t>
            </a:r>
          </a:p>
          <a:p>
            <a:pPr algn="ctr"/>
            <a:r>
              <a:rPr lang="es-ES" sz="1200" dirty="0"/>
              <a:t> </a:t>
            </a:r>
          </a:p>
          <a:p>
            <a:pPr algn="ctr"/>
            <a:endParaRPr lang="es-ES" sz="1200" dirty="0"/>
          </a:p>
          <a:p>
            <a:pPr algn="ctr"/>
            <a:r>
              <a:rPr lang="es-ES" sz="1200" dirty="0"/>
              <a:t> </a:t>
            </a:r>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6047274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8" name="Shape 178"/>
          <p:cNvSpPr/>
          <p:nvPr/>
        </p:nvSpPr>
        <p:spPr>
          <a:xfrm>
            <a:off x="8900" y="0"/>
            <a:ext cx="4161900" cy="10161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9" name="Shape 179"/>
          <p:cNvSpPr/>
          <p:nvPr/>
        </p:nvSpPr>
        <p:spPr>
          <a:xfrm>
            <a:off x="296091" y="285200"/>
            <a:ext cx="6871063" cy="498571"/>
          </a:xfrm>
          <a:prstGeom prst="rect">
            <a:avLst/>
          </a:prstGeom>
          <a:solidFill>
            <a:srgbClr val="D95362"/>
          </a:solidFill>
          <a:ln>
            <a:noFill/>
          </a:ln>
        </p:spPr>
        <p:txBody>
          <a:bodyPr spcFirstLastPara="1" wrap="square" lIns="91425" tIns="91425" rIns="91425" bIns="91425" anchor="ctr" anchorCtr="0">
            <a:noAutofit/>
          </a:bodyPr>
          <a:lstStyle/>
          <a:p>
            <a:pPr marL="0" lvl="0" indent="0" rtl="0">
              <a:spcBef>
                <a:spcPts val="0"/>
              </a:spcBef>
              <a:spcAft>
                <a:spcPts val="0"/>
              </a:spcAft>
              <a:buClr>
                <a:schemeClr val="dk1"/>
              </a:buClr>
              <a:buSzPts val="1100"/>
              <a:buFont typeface="Arial"/>
              <a:buNone/>
            </a:pPr>
            <a:r>
              <a:rPr lang="es-ES" sz="2800" b="1" dirty="0" smtClean="0">
                <a:solidFill>
                  <a:srgbClr val="FFFFFF"/>
                </a:solidFill>
                <a:latin typeface="Franklin Gothic" panose="020B0604020202020204" charset="0"/>
                <a:ea typeface="Cambria"/>
                <a:sym typeface="Cambria"/>
              </a:rPr>
              <a:t>¿CÓMO? EJEMPLOS CON BASES DE DATOS </a:t>
            </a:r>
            <a:endParaRPr lang="es-ES" sz="2000" dirty="0">
              <a:solidFill>
                <a:srgbClr val="FFFFFF"/>
              </a:solidFill>
              <a:latin typeface="Franklin Gothic" panose="020B0604020202020204" charset="0"/>
            </a:endParaRPr>
          </a:p>
        </p:txBody>
      </p:sp>
      <p:grpSp>
        <p:nvGrpSpPr>
          <p:cNvPr id="7" name="Grupo 6"/>
          <p:cNvGrpSpPr/>
          <p:nvPr/>
        </p:nvGrpSpPr>
        <p:grpSpPr>
          <a:xfrm>
            <a:off x="8148320" y="52005"/>
            <a:ext cx="731766" cy="731766"/>
            <a:chOff x="3803" y="1814071"/>
            <a:chExt cx="731766" cy="731766"/>
          </a:xfrm>
        </p:grpSpPr>
        <p:sp>
          <p:nvSpPr>
            <p:cNvPr id="8" name="Elipse 7"/>
            <p:cNvSpPr/>
            <p:nvPr/>
          </p:nvSpPr>
          <p:spPr>
            <a:xfrm>
              <a:off x="3803" y="1814071"/>
              <a:ext cx="731766" cy="731766"/>
            </a:xfrm>
            <a:prstGeom prst="ellipse">
              <a:avLst/>
            </a:prstGeom>
            <a:solidFill>
              <a:srgbClr val="D95362"/>
            </a:solidFill>
            <a:ln>
              <a:solidFill>
                <a:srgbClr val="A13442"/>
              </a:solid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9" name="Elipse 4"/>
            <p:cNvSpPr/>
            <p:nvPr/>
          </p:nvSpPr>
          <p:spPr>
            <a:xfrm>
              <a:off x="110968" y="1921236"/>
              <a:ext cx="517436" cy="5174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latin typeface="Franklin Gothic" panose="020B0604020202020204" charset="0"/>
                </a:rPr>
                <a:t>2</a:t>
              </a:r>
              <a:endParaRPr lang="es-ES" sz="3500" kern="1200" dirty="0">
                <a:latin typeface="Franklin Gothic" panose="020B0604020202020204" charset="0"/>
              </a:endParaRPr>
            </a:p>
          </p:txBody>
        </p:sp>
      </p:grpSp>
      <p:sp>
        <p:nvSpPr>
          <p:cNvPr id="2" name="Rectángulo 1"/>
          <p:cNvSpPr/>
          <p:nvPr/>
        </p:nvSpPr>
        <p:spPr>
          <a:xfrm>
            <a:off x="296091" y="1097145"/>
            <a:ext cx="7852229" cy="738664"/>
          </a:xfrm>
          <a:prstGeom prst="rect">
            <a:avLst/>
          </a:prstGeom>
          <a:solidFill>
            <a:srgbClr val="E2DC55"/>
          </a:solidFill>
        </p:spPr>
        <p:txBody>
          <a:bodyPr wrap="square">
            <a:spAutoFit/>
          </a:bodyPr>
          <a:lstStyle/>
          <a:p>
            <a:pPr algn="just"/>
            <a:r>
              <a:rPr lang="es-ES" b="1" dirty="0">
                <a:solidFill>
                  <a:schemeClr val="bg1"/>
                </a:solidFill>
                <a:latin typeface="Franklin Gothic" panose="020B0604020202020204" charset="0"/>
                <a:ea typeface="Times New Roman" panose="02020603050405020304" pitchFamily="18" charset="0"/>
              </a:rPr>
              <a:t>Búsqueda de una publicación periódica, en este caso “International </a:t>
            </a:r>
            <a:r>
              <a:rPr lang="es-ES" b="1" dirty="0" err="1">
                <a:solidFill>
                  <a:schemeClr val="bg1"/>
                </a:solidFill>
                <a:latin typeface="Franklin Gothic" panose="020B0604020202020204" charset="0"/>
                <a:ea typeface="Times New Roman" panose="02020603050405020304" pitchFamily="18" charset="0"/>
              </a:rPr>
              <a:t>journal</a:t>
            </a:r>
            <a:r>
              <a:rPr lang="es-ES" b="1" dirty="0">
                <a:solidFill>
                  <a:schemeClr val="bg1"/>
                </a:solidFill>
                <a:latin typeface="Franklin Gothic" panose="020B0604020202020204" charset="0"/>
                <a:ea typeface="Times New Roman" panose="02020603050405020304" pitchFamily="18" charset="0"/>
              </a:rPr>
              <a:t> of </a:t>
            </a:r>
            <a:r>
              <a:rPr lang="es-ES" b="1" dirty="0" err="1">
                <a:solidFill>
                  <a:schemeClr val="bg1"/>
                </a:solidFill>
                <a:latin typeface="Franklin Gothic" panose="020B0604020202020204" charset="0"/>
                <a:ea typeface="Times New Roman" panose="02020603050405020304" pitchFamily="18" charset="0"/>
              </a:rPr>
              <a:t>intelligence</a:t>
            </a:r>
            <a:r>
              <a:rPr lang="es-ES" b="1" dirty="0">
                <a:solidFill>
                  <a:schemeClr val="bg1"/>
                </a:solidFill>
                <a:latin typeface="Franklin Gothic" panose="020B0604020202020204" charset="0"/>
                <a:ea typeface="Times New Roman" panose="02020603050405020304" pitchFamily="18" charset="0"/>
              </a:rPr>
              <a:t> and </a:t>
            </a:r>
            <a:r>
              <a:rPr lang="es-ES" b="1" dirty="0" err="1">
                <a:solidFill>
                  <a:schemeClr val="bg1"/>
                </a:solidFill>
                <a:latin typeface="Franklin Gothic" panose="020B0604020202020204" charset="0"/>
                <a:ea typeface="Times New Roman" panose="02020603050405020304" pitchFamily="18" charset="0"/>
              </a:rPr>
              <a:t>counterintelligence</a:t>
            </a:r>
            <a:r>
              <a:rPr lang="es-ES" b="1" dirty="0">
                <a:solidFill>
                  <a:schemeClr val="bg1"/>
                </a:solidFill>
                <a:latin typeface="Franklin Gothic" panose="020B0604020202020204" charset="0"/>
                <a:ea typeface="Times New Roman" panose="02020603050405020304" pitchFamily="18" charset="0"/>
              </a:rPr>
              <a:t>”, en la base de datos de </a:t>
            </a:r>
            <a:r>
              <a:rPr lang="es-ES" b="1" dirty="0" err="1">
                <a:solidFill>
                  <a:schemeClr val="bg1"/>
                </a:solidFill>
                <a:latin typeface="Franklin Gothic" panose="020B0604020202020204" charset="0"/>
                <a:ea typeface="Times New Roman" panose="02020603050405020304" pitchFamily="18" charset="0"/>
              </a:rPr>
              <a:t>ProQuest</a:t>
            </a:r>
            <a:r>
              <a:rPr lang="es-ES" b="1" dirty="0">
                <a:solidFill>
                  <a:schemeClr val="bg1"/>
                </a:solidFill>
                <a:latin typeface="Franklin Gothic" panose="020B0604020202020204" charset="0"/>
                <a:ea typeface="Times New Roman" panose="02020603050405020304" pitchFamily="18" charset="0"/>
              </a:rPr>
              <a:t>. Pinchamos en Crear RSS para suscribirnos al contenido de esta revista:</a:t>
            </a:r>
            <a:endParaRPr lang="es-ES" sz="2000" b="1" dirty="0">
              <a:solidFill>
                <a:schemeClr val="bg1"/>
              </a:solidFill>
              <a:effectLst/>
              <a:latin typeface="Franklin Gothic" panose="020B0604020202020204" charset="0"/>
              <a:ea typeface="Times New Roman" panose="02020603050405020304" pitchFamily="18" charset="0"/>
            </a:endParaRPr>
          </a:p>
        </p:txBody>
      </p:sp>
      <p:pic>
        <p:nvPicPr>
          <p:cNvPr id="3" name="Imagen 2"/>
          <p:cNvPicPr>
            <a:picLocks noChangeAspect="1"/>
          </p:cNvPicPr>
          <p:nvPr/>
        </p:nvPicPr>
        <p:blipFill>
          <a:blip r:embed="rId3"/>
          <a:stretch>
            <a:fillRect/>
          </a:stretch>
        </p:blipFill>
        <p:spPr>
          <a:xfrm>
            <a:off x="296091" y="1916854"/>
            <a:ext cx="5054475" cy="2054255"/>
          </a:xfrm>
          <a:prstGeom prst="rect">
            <a:avLst/>
          </a:prstGeom>
        </p:spPr>
      </p:pic>
      <p:pic>
        <p:nvPicPr>
          <p:cNvPr id="6" name="Imagen 5"/>
          <p:cNvPicPr>
            <a:picLocks noChangeAspect="1"/>
          </p:cNvPicPr>
          <p:nvPr/>
        </p:nvPicPr>
        <p:blipFill>
          <a:blip r:embed="rId4"/>
          <a:stretch>
            <a:fillRect/>
          </a:stretch>
        </p:blipFill>
        <p:spPr>
          <a:xfrm>
            <a:off x="5285412" y="2403566"/>
            <a:ext cx="3747819" cy="2481944"/>
          </a:xfrm>
          <a:prstGeom prst="rect">
            <a:avLst/>
          </a:prstGeom>
        </p:spPr>
      </p:pic>
      <p:sp>
        <p:nvSpPr>
          <p:cNvPr id="11" name="Rectángulo 10"/>
          <p:cNvSpPr/>
          <p:nvPr/>
        </p:nvSpPr>
        <p:spPr>
          <a:xfrm>
            <a:off x="1847850" y="4166699"/>
            <a:ext cx="3767543" cy="523220"/>
          </a:xfrm>
          <a:prstGeom prst="rect">
            <a:avLst/>
          </a:prstGeom>
          <a:solidFill>
            <a:srgbClr val="E2DC55"/>
          </a:solidFill>
        </p:spPr>
        <p:txBody>
          <a:bodyPr wrap="square">
            <a:spAutoFit/>
          </a:bodyPr>
          <a:lstStyle/>
          <a:p>
            <a:pPr algn="r"/>
            <a:r>
              <a:rPr lang="es-ES" b="1" dirty="0">
                <a:solidFill>
                  <a:schemeClr val="bg1"/>
                </a:solidFill>
                <a:latin typeface="Franklin Gothic" panose="020B0604020202020204" charset="0"/>
                <a:ea typeface="Times New Roman" panose="02020603050405020304" pitchFamily="18" charset="0"/>
              </a:rPr>
              <a:t>Y aquí se abre esta ventana donde pinchamos en crear </a:t>
            </a:r>
            <a:r>
              <a:rPr lang="es-ES" b="1" dirty="0" err="1">
                <a:solidFill>
                  <a:schemeClr val="bg1"/>
                </a:solidFill>
                <a:latin typeface="Franklin Gothic" panose="020B0604020202020204" charset="0"/>
                <a:ea typeface="Times New Roman" panose="02020603050405020304" pitchFamily="18" charset="0"/>
              </a:rPr>
              <a:t>feed</a:t>
            </a:r>
            <a:r>
              <a:rPr lang="es-ES" b="1" dirty="0">
                <a:solidFill>
                  <a:schemeClr val="bg1"/>
                </a:solidFill>
                <a:latin typeface="Franklin Gothic" panose="020B0604020202020204" charset="0"/>
                <a:ea typeface="Times New Roman" panose="02020603050405020304" pitchFamily="18" charset="0"/>
              </a:rPr>
              <a:t>:</a:t>
            </a:r>
          </a:p>
        </p:txBody>
      </p:sp>
    </p:spTree>
    <p:extLst>
      <p:ext uri="{BB962C8B-B14F-4D97-AF65-F5344CB8AC3E}">
        <p14:creationId xmlns:p14="http://schemas.microsoft.com/office/powerpoint/2010/main" val="41366005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6" name="Shape 8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endParaRPr/>
          </a:p>
        </p:txBody>
      </p:sp>
      <p:grpSp>
        <p:nvGrpSpPr>
          <p:cNvPr id="4" name="Grupo 3"/>
          <p:cNvGrpSpPr/>
          <p:nvPr/>
        </p:nvGrpSpPr>
        <p:grpSpPr>
          <a:xfrm>
            <a:off x="363097" y="1204761"/>
            <a:ext cx="3665203" cy="2343982"/>
            <a:chOff x="8900" y="4088075"/>
            <a:chExt cx="9135100" cy="873300"/>
          </a:xfrm>
        </p:grpSpPr>
        <p:sp>
          <p:nvSpPr>
            <p:cNvPr id="87" name="Shape 87"/>
            <p:cNvSpPr/>
            <p:nvPr/>
          </p:nvSpPr>
          <p:spPr>
            <a:xfrm>
              <a:off x="8900" y="4088075"/>
              <a:ext cx="9135100" cy="873300"/>
            </a:xfrm>
            <a:prstGeom prst="rect">
              <a:avLst/>
            </a:prstGeom>
            <a:solidFill>
              <a:srgbClr val="9A8919"/>
            </a:solidFill>
            <a:ln>
              <a:noFill/>
            </a:ln>
          </p:spPr>
          <p:txBody>
            <a:bodyPr spcFirstLastPara="1" wrap="square" lIns="91425" tIns="91425" rIns="91425" bIns="91425" anchor="ctr" anchorCtr="0">
              <a:noAutofit/>
            </a:bodyPr>
            <a:lstStyle/>
            <a:p>
              <a:endParaRPr sz="1800">
                <a:solidFill>
                  <a:srgbClr val="9A8919"/>
                </a:solidFill>
                <a:latin typeface="Franklin Gothic"/>
                <a:ea typeface="Franklin Gothic"/>
                <a:cs typeface="Franklin Gothic"/>
                <a:sym typeface="Franklin Gothic"/>
              </a:endParaRPr>
            </a:p>
          </p:txBody>
        </p:sp>
        <p:sp>
          <p:nvSpPr>
            <p:cNvPr id="88" name="Shape 88"/>
            <p:cNvSpPr txBox="1"/>
            <p:nvPr/>
          </p:nvSpPr>
          <p:spPr>
            <a:xfrm>
              <a:off x="568219" y="4106196"/>
              <a:ext cx="8553599" cy="499076"/>
            </a:xfrm>
            <a:prstGeom prst="rect">
              <a:avLst/>
            </a:prstGeom>
            <a:noFill/>
            <a:ln>
              <a:noFill/>
            </a:ln>
          </p:spPr>
          <p:txBody>
            <a:bodyPr spcFirstLastPara="1" wrap="square" lIns="91425" tIns="91425" rIns="91425" bIns="91425" anchor="t" anchorCtr="0">
              <a:noAutofit/>
            </a:bodyPr>
            <a:lstStyle/>
            <a:p>
              <a:pPr algn="ctr">
                <a:buSzPts val="1100"/>
              </a:pPr>
              <a:r>
                <a:rPr lang="es-ES" dirty="0" smtClean="0">
                  <a:solidFill>
                    <a:srgbClr val="F2F2F2"/>
                  </a:solidFill>
                  <a:latin typeface="Franklin Gothic"/>
                  <a:ea typeface="Franklin Gothic"/>
                  <a:cs typeface="Franklin Gothic"/>
                  <a:sym typeface="Franklin Gothic"/>
                </a:rPr>
                <a:t>GOOGLE CHROME:</a:t>
              </a:r>
            </a:p>
            <a:p>
              <a:pPr algn="ctr">
                <a:buSzPts val="1100"/>
              </a:pPr>
              <a:r>
                <a:rPr lang="es-ES" dirty="0">
                  <a:solidFill>
                    <a:srgbClr val="F2F2F2"/>
                  </a:solidFill>
                  <a:latin typeface="Franklin Gothic"/>
                  <a:ea typeface="Franklin Gothic"/>
                  <a:cs typeface="Franklin Gothic"/>
                  <a:sym typeface="Franklin Gothic"/>
                </a:rPr>
                <a:t> </a:t>
              </a:r>
              <a:r>
                <a:rPr lang="es-ES" dirty="0" smtClean="0">
                  <a:solidFill>
                    <a:srgbClr val="F2F2F2"/>
                  </a:solidFill>
                  <a:latin typeface="Franklin Gothic"/>
                  <a:ea typeface="Franklin Gothic"/>
                  <a:cs typeface="Franklin Gothic"/>
                  <a:sym typeface="Franklin Gothic"/>
                </a:rPr>
                <a:t>Cuando </a:t>
              </a:r>
              <a:r>
                <a:rPr lang="es-ES" dirty="0">
                  <a:solidFill>
                    <a:srgbClr val="F2F2F2"/>
                  </a:solidFill>
                  <a:latin typeface="Franklin Gothic"/>
                  <a:ea typeface="Franklin Gothic"/>
                  <a:cs typeface="Franklin Gothic"/>
                  <a:sym typeface="Franklin Gothic"/>
                </a:rPr>
                <a:t>inicias </a:t>
              </a:r>
              <a:r>
                <a:rPr lang="es-ES" dirty="0" smtClean="0">
                  <a:solidFill>
                    <a:srgbClr val="F2F2F2"/>
                  </a:solidFill>
                  <a:latin typeface="Franklin Gothic"/>
                  <a:ea typeface="Franklin Gothic"/>
                  <a:cs typeface="Franklin Gothic"/>
                  <a:sym typeface="Franklin Gothic"/>
                </a:rPr>
                <a:t>sesión en tu navegador, </a:t>
              </a:r>
              <a:r>
                <a:rPr lang="es-ES" dirty="0">
                  <a:solidFill>
                    <a:srgbClr val="F2F2F2"/>
                  </a:solidFill>
                  <a:latin typeface="Franklin Gothic"/>
                  <a:ea typeface="Franklin Gothic"/>
                  <a:cs typeface="Franklin Gothic"/>
                  <a:sym typeface="Franklin Gothic"/>
                </a:rPr>
                <a:t>tus marcadores, tus pestañas, tu historial y otras preferencias del navegador se guardan y se sincronizan con tu cuenta de Google. De este modo, si posteriormente utilizas </a:t>
              </a:r>
              <a:r>
                <a:rPr lang="es-ES" dirty="0" smtClean="0">
                  <a:solidFill>
                    <a:srgbClr val="F2F2F2"/>
                  </a:solidFill>
                  <a:latin typeface="Franklin Gothic"/>
                  <a:ea typeface="Franklin Gothic"/>
                  <a:cs typeface="Franklin Gothic"/>
                  <a:sym typeface="Franklin Gothic"/>
                </a:rPr>
                <a:t>Chrome en </a:t>
              </a:r>
              <a:r>
                <a:rPr lang="es-ES" dirty="0">
                  <a:solidFill>
                    <a:srgbClr val="F2F2F2"/>
                  </a:solidFill>
                  <a:latin typeface="Franklin Gothic"/>
                  <a:ea typeface="Franklin Gothic"/>
                  <a:cs typeface="Franklin Gothic"/>
                  <a:sym typeface="Franklin Gothic"/>
                </a:rPr>
                <a:t>otros ordenadores y dispositivos, podrás cargar </a:t>
              </a:r>
              <a:r>
                <a:rPr lang="es-ES" dirty="0" smtClean="0">
                  <a:solidFill>
                    <a:srgbClr val="F2F2F2"/>
                  </a:solidFill>
                  <a:latin typeface="Franklin Gothic"/>
                  <a:ea typeface="Franklin Gothic"/>
                  <a:cs typeface="Franklin Gothic"/>
                  <a:sym typeface="Franklin Gothic"/>
                </a:rPr>
                <a:t>tu configuración </a:t>
              </a:r>
              <a:r>
                <a:rPr lang="es-ES" dirty="0">
                  <a:solidFill>
                    <a:srgbClr val="F2F2F2"/>
                  </a:solidFill>
                  <a:latin typeface="Franklin Gothic"/>
                  <a:ea typeface="Franklin Gothic"/>
                  <a:cs typeface="Franklin Gothic"/>
                  <a:sym typeface="Franklin Gothic"/>
                </a:rPr>
                <a:t>sin </a:t>
              </a:r>
              <a:r>
                <a:rPr lang="es-ES" dirty="0" smtClean="0">
                  <a:solidFill>
                    <a:srgbClr val="F2F2F2"/>
                  </a:solidFill>
                  <a:latin typeface="Franklin Gothic"/>
                  <a:ea typeface="Franklin Gothic"/>
                  <a:cs typeface="Franklin Gothic"/>
                  <a:sym typeface="Franklin Gothic"/>
                </a:rPr>
                <a:t>problemas.</a:t>
              </a:r>
              <a:endParaRPr sz="1100" dirty="0"/>
            </a:p>
          </p:txBody>
        </p:sp>
      </p:grpSp>
      <p:sp>
        <p:nvSpPr>
          <p:cNvPr id="12" name="Shape 178"/>
          <p:cNvSpPr/>
          <p:nvPr/>
        </p:nvSpPr>
        <p:spPr>
          <a:xfrm>
            <a:off x="8900" y="0"/>
            <a:ext cx="4161900" cy="1016100"/>
          </a:xfrm>
          <a:prstGeom prst="rect">
            <a:avLst/>
          </a:prstGeom>
          <a:solidFill>
            <a:srgbClr val="FF8E9E"/>
          </a:solidFill>
          <a:ln>
            <a:noFill/>
          </a:ln>
        </p:spPr>
        <p:txBody>
          <a:bodyPr spcFirstLastPara="1" wrap="square" lIns="91425" tIns="91425" rIns="91425" bIns="91425" anchor="ctr" anchorCtr="0">
            <a:noAutofit/>
          </a:bodyPr>
          <a:lstStyle/>
          <a:p>
            <a:endParaRPr/>
          </a:p>
        </p:txBody>
      </p:sp>
      <p:sp>
        <p:nvSpPr>
          <p:cNvPr id="13" name="Shape 179"/>
          <p:cNvSpPr/>
          <p:nvPr/>
        </p:nvSpPr>
        <p:spPr>
          <a:xfrm>
            <a:off x="353089" y="258764"/>
            <a:ext cx="7563002" cy="498571"/>
          </a:xfrm>
          <a:prstGeom prst="rect">
            <a:avLst/>
          </a:prstGeom>
          <a:solidFill>
            <a:srgbClr val="D95362"/>
          </a:solidFill>
          <a:ln>
            <a:noFill/>
          </a:ln>
        </p:spPr>
        <p:txBody>
          <a:bodyPr spcFirstLastPara="1" wrap="square" lIns="91425" tIns="91425" rIns="91425" bIns="91425" anchor="ctr" anchorCtr="0">
            <a:noAutofit/>
          </a:bodyPr>
          <a:lstStyle/>
          <a:p>
            <a:pPr>
              <a:buSzPts val="1100"/>
            </a:pPr>
            <a:r>
              <a:rPr lang="es-ES" sz="2800" b="1" dirty="0" smtClean="0">
                <a:latin typeface="Franklin Gothic" panose="020B0604020202020204" charset="0"/>
                <a:ea typeface="Cambria"/>
                <a:cs typeface="Cambria"/>
                <a:sym typeface="Cambria"/>
              </a:rPr>
              <a:t>NAVEGADORES: RECIBIR FEEDS</a:t>
            </a:r>
            <a:endParaRPr lang="es-ES" sz="2800" b="1" dirty="0">
              <a:latin typeface="Franklin Gothic" panose="020B0604020202020204" charset="0"/>
              <a:ea typeface="Cambria"/>
              <a:cs typeface="Cambria"/>
              <a:sym typeface="Cambria"/>
            </a:endParaRPr>
          </a:p>
        </p:txBody>
      </p:sp>
      <p:graphicFrame>
        <p:nvGraphicFramePr>
          <p:cNvPr id="3" name="Tabla 2"/>
          <p:cNvGraphicFramePr>
            <a:graphicFrameLocks noGrp="1"/>
          </p:cNvGraphicFramePr>
          <p:nvPr>
            <p:extLst>
              <p:ext uri="{D42A27DB-BD31-4B8C-83A1-F6EECF244321}">
                <p14:modId xmlns:p14="http://schemas.microsoft.com/office/powerpoint/2010/main" val="964621314"/>
              </p:ext>
            </p:extLst>
          </p:nvPr>
        </p:nvGraphicFramePr>
        <p:xfrm>
          <a:off x="363097" y="3646714"/>
          <a:ext cx="3666311" cy="1097250"/>
        </p:xfrm>
        <a:graphic>
          <a:graphicData uri="http://schemas.openxmlformats.org/drawingml/2006/table">
            <a:tbl>
              <a:tblPr>
                <a:noFill/>
                <a:tableStyleId>{E8580EBE-2972-4503-9495-B69A6A23A774}</a:tableStyleId>
              </a:tblPr>
              <a:tblGrid>
                <a:gridCol w="3666311">
                  <a:extLst>
                    <a:ext uri="{9D8B030D-6E8A-4147-A177-3AD203B41FA5}">
                      <a16:colId xmlns:a16="http://schemas.microsoft.com/office/drawing/2014/main" val="20000"/>
                    </a:ext>
                  </a:extLst>
                </a:gridCol>
              </a:tblGrid>
              <a:tr h="565271">
                <a:tc>
                  <a:txBody>
                    <a:bodyPr/>
                    <a:lstStyle/>
                    <a:p>
                      <a:pPr marL="0" lvl="0" indent="0" algn="l" rtl="0">
                        <a:spcBef>
                          <a:spcPts val="0"/>
                        </a:spcBef>
                        <a:spcAft>
                          <a:spcPts val="0"/>
                        </a:spcAft>
                        <a:buNone/>
                      </a:pPr>
                      <a:r>
                        <a:rPr lang="es-ES" sz="1200" b="1" dirty="0" smtClean="0">
                          <a:solidFill>
                            <a:srgbClr val="FFFFFF"/>
                          </a:solidFill>
                        </a:rPr>
                        <a:t>Al iniciar sesión en Chrome también puedes utilizar los servicios de Google, como Gmail, </a:t>
                      </a:r>
                      <a:r>
                        <a:rPr lang="es-ES" sz="1200" b="1" dirty="0" err="1" smtClean="0">
                          <a:solidFill>
                            <a:srgbClr val="FFFFFF"/>
                          </a:solidFill>
                        </a:rPr>
                        <a:t>Youtube</a:t>
                      </a:r>
                      <a:r>
                        <a:rPr lang="es-ES" sz="1200" b="1" dirty="0" smtClean="0">
                          <a:solidFill>
                            <a:srgbClr val="FFFFFF"/>
                          </a:solidFill>
                        </a:rPr>
                        <a:t> y </a:t>
                      </a:r>
                      <a:r>
                        <a:rPr lang="es-ES" sz="1200" b="1" dirty="0" err="1" smtClean="0">
                          <a:solidFill>
                            <a:srgbClr val="FFFFFF"/>
                          </a:solidFill>
                        </a:rPr>
                        <a:t>Maps</a:t>
                      </a:r>
                      <a:r>
                        <a:rPr lang="es-ES" sz="1200" b="1" dirty="0" smtClean="0">
                          <a:solidFill>
                            <a:srgbClr val="FFFFFF"/>
                          </a:solidFill>
                        </a:rPr>
                        <a:t>, de forma más fácil, ya que solo tienes que iniciar sesión una vez en el navegador.</a:t>
                      </a: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D95362"/>
                    </a:solidFill>
                  </a:tcPr>
                </a:tc>
                <a:extLst>
                  <a:ext uri="{0D108BD9-81ED-4DB2-BD59-A6C34878D82A}">
                    <a16:rowId xmlns:a16="http://schemas.microsoft.com/office/drawing/2014/main" val="10000"/>
                  </a:ext>
                </a:extLst>
              </a:tr>
            </a:tbl>
          </a:graphicData>
        </a:graphic>
      </p:graphicFrame>
      <p:grpSp>
        <p:nvGrpSpPr>
          <p:cNvPr id="10" name="Grupo 9"/>
          <p:cNvGrpSpPr/>
          <p:nvPr/>
        </p:nvGrpSpPr>
        <p:grpSpPr>
          <a:xfrm>
            <a:off x="8338657" y="142166"/>
            <a:ext cx="731766" cy="731766"/>
            <a:chOff x="3803" y="1814071"/>
            <a:chExt cx="731766" cy="731766"/>
          </a:xfrm>
          <a:solidFill>
            <a:srgbClr val="9A8919"/>
          </a:solidFill>
        </p:grpSpPr>
        <p:sp>
          <p:nvSpPr>
            <p:cNvPr id="11" name="Elipse 10"/>
            <p:cNvSpPr/>
            <p:nvPr/>
          </p:nvSpPr>
          <p:spPr>
            <a:xfrm>
              <a:off x="3803" y="1814071"/>
              <a:ext cx="731766" cy="731766"/>
            </a:xfrm>
            <a:prstGeom prst="ellipse">
              <a:avLst/>
            </a:prstGeom>
            <a:grpFill/>
            <a:ln>
              <a:solidFill>
                <a:srgbClr val="E2DC55"/>
              </a:solid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14" name="Elipse 4"/>
            <p:cNvSpPr/>
            <p:nvPr/>
          </p:nvSpPr>
          <p:spPr>
            <a:xfrm>
              <a:off x="147294" y="1921623"/>
              <a:ext cx="470263" cy="4702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22225" tIns="22225" rIns="22225" bIns="22225" numCol="1" spcCol="1270" anchor="ctr" anchorCtr="0">
              <a:noAutofit/>
            </a:bodyPr>
            <a:lstStyle/>
            <a:p>
              <a:pPr algn="ctr" defTabSz="1555750">
                <a:lnSpc>
                  <a:spcPct val="90000"/>
                </a:lnSpc>
                <a:spcBef>
                  <a:spcPct val="0"/>
                </a:spcBef>
                <a:spcAft>
                  <a:spcPct val="35000"/>
                </a:spcAft>
              </a:pPr>
              <a:r>
                <a:rPr lang="es-ES" sz="3500" kern="1200" dirty="0" smtClean="0">
                  <a:solidFill>
                    <a:srgbClr val="FF8E9E"/>
                  </a:solidFill>
                  <a:latin typeface="Franklin Gothic" panose="020B0604020202020204" charset="0"/>
                </a:rPr>
                <a:t>4</a:t>
              </a:r>
              <a:endParaRPr lang="es-ES" sz="3500" kern="1200" dirty="0">
                <a:solidFill>
                  <a:srgbClr val="FF8E9E"/>
                </a:solidFill>
                <a:latin typeface="Franklin Gothic" panose="020B0604020202020204" charset="0"/>
              </a:endParaRPr>
            </a:p>
          </p:txBody>
        </p:sp>
      </p:grpSp>
      <p:pic>
        <p:nvPicPr>
          <p:cNvPr id="8" name="Imagen 7"/>
          <p:cNvPicPr>
            <a:picLocks noChangeAspect="1"/>
          </p:cNvPicPr>
          <p:nvPr/>
        </p:nvPicPr>
        <p:blipFill>
          <a:blip r:embed="rId3"/>
          <a:stretch>
            <a:fillRect/>
          </a:stretch>
        </p:blipFill>
        <p:spPr>
          <a:xfrm>
            <a:off x="4115811" y="1546629"/>
            <a:ext cx="5028189" cy="2514095"/>
          </a:xfrm>
          <a:prstGeom prst="rect">
            <a:avLst/>
          </a:prstGeom>
        </p:spPr>
      </p:pic>
    </p:spTree>
    <p:extLst>
      <p:ext uri="{BB962C8B-B14F-4D97-AF65-F5344CB8AC3E}">
        <p14:creationId xmlns:p14="http://schemas.microsoft.com/office/powerpoint/2010/main" val="42648776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38201" y="1046114"/>
            <a:ext cx="8175171" cy="3878200"/>
          </a:xfrm>
          <a:prstGeom prst="rect">
            <a:avLst/>
          </a:prstGeom>
          <a:ln>
            <a:noFill/>
          </a:ln>
          <a:effectLst>
            <a:outerShdw blurRad="292100" dist="139700" dir="2700000" algn="tl" rotWithShape="0">
              <a:srgbClr val="333333">
                <a:alpha val="65000"/>
              </a:srgbClr>
            </a:outerShdw>
          </a:effectLst>
        </p:spPr>
      </p:pic>
      <p:sp>
        <p:nvSpPr>
          <p:cNvPr id="6" name="Llamada rectangular redondeada 5"/>
          <p:cNvSpPr/>
          <p:nvPr/>
        </p:nvSpPr>
        <p:spPr>
          <a:xfrm>
            <a:off x="5900056" y="408756"/>
            <a:ext cx="2229504" cy="1092203"/>
          </a:xfrm>
          <a:prstGeom prst="wedgeRoundRectCallout">
            <a:avLst>
              <a:gd name="adj1" fmla="val 63345"/>
              <a:gd name="adj2" fmla="val 15667"/>
              <a:gd name="adj3" fmla="val 16667"/>
            </a:avLst>
          </a:prstGeom>
          <a:solidFill>
            <a:srgbClr val="F0E8A7"/>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solidFill>
                  <a:srgbClr val="9A8919"/>
                </a:solidFill>
              </a:rPr>
              <a:t>Añadir un marcador</a:t>
            </a:r>
            <a:r>
              <a:rPr lang="es-ES" sz="1200" dirty="0">
                <a:solidFill>
                  <a:srgbClr val="9A8919"/>
                </a:solidFill>
              </a:rPr>
              <a:t>: desde el sitio web que quieras volver a visitar en el futuro, haz clic en el icono de la </a:t>
            </a:r>
            <a:r>
              <a:rPr lang="es-ES" sz="1200" b="1" dirty="0">
                <a:solidFill>
                  <a:srgbClr val="9A8919"/>
                </a:solidFill>
              </a:rPr>
              <a:t>estrella</a:t>
            </a:r>
            <a:r>
              <a:rPr lang="es-ES" sz="1200" dirty="0">
                <a:solidFill>
                  <a:srgbClr val="9A8919"/>
                </a:solidFill>
              </a:rPr>
              <a:t> Destacar.</a:t>
            </a:r>
          </a:p>
        </p:txBody>
      </p:sp>
      <p:sp>
        <p:nvSpPr>
          <p:cNvPr id="8" name="Llamada rectangular redondeada 7"/>
          <p:cNvSpPr/>
          <p:nvPr/>
        </p:nvSpPr>
        <p:spPr>
          <a:xfrm>
            <a:off x="6095999" y="1706146"/>
            <a:ext cx="2762904" cy="725329"/>
          </a:xfrm>
          <a:prstGeom prst="wedgeRoundRectCallout">
            <a:avLst>
              <a:gd name="adj1" fmla="val 54618"/>
              <a:gd name="adj2" fmla="val -113614"/>
              <a:gd name="adj3" fmla="val 16667"/>
            </a:avLst>
          </a:prstGeom>
          <a:solidFill>
            <a:srgbClr val="F0E8A7"/>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solidFill>
                  <a:srgbClr val="9A8919"/>
                </a:solidFill>
              </a:rPr>
              <a:t>Buscar un </a:t>
            </a:r>
            <a:r>
              <a:rPr lang="es-ES" sz="1200" b="1" dirty="0" smtClean="0">
                <a:solidFill>
                  <a:srgbClr val="9A8919"/>
                </a:solidFill>
              </a:rPr>
              <a:t>marcador: </a:t>
            </a:r>
            <a:r>
              <a:rPr lang="es-ES" sz="1200" dirty="0" smtClean="0">
                <a:solidFill>
                  <a:srgbClr val="9A8919"/>
                </a:solidFill>
              </a:rPr>
              <a:t>haz </a:t>
            </a:r>
            <a:r>
              <a:rPr lang="es-ES" sz="1200" dirty="0">
                <a:solidFill>
                  <a:srgbClr val="9A8919"/>
                </a:solidFill>
              </a:rPr>
              <a:t>clic en </a:t>
            </a:r>
            <a:r>
              <a:rPr lang="es-ES" sz="1200" b="1" dirty="0">
                <a:solidFill>
                  <a:srgbClr val="9A8919"/>
                </a:solidFill>
              </a:rPr>
              <a:t>Más</a:t>
            </a:r>
            <a:r>
              <a:rPr lang="es-ES" sz="1200" dirty="0">
                <a:solidFill>
                  <a:srgbClr val="9A8919"/>
                </a:solidFill>
              </a:rPr>
              <a:t> </a:t>
            </a:r>
            <a:r>
              <a:rPr lang="es-ES" sz="1200" dirty="0" smtClean="0">
                <a:solidFill>
                  <a:srgbClr val="9A8919"/>
                </a:solidFill>
              </a:rPr>
              <a:t>y a </a:t>
            </a:r>
            <a:r>
              <a:rPr lang="es-ES" sz="1200" dirty="0">
                <a:solidFill>
                  <a:srgbClr val="9A8919"/>
                </a:solidFill>
              </a:rPr>
              <a:t>continuación </a:t>
            </a:r>
            <a:r>
              <a:rPr lang="es-ES" sz="1200" b="1" dirty="0" smtClean="0">
                <a:solidFill>
                  <a:srgbClr val="9A8919"/>
                </a:solidFill>
              </a:rPr>
              <a:t>Marcadores</a:t>
            </a:r>
            <a:r>
              <a:rPr lang="es-ES" sz="1200" dirty="0" smtClean="0">
                <a:solidFill>
                  <a:srgbClr val="9A8919"/>
                </a:solidFill>
              </a:rPr>
              <a:t>. Busca </a:t>
            </a:r>
            <a:r>
              <a:rPr lang="es-ES" sz="1200" dirty="0">
                <a:solidFill>
                  <a:srgbClr val="9A8919"/>
                </a:solidFill>
              </a:rPr>
              <a:t>el marcador y haz clic en él</a:t>
            </a:r>
            <a:r>
              <a:rPr lang="es-ES" sz="1200" b="1" dirty="0">
                <a:solidFill>
                  <a:srgbClr val="9A8919"/>
                </a:solidFill>
              </a:rPr>
              <a:t>.</a:t>
            </a:r>
          </a:p>
        </p:txBody>
      </p:sp>
      <p:sp>
        <p:nvSpPr>
          <p:cNvPr id="9" name="Shape 178"/>
          <p:cNvSpPr/>
          <p:nvPr/>
        </p:nvSpPr>
        <p:spPr>
          <a:xfrm>
            <a:off x="-10886" y="0"/>
            <a:ext cx="4181686" cy="8636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179"/>
          <p:cNvSpPr/>
          <p:nvPr/>
        </p:nvSpPr>
        <p:spPr>
          <a:xfrm>
            <a:off x="303253" y="182514"/>
            <a:ext cx="4334062" cy="498571"/>
          </a:xfrm>
          <a:prstGeom prst="rect">
            <a:avLst/>
          </a:prstGeom>
          <a:solidFill>
            <a:srgbClr val="D95362"/>
          </a:solidFill>
          <a:ln>
            <a:noFill/>
          </a:ln>
        </p:spPr>
        <p:txBody>
          <a:bodyPr spcFirstLastPara="1" wrap="square" lIns="91425" tIns="91425" rIns="91425" bIns="91425" anchor="ctr" anchorCtr="0">
            <a:noAutofit/>
          </a:bodyPr>
          <a:lstStyle/>
          <a:p>
            <a:pPr marL="0" lvl="0" indent="0" rtl="0">
              <a:spcBef>
                <a:spcPts val="0"/>
              </a:spcBef>
              <a:spcAft>
                <a:spcPts val="0"/>
              </a:spcAft>
              <a:buClr>
                <a:schemeClr val="dk1"/>
              </a:buClr>
              <a:buSzPts val="1100"/>
              <a:buFont typeface="Arial"/>
              <a:buNone/>
            </a:pPr>
            <a:r>
              <a:rPr lang="es-ES" sz="2800" b="1" dirty="0" smtClean="0">
                <a:solidFill>
                  <a:srgbClr val="FFFFFF"/>
                </a:solidFill>
                <a:latin typeface="Franklin Gothic" panose="020B0604020202020204" charset="0"/>
                <a:ea typeface="Cambria"/>
                <a:sym typeface="Cambria"/>
              </a:rPr>
              <a:t>NAVEGADOR: CHROME</a:t>
            </a:r>
            <a:endParaRPr lang="es-ES" sz="2000" dirty="0">
              <a:solidFill>
                <a:srgbClr val="FFFFFF"/>
              </a:solidFill>
              <a:latin typeface="Franklin Gothic" panose="020B0604020202020204" charset="0"/>
            </a:endParaRPr>
          </a:p>
        </p:txBody>
      </p:sp>
      <p:sp>
        <p:nvSpPr>
          <p:cNvPr id="16" name="Llamada rectangular redondeada 15"/>
          <p:cNvSpPr/>
          <p:nvPr/>
        </p:nvSpPr>
        <p:spPr>
          <a:xfrm>
            <a:off x="122844" y="1926771"/>
            <a:ext cx="2762904" cy="1058443"/>
          </a:xfrm>
          <a:prstGeom prst="wedgeRoundRectCallout">
            <a:avLst>
              <a:gd name="adj1" fmla="val 2217"/>
              <a:gd name="adj2" fmla="val -95012"/>
              <a:gd name="adj3" fmla="val 16667"/>
            </a:avLst>
          </a:prstGeom>
          <a:solidFill>
            <a:srgbClr val="F0E8A7"/>
          </a:solidFill>
          <a:ln>
            <a:solidFill>
              <a:srgbClr val="BC55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a:solidFill>
                  <a:srgbClr val="9A8919"/>
                </a:solidFill>
              </a:rPr>
              <a:t>Utiliza la </a:t>
            </a:r>
            <a:r>
              <a:rPr lang="es-ES" sz="1200" b="1" dirty="0">
                <a:solidFill>
                  <a:srgbClr val="9A8919"/>
                </a:solidFill>
              </a:rPr>
              <a:t>barra de marcadores </a:t>
            </a:r>
            <a:r>
              <a:rPr lang="es-ES" sz="1200" dirty="0">
                <a:solidFill>
                  <a:srgbClr val="9A8919"/>
                </a:solidFill>
              </a:rPr>
              <a:t>y los marcadores aparecerán debajo de la barra de direcciones. Actívala en Más - Marcadores - Mostrar barra de marcadores</a:t>
            </a:r>
          </a:p>
        </p:txBody>
      </p:sp>
      <p:sp>
        <p:nvSpPr>
          <p:cNvPr id="13" name="Rectángulo 12"/>
          <p:cNvSpPr/>
          <p:nvPr/>
        </p:nvSpPr>
        <p:spPr>
          <a:xfrm>
            <a:off x="838200" y="3659946"/>
            <a:ext cx="4659085" cy="830997"/>
          </a:xfrm>
          <a:prstGeom prst="rect">
            <a:avLst/>
          </a:prstGeom>
          <a:solidFill>
            <a:srgbClr val="A13442"/>
          </a:solidFill>
        </p:spPr>
        <p:txBody>
          <a:bodyPr wrap="square">
            <a:spAutoFit/>
          </a:bodyPr>
          <a:lstStyle/>
          <a:p>
            <a:pPr marL="171450" indent="-171450">
              <a:buFont typeface="Courier New" panose="02070309020205020404" pitchFamily="49" charset="0"/>
              <a:buChar char="o"/>
            </a:pPr>
            <a:r>
              <a:rPr lang="es-ES" sz="1200" dirty="0" smtClean="0">
                <a:solidFill>
                  <a:schemeClr val="bg1"/>
                </a:solidFill>
              </a:rPr>
              <a:t>Podemos </a:t>
            </a:r>
            <a:r>
              <a:rPr lang="es-ES" sz="1200" dirty="0">
                <a:solidFill>
                  <a:schemeClr val="bg1"/>
                </a:solidFill>
              </a:rPr>
              <a:t>establecer qué páginas queremos que aparezcan siempre que abramos el </a:t>
            </a:r>
            <a:r>
              <a:rPr lang="es-ES" sz="1200" dirty="0" smtClean="0">
                <a:solidFill>
                  <a:schemeClr val="bg1"/>
                </a:solidFill>
              </a:rPr>
              <a:t>navegador:</a:t>
            </a:r>
          </a:p>
          <a:p>
            <a:pPr marL="171450" indent="-171450">
              <a:buFont typeface="Courier New" panose="02070309020205020404" pitchFamily="49" charset="0"/>
              <a:buChar char="o"/>
            </a:pPr>
            <a:r>
              <a:rPr lang="es-ES" sz="1200" dirty="0" smtClean="0">
                <a:solidFill>
                  <a:schemeClr val="bg1"/>
                </a:solidFill>
              </a:rPr>
              <a:t>Desde </a:t>
            </a:r>
            <a:r>
              <a:rPr lang="es-ES" sz="1200" b="1" dirty="0" smtClean="0">
                <a:solidFill>
                  <a:schemeClr val="bg1"/>
                </a:solidFill>
              </a:rPr>
              <a:t>Configuración</a:t>
            </a:r>
            <a:r>
              <a:rPr lang="es-ES" sz="1200" dirty="0" smtClean="0">
                <a:solidFill>
                  <a:schemeClr val="bg1"/>
                </a:solidFill>
              </a:rPr>
              <a:t>, en </a:t>
            </a:r>
            <a:r>
              <a:rPr lang="es-ES" sz="1200" b="1" dirty="0" smtClean="0">
                <a:solidFill>
                  <a:schemeClr val="bg1"/>
                </a:solidFill>
              </a:rPr>
              <a:t>Al </a:t>
            </a:r>
            <a:r>
              <a:rPr lang="es-ES" sz="1200" b="1" dirty="0">
                <a:solidFill>
                  <a:schemeClr val="bg1"/>
                </a:solidFill>
              </a:rPr>
              <a:t>abrir el </a:t>
            </a:r>
            <a:r>
              <a:rPr lang="es-ES" sz="1200" b="1" dirty="0" smtClean="0">
                <a:solidFill>
                  <a:schemeClr val="bg1"/>
                </a:solidFill>
              </a:rPr>
              <a:t>navegador… </a:t>
            </a:r>
            <a:r>
              <a:rPr lang="es-ES" sz="1200" dirty="0">
                <a:solidFill>
                  <a:schemeClr val="bg1"/>
                </a:solidFill>
              </a:rPr>
              <a:t>s</a:t>
            </a:r>
            <a:r>
              <a:rPr lang="es-ES" sz="1200" dirty="0" smtClean="0">
                <a:solidFill>
                  <a:schemeClr val="bg1"/>
                </a:solidFill>
              </a:rPr>
              <a:t>elecciona </a:t>
            </a:r>
            <a:r>
              <a:rPr lang="es-ES" sz="1200" b="1" dirty="0" smtClean="0">
                <a:solidFill>
                  <a:schemeClr val="bg1"/>
                </a:solidFill>
              </a:rPr>
              <a:t>Abrir </a:t>
            </a:r>
            <a:r>
              <a:rPr lang="es-ES" sz="1200" b="1" dirty="0">
                <a:solidFill>
                  <a:schemeClr val="bg1"/>
                </a:solidFill>
              </a:rPr>
              <a:t>una página específica o un conjunto de páginas</a:t>
            </a:r>
          </a:p>
        </p:txBody>
      </p:sp>
    </p:spTree>
    <p:extLst>
      <p:ext uri="{BB962C8B-B14F-4D97-AF65-F5344CB8AC3E}">
        <p14:creationId xmlns:p14="http://schemas.microsoft.com/office/powerpoint/2010/main" val="24826426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p:nvPr/>
        </p:nvSpPr>
        <p:spPr>
          <a:xfrm>
            <a:off x="1359150" y="1106525"/>
            <a:ext cx="6425700" cy="756900"/>
          </a:xfrm>
          <a:prstGeom prst="rect">
            <a:avLst/>
          </a:prstGeom>
          <a:solidFill>
            <a:srgbClr val="D9536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8" name="Shape 258"/>
          <p:cNvSpPr/>
          <p:nvPr/>
        </p:nvSpPr>
        <p:spPr>
          <a:xfrm>
            <a:off x="1359150" y="1863425"/>
            <a:ext cx="6425700" cy="20232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9" name="Shape 259"/>
          <p:cNvSpPr txBox="1"/>
          <p:nvPr/>
        </p:nvSpPr>
        <p:spPr>
          <a:xfrm>
            <a:off x="2780625" y="1168175"/>
            <a:ext cx="4242300" cy="579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 sz="3000" b="1">
                <a:solidFill>
                  <a:srgbClr val="FFFFFF"/>
                </a:solidFill>
                <a:latin typeface="Franklin Gothic"/>
                <a:ea typeface="Franklin Gothic"/>
                <a:cs typeface="Franklin Gothic"/>
                <a:sym typeface="Franklin Gothic"/>
              </a:rPr>
              <a:t>PARA SABER MÁS...</a:t>
            </a:r>
            <a:endParaRPr sz="3000" b="1">
              <a:solidFill>
                <a:srgbClr val="FFFFFF"/>
              </a:solidFill>
              <a:latin typeface="Franklin Gothic"/>
              <a:ea typeface="Franklin Gothic"/>
              <a:cs typeface="Franklin Gothic"/>
              <a:sym typeface="Franklin Gothic"/>
            </a:endParaRPr>
          </a:p>
        </p:txBody>
      </p:sp>
      <p:sp>
        <p:nvSpPr>
          <p:cNvPr id="260" name="Shape 260"/>
          <p:cNvSpPr txBox="1"/>
          <p:nvPr/>
        </p:nvSpPr>
        <p:spPr>
          <a:xfrm>
            <a:off x="1506150" y="2059425"/>
            <a:ext cx="6131700" cy="1737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 sz="1800" dirty="0">
                <a:latin typeface="Cambria"/>
                <a:ea typeface="Cambria"/>
                <a:cs typeface="Cambria"/>
                <a:sym typeface="Cambria"/>
              </a:rPr>
              <a:t>Echa un vistazo </a:t>
            </a:r>
            <a:r>
              <a:rPr lang="es" sz="1800">
                <a:latin typeface="Cambria"/>
                <a:ea typeface="Cambria"/>
                <a:cs typeface="Cambria"/>
                <a:sym typeface="Cambria"/>
              </a:rPr>
              <a:t>a </a:t>
            </a:r>
            <a:endParaRPr sz="1800" dirty="0">
              <a:latin typeface="Cambria"/>
              <a:ea typeface="Cambria"/>
              <a:cs typeface="Cambria"/>
              <a:sym typeface="Cambria"/>
            </a:endParaRPr>
          </a:p>
          <a:p>
            <a:pPr marL="0" lvl="0" indent="0" algn="ctr" rtl="0">
              <a:spcBef>
                <a:spcPts val="0"/>
              </a:spcBef>
              <a:spcAft>
                <a:spcPts val="0"/>
              </a:spcAft>
              <a:buClr>
                <a:schemeClr val="dk1"/>
              </a:buClr>
              <a:buSzPts val="1100"/>
              <a:buFont typeface="Arial"/>
              <a:buNone/>
            </a:pPr>
            <a:r>
              <a:rPr lang="es" sz="1800" b="1" dirty="0">
                <a:solidFill>
                  <a:srgbClr val="FFFF00"/>
                </a:solidFill>
                <a:highlight>
                  <a:srgbClr val="B7B7B7"/>
                </a:highlight>
                <a:latin typeface="Franklin Gothic"/>
                <a:ea typeface="Franklin Gothic"/>
                <a:cs typeface="Franklin Gothic"/>
                <a:sym typeface="Franklin Gothic"/>
              </a:rPr>
              <a:t>[a personalizar por cada institución]</a:t>
            </a:r>
            <a:endParaRPr b="1" dirty="0">
              <a:solidFill>
                <a:srgbClr val="FFFF00"/>
              </a:solidFill>
              <a:highlight>
                <a:srgbClr val="B7B7B7"/>
              </a:highlight>
            </a:endParaRPr>
          </a:p>
          <a:p>
            <a:pPr marL="0" lvl="0" indent="0" algn="ctr">
              <a:spcBef>
                <a:spcPts val="0"/>
              </a:spcBef>
              <a:spcAft>
                <a:spcPts val="0"/>
              </a:spcAft>
              <a:buNone/>
            </a:pPr>
            <a:r>
              <a:rPr lang="es" sz="1800" dirty="0">
                <a:latin typeface="Cambria"/>
                <a:ea typeface="Cambria"/>
                <a:cs typeface="Cambria"/>
                <a:sym typeface="Cambria"/>
              </a:rPr>
              <a:t/>
            </a:r>
            <a:br>
              <a:rPr lang="es" sz="1800" dirty="0">
                <a:latin typeface="Cambria"/>
                <a:ea typeface="Cambria"/>
                <a:cs typeface="Cambria"/>
                <a:sym typeface="Cambria"/>
              </a:rPr>
            </a:br>
            <a:endParaRPr sz="1800" dirty="0">
              <a:latin typeface="Cambria"/>
              <a:ea typeface="Cambria"/>
              <a:cs typeface="Cambria"/>
              <a:sym typeface="Cambri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Shape 265"/>
          <p:cNvSpPr/>
          <p:nvPr/>
        </p:nvSpPr>
        <p:spPr>
          <a:xfrm>
            <a:off x="2958875" y="0"/>
            <a:ext cx="6185100" cy="5143500"/>
          </a:xfrm>
          <a:prstGeom prst="rect">
            <a:avLst/>
          </a:prstGeom>
          <a:solidFill>
            <a:srgbClr val="D9536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266" name="Shape 266"/>
          <p:cNvPicPr preferRelativeResize="0"/>
          <p:nvPr/>
        </p:nvPicPr>
        <p:blipFill>
          <a:blip r:embed="rId3">
            <a:alphaModFix/>
          </a:blip>
          <a:stretch>
            <a:fillRect/>
          </a:stretch>
        </p:blipFill>
        <p:spPr>
          <a:xfrm>
            <a:off x="113817" y="3163850"/>
            <a:ext cx="2841158" cy="499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p:nvPr/>
        </p:nvSpPr>
        <p:spPr>
          <a:xfrm>
            <a:off x="-8925" y="0"/>
            <a:ext cx="2932200" cy="5143500"/>
          </a:xfrm>
          <a:prstGeom prst="rect">
            <a:avLst/>
          </a:prstGeom>
          <a:solidFill>
            <a:srgbClr val="D9536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5" name="Shape 55"/>
          <p:cNvSpPr/>
          <p:nvPr/>
        </p:nvSpPr>
        <p:spPr>
          <a:xfrm>
            <a:off x="2923300" y="1069475"/>
            <a:ext cx="5659200" cy="9624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6" name="Shape 56"/>
          <p:cNvSpPr/>
          <p:nvPr/>
        </p:nvSpPr>
        <p:spPr>
          <a:xfrm>
            <a:off x="175275" y="1069475"/>
            <a:ext cx="2748000" cy="1880400"/>
          </a:xfrm>
          <a:prstGeom prst="rect">
            <a:avLst/>
          </a:prstGeom>
          <a:solidFill>
            <a:srgbClr val="8C3743"/>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solidFill>
                <a:srgbClr val="A13442"/>
              </a:solidFill>
            </a:endParaRPr>
          </a:p>
        </p:txBody>
      </p:sp>
      <p:sp>
        <p:nvSpPr>
          <p:cNvPr id="57" name="Shape 57"/>
          <p:cNvSpPr txBox="1"/>
          <p:nvPr/>
        </p:nvSpPr>
        <p:spPr>
          <a:xfrm>
            <a:off x="2985624" y="992375"/>
            <a:ext cx="4625667" cy="1039500"/>
          </a:xfrm>
          <a:prstGeom prst="rect">
            <a:avLst/>
          </a:prstGeom>
          <a:noFill/>
          <a:ln>
            <a:noFill/>
          </a:ln>
        </p:spPr>
        <p:txBody>
          <a:bodyPr spcFirstLastPara="1" wrap="square" lIns="91425" tIns="91425" rIns="91425" bIns="91425" anchor="t" anchorCtr="0">
            <a:noAutofit/>
          </a:bodyPr>
          <a:lstStyle/>
          <a:p>
            <a:pPr lvl="0"/>
            <a:r>
              <a:rPr lang="es-ES" sz="3000" b="1" dirty="0" smtClean="0">
                <a:solidFill>
                  <a:srgbClr val="A13442"/>
                </a:solidFill>
                <a:latin typeface="Franklin Gothic"/>
                <a:ea typeface="Franklin Gothic"/>
                <a:cs typeface="Franklin Gothic"/>
                <a:sym typeface="Franklin Gothic"/>
              </a:rPr>
              <a:t>HERRAMIENTAS PARA MANTENERSE AL DÍA: RSS</a:t>
            </a:r>
            <a:endParaRPr lang="es-ES" sz="3000" b="1" dirty="0">
              <a:solidFill>
                <a:srgbClr val="A13442"/>
              </a:solidFill>
              <a:latin typeface="Franklin Gothic"/>
              <a:ea typeface="Franklin Gothic"/>
              <a:cs typeface="Franklin Gothic"/>
              <a:sym typeface="Franklin Gothic"/>
            </a:endParaRPr>
          </a:p>
        </p:txBody>
      </p:sp>
      <p:sp>
        <p:nvSpPr>
          <p:cNvPr id="58" name="Shape 58"/>
          <p:cNvSpPr txBox="1"/>
          <p:nvPr/>
        </p:nvSpPr>
        <p:spPr>
          <a:xfrm>
            <a:off x="152625" y="1069475"/>
            <a:ext cx="2793300" cy="1246200"/>
          </a:xfrm>
          <a:prstGeom prst="rect">
            <a:avLst/>
          </a:prstGeom>
          <a:noFill/>
          <a:ln>
            <a:noFill/>
          </a:ln>
        </p:spPr>
        <p:txBody>
          <a:bodyPr spcFirstLastPara="1" wrap="square" lIns="91425" tIns="91425" rIns="91425" bIns="91425" anchor="t" anchorCtr="0">
            <a:noAutofit/>
          </a:bodyPr>
          <a:lstStyle/>
          <a:p>
            <a:pPr lvl="0">
              <a:buClr>
                <a:schemeClr val="dk1"/>
              </a:buClr>
              <a:buSzPts val="1100"/>
            </a:pPr>
            <a:r>
              <a:rPr lang="es-ES" sz="1800" dirty="0">
                <a:solidFill>
                  <a:srgbClr val="F2F2F2"/>
                </a:solidFill>
                <a:latin typeface="Cambria"/>
                <a:ea typeface="Cambria"/>
                <a:cs typeface="Cambria"/>
                <a:sym typeface="Cambria"/>
              </a:rPr>
              <a:t>Comunicación y </a:t>
            </a:r>
            <a:r>
              <a:rPr lang="es-ES" sz="1800" dirty="0" smtClean="0">
                <a:solidFill>
                  <a:srgbClr val="F2F2F2"/>
                </a:solidFill>
                <a:latin typeface="Cambria"/>
                <a:ea typeface="Cambria"/>
                <a:cs typeface="Cambria"/>
                <a:sym typeface="Cambria"/>
              </a:rPr>
              <a:t>colaboración.</a:t>
            </a:r>
          </a:p>
          <a:p>
            <a:pPr lvl="0">
              <a:buClr>
                <a:schemeClr val="dk1"/>
              </a:buClr>
              <a:buSzPts val="1100"/>
            </a:pPr>
            <a:r>
              <a:rPr lang="es-ES" sz="1800" dirty="0" smtClean="0">
                <a:solidFill>
                  <a:srgbClr val="F2F2F2"/>
                </a:solidFill>
                <a:latin typeface="Cambria"/>
                <a:ea typeface="Cambria"/>
                <a:cs typeface="Cambria"/>
                <a:sym typeface="Cambria"/>
              </a:rPr>
              <a:t>Compartir </a:t>
            </a:r>
            <a:r>
              <a:rPr lang="es-ES" sz="1800" dirty="0">
                <a:solidFill>
                  <a:srgbClr val="F2F2F2"/>
                </a:solidFill>
                <a:latin typeface="Cambria"/>
                <a:ea typeface="Cambria"/>
                <a:cs typeface="Cambria"/>
                <a:sym typeface="Cambria"/>
              </a:rPr>
              <a:t>mediante tecnologías digitales</a:t>
            </a:r>
            <a:endParaRPr sz="1800" dirty="0">
              <a:solidFill>
                <a:srgbClr val="F2F2F2"/>
              </a:solidFill>
              <a:latin typeface="Cambria"/>
              <a:ea typeface="Cambria"/>
              <a:cs typeface="Cambria"/>
              <a:sym typeface="Cambria"/>
            </a:endParaRPr>
          </a:p>
          <a:p>
            <a:pPr marL="0" lvl="0" indent="0">
              <a:spcBef>
                <a:spcPts val="0"/>
              </a:spcBef>
              <a:spcAft>
                <a:spcPts val="0"/>
              </a:spcAft>
              <a:buNone/>
            </a:pPr>
            <a:endParaRPr sz="1800" dirty="0">
              <a:solidFill>
                <a:srgbClr val="F2F2F2"/>
              </a:solidFill>
              <a:latin typeface="Cambria"/>
              <a:ea typeface="Cambria"/>
              <a:cs typeface="Cambria"/>
              <a:sym typeface="Cambria"/>
            </a:endParaRPr>
          </a:p>
        </p:txBody>
      </p:sp>
      <p:pic>
        <p:nvPicPr>
          <p:cNvPr id="60" name="Shape 60"/>
          <p:cNvPicPr preferRelativeResize="0"/>
          <p:nvPr/>
        </p:nvPicPr>
        <p:blipFill>
          <a:blip r:embed="rId3">
            <a:alphaModFix/>
          </a:blip>
          <a:stretch>
            <a:fillRect/>
          </a:stretch>
        </p:blipFill>
        <p:spPr>
          <a:xfrm>
            <a:off x="5759450" y="4253850"/>
            <a:ext cx="3090575" cy="543025"/>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p:nvPr/>
        </p:nvSpPr>
        <p:spPr>
          <a:xfrm>
            <a:off x="0" y="0"/>
            <a:ext cx="4019400" cy="1016100"/>
          </a:xfrm>
          <a:prstGeom prst="rect">
            <a:avLst/>
          </a:prstGeom>
          <a:solidFill>
            <a:srgbClr val="D9536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6" name="Shape 66"/>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lvl="0" indent="0" algn="r">
              <a:spcBef>
                <a:spcPts val="0"/>
              </a:spcBef>
              <a:spcAft>
                <a:spcPts val="0"/>
              </a:spcAft>
              <a:buNone/>
            </a:pPr>
            <a:r>
              <a:rPr lang="es" sz="2900" b="1" dirty="0">
                <a:solidFill>
                  <a:srgbClr val="FFFFFF"/>
                </a:solidFill>
                <a:latin typeface="Franklin Gothic"/>
                <a:ea typeface="Franklin Gothic"/>
                <a:cs typeface="Franklin Gothic"/>
                <a:sym typeface="Franklin Gothic"/>
              </a:rPr>
              <a:t>OBJETIVOS</a:t>
            </a:r>
            <a:endParaRPr sz="2900" b="1" dirty="0">
              <a:solidFill>
                <a:srgbClr val="FFFFFF"/>
              </a:solidFill>
              <a:latin typeface="Franklin Gothic"/>
              <a:ea typeface="Franklin Gothic"/>
              <a:cs typeface="Franklin Gothic"/>
              <a:sym typeface="Franklin Gothic"/>
            </a:endParaRPr>
          </a:p>
        </p:txBody>
      </p:sp>
      <p:sp>
        <p:nvSpPr>
          <p:cNvPr id="67" name="Shape 67"/>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Clr>
                <a:schemeClr val="dk1"/>
              </a:buClr>
              <a:buSzPts val="1100"/>
              <a:buFont typeface="Arial"/>
              <a:buNone/>
            </a:pPr>
            <a:r>
              <a:rPr lang="es" sz="2000" dirty="0">
                <a:solidFill>
                  <a:schemeClr val="dk1"/>
                </a:solidFill>
                <a:latin typeface="Cambria"/>
                <a:ea typeface="Cambria"/>
                <a:cs typeface="Cambria"/>
                <a:sym typeface="Cambria"/>
              </a:rPr>
              <a:t>Al finalizar esta actividad tienes que ser capaz de:</a:t>
            </a:r>
            <a:endParaRPr sz="2000" dirty="0">
              <a:latin typeface="Cambria"/>
              <a:ea typeface="Cambria"/>
              <a:cs typeface="Cambria"/>
              <a:sym typeface="Cambria"/>
            </a:endParaRPr>
          </a:p>
        </p:txBody>
      </p:sp>
      <p:sp>
        <p:nvSpPr>
          <p:cNvPr id="68" name="Shape 68"/>
          <p:cNvSpPr txBox="1"/>
          <p:nvPr/>
        </p:nvSpPr>
        <p:spPr>
          <a:xfrm>
            <a:off x="3140225" y="2241889"/>
            <a:ext cx="5611500" cy="2477700"/>
          </a:xfrm>
          <a:prstGeom prst="rect">
            <a:avLst/>
          </a:prstGeom>
          <a:noFill/>
          <a:ln>
            <a:noFill/>
          </a:ln>
        </p:spPr>
        <p:txBody>
          <a:bodyPr spcFirstLastPara="1" wrap="square" lIns="91425" tIns="91425" rIns="91425" bIns="91425" anchor="t" anchorCtr="0">
            <a:noAutofit/>
          </a:bodyPr>
          <a:lstStyle/>
          <a:p>
            <a:pPr lvl="0"/>
            <a:r>
              <a:rPr lang="es-ES" sz="1800" dirty="0">
                <a:latin typeface="Franklin Gothic"/>
                <a:ea typeface="Franklin Gothic"/>
                <a:cs typeface="Franklin Gothic"/>
                <a:sym typeface="Franklin Gothic"/>
              </a:rPr>
              <a:t>I</a:t>
            </a:r>
            <a:r>
              <a:rPr lang="es-ES" sz="1800" dirty="0" smtClean="0">
                <a:latin typeface="Franklin Gothic"/>
                <a:ea typeface="Franklin Gothic"/>
                <a:cs typeface="Franklin Gothic"/>
                <a:sym typeface="Franklin Gothic"/>
              </a:rPr>
              <a:t>nstalar y utilizar un </a:t>
            </a:r>
            <a:r>
              <a:rPr lang="es-ES" sz="1800" b="1" dirty="0" smtClean="0">
                <a:latin typeface="Franklin Gothic"/>
                <a:ea typeface="Franklin Gothic"/>
                <a:cs typeface="Franklin Gothic"/>
                <a:sym typeface="Franklin Gothic"/>
              </a:rPr>
              <a:t>lector RSS </a:t>
            </a:r>
            <a:r>
              <a:rPr lang="es-ES" sz="1800" dirty="0" smtClean="0">
                <a:latin typeface="Franklin Gothic"/>
                <a:ea typeface="Franklin Gothic"/>
                <a:cs typeface="Franklin Gothic"/>
                <a:sym typeface="Franklin Gothic"/>
              </a:rPr>
              <a:t>para recibir tus </a:t>
            </a:r>
            <a:r>
              <a:rPr lang="es-ES" sz="1800" dirty="0" err="1" smtClean="0">
                <a:latin typeface="Franklin Gothic"/>
                <a:ea typeface="Franklin Gothic"/>
                <a:cs typeface="Franklin Gothic"/>
                <a:sym typeface="Franklin Gothic"/>
              </a:rPr>
              <a:t>feeds</a:t>
            </a:r>
            <a:endParaRPr lang="es-ES" sz="1800" dirty="0" smtClean="0">
              <a:latin typeface="Franklin Gothic"/>
              <a:ea typeface="Franklin Gothic"/>
              <a:cs typeface="Franklin Gothic"/>
              <a:sym typeface="Franklin Gothic"/>
            </a:endParaRPr>
          </a:p>
          <a:p>
            <a:pPr lvl="0"/>
            <a:endParaRPr lang="es-ES" sz="1800" dirty="0" smtClean="0">
              <a:latin typeface="Franklin Gothic"/>
              <a:ea typeface="Franklin Gothic"/>
              <a:cs typeface="Franklin Gothic"/>
              <a:sym typeface="Franklin Gothic"/>
            </a:endParaRPr>
          </a:p>
          <a:p>
            <a:pPr lvl="0"/>
            <a:endParaRPr lang="es-ES" sz="1800" dirty="0" smtClean="0">
              <a:latin typeface="Franklin Gothic"/>
              <a:ea typeface="Franklin Gothic"/>
              <a:cs typeface="Franklin Gothic"/>
              <a:sym typeface="Franklin Gothic"/>
            </a:endParaRPr>
          </a:p>
          <a:p>
            <a:pPr lvl="0"/>
            <a:r>
              <a:rPr lang="es-ES" sz="1800" b="1" dirty="0" smtClean="0">
                <a:latin typeface="Franklin Gothic"/>
                <a:ea typeface="Franklin Gothic"/>
                <a:cs typeface="Franklin Gothic"/>
                <a:sym typeface="Franklin Gothic"/>
              </a:rPr>
              <a:t>Suscribirte</a:t>
            </a:r>
            <a:r>
              <a:rPr lang="es-ES" sz="1800" dirty="0" smtClean="0">
                <a:latin typeface="Franklin Gothic"/>
                <a:ea typeface="Franklin Gothic"/>
                <a:cs typeface="Franklin Gothic"/>
                <a:sym typeface="Franklin Gothic"/>
              </a:rPr>
              <a:t> a contenidos RSS</a:t>
            </a:r>
          </a:p>
          <a:p>
            <a:pPr lvl="0"/>
            <a:endParaRPr lang="es" sz="1800" strike="sngStrike" dirty="0">
              <a:latin typeface="Franklin Gothic"/>
              <a:ea typeface="Franklin Gothic"/>
              <a:cs typeface="Franklin Gothic"/>
              <a:sym typeface="Franklin Gothic"/>
            </a:endParaRPr>
          </a:p>
          <a:p>
            <a:pPr lvl="0"/>
            <a:r>
              <a:rPr lang="es" sz="1800" dirty="0">
                <a:latin typeface="Franklin Gothic"/>
                <a:ea typeface="Franklin Gothic"/>
                <a:cs typeface="Franklin Gothic"/>
                <a:sym typeface="Franklin Gothic"/>
              </a:rPr>
              <a:t/>
            </a:r>
            <a:br>
              <a:rPr lang="es" sz="1800" dirty="0">
                <a:latin typeface="Franklin Gothic"/>
                <a:ea typeface="Franklin Gothic"/>
                <a:cs typeface="Franklin Gothic"/>
                <a:sym typeface="Franklin Gothic"/>
              </a:rPr>
            </a:br>
            <a:r>
              <a:rPr lang="es" sz="1800" dirty="0">
                <a:latin typeface="Franklin Gothic"/>
                <a:ea typeface="Franklin Gothic"/>
                <a:cs typeface="Franklin Gothic"/>
                <a:sym typeface="Franklin Gothic"/>
              </a:rPr>
              <a:t/>
            </a:r>
            <a:br>
              <a:rPr lang="es" sz="1800" dirty="0">
                <a:latin typeface="Franklin Gothic"/>
                <a:ea typeface="Franklin Gothic"/>
                <a:cs typeface="Franklin Gothic"/>
                <a:sym typeface="Franklin Gothic"/>
              </a:rPr>
            </a:br>
            <a:endParaRPr sz="1800" dirty="0">
              <a:latin typeface="Franklin Gothic"/>
              <a:ea typeface="Franklin Gothic"/>
              <a:cs typeface="Franklin Gothic"/>
              <a:sym typeface="Franklin Gothic"/>
            </a:endParaRPr>
          </a:p>
        </p:txBody>
      </p:sp>
      <p:pic>
        <p:nvPicPr>
          <p:cNvPr id="69" name="Shape 69" descr="Ma_2.png"/>
          <p:cNvPicPr preferRelativeResize="0"/>
          <p:nvPr/>
        </p:nvPicPr>
        <p:blipFill rotWithShape="1">
          <a:blip r:embed="rId3">
            <a:alphaModFix/>
          </a:blip>
          <a:srcRect t="12969" b="17489"/>
          <a:stretch/>
        </p:blipFill>
        <p:spPr>
          <a:xfrm>
            <a:off x="0" y="2174000"/>
            <a:ext cx="3204150" cy="1905675"/>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p:nvPr/>
        </p:nvSpPr>
        <p:spPr>
          <a:xfrm>
            <a:off x="1506199" y="1263874"/>
            <a:ext cx="7150119" cy="3440206"/>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5" name="Shape 75"/>
          <p:cNvSpPr/>
          <p:nvPr/>
        </p:nvSpPr>
        <p:spPr>
          <a:xfrm>
            <a:off x="0" y="764675"/>
            <a:ext cx="3761100" cy="499200"/>
          </a:xfrm>
          <a:prstGeom prst="rect">
            <a:avLst/>
          </a:prstGeom>
          <a:solidFill>
            <a:srgbClr val="D95362"/>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solidFill>
                <a:srgbClr val="314656"/>
              </a:solidFill>
            </a:endParaRPr>
          </a:p>
        </p:txBody>
      </p:sp>
      <p:sp>
        <p:nvSpPr>
          <p:cNvPr id="76" name="Shape 76"/>
          <p:cNvSpPr txBox="1"/>
          <p:nvPr/>
        </p:nvSpPr>
        <p:spPr>
          <a:xfrm>
            <a:off x="1644750" y="844875"/>
            <a:ext cx="2121000" cy="329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rgbClr val="F2F2F2"/>
                </a:solidFill>
                <a:latin typeface="Franklin Gothic"/>
                <a:ea typeface="Franklin Gothic"/>
                <a:cs typeface="Franklin Gothic"/>
                <a:sym typeface="Franklin Gothic"/>
              </a:rPr>
              <a:t>SUMARIO</a:t>
            </a:r>
            <a:endParaRPr sz="1800" b="1">
              <a:solidFill>
                <a:srgbClr val="F2F2F2"/>
              </a:solidFill>
              <a:latin typeface="Franklin Gothic"/>
              <a:ea typeface="Franklin Gothic"/>
              <a:cs typeface="Franklin Gothic"/>
              <a:sym typeface="Franklin Gothic"/>
            </a:endParaRPr>
          </a:p>
        </p:txBody>
      </p:sp>
      <p:sp>
        <p:nvSpPr>
          <p:cNvPr id="77" name="Shape 77"/>
          <p:cNvSpPr txBox="1"/>
          <p:nvPr/>
        </p:nvSpPr>
        <p:spPr>
          <a:xfrm>
            <a:off x="1720074" y="1384524"/>
            <a:ext cx="6936245" cy="3319556"/>
          </a:xfrm>
          <a:prstGeom prst="rect">
            <a:avLst/>
          </a:prstGeom>
          <a:noFill/>
          <a:ln>
            <a:noFill/>
          </a:ln>
        </p:spPr>
        <p:txBody>
          <a:bodyPr spcFirstLastPara="1" wrap="square" lIns="91425" tIns="91425" rIns="91425" bIns="91425" numCol="2" anchor="t" anchorCtr="0">
            <a:noAutofit/>
          </a:bodyPr>
          <a:lstStyle/>
          <a:p>
            <a:pPr marL="114300" lvl="4">
              <a:buClr>
                <a:srgbClr val="F0E8A7"/>
              </a:buClr>
              <a:buSzPts val="1800"/>
            </a:pPr>
            <a:r>
              <a:rPr lang="es-ES" sz="1600" dirty="0" smtClean="0">
                <a:solidFill>
                  <a:srgbClr val="F0E8A7"/>
                </a:solidFill>
                <a:latin typeface="Franklin Gothic"/>
                <a:ea typeface="Franklin Gothic"/>
                <a:cs typeface="Franklin Gothic"/>
                <a:sym typeface="Franklin Gothic"/>
              </a:rPr>
              <a:t>1. ¿QUÉ ES LA SINDICACIÓN DE CONTENIDOS?</a:t>
            </a:r>
          </a:p>
          <a:p>
            <a:pPr marL="457200" lvl="1" indent="-342900">
              <a:buClr>
                <a:srgbClr val="F0E8A7"/>
              </a:buClr>
              <a:buSzPts val="1800"/>
              <a:buFont typeface="Franklin Gothic"/>
              <a:buChar char="●"/>
            </a:pPr>
            <a:r>
              <a:rPr lang="es-ES" sz="1600" dirty="0" smtClean="0">
                <a:latin typeface="Franklin Gothic"/>
                <a:ea typeface="Franklin Gothic"/>
                <a:cs typeface="Franklin Gothic"/>
                <a:sym typeface="Franklin Gothic"/>
              </a:rPr>
              <a:t>Formato RSS</a:t>
            </a:r>
          </a:p>
          <a:p>
            <a:pPr marL="457200" lvl="1" indent="-342900">
              <a:buClr>
                <a:srgbClr val="F0E8A7"/>
              </a:buClr>
              <a:buSzPts val="1800"/>
              <a:buFont typeface="Franklin Gothic"/>
              <a:buChar char="●"/>
            </a:pPr>
            <a:r>
              <a:rPr lang="es-ES" sz="1600" dirty="0" smtClean="0">
                <a:latin typeface="Franklin Gothic"/>
                <a:ea typeface="Franklin Gothic"/>
                <a:cs typeface="Franklin Gothic"/>
                <a:sym typeface="Franklin Gothic"/>
              </a:rPr>
              <a:t>Ventajas de RSS</a:t>
            </a:r>
          </a:p>
          <a:p>
            <a:pPr marL="114300" lvl="0">
              <a:buClr>
                <a:srgbClr val="F0E8A7"/>
              </a:buClr>
              <a:buSzPts val="1800"/>
            </a:pPr>
            <a:r>
              <a:rPr lang="es-ES" sz="1600" dirty="0" smtClean="0">
                <a:solidFill>
                  <a:srgbClr val="F0E8A7"/>
                </a:solidFill>
                <a:latin typeface="Franklin Gothic"/>
                <a:ea typeface="Franklin Gothic"/>
                <a:cs typeface="Franklin Gothic"/>
                <a:sym typeface="Franklin Gothic"/>
              </a:rPr>
              <a:t>2. LECTORES RSS</a:t>
            </a:r>
          </a:p>
          <a:p>
            <a:pPr marL="457200" lvl="0" indent="-342900">
              <a:buClr>
                <a:srgbClr val="F0E8A7"/>
              </a:buClr>
              <a:buSzPts val="1800"/>
              <a:buFont typeface="Franklin Gothic"/>
              <a:buChar char="●"/>
            </a:pPr>
            <a:r>
              <a:rPr lang="es-ES" sz="1600" dirty="0" smtClean="0">
                <a:latin typeface="Franklin Gothic"/>
                <a:ea typeface="Franklin Gothic"/>
                <a:cs typeface="Franklin Gothic"/>
                <a:sym typeface="Franklin Gothic"/>
              </a:rPr>
              <a:t>¿Qué necesito para leer RSS? </a:t>
            </a:r>
          </a:p>
          <a:p>
            <a:pPr marL="457200" lvl="0" indent="-342900">
              <a:buClr>
                <a:srgbClr val="F0E8A7"/>
              </a:buClr>
              <a:buSzPts val="1800"/>
              <a:buFont typeface="Franklin Gothic"/>
              <a:buChar char="●"/>
            </a:pPr>
            <a:r>
              <a:rPr lang="es-ES" sz="1600" dirty="0" smtClean="0">
                <a:latin typeface="Franklin Gothic"/>
                <a:ea typeface="Franklin Gothic"/>
                <a:cs typeface="Franklin Gothic"/>
                <a:sym typeface="Franklin Gothic"/>
              </a:rPr>
              <a:t>Obtener un lector RSS</a:t>
            </a:r>
          </a:p>
          <a:p>
            <a:pPr marL="457200" lvl="0" indent="-342900">
              <a:buClr>
                <a:srgbClr val="F0E8A7"/>
              </a:buClr>
              <a:buSzPts val="1800"/>
              <a:buFont typeface="Franklin Gothic"/>
              <a:buChar char="●"/>
            </a:pPr>
            <a:r>
              <a:rPr lang="es-ES" sz="1600" dirty="0" err="1" smtClean="0">
                <a:latin typeface="Franklin Gothic"/>
                <a:ea typeface="Franklin Gothic"/>
                <a:cs typeface="Franklin Gothic"/>
                <a:sym typeface="Franklin Gothic"/>
              </a:rPr>
              <a:t>Feedly</a:t>
            </a:r>
            <a:endParaRPr lang="es-ES" sz="1600" dirty="0" smtClean="0">
              <a:latin typeface="Franklin Gothic"/>
              <a:ea typeface="Franklin Gothic"/>
              <a:cs typeface="Franklin Gothic"/>
              <a:sym typeface="Franklin Gothic"/>
            </a:endParaRPr>
          </a:p>
          <a:p>
            <a:pPr marL="457200" lvl="0" indent="-342900">
              <a:buClr>
                <a:srgbClr val="F0E8A7"/>
              </a:buClr>
              <a:buSzPts val="1800"/>
              <a:buFont typeface="Franklin Gothic"/>
              <a:buChar char="●"/>
            </a:pPr>
            <a:r>
              <a:rPr lang="es-ES" sz="1600" dirty="0" err="1" smtClean="0">
                <a:latin typeface="Franklin Gothic"/>
                <a:ea typeface="Franklin Gothic"/>
                <a:cs typeface="Franklin Gothic"/>
                <a:sym typeface="Franklin Gothic"/>
              </a:rPr>
              <a:t>Flipboard</a:t>
            </a:r>
            <a:endParaRPr lang="es-ES" sz="1600" dirty="0">
              <a:latin typeface="Franklin Gothic"/>
              <a:ea typeface="Franklin Gothic"/>
              <a:cs typeface="Franklin Gothic"/>
              <a:sym typeface="Franklin Gothic"/>
            </a:endParaRPr>
          </a:p>
          <a:p>
            <a:pPr marL="114300" lvl="0">
              <a:buClr>
                <a:srgbClr val="F0E8A7"/>
              </a:buClr>
              <a:buSzPts val="1800"/>
            </a:pPr>
            <a:r>
              <a:rPr lang="es-ES" sz="1600" dirty="0" smtClean="0">
                <a:solidFill>
                  <a:srgbClr val="F0E8A7"/>
                </a:solidFill>
                <a:latin typeface="Franklin Gothic"/>
                <a:ea typeface="Franklin Gothic"/>
                <a:cs typeface="Franklin Gothic"/>
                <a:sym typeface="Franklin Gothic"/>
              </a:rPr>
              <a:t>3. SUSCRIBIRSE A CONTENIDOS RSS</a:t>
            </a:r>
          </a:p>
          <a:p>
            <a:pPr marL="457200" lvl="0" indent="-342900">
              <a:buClr>
                <a:srgbClr val="F0E8A7"/>
              </a:buClr>
              <a:buSzPts val="1800"/>
              <a:buFont typeface="Franklin Gothic"/>
              <a:buChar char="●"/>
            </a:pPr>
            <a:r>
              <a:rPr lang="es-ES" sz="1600" dirty="0" smtClean="0">
                <a:latin typeface="Franklin Gothic"/>
                <a:ea typeface="Franklin Gothic"/>
                <a:cs typeface="Franklin Gothic"/>
                <a:sym typeface="Franklin Gothic"/>
              </a:rPr>
              <a:t>Obtener </a:t>
            </a:r>
            <a:r>
              <a:rPr lang="es-ES" sz="1600" dirty="0" err="1" smtClean="0">
                <a:latin typeface="Franklin Gothic"/>
                <a:ea typeface="Franklin Gothic"/>
                <a:cs typeface="Franklin Gothic"/>
                <a:sym typeface="Franklin Gothic"/>
              </a:rPr>
              <a:t>feeds</a:t>
            </a:r>
            <a:r>
              <a:rPr lang="es-ES" sz="1600" dirty="0" smtClean="0">
                <a:latin typeface="Franklin Gothic"/>
                <a:ea typeface="Franklin Gothic"/>
                <a:cs typeface="Franklin Gothic"/>
                <a:sym typeface="Franklin Gothic"/>
              </a:rPr>
              <a:t> RSS</a:t>
            </a:r>
          </a:p>
          <a:p>
            <a:pPr marL="457200" lvl="0" indent="-342900">
              <a:buClr>
                <a:srgbClr val="F0E8A7"/>
              </a:buClr>
              <a:buSzPts val="1800"/>
              <a:buFont typeface="Franklin Gothic"/>
              <a:buChar char="●"/>
            </a:pPr>
            <a:r>
              <a:rPr lang="es-ES" sz="1600" dirty="0" smtClean="0">
                <a:latin typeface="Franklin Gothic"/>
                <a:ea typeface="Franklin Gothic"/>
                <a:cs typeface="Franklin Gothic"/>
                <a:sym typeface="Franklin Gothic"/>
              </a:rPr>
              <a:t>Suscribirse desde Bases de datos</a:t>
            </a:r>
          </a:p>
          <a:p>
            <a:pPr marL="114300" lvl="0">
              <a:buClr>
                <a:srgbClr val="F0E8A7"/>
              </a:buClr>
              <a:buSzPts val="1800"/>
            </a:pPr>
            <a:r>
              <a:rPr lang="es-ES" sz="1600" dirty="0" smtClean="0">
                <a:solidFill>
                  <a:srgbClr val="F0E8A7"/>
                </a:solidFill>
                <a:latin typeface="Franklin Gothic"/>
                <a:ea typeface="Franklin Gothic"/>
                <a:cs typeface="Franklin Gothic"/>
                <a:sym typeface="Franklin Gothic"/>
              </a:rPr>
              <a:t>4. NAVEGADORES</a:t>
            </a:r>
          </a:p>
          <a:p>
            <a:pPr marL="400050" lvl="0" indent="-285750">
              <a:buClr>
                <a:srgbClr val="F0E8A7"/>
              </a:buClr>
              <a:buSzPts val="1800"/>
              <a:buFont typeface="Symbol" panose="05050102010706020507" pitchFamily="18" charset="2"/>
              <a:buChar char="·"/>
            </a:pPr>
            <a:r>
              <a:rPr lang="es-ES" sz="1600" dirty="0" smtClean="0">
                <a:latin typeface="Franklin Gothic"/>
                <a:ea typeface="Franklin Gothic"/>
                <a:cs typeface="Franklin Gothic"/>
                <a:sym typeface="Franklin Gothic"/>
              </a:rPr>
              <a:t>Leer contenido sindicado mediante un navegador de Internet</a:t>
            </a:r>
          </a:p>
          <a:p>
            <a:pPr marL="400050" lvl="0" indent="-285750">
              <a:buClr>
                <a:srgbClr val="F0E8A7"/>
              </a:buClr>
              <a:buSzPts val="1800"/>
              <a:buFont typeface="Symbol" panose="05050102010706020507" pitchFamily="18" charset="2"/>
              <a:buChar char="·"/>
            </a:pPr>
            <a:r>
              <a:rPr lang="es-ES" sz="1600" dirty="0" smtClean="0">
                <a:latin typeface="Franklin Gothic"/>
                <a:ea typeface="Franklin Gothic"/>
                <a:cs typeface="Franklin Gothic"/>
                <a:sym typeface="Franklin Gothic"/>
              </a:rPr>
              <a:t>Google Chrome y tus marcadores</a:t>
            </a:r>
            <a:endParaRPr sz="1600" dirty="0">
              <a:latin typeface="Franklin Gothic"/>
              <a:ea typeface="Franklin Gothic"/>
              <a:cs typeface="Franklin Gothic"/>
              <a:sym typeface="Franklin Gothic"/>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6" name="Shape 8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a:p>
        </p:txBody>
      </p:sp>
      <p:grpSp>
        <p:nvGrpSpPr>
          <p:cNvPr id="4" name="Grupo 3"/>
          <p:cNvGrpSpPr/>
          <p:nvPr/>
        </p:nvGrpSpPr>
        <p:grpSpPr>
          <a:xfrm>
            <a:off x="363097" y="1204761"/>
            <a:ext cx="3665203" cy="1860655"/>
            <a:chOff x="8900" y="4088075"/>
            <a:chExt cx="9135100" cy="873300"/>
          </a:xfrm>
        </p:grpSpPr>
        <p:sp>
          <p:nvSpPr>
            <p:cNvPr id="87" name="Shape 87"/>
            <p:cNvSpPr/>
            <p:nvPr/>
          </p:nvSpPr>
          <p:spPr>
            <a:xfrm>
              <a:off x="8900" y="4088075"/>
              <a:ext cx="9135100" cy="873300"/>
            </a:xfrm>
            <a:prstGeom prst="rect">
              <a:avLst/>
            </a:prstGeom>
            <a:solidFill>
              <a:srgbClr val="E2DC55"/>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sz="1800">
                <a:solidFill>
                  <a:srgbClr val="F2F2F2"/>
                </a:solidFill>
                <a:latin typeface="Franklin Gothic"/>
                <a:ea typeface="Franklin Gothic"/>
                <a:cs typeface="Franklin Gothic"/>
                <a:sym typeface="Franklin Gothic"/>
              </a:endParaRPr>
            </a:p>
          </p:txBody>
        </p:sp>
        <p:sp>
          <p:nvSpPr>
            <p:cNvPr id="88" name="Shape 88"/>
            <p:cNvSpPr txBox="1"/>
            <p:nvPr/>
          </p:nvSpPr>
          <p:spPr>
            <a:xfrm>
              <a:off x="568219" y="4106196"/>
              <a:ext cx="8553599" cy="499076"/>
            </a:xfrm>
            <a:prstGeom prst="rect">
              <a:avLst/>
            </a:prstGeom>
            <a:noFill/>
            <a:ln>
              <a:noFill/>
            </a:ln>
          </p:spPr>
          <p:txBody>
            <a:bodyPr spcFirstLastPara="1" wrap="square" lIns="91425" tIns="91425" rIns="91425" bIns="91425" anchor="t" anchorCtr="0">
              <a:noAutofit/>
            </a:bodyPr>
            <a:lstStyle/>
            <a:p>
              <a:pPr lvl="0" algn="ctr">
                <a:buClr>
                  <a:schemeClr val="dk1"/>
                </a:buClr>
                <a:buSzPts val="1100"/>
              </a:pPr>
              <a:r>
                <a:rPr lang="es-ES" sz="1800" dirty="0">
                  <a:solidFill>
                    <a:srgbClr val="F2F2F2"/>
                  </a:solidFill>
                  <a:latin typeface="Franklin Gothic"/>
                  <a:ea typeface="Franklin Gothic"/>
                  <a:cs typeface="Franklin Gothic"/>
                  <a:sym typeface="Franklin Gothic"/>
                </a:rPr>
                <a:t>La </a:t>
              </a:r>
              <a:r>
                <a:rPr lang="es-ES" sz="1800" dirty="0" smtClean="0">
                  <a:solidFill>
                    <a:schemeClr val="bg1"/>
                  </a:solidFill>
                  <a:latin typeface="Franklin Gothic"/>
                  <a:ea typeface="Franklin Gothic"/>
                  <a:cs typeface="Franklin Gothic"/>
                  <a:sym typeface="Franklin Gothic"/>
                </a:rPr>
                <a:t>SINDICACIÓN DE CONTENIDOS</a:t>
              </a:r>
              <a:r>
                <a:rPr lang="es-ES" sz="1800" dirty="0" smtClean="0">
                  <a:solidFill>
                    <a:srgbClr val="F2F2F2"/>
                  </a:solidFill>
                  <a:latin typeface="Franklin Gothic"/>
                  <a:ea typeface="Franklin Gothic"/>
                  <a:cs typeface="Franklin Gothic"/>
                  <a:sym typeface="Franklin Gothic"/>
                </a:rPr>
                <a:t>, </a:t>
              </a:r>
              <a:r>
                <a:rPr lang="es-ES" sz="1800" dirty="0" smtClean="0">
                  <a:solidFill>
                    <a:schemeClr val="bg1"/>
                  </a:solidFill>
                  <a:latin typeface="Franklin Gothic"/>
                  <a:ea typeface="Franklin Gothic"/>
                  <a:cs typeface="Franklin Gothic"/>
                  <a:sym typeface="Franklin Gothic"/>
                </a:rPr>
                <a:t>REDIFUSIÓN WEB </a:t>
              </a:r>
              <a:r>
                <a:rPr lang="es-ES" sz="1800" dirty="0" smtClean="0">
                  <a:solidFill>
                    <a:srgbClr val="F2F2F2"/>
                  </a:solidFill>
                  <a:latin typeface="Franklin Gothic"/>
                  <a:ea typeface="Franklin Gothic"/>
                  <a:cs typeface="Franklin Gothic"/>
                  <a:sym typeface="Franklin Gothic"/>
                </a:rPr>
                <a:t>(</a:t>
              </a:r>
              <a:r>
                <a:rPr lang="es-ES" sz="1800" dirty="0">
                  <a:solidFill>
                    <a:srgbClr val="F2F2F2"/>
                  </a:solidFill>
                  <a:latin typeface="Franklin Gothic"/>
                  <a:ea typeface="Franklin Gothic"/>
                  <a:cs typeface="Franklin Gothic"/>
                  <a:sym typeface="Franklin Gothic"/>
                </a:rPr>
                <a:t>o </a:t>
              </a:r>
              <a:r>
                <a:rPr lang="es-ES" sz="1800" dirty="0" smtClean="0">
                  <a:solidFill>
                    <a:schemeClr val="bg1"/>
                  </a:solidFill>
                  <a:latin typeface="Franklin Gothic"/>
                  <a:ea typeface="Franklin Gothic"/>
                  <a:cs typeface="Franklin Gothic"/>
                  <a:sym typeface="Franklin Gothic"/>
                </a:rPr>
                <a:t>SINDICACIÓN WEB</a:t>
              </a:r>
              <a:r>
                <a:rPr lang="es-ES" sz="1800" dirty="0" smtClean="0">
                  <a:solidFill>
                    <a:srgbClr val="F2F2F2"/>
                  </a:solidFill>
                  <a:latin typeface="Franklin Gothic"/>
                  <a:ea typeface="Franklin Gothic"/>
                  <a:cs typeface="Franklin Gothic"/>
                  <a:sym typeface="Franklin Gothic"/>
                </a:rPr>
                <a:t>) </a:t>
              </a:r>
              <a:r>
                <a:rPr lang="es-ES" sz="1800" dirty="0">
                  <a:solidFill>
                    <a:srgbClr val="F2F2F2"/>
                  </a:solidFill>
                  <a:latin typeface="Franklin Gothic"/>
                  <a:ea typeface="Franklin Gothic"/>
                  <a:cs typeface="Franklin Gothic"/>
                  <a:sym typeface="Franklin Gothic"/>
                </a:rPr>
                <a:t>es el reenvío o reemisión de </a:t>
              </a:r>
              <a:r>
                <a:rPr lang="es-ES" sz="1800" dirty="0" smtClean="0">
                  <a:solidFill>
                    <a:srgbClr val="F2F2F2"/>
                  </a:solidFill>
                  <a:latin typeface="Franklin Gothic"/>
                  <a:ea typeface="Franklin Gothic"/>
                  <a:cs typeface="Franklin Gothic"/>
                  <a:sym typeface="Franklin Gothic"/>
                </a:rPr>
                <a:t>contenidos, desde un sitio web hasta otro sitio web.</a:t>
              </a:r>
              <a:endParaRPr dirty="0"/>
            </a:p>
          </p:txBody>
        </p:sp>
      </p:grpSp>
      <p:sp>
        <p:nvSpPr>
          <p:cNvPr id="12" name="Shape 178"/>
          <p:cNvSpPr/>
          <p:nvPr/>
        </p:nvSpPr>
        <p:spPr>
          <a:xfrm>
            <a:off x="8900" y="0"/>
            <a:ext cx="4161900" cy="10161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179"/>
          <p:cNvSpPr/>
          <p:nvPr/>
        </p:nvSpPr>
        <p:spPr>
          <a:xfrm>
            <a:off x="353089" y="258764"/>
            <a:ext cx="7563002" cy="498571"/>
          </a:xfrm>
          <a:prstGeom prst="rect">
            <a:avLst/>
          </a:prstGeom>
          <a:solidFill>
            <a:srgbClr val="D95362"/>
          </a:solidFill>
          <a:ln>
            <a:noFill/>
          </a:ln>
        </p:spPr>
        <p:txBody>
          <a:bodyPr spcFirstLastPara="1" wrap="square" lIns="91425" tIns="91425" rIns="91425" bIns="91425" anchor="ctr" anchorCtr="0">
            <a:noAutofit/>
          </a:bodyPr>
          <a:lstStyle/>
          <a:p>
            <a:pPr lvl="0">
              <a:buClr>
                <a:schemeClr val="dk1"/>
              </a:buClr>
              <a:buSzPts val="1100"/>
            </a:pPr>
            <a:r>
              <a:rPr lang="es-ES" sz="2800" b="1" dirty="0">
                <a:solidFill>
                  <a:schemeClr val="tx1"/>
                </a:solidFill>
                <a:latin typeface="Franklin Gothic" panose="020B0604020202020204" charset="0"/>
                <a:ea typeface="Cambria"/>
                <a:cs typeface="Cambria"/>
                <a:sym typeface="Cambria"/>
              </a:rPr>
              <a:t>¿QUÉ ES </a:t>
            </a:r>
            <a:r>
              <a:rPr lang="es-ES" sz="2800" b="1" dirty="0" smtClean="0">
                <a:solidFill>
                  <a:schemeClr val="tx1"/>
                </a:solidFill>
                <a:latin typeface="Franklin Gothic" panose="020B0604020202020204" charset="0"/>
                <a:ea typeface="Cambria"/>
                <a:cs typeface="Cambria"/>
                <a:sym typeface="Cambria"/>
              </a:rPr>
              <a:t>LA SINDICACIÓN DE CONTENIDOS?</a:t>
            </a:r>
            <a:endParaRPr lang="es-ES" sz="2800" b="1" dirty="0">
              <a:solidFill>
                <a:schemeClr val="tx1"/>
              </a:solidFill>
              <a:latin typeface="Franklin Gothic" panose="020B0604020202020204" charset="0"/>
              <a:ea typeface="Cambria"/>
              <a:cs typeface="Cambria"/>
              <a:sym typeface="Cambria"/>
            </a:endParaRPr>
          </a:p>
        </p:txBody>
      </p:sp>
      <p:graphicFrame>
        <p:nvGraphicFramePr>
          <p:cNvPr id="3" name="Tabla 2"/>
          <p:cNvGraphicFramePr>
            <a:graphicFrameLocks noGrp="1"/>
          </p:cNvGraphicFramePr>
          <p:nvPr>
            <p:extLst>
              <p:ext uri="{D42A27DB-BD31-4B8C-83A1-F6EECF244321}">
                <p14:modId xmlns:p14="http://schemas.microsoft.com/office/powerpoint/2010/main" val="3734722106"/>
              </p:ext>
            </p:extLst>
          </p:nvPr>
        </p:nvGraphicFramePr>
        <p:xfrm>
          <a:off x="353089" y="3104025"/>
          <a:ext cx="3666311" cy="1744875"/>
        </p:xfrm>
        <a:graphic>
          <a:graphicData uri="http://schemas.openxmlformats.org/drawingml/2006/table">
            <a:tbl>
              <a:tblPr>
                <a:noFill/>
                <a:tableStyleId>{E8580EBE-2972-4503-9495-B69A6A23A774}</a:tableStyleId>
              </a:tblPr>
              <a:tblGrid>
                <a:gridCol w="3666311">
                  <a:extLst>
                    <a:ext uri="{9D8B030D-6E8A-4147-A177-3AD203B41FA5}">
                      <a16:colId xmlns:a16="http://schemas.microsoft.com/office/drawing/2014/main" val="20000"/>
                    </a:ext>
                  </a:extLst>
                </a:gridCol>
              </a:tblGrid>
              <a:tr h="638924">
                <a:tc>
                  <a:txBody>
                    <a:bodyPr/>
                    <a:lstStyle/>
                    <a:p>
                      <a:pPr marL="0" lvl="0" indent="0" algn="ctr" rtl="0">
                        <a:spcBef>
                          <a:spcPts val="0"/>
                        </a:spcBef>
                        <a:spcAft>
                          <a:spcPts val="0"/>
                        </a:spcAft>
                        <a:buNone/>
                      </a:pPr>
                      <a:r>
                        <a:rPr lang="es-ES" b="1" dirty="0" smtClean="0">
                          <a:solidFill>
                            <a:srgbClr val="FFFFFF"/>
                          </a:solidFill>
                        </a:rPr>
                        <a:t>Permite recibir información actualizada desde diversas web seleccionadas previamente</a:t>
                      </a: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D95362"/>
                    </a:solidFill>
                  </a:tcPr>
                </a:tc>
                <a:extLst>
                  <a:ext uri="{0D108BD9-81ED-4DB2-BD59-A6C34878D82A}">
                    <a16:rowId xmlns:a16="http://schemas.microsoft.com/office/drawing/2014/main" val="10000"/>
                  </a:ext>
                </a:extLst>
              </a:tr>
              <a:tr h="921945">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ES" b="1" dirty="0" smtClean="0">
                          <a:solidFill>
                            <a:srgbClr val="FFFFFF"/>
                          </a:solidFill>
                        </a:rPr>
                        <a:t>Es un sistema de alertas informativas</a:t>
                      </a: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D95362"/>
                    </a:solidFill>
                  </a:tcPr>
                </a:tc>
                <a:extLst>
                  <a:ext uri="{0D108BD9-81ED-4DB2-BD59-A6C34878D82A}">
                    <a16:rowId xmlns:a16="http://schemas.microsoft.com/office/drawing/2014/main" val="10001"/>
                  </a:ext>
                </a:extLst>
              </a:tr>
            </a:tbl>
          </a:graphicData>
        </a:graphic>
      </p:graphicFrame>
      <p:graphicFrame>
        <p:nvGraphicFramePr>
          <p:cNvPr id="5" name="Diagrama 4"/>
          <p:cNvGraphicFramePr/>
          <p:nvPr>
            <p:extLst>
              <p:ext uri="{D42A27DB-BD31-4B8C-83A1-F6EECF244321}">
                <p14:modId xmlns:p14="http://schemas.microsoft.com/office/powerpoint/2010/main" val="1870444663"/>
              </p:ext>
            </p:extLst>
          </p:nvPr>
        </p:nvGraphicFramePr>
        <p:xfrm>
          <a:off x="3222171" y="7849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0" name="Grupo 9"/>
          <p:cNvGrpSpPr/>
          <p:nvPr/>
        </p:nvGrpSpPr>
        <p:grpSpPr>
          <a:xfrm>
            <a:off x="8338657" y="142166"/>
            <a:ext cx="731766" cy="731766"/>
            <a:chOff x="3803" y="1814071"/>
            <a:chExt cx="731766" cy="731766"/>
          </a:xfrm>
          <a:solidFill>
            <a:srgbClr val="9A8919"/>
          </a:solidFill>
        </p:grpSpPr>
        <p:sp>
          <p:nvSpPr>
            <p:cNvPr id="11" name="Elipse 10"/>
            <p:cNvSpPr/>
            <p:nvPr/>
          </p:nvSpPr>
          <p:spPr>
            <a:xfrm>
              <a:off x="3803" y="1814071"/>
              <a:ext cx="731766" cy="731766"/>
            </a:xfrm>
            <a:prstGeom prst="ellipse">
              <a:avLst/>
            </a:prstGeom>
            <a:grpFill/>
            <a:ln>
              <a:solidFill>
                <a:srgbClr val="E2DC55"/>
              </a:solid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14" name="Elipse 4"/>
            <p:cNvSpPr/>
            <p:nvPr/>
          </p:nvSpPr>
          <p:spPr>
            <a:xfrm>
              <a:off x="147294" y="1921623"/>
              <a:ext cx="470263" cy="4702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solidFill>
                    <a:srgbClr val="FF8E9E"/>
                  </a:solidFill>
                  <a:latin typeface="Franklin Gothic" panose="020B0604020202020204" charset="0"/>
                </a:rPr>
                <a:t>1</a:t>
              </a:r>
              <a:endParaRPr lang="es-ES" sz="3500" kern="1200" dirty="0">
                <a:solidFill>
                  <a:srgbClr val="FF8E9E"/>
                </a:solidFill>
                <a:latin typeface="Franklin Gothic" panose="020B0604020202020204" charset="0"/>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2" name="Shape 142"/>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43" name="Shape 143"/>
          <p:cNvSpPr txBox="1"/>
          <p:nvPr/>
        </p:nvSpPr>
        <p:spPr>
          <a:xfrm>
            <a:off x="353089" y="2743800"/>
            <a:ext cx="5194272" cy="2154640"/>
          </a:xfrm>
          <a:prstGeom prst="rect">
            <a:avLst/>
          </a:prstGeom>
          <a:noFill/>
          <a:ln>
            <a:noFill/>
          </a:ln>
        </p:spPr>
        <p:txBody>
          <a:bodyPr spcFirstLastPara="1" wrap="square" lIns="91425" tIns="91425" rIns="91425" bIns="91425" anchor="t" anchorCtr="0">
            <a:noAutofit/>
          </a:bodyPr>
          <a:lstStyle/>
          <a:p>
            <a:pPr marL="114300" lvl="0" rtl="0">
              <a:lnSpc>
                <a:spcPct val="115000"/>
              </a:lnSpc>
              <a:spcBef>
                <a:spcPts val="0"/>
              </a:spcBef>
              <a:spcAft>
                <a:spcPts val="0"/>
              </a:spcAft>
              <a:buClr>
                <a:srgbClr val="9A8919"/>
              </a:buClr>
              <a:buSzPts val="1800"/>
            </a:pPr>
            <a:r>
              <a:rPr lang="es-ES" b="1" dirty="0" smtClean="0">
                <a:latin typeface="Cambria"/>
                <a:ea typeface="Cambria"/>
                <a:cs typeface="Cambria"/>
                <a:sym typeface="Cambria"/>
              </a:rPr>
              <a:t>Sirve para:</a:t>
            </a:r>
          </a:p>
          <a:p>
            <a:pPr marL="457200" lvl="0" indent="-342900">
              <a:lnSpc>
                <a:spcPct val="115000"/>
              </a:lnSpc>
              <a:buClr>
                <a:srgbClr val="9A8919"/>
              </a:buClr>
              <a:buSzPts val="1800"/>
              <a:buFont typeface="Cambria"/>
              <a:buChar char="●"/>
            </a:pPr>
            <a:r>
              <a:rPr lang="es-ES" dirty="0" smtClean="0">
                <a:latin typeface="Cambria"/>
                <a:ea typeface="Cambria"/>
                <a:cs typeface="Cambria"/>
                <a:sym typeface="Cambria"/>
              </a:rPr>
              <a:t>distribuir </a:t>
            </a:r>
            <a:r>
              <a:rPr lang="es-ES" dirty="0">
                <a:latin typeface="Cambria"/>
                <a:ea typeface="Cambria"/>
                <a:cs typeface="Cambria"/>
                <a:sym typeface="Cambria"/>
              </a:rPr>
              <a:t>contenidos y facilitar el acceso a la información web, permitiendo además su alerta y actualización, sin necesidad de navegar por la web </a:t>
            </a:r>
            <a:r>
              <a:rPr lang="es-ES" dirty="0" smtClean="0">
                <a:latin typeface="Cambria"/>
                <a:ea typeface="Cambria"/>
                <a:cs typeface="Cambria"/>
                <a:sym typeface="Cambria"/>
              </a:rPr>
              <a:t>constantemente</a:t>
            </a:r>
          </a:p>
          <a:p>
            <a:pPr marL="457200" lvl="0" indent="-342900">
              <a:lnSpc>
                <a:spcPct val="115000"/>
              </a:lnSpc>
              <a:buClr>
                <a:srgbClr val="9A8919"/>
              </a:buClr>
              <a:buSzPts val="1800"/>
              <a:buFont typeface="Cambria"/>
              <a:buChar char="●"/>
            </a:pPr>
            <a:r>
              <a:rPr lang="es-ES" dirty="0" smtClean="0">
                <a:latin typeface="Cambria"/>
                <a:ea typeface="Cambria"/>
                <a:cs typeface="Cambria"/>
                <a:sym typeface="Cambria"/>
              </a:rPr>
              <a:t>facilitar </a:t>
            </a:r>
            <a:r>
              <a:rPr lang="es-ES" dirty="0">
                <a:latin typeface="Cambria"/>
                <a:ea typeface="Cambria"/>
                <a:cs typeface="Cambria"/>
                <a:sym typeface="Cambria"/>
              </a:rPr>
              <a:t>el acceso a la información Web que se actualiza con regularidad, logrando que el usuario recupere al momento las novedades producidas en la información de su interés.</a:t>
            </a:r>
            <a:endParaRPr dirty="0">
              <a:latin typeface="Cambria"/>
              <a:ea typeface="Cambria"/>
              <a:cs typeface="Cambria"/>
              <a:sym typeface="Cambria"/>
            </a:endParaRPr>
          </a:p>
        </p:txBody>
      </p:sp>
      <p:sp>
        <p:nvSpPr>
          <p:cNvPr id="145" name="Shape 145"/>
          <p:cNvSpPr/>
          <p:nvPr/>
        </p:nvSpPr>
        <p:spPr>
          <a:xfrm>
            <a:off x="266004" y="1149943"/>
            <a:ext cx="8238309" cy="1460014"/>
          </a:xfrm>
          <a:prstGeom prst="rect">
            <a:avLst/>
          </a:prstGeom>
          <a:solidFill>
            <a:srgbClr val="F2F2F2"/>
          </a:solidFill>
          <a:ln w="38100" cap="flat" cmpd="sng">
            <a:solidFill>
              <a:srgbClr val="9A8919"/>
            </a:solidFill>
            <a:prstDash val="solid"/>
            <a:round/>
            <a:headEnd type="none" w="sm" len="sm"/>
            <a:tailEnd type="none" w="sm" len="sm"/>
          </a:ln>
        </p:spPr>
        <p:txBody>
          <a:bodyPr spcFirstLastPara="1" wrap="square" lIns="91425" tIns="91425" rIns="91425" bIns="91425" anchor="ctr" anchorCtr="0">
            <a:noAutofit/>
          </a:bodyPr>
          <a:lstStyle/>
          <a:p>
            <a:pPr lvl="0" algn="just"/>
            <a:r>
              <a:rPr lang="es-ES" sz="1600" dirty="0" smtClean="0">
                <a:solidFill>
                  <a:srgbClr val="D95362"/>
                </a:solidFill>
                <a:latin typeface="Franklin Gothic"/>
                <a:ea typeface="Franklin Gothic"/>
                <a:cs typeface="Franklin Gothic"/>
                <a:sym typeface="Franklin Gothic"/>
              </a:rPr>
              <a:t>El formato </a:t>
            </a:r>
            <a:r>
              <a:rPr lang="es-ES" sz="1600" dirty="0">
                <a:solidFill>
                  <a:srgbClr val="D95362"/>
                </a:solidFill>
                <a:latin typeface="Franklin Gothic"/>
                <a:ea typeface="Franklin Gothic"/>
                <a:cs typeface="Franklin Gothic"/>
                <a:sym typeface="Franklin Gothic"/>
              </a:rPr>
              <a:t>RSS (Really Simple </a:t>
            </a:r>
            <a:r>
              <a:rPr lang="es-ES" sz="1600" dirty="0" err="1">
                <a:solidFill>
                  <a:srgbClr val="D95362"/>
                </a:solidFill>
                <a:latin typeface="Franklin Gothic"/>
                <a:ea typeface="Franklin Gothic"/>
                <a:cs typeface="Franklin Gothic"/>
                <a:sym typeface="Franklin Gothic"/>
              </a:rPr>
              <a:t>Syndication</a:t>
            </a:r>
            <a:r>
              <a:rPr lang="es-ES" sz="1600" dirty="0" smtClean="0">
                <a:solidFill>
                  <a:srgbClr val="D95362"/>
                </a:solidFill>
                <a:latin typeface="Franklin Gothic"/>
                <a:ea typeface="Franklin Gothic"/>
                <a:cs typeface="Franklin Gothic"/>
                <a:sym typeface="Franklin Gothic"/>
              </a:rPr>
              <a:t>) es </a:t>
            </a:r>
            <a:r>
              <a:rPr lang="es-ES" sz="1600" dirty="0">
                <a:solidFill>
                  <a:srgbClr val="D95362"/>
                </a:solidFill>
                <a:latin typeface="Franklin Gothic"/>
                <a:ea typeface="Franklin Gothic"/>
                <a:cs typeface="Franklin Gothic"/>
                <a:sym typeface="Franklin Gothic"/>
              </a:rPr>
              <a:t>parte de la familia de los formatos </a:t>
            </a:r>
            <a:r>
              <a:rPr lang="es-ES" sz="1600" dirty="0" smtClean="0">
                <a:solidFill>
                  <a:srgbClr val="D95362"/>
                </a:solidFill>
                <a:latin typeface="Franklin Gothic"/>
                <a:ea typeface="Franklin Gothic"/>
                <a:cs typeface="Franklin Gothic"/>
                <a:sym typeface="Franklin Gothic"/>
              </a:rPr>
              <a:t>XML, </a:t>
            </a:r>
            <a:r>
              <a:rPr lang="es-ES" sz="1600" dirty="0">
                <a:solidFill>
                  <a:srgbClr val="D95362"/>
                </a:solidFill>
                <a:latin typeface="Franklin Gothic"/>
                <a:ea typeface="Franklin Gothic"/>
                <a:cs typeface="Franklin Gothic"/>
                <a:sym typeface="Franklin Gothic"/>
              </a:rPr>
              <a:t>desarrollado específicamente para todo tipo de sitios que se actualicen con </a:t>
            </a:r>
            <a:r>
              <a:rPr lang="es-ES" sz="1600" dirty="0" smtClean="0">
                <a:solidFill>
                  <a:srgbClr val="D95362"/>
                </a:solidFill>
                <a:latin typeface="Franklin Gothic"/>
                <a:ea typeface="Franklin Gothic"/>
                <a:cs typeface="Franklin Gothic"/>
                <a:sym typeface="Franklin Gothic"/>
              </a:rPr>
              <a:t>frecuencia, </a:t>
            </a:r>
            <a:r>
              <a:rPr lang="es-ES" sz="1600" dirty="0">
                <a:solidFill>
                  <a:srgbClr val="D95362"/>
                </a:solidFill>
                <a:latin typeface="Franklin Gothic"/>
                <a:ea typeface="Franklin Gothic"/>
                <a:cs typeface="Franklin Gothic"/>
                <a:sym typeface="Franklin Gothic"/>
              </a:rPr>
              <a:t>y por medio del cual se puede compartir la información y usarla en otros sitios web o </a:t>
            </a:r>
            <a:r>
              <a:rPr lang="es-ES" sz="1600" dirty="0" smtClean="0">
                <a:solidFill>
                  <a:srgbClr val="D95362"/>
                </a:solidFill>
                <a:latin typeface="Franklin Gothic"/>
                <a:ea typeface="Franklin Gothic"/>
                <a:cs typeface="Franklin Gothic"/>
                <a:sym typeface="Franklin Gothic"/>
              </a:rPr>
              <a:t>programas.</a:t>
            </a:r>
          </a:p>
          <a:p>
            <a:pPr lvl="0" algn="just"/>
            <a:r>
              <a:rPr lang="es-ES" sz="1600" dirty="0" smtClean="0">
                <a:solidFill>
                  <a:srgbClr val="D95362"/>
                </a:solidFill>
                <a:latin typeface="Franklin Gothic"/>
                <a:ea typeface="Franklin Gothic"/>
                <a:cs typeface="Franklin Gothic"/>
                <a:sym typeface="Franklin Gothic"/>
              </a:rPr>
              <a:t>Es una </a:t>
            </a:r>
            <a:r>
              <a:rPr lang="es-ES" sz="1600" dirty="0">
                <a:solidFill>
                  <a:srgbClr val="D95362"/>
                </a:solidFill>
                <a:latin typeface="Franklin Gothic"/>
                <a:ea typeface="Franklin Gothic"/>
                <a:cs typeface="Franklin Gothic"/>
                <a:sym typeface="Franklin Gothic"/>
              </a:rPr>
              <a:t>tecnología que facilita la rápida difusión de los contenidos favoreciendo el intercambio de comunicación</a:t>
            </a:r>
            <a:endParaRPr sz="1600" dirty="0">
              <a:solidFill>
                <a:srgbClr val="D95362"/>
              </a:solidFill>
              <a:latin typeface="Franklin Gothic"/>
              <a:ea typeface="Franklin Gothic"/>
              <a:cs typeface="Franklin Gothic"/>
              <a:sym typeface="Franklin Gothic"/>
            </a:endParaRPr>
          </a:p>
        </p:txBody>
      </p:sp>
      <p:sp>
        <p:nvSpPr>
          <p:cNvPr id="11" name="Shape 178"/>
          <p:cNvSpPr/>
          <p:nvPr/>
        </p:nvSpPr>
        <p:spPr>
          <a:xfrm>
            <a:off x="8900" y="0"/>
            <a:ext cx="4161900" cy="10161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179"/>
          <p:cNvSpPr/>
          <p:nvPr/>
        </p:nvSpPr>
        <p:spPr>
          <a:xfrm>
            <a:off x="353089" y="190187"/>
            <a:ext cx="8151225" cy="635726"/>
          </a:xfrm>
          <a:prstGeom prst="rect">
            <a:avLst/>
          </a:prstGeom>
          <a:solidFill>
            <a:srgbClr val="D95362"/>
          </a:solidFill>
          <a:ln>
            <a:noFill/>
          </a:ln>
        </p:spPr>
        <p:txBody>
          <a:bodyPr spcFirstLastPara="1" wrap="square" lIns="91425" tIns="91425" rIns="91425" bIns="91425" anchor="ctr" anchorCtr="0">
            <a:noAutofit/>
          </a:bodyPr>
          <a:lstStyle/>
          <a:p>
            <a:pPr lvl="0">
              <a:buClr>
                <a:schemeClr val="dk1"/>
              </a:buClr>
              <a:buSzPts val="1100"/>
            </a:pPr>
            <a:r>
              <a:rPr lang="es-ES" sz="2800" b="1" dirty="0" smtClean="0">
                <a:solidFill>
                  <a:schemeClr val="bg1"/>
                </a:solidFill>
                <a:latin typeface="Franklin Gothic" panose="020B0604020202020204" charset="0"/>
                <a:ea typeface="Cambria"/>
                <a:sym typeface="Cambria"/>
              </a:rPr>
              <a:t>FORMATO RSS: REALLY SIMPLE SYNDICATION</a:t>
            </a:r>
            <a:endParaRPr lang="es-ES" sz="2000" dirty="0">
              <a:solidFill>
                <a:schemeClr val="bg1"/>
              </a:solidFill>
              <a:latin typeface="Franklin Gothic" panose="020B0604020202020204" charset="0"/>
            </a:endParaRPr>
          </a:p>
        </p:txBody>
      </p:sp>
      <p:pic>
        <p:nvPicPr>
          <p:cNvPr id="3" name="Imagen 2"/>
          <p:cNvPicPr>
            <a:picLocks noChangeAspect="1"/>
          </p:cNvPicPr>
          <p:nvPr/>
        </p:nvPicPr>
        <p:blipFill>
          <a:blip r:embed="rId3"/>
          <a:stretch>
            <a:fillRect/>
          </a:stretch>
        </p:blipFill>
        <p:spPr>
          <a:xfrm>
            <a:off x="6576613" y="2773118"/>
            <a:ext cx="2014785" cy="202390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7000" r="-7000"/>
          </a:stretch>
        </a:blipFill>
        <a:effectLst/>
      </p:bgPr>
    </p:bg>
    <p:spTree>
      <p:nvGrpSpPr>
        <p:cNvPr id="1" name="Shape 174"/>
        <p:cNvGrpSpPr/>
        <p:nvPr/>
      </p:nvGrpSpPr>
      <p:grpSpPr>
        <a:xfrm>
          <a:off x="0" y="0"/>
          <a:ext cx="0" cy="0"/>
          <a:chOff x="0" y="0"/>
          <a:chExt cx="0" cy="0"/>
        </a:xfrm>
      </p:grpSpPr>
      <p:sp>
        <p:nvSpPr>
          <p:cNvPr id="178" name="Shape 178"/>
          <p:cNvSpPr/>
          <p:nvPr/>
        </p:nvSpPr>
        <p:spPr>
          <a:xfrm>
            <a:off x="8900" y="0"/>
            <a:ext cx="4161900" cy="10161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9" name="Shape 179"/>
          <p:cNvSpPr/>
          <p:nvPr/>
        </p:nvSpPr>
        <p:spPr>
          <a:xfrm>
            <a:off x="353089" y="258764"/>
            <a:ext cx="5211688" cy="498571"/>
          </a:xfrm>
          <a:prstGeom prst="rect">
            <a:avLst/>
          </a:prstGeom>
          <a:solidFill>
            <a:srgbClr val="D95362"/>
          </a:solidFill>
          <a:ln>
            <a:noFill/>
          </a:ln>
        </p:spPr>
        <p:txBody>
          <a:bodyPr spcFirstLastPara="1" wrap="square" lIns="91425" tIns="91425" rIns="91425" bIns="91425" anchor="ctr" anchorCtr="0">
            <a:noAutofit/>
          </a:bodyPr>
          <a:lstStyle/>
          <a:p>
            <a:pPr lvl="0">
              <a:buClr>
                <a:schemeClr val="dk1"/>
              </a:buClr>
              <a:buSzPts val="1100"/>
            </a:pPr>
            <a:r>
              <a:rPr lang="es-ES" sz="2800" b="1" dirty="0" smtClean="0">
                <a:solidFill>
                  <a:srgbClr val="FFFFFF"/>
                </a:solidFill>
                <a:latin typeface="Franklin Gothic" panose="020B0604020202020204" charset="0"/>
                <a:ea typeface="Cambria"/>
                <a:cs typeface="Cambria"/>
                <a:sym typeface="Cambria"/>
              </a:rPr>
              <a:t>VENTAJAS RSS</a:t>
            </a:r>
            <a:endParaRPr lang="es-ES" sz="2000" dirty="0">
              <a:solidFill>
                <a:srgbClr val="FFFFFF"/>
              </a:solidFill>
              <a:latin typeface="Franklin Gothic" panose="020B0604020202020204" charset="0"/>
            </a:endParaRPr>
          </a:p>
        </p:txBody>
      </p:sp>
      <p:graphicFrame>
        <p:nvGraphicFramePr>
          <p:cNvPr id="16" name="Shape 100"/>
          <p:cNvGraphicFramePr/>
          <p:nvPr>
            <p:extLst>
              <p:ext uri="{D42A27DB-BD31-4B8C-83A1-F6EECF244321}">
                <p14:modId xmlns:p14="http://schemas.microsoft.com/office/powerpoint/2010/main" val="980490662"/>
              </p:ext>
            </p:extLst>
          </p:nvPr>
        </p:nvGraphicFramePr>
        <p:xfrm>
          <a:off x="195430" y="1158239"/>
          <a:ext cx="8731750" cy="2458867"/>
        </p:xfrm>
        <a:graphic>
          <a:graphicData uri="http://schemas.openxmlformats.org/drawingml/2006/table">
            <a:tbl>
              <a:tblPr>
                <a:noFill/>
                <a:tableStyleId>{E8580EBE-2972-4503-9495-B69A6A23A774}</a:tableStyleId>
              </a:tblPr>
              <a:tblGrid>
                <a:gridCol w="2507130">
                  <a:extLst>
                    <a:ext uri="{9D8B030D-6E8A-4147-A177-3AD203B41FA5}">
                      <a16:colId xmlns:a16="http://schemas.microsoft.com/office/drawing/2014/main" val="20000"/>
                    </a:ext>
                  </a:extLst>
                </a:gridCol>
                <a:gridCol w="6224620">
                  <a:extLst>
                    <a:ext uri="{9D8B030D-6E8A-4147-A177-3AD203B41FA5}">
                      <a16:colId xmlns:a16="http://schemas.microsoft.com/office/drawing/2014/main" val="20001"/>
                    </a:ext>
                  </a:extLst>
                </a:gridCol>
              </a:tblGrid>
              <a:tr h="597242">
                <a:tc>
                  <a:txBody>
                    <a:bodyPr/>
                    <a:lstStyle/>
                    <a:p>
                      <a:pPr marL="0" lvl="0" indent="0" algn="ctr" rtl="0">
                        <a:spcBef>
                          <a:spcPts val="0"/>
                        </a:spcBef>
                        <a:spcAft>
                          <a:spcPts val="0"/>
                        </a:spcAft>
                        <a:buNone/>
                      </a:pPr>
                      <a:r>
                        <a:rPr lang="es" b="1" dirty="0" smtClean="0">
                          <a:solidFill>
                            <a:srgbClr val="FFFFFF"/>
                          </a:solidFill>
                        </a:rPr>
                        <a:t>MANTENERSE</a:t>
                      </a:r>
                      <a:r>
                        <a:rPr lang="es" b="1" baseline="0" dirty="0" smtClean="0">
                          <a:solidFill>
                            <a:srgbClr val="FFFFFF"/>
                          </a:solidFill>
                        </a:rPr>
                        <a:t> INFORMADO</a:t>
                      </a:r>
                      <a:endParaRPr b="1" dirty="0">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9A8919"/>
                    </a:solidFill>
                  </a:tcPr>
                </a:tc>
                <a:tc>
                  <a:txBody>
                    <a:bodyPr/>
                    <a:lstStyle/>
                    <a:p>
                      <a:pPr>
                        <a:lnSpc>
                          <a:spcPct val="115000"/>
                        </a:lnSpc>
                        <a:spcAft>
                          <a:spcPts val="1000"/>
                        </a:spcAft>
                      </a:pPr>
                      <a:r>
                        <a:rPr lang="es-ES" sz="1400" dirty="0" smtClean="0">
                          <a:effectLst/>
                          <a:latin typeface="Franklin Gothic" panose="020B0604020202020204" charset="0"/>
                          <a:ea typeface="Calibri" panose="020F0502020204030204" pitchFamily="34" charset="0"/>
                          <a:cs typeface="Times New Roman" panose="02020603050405020304" pitchFamily="18" charset="0"/>
                        </a:rPr>
                        <a:t>Permite mantenernos informados fácilmente al recuperar el contenido más reciente de los sitios que realmente nos interesan. Nos evitan tener que visitar constantemente las páginas que seguimos para comprobar si se han actualizado y permiten que no se nos escape ningún contenido</a:t>
                      </a:r>
                      <a:endParaRPr sz="1400" i="1" dirty="0">
                        <a:highlight>
                          <a:srgbClr val="FFFF00"/>
                        </a:highlight>
                        <a:latin typeface="Franklin Gothic" panose="020B0604020202020204" charset="0"/>
                        <a:ea typeface="Franklin Gothic"/>
                        <a:cs typeface="Franklin Gothic"/>
                        <a:sym typeface="Franklin Gothic"/>
                      </a:endParaRPr>
                    </a:p>
                  </a:txBody>
                  <a:tcPr marL="91425" marR="91425" marT="91425" marB="91425" anchor="ctr">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0E8A7"/>
                    </a:solidFill>
                  </a:tcPr>
                </a:tc>
                <a:extLst>
                  <a:ext uri="{0D108BD9-81ED-4DB2-BD59-A6C34878D82A}">
                    <a16:rowId xmlns:a16="http://schemas.microsoft.com/office/drawing/2014/main" val="10000"/>
                  </a:ext>
                </a:extLst>
              </a:tr>
              <a:tr h="635866">
                <a:tc>
                  <a:txBody>
                    <a:bodyPr/>
                    <a:lstStyle/>
                    <a:p>
                      <a:pPr marL="0" lvl="0" indent="0" algn="ctr" rtl="0">
                        <a:spcBef>
                          <a:spcPts val="0"/>
                        </a:spcBef>
                        <a:spcAft>
                          <a:spcPts val="0"/>
                        </a:spcAft>
                        <a:buNone/>
                      </a:pPr>
                      <a:r>
                        <a:rPr lang="es-ES" b="1" dirty="0" smtClean="0">
                          <a:solidFill>
                            <a:srgbClr val="FFFFFF"/>
                          </a:solidFill>
                        </a:rPr>
                        <a:t>AHORRAR TIEMPO</a:t>
                      </a:r>
                      <a:endParaRPr lang="es-ES" b="1" dirty="0">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9A8919"/>
                    </a:solidFill>
                  </a:tcPr>
                </a:tc>
                <a:tc>
                  <a:txBody>
                    <a:bodyPr/>
                    <a:lstStyle/>
                    <a:p>
                      <a:pPr marL="0" lvl="0" indent="0" rtl="0">
                        <a:spcBef>
                          <a:spcPts val="0"/>
                        </a:spcBef>
                        <a:spcAft>
                          <a:spcPts val="0"/>
                        </a:spcAft>
                        <a:buNone/>
                      </a:pPr>
                      <a:r>
                        <a:rPr lang="es-ES" sz="1400" dirty="0" smtClean="0">
                          <a:latin typeface="Franklin Gothic" panose="020B0604020202020204" charset="0"/>
                          <a:ea typeface="Franklin Gothic"/>
                          <a:cs typeface="Franklin Gothic"/>
                          <a:sym typeface="Franklin Gothic"/>
                        </a:rPr>
                        <a:t>Permite ahorrarnos tiempo al no tener que visitar cada sitio individualmente.</a:t>
                      </a:r>
                    </a:p>
                  </a:txBody>
                  <a:tcPr marL="91425" marR="91425" marT="91425" marB="91425" anchor="ctr">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0E8A7"/>
                    </a:solidFill>
                  </a:tcPr>
                </a:tc>
                <a:extLst>
                  <a:ext uri="{0D108BD9-81ED-4DB2-BD59-A6C34878D82A}">
                    <a16:rowId xmlns:a16="http://schemas.microsoft.com/office/drawing/2014/main" val="10001"/>
                  </a:ext>
                </a:extLst>
              </a:tr>
              <a:tr h="679269">
                <a:tc>
                  <a:txBody>
                    <a:bodyPr/>
                    <a:lstStyle/>
                    <a:p>
                      <a:pPr marL="0" lvl="0" indent="0" algn="ctr" rtl="0">
                        <a:spcBef>
                          <a:spcPts val="0"/>
                        </a:spcBef>
                        <a:spcAft>
                          <a:spcPts val="0"/>
                        </a:spcAft>
                        <a:buNone/>
                      </a:pPr>
                      <a:r>
                        <a:rPr lang="es-ES" b="1" dirty="0" smtClean="0">
                          <a:solidFill>
                            <a:srgbClr val="FFFFFF"/>
                          </a:solidFill>
                        </a:rPr>
                        <a:t>MAYOR</a:t>
                      </a:r>
                      <a:r>
                        <a:rPr lang="es-ES" b="1" baseline="0" dirty="0" smtClean="0">
                          <a:solidFill>
                            <a:srgbClr val="FFFFFF"/>
                          </a:solidFill>
                        </a:rPr>
                        <a:t> PRIVACIDAD</a:t>
                      </a:r>
                      <a:endParaRPr lang="es-ES" b="1" dirty="0">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9A8919"/>
                    </a:solidFill>
                  </a:tcPr>
                </a:tc>
                <a:tc>
                  <a:txBody>
                    <a:bodyPr/>
                    <a:lstStyle/>
                    <a:p>
                      <a:pPr marL="0" lvl="0" indent="0" rtl="0">
                        <a:spcBef>
                          <a:spcPts val="0"/>
                        </a:spcBef>
                        <a:spcAft>
                          <a:spcPts val="0"/>
                        </a:spcAft>
                        <a:buNone/>
                      </a:pPr>
                      <a:r>
                        <a:rPr lang="es-ES" sz="1400" dirty="0" smtClean="0">
                          <a:latin typeface="Franklin Gothic" panose="020B0604020202020204" charset="0"/>
                          <a:ea typeface="Franklin Gothic"/>
                          <a:cs typeface="Franklin Gothic"/>
                          <a:sym typeface="Franklin Gothic"/>
                        </a:rPr>
                        <a:t>Asegura nuestra privacidad al no tener que unirnos al boletín electrónico de cada sitio.</a:t>
                      </a:r>
                    </a:p>
                  </a:txBody>
                  <a:tcPr marL="91425" marR="91425" marT="91425" marB="91425" anchor="ctr">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0E8A7"/>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0158288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8" name="Shape 118"/>
          <p:cNvSpPr/>
          <p:nvPr/>
        </p:nvSpPr>
        <p:spPr>
          <a:xfrm>
            <a:off x="8900" y="0"/>
            <a:ext cx="4019400" cy="1016100"/>
          </a:xfrm>
          <a:prstGeom prst="rect">
            <a:avLst/>
          </a:prstGeom>
          <a:solidFill>
            <a:srgbClr val="FF8E9E"/>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9" name="Shape 119"/>
          <p:cNvSpPr/>
          <p:nvPr/>
        </p:nvSpPr>
        <p:spPr>
          <a:xfrm>
            <a:off x="589280" y="172247"/>
            <a:ext cx="7552988" cy="689903"/>
          </a:xfrm>
          <a:prstGeom prst="rect">
            <a:avLst/>
          </a:prstGeom>
          <a:solidFill>
            <a:srgbClr val="D9536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0" name="Shape 120"/>
          <p:cNvSpPr txBox="1"/>
          <p:nvPr/>
        </p:nvSpPr>
        <p:spPr>
          <a:xfrm>
            <a:off x="589280" y="181519"/>
            <a:ext cx="7552988" cy="680631"/>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ES" sz="2800" b="1" dirty="0" smtClean="0">
                <a:solidFill>
                  <a:schemeClr val="tx1"/>
                </a:solidFill>
                <a:latin typeface="Franklin Gothic" panose="020B0604020202020204" charset="0"/>
                <a:cs typeface="Arial" panose="020B0604020202020204" pitchFamily="34" charset="0"/>
              </a:rPr>
              <a:t>¿QUÉ NECESITAMOS PARA LEER UN FEED RSS? </a:t>
            </a:r>
            <a:endParaRPr sz="2800" b="1" dirty="0">
              <a:solidFill>
                <a:schemeClr val="tx1"/>
              </a:solidFill>
              <a:latin typeface="Franklin Gothic" panose="020B0604020202020204" charset="0"/>
              <a:cs typeface="Arial" panose="020B0604020202020204" pitchFamily="34" charset="0"/>
            </a:endParaRPr>
          </a:p>
        </p:txBody>
      </p:sp>
      <p:sp>
        <p:nvSpPr>
          <p:cNvPr id="126" name="Shape 126"/>
          <p:cNvSpPr txBox="1"/>
          <p:nvPr/>
        </p:nvSpPr>
        <p:spPr>
          <a:xfrm>
            <a:off x="4623836" y="4257674"/>
            <a:ext cx="4058271" cy="6150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endParaRPr dirty="0">
              <a:latin typeface="Cambria"/>
              <a:ea typeface="Cambria"/>
              <a:cs typeface="Cambria"/>
              <a:sym typeface="Cambria"/>
            </a:endParaRPr>
          </a:p>
        </p:txBody>
      </p:sp>
      <p:grpSp>
        <p:nvGrpSpPr>
          <p:cNvPr id="11" name="Grupo 10"/>
          <p:cNvGrpSpPr/>
          <p:nvPr/>
        </p:nvGrpSpPr>
        <p:grpSpPr>
          <a:xfrm>
            <a:off x="8260280" y="284334"/>
            <a:ext cx="731766" cy="731766"/>
            <a:chOff x="3803" y="1814071"/>
            <a:chExt cx="731766" cy="731766"/>
          </a:xfrm>
          <a:solidFill>
            <a:srgbClr val="9A8919"/>
          </a:solidFill>
        </p:grpSpPr>
        <p:sp>
          <p:nvSpPr>
            <p:cNvPr id="12" name="Elipse 11"/>
            <p:cNvSpPr/>
            <p:nvPr/>
          </p:nvSpPr>
          <p:spPr>
            <a:xfrm>
              <a:off x="3803" y="1814071"/>
              <a:ext cx="731766" cy="731766"/>
            </a:xfrm>
            <a:prstGeom prst="ellipse">
              <a:avLst/>
            </a:prstGeom>
            <a:grpFill/>
            <a:ln>
              <a:solidFill>
                <a:srgbClr val="E2DC55"/>
              </a:solid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13" name="Elipse 4"/>
            <p:cNvSpPr/>
            <p:nvPr/>
          </p:nvSpPr>
          <p:spPr>
            <a:xfrm>
              <a:off x="147294" y="1921623"/>
              <a:ext cx="470263" cy="4702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solidFill>
                    <a:srgbClr val="FF8E9E"/>
                  </a:solidFill>
                  <a:latin typeface="Franklin Gothic" panose="020B0604020202020204" charset="0"/>
                </a:rPr>
                <a:t>2</a:t>
              </a:r>
              <a:endParaRPr lang="es-ES" sz="3500" kern="1200" dirty="0">
                <a:solidFill>
                  <a:srgbClr val="FF8E9E"/>
                </a:solidFill>
                <a:latin typeface="Franklin Gothic" panose="020B0604020202020204" charset="0"/>
              </a:endParaRPr>
            </a:p>
          </p:txBody>
        </p:sp>
      </p:grpSp>
      <p:sp>
        <p:nvSpPr>
          <p:cNvPr id="4" name="Rectángulo 3"/>
          <p:cNvSpPr/>
          <p:nvPr/>
        </p:nvSpPr>
        <p:spPr>
          <a:xfrm>
            <a:off x="589280" y="1188347"/>
            <a:ext cx="4572000" cy="307777"/>
          </a:xfrm>
          <a:prstGeom prst="rect">
            <a:avLst/>
          </a:prstGeom>
          <a:solidFill>
            <a:srgbClr val="FF8E9E"/>
          </a:solidFill>
        </p:spPr>
        <p:txBody>
          <a:bodyPr>
            <a:spAutoFit/>
          </a:bodyPr>
          <a:lstStyle/>
          <a:p>
            <a:pPr lvl="0" algn="r">
              <a:buClr>
                <a:schemeClr val="dk1"/>
              </a:buClr>
              <a:buSzPts val="1100"/>
            </a:pPr>
            <a:r>
              <a:rPr lang="es-ES" b="1" dirty="0" smtClean="0">
                <a:solidFill>
                  <a:srgbClr val="FFFFFF"/>
                </a:solidFill>
                <a:latin typeface="Franklin Gothic"/>
                <a:ea typeface="Franklin Gothic"/>
                <a:cs typeface="Franklin Gothic"/>
                <a:sym typeface="Franklin Gothic"/>
              </a:rPr>
              <a:t>NECESITAMOS UN LECTOR RSS</a:t>
            </a:r>
            <a:endParaRPr lang="es-ES" b="1" dirty="0">
              <a:solidFill>
                <a:srgbClr val="FFFFFF"/>
              </a:solidFill>
              <a:latin typeface="Franklin Gothic"/>
              <a:ea typeface="Franklin Gothic"/>
              <a:cs typeface="Franklin Gothic"/>
              <a:sym typeface="Franklin Gothic"/>
            </a:endParaRPr>
          </a:p>
        </p:txBody>
      </p:sp>
      <p:sp>
        <p:nvSpPr>
          <p:cNvPr id="5" name="Rectángulo 4"/>
          <p:cNvSpPr/>
          <p:nvPr/>
        </p:nvSpPr>
        <p:spPr>
          <a:xfrm>
            <a:off x="589280" y="1599382"/>
            <a:ext cx="8111481" cy="738664"/>
          </a:xfrm>
          <a:prstGeom prst="rect">
            <a:avLst/>
          </a:prstGeom>
          <a:solidFill>
            <a:srgbClr val="9A8919"/>
          </a:solidFill>
        </p:spPr>
        <p:txBody>
          <a:bodyPr wrap="square">
            <a:spAutoFit/>
          </a:bodyPr>
          <a:lstStyle/>
          <a:p>
            <a:r>
              <a:rPr lang="es-ES" dirty="0" smtClean="0">
                <a:solidFill>
                  <a:schemeClr val="bg1"/>
                </a:solidFill>
              </a:rPr>
              <a:t>Necesitamos un software</a:t>
            </a:r>
            <a:r>
              <a:rPr lang="es-ES" b="1" dirty="0" smtClean="0">
                <a:solidFill>
                  <a:schemeClr val="bg1"/>
                </a:solidFill>
              </a:rPr>
              <a:t>, un lector RSS </a:t>
            </a:r>
            <a:r>
              <a:rPr lang="es-ES" dirty="0" smtClean="0">
                <a:solidFill>
                  <a:schemeClr val="bg1"/>
                </a:solidFill>
              </a:rPr>
              <a:t>que puede ser un </a:t>
            </a:r>
            <a:r>
              <a:rPr lang="es-ES" b="1" dirty="0" err="1" smtClean="0">
                <a:solidFill>
                  <a:srgbClr val="F0E8A7"/>
                </a:solidFill>
                <a:effectLst>
                  <a:outerShdw blurRad="38100" dist="38100" dir="2700000" algn="tl">
                    <a:srgbClr val="000000">
                      <a:alpha val="43137"/>
                    </a:srgbClr>
                  </a:outerShdw>
                </a:effectLst>
              </a:rPr>
              <a:t>Agregador</a:t>
            </a:r>
            <a:r>
              <a:rPr lang="es-ES" b="1" dirty="0" smtClean="0">
                <a:solidFill>
                  <a:srgbClr val="F0E8A7"/>
                </a:solidFill>
                <a:effectLst>
                  <a:outerShdw blurRad="38100" dist="38100" dir="2700000" algn="tl">
                    <a:srgbClr val="000000">
                      <a:alpha val="43137"/>
                    </a:srgbClr>
                  </a:outerShdw>
                </a:effectLst>
              </a:rPr>
              <a:t> de noticias, Lector de fuentes o de </a:t>
            </a:r>
            <a:r>
              <a:rPr lang="es-ES" b="1" dirty="0" err="1" smtClean="0">
                <a:solidFill>
                  <a:srgbClr val="F0E8A7"/>
                </a:solidFill>
                <a:effectLst>
                  <a:outerShdw blurRad="38100" dist="38100" dir="2700000" algn="tl">
                    <a:srgbClr val="000000">
                      <a:alpha val="43137"/>
                    </a:srgbClr>
                  </a:outerShdw>
                </a:effectLst>
              </a:rPr>
              <a:t>feeds</a:t>
            </a:r>
            <a:r>
              <a:rPr lang="es-ES" b="1" dirty="0" smtClean="0">
                <a:solidFill>
                  <a:srgbClr val="F0E8A7"/>
                </a:solidFill>
                <a:effectLst>
                  <a:outerShdw blurRad="38100" dist="38100" dir="2700000" algn="tl">
                    <a:srgbClr val="000000">
                      <a:alpha val="43137"/>
                    </a:srgbClr>
                  </a:outerShdw>
                </a:effectLst>
              </a:rPr>
              <a:t>,</a:t>
            </a:r>
            <a:r>
              <a:rPr lang="es-ES" b="1" dirty="0" smtClean="0">
                <a:solidFill>
                  <a:schemeClr val="bg1"/>
                </a:solidFill>
                <a:effectLst>
                  <a:outerShdw blurRad="38100" dist="38100" dir="2700000" algn="tl">
                    <a:srgbClr val="000000">
                      <a:alpha val="43137"/>
                    </a:srgbClr>
                  </a:outerShdw>
                </a:effectLst>
              </a:rPr>
              <a:t> </a:t>
            </a:r>
            <a:r>
              <a:rPr lang="es-ES" dirty="0" smtClean="0">
                <a:solidFill>
                  <a:schemeClr val="bg1"/>
                </a:solidFill>
              </a:rPr>
              <a:t>que nos permita capturar </a:t>
            </a:r>
            <a:r>
              <a:rPr lang="es-ES" dirty="0">
                <a:solidFill>
                  <a:schemeClr val="bg1"/>
                </a:solidFill>
              </a:rPr>
              <a:t>las fuentes RSS de varios sitios y mostrarlas para </a:t>
            </a:r>
            <a:r>
              <a:rPr lang="es-ES" dirty="0" smtClean="0">
                <a:solidFill>
                  <a:schemeClr val="bg1"/>
                </a:solidFill>
              </a:rPr>
              <a:t>leerlas después.</a:t>
            </a:r>
            <a:endParaRPr lang="es-ES" dirty="0">
              <a:solidFill>
                <a:schemeClr val="bg1"/>
              </a:solidFill>
            </a:endParaRPr>
          </a:p>
        </p:txBody>
      </p:sp>
      <p:sp>
        <p:nvSpPr>
          <p:cNvPr id="7" name="Rectángulo 6"/>
          <p:cNvSpPr/>
          <p:nvPr/>
        </p:nvSpPr>
        <p:spPr>
          <a:xfrm>
            <a:off x="606484" y="2436234"/>
            <a:ext cx="8094277" cy="738664"/>
          </a:xfrm>
          <a:prstGeom prst="rect">
            <a:avLst/>
          </a:prstGeom>
          <a:solidFill>
            <a:srgbClr val="E2DC55"/>
          </a:solidFill>
        </p:spPr>
        <p:txBody>
          <a:bodyPr wrap="square">
            <a:spAutoFit/>
          </a:bodyPr>
          <a:lstStyle/>
          <a:p>
            <a:r>
              <a:rPr lang="es-ES" dirty="0"/>
              <a:t>S</a:t>
            </a:r>
            <a:r>
              <a:rPr lang="es-ES" dirty="0" smtClean="0"/>
              <a:t>irven </a:t>
            </a:r>
            <a:r>
              <a:rPr lang="es-ES" dirty="0"/>
              <a:t>para suscribirse a contenidos de páginas web que se actualizan con frecuencia: el caso más común de este tipo de páginas son los </a:t>
            </a:r>
            <a:r>
              <a:rPr lang="es-ES" b="1" dirty="0"/>
              <a:t>blogs</a:t>
            </a:r>
            <a:r>
              <a:rPr lang="es-ES" dirty="0"/>
              <a:t>, pero también nos podemos suscribir a </a:t>
            </a:r>
            <a:r>
              <a:rPr lang="es-ES" b="1" dirty="0"/>
              <a:t>podcast</a:t>
            </a:r>
            <a:r>
              <a:rPr lang="es-ES" dirty="0"/>
              <a:t> de radio, </a:t>
            </a:r>
            <a:r>
              <a:rPr lang="es-ES" b="1" dirty="0"/>
              <a:t>diarios</a:t>
            </a:r>
            <a:r>
              <a:rPr lang="es-ES" dirty="0"/>
              <a:t> o </a:t>
            </a:r>
            <a:r>
              <a:rPr lang="es-ES" b="1" dirty="0"/>
              <a:t>webs</a:t>
            </a:r>
            <a:r>
              <a:rPr lang="es-ES" dirty="0"/>
              <a:t> de noticias y </a:t>
            </a:r>
            <a:r>
              <a:rPr lang="es-ES" b="1" dirty="0"/>
              <a:t>alertas</a:t>
            </a:r>
            <a:r>
              <a:rPr lang="es-ES" dirty="0" smtClean="0"/>
              <a:t>.</a:t>
            </a:r>
            <a:endParaRPr lang="es-ES" dirty="0"/>
          </a:p>
        </p:txBody>
      </p:sp>
      <p:sp>
        <p:nvSpPr>
          <p:cNvPr id="8" name="Rectángulo 7"/>
          <p:cNvSpPr/>
          <p:nvPr/>
        </p:nvSpPr>
        <p:spPr>
          <a:xfrm>
            <a:off x="606484" y="3272644"/>
            <a:ext cx="8094277" cy="738664"/>
          </a:xfrm>
          <a:prstGeom prst="rect">
            <a:avLst/>
          </a:prstGeom>
          <a:solidFill>
            <a:srgbClr val="F0E8A7"/>
          </a:solidFill>
        </p:spPr>
        <p:txBody>
          <a:bodyPr wrap="square">
            <a:spAutoFit/>
          </a:bodyPr>
          <a:lstStyle/>
          <a:p>
            <a:r>
              <a:rPr lang="es-ES" dirty="0"/>
              <a:t>Funcionan a su vez como un </a:t>
            </a:r>
            <a:r>
              <a:rPr lang="es-ES" b="1" dirty="0"/>
              <a:t>espacio web </a:t>
            </a:r>
            <a:r>
              <a:rPr lang="es-ES" dirty="0"/>
              <a:t>en el que se vuelca, en función de nuestra clasificación previa, las actualizaciones de todos los medios online a los que nos suscribamos. Además, incorporan la faceta de </a:t>
            </a:r>
            <a:r>
              <a:rPr lang="es-ES" b="1" dirty="0"/>
              <a:t>red social </a:t>
            </a:r>
            <a:r>
              <a:rPr lang="es-ES" dirty="0"/>
              <a:t>al poder compartir con otros usuarios cada </a:t>
            </a:r>
            <a:r>
              <a:rPr lang="es-ES" dirty="0" smtClean="0"/>
              <a:t>actualización.</a:t>
            </a:r>
            <a:endParaRPr lang="es-ES" dirty="0"/>
          </a:p>
        </p:txBody>
      </p:sp>
      <p:sp>
        <p:nvSpPr>
          <p:cNvPr id="17" name="Shape 121"/>
          <p:cNvSpPr/>
          <p:nvPr/>
        </p:nvSpPr>
        <p:spPr>
          <a:xfrm>
            <a:off x="606484" y="4187393"/>
            <a:ext cx="8094277" cy="668593"/>
          </a:xfrm>
          <a:prstGeom prst="rect">
            <a:avLst/>
          </a:prstGeom>
          <a:solidFill>
            <a:srgbClr val="F2F2F2"/>
          </a:solidFill>
          <a:ln w="38100" cap="flat" cmpd="sng">
            <a:solidFill>
              <a:srgbClr val="9A8919"/>
            </a:solidFill>
            <a:prstDash val="solid"/>
            <a:round/>
            <a:headEnd type="none" w="sm" len="sm"/>
            <a:tailEnd type="none" w="sm" len="sm"/>
          </a:ln>
        </p:spPr>
        <p:txBody>
          <a:bodyPr spcFirstLastPara="1" wrap="square" lIns="91425" tIns="91425" rIns="91425" bIns="91425" anchor="ctr" anchorCtr="0">
            <a:noAutofit/>
          </a:bodyPr>
          <a:lstStyle/>
          <a:p>
            <a:pPr lvl="0" algn="ctr"/>
            <a:r>
              <a:rPr lang="es-ES" sz="1600" dirty="0">
                <a:latin typeface="Franklin Gothic"/>
                <a:ea typeface="Franklin Gothic"/>
                <a:cs typeface="Franklin Gothic"/>
                <a:sym typeface="Franklin Gothic"/>
              </a:rPr>
              <a:t>Los programas que leen y presentan (ejecutan) fuentes o </a:t>
            </a:r>
            <a:r>
              <a:rPr lang="es-ES" sz="1600" dirty="0" err="1">
                <a:latin typeface="Franklin Gothic"/>
                <a:ea typeface="Franklin Gothic"/>
                <a:cs typeface="Franklin Gothic"/>
                <a:sym typeface="Franklin Gothic"/>
              </a:rPr>
              <a:t>feeds</a:t>
            </a:r>
            <a:r>
              <a:rPr lang="es-ES" sz="1600" dirty="0">
                <a:latin typeface="Franklin Gothic"/>
                <a:ea typeface="Franklin Gothic"/>
                <a:cs typeface="Franklin Gothic"/>
                <a:sym typeface="Franklin Gothic"/>
              </a:rPr>
              <a:t> RSS de diferentes procedencias se denominan </a:t>
            </a:r>
            <a:r>
              <a:rPr lang="es-ES" sz="1600" b="1" dirty="0" err="1">
                <a:latin typeface="Franklin Gothic"/>
                <a:ea typeface="Franklin Gothic"/>
                <a:cs typeface="Franklin Gothic"/>
                <a:sym typeface="Franklin Gothic"/>
              </a:rPr>
              <a:t>agregadores</a:t>
            </a:r>
            <a:r>
              <a:rPr lang="es-ES" sz="1600" b="1" dirty="0">
                <a:latin typeface="Franklin Gothic"/>
                <a:ea typeface="Franklin Gothic"/>
                <a:cs typeface="Franklin Gothic"/>
                <a:sym typeface="Franklin Gothic"/>
              </a:rPr>
              <a:t> de noticias</a:t>
            </a:r>
            <a:r>
              <a:rPr lang="es-ES" sz="1600" dirty="0">
                <a:latin typeface="Franklin Gothic"/>
                <a:ea typeface="Franklin Gothic"/>
                <a:cs typeface="Franklin Gothic"/>
                <a:sym typeface="Franklin Gothic"/>
              </a:rPr>
              <a:t> o </a:t>
            </a:r>
            <a:r>
              <a:rPr lang="es-ES" sz="1600" b="1" dirty="0">
                <a:latin typeface="Franklin Gothic"/>
                <a:ea typeface="Franklin Gothic"/>
                <a:cs typeface="Franklin Gothic"/>
                <a:sym typeface="Franklin Gothic"/>
              </a:rPr>
              <a:t>lectores de fuentes o </a:t>
            </a:r>
            <a:r>
              <a:rPr lang="es-ES" sz="1600" b="1" dirty="0" err="1">
                <a:latin typeface="Franklin Gothic"/>
                <a:ea typeface="Franklin Gothic"/>
                <a:cs typeface="Franklin Gothic"/>
                <a:sym typeface="Franklin Gothic"/>
              </a:rPr>
              <a:t>feeds</a:t>
            </a:r>
            <a:r>
              <a:rPr lang="es-ES" sz="1600" dirty="0">
                <a:latin typeface="Franklin Gothic"/>
                <a:ea typeface="Franklin Gothic"/>
                <a:cs typeface="Franklin Gothic"/>
                <a:sym typeface="Franklin Gothic"/>
              </a:rPr>
              <a:t>. </a:t>
            </a:r>
            <a:endParaRPr sz="1600" dirty="0">
              <a:latin typeface="Franklin Gothic"/>
              <a:ea typeface="Franklin Gothic"/>
              <a:cs typeface="Franklin Gothic"/>
              <a:sym typeface="Franklin Gothic"/>
            </a:endParaRPr>
          </a:p>
        </p:txBody>
      </p:sp>
      <p:pic>
        <p:nvPicPr>
          <p:cNvPr id="19" name="Shape 122"/>
          <p:cNvPicPr preferRelativeResize="0"/>
          <p:nvPr/>
        </p:nvPicPr>
        <p:blipFill>
          <a:blip r:embed="rId3">
            <a:alphaModFix/>
          </a:blip>
          <a:stretch>
            <a:fillRect/>
          </a:stretch>
        </p:blipFill>
        <p:spPr>
          <a:xfrm rot="311420">
            <a:off x="8399674" y="3707784"/>
            <a:ext cx="478455" cy="925838"/>
          </a:xfrm>
          <a:prstGeom prst="rect">
            <a:avLst/>
          </a:prstGeom>
          <a:noFill/>
          <a:ln>
            <a:noFill/>
          </a:ln>
        </p:spPr>
      </p:pic>
    </p:spTree>
    <p:extLst>
      <p:ext uri="{BB962C8B-B14F-4D97-AF65-F5344CB8AC3E}">
        <p14:creationId xmlns:p14="http://schemas.microsoft.com/office/powerpoint/2010/main" val="1212755005"/>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2617</TotalTime>
  <Words>1895</Words>
  <Application>Microsoft Office PowerPoint</Application>
  <PresentationFormat>Presentación en pantalla (16:9)</PresentationFormat>
  <Paragraphs>171</Paragraphs>
  <Slides>24</Slides>
  <Notes>21</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24</vt:i4>
      </vt:variant>
    </vt:vector>
  </HeadingPairs>
  <TitlesOfParts>
    <vt:vector size="35" baseType="lpstr">
      <vt:lpstr>Arial</vt:lpstr>
      <vt:lpstr>Calibri</vt:lpstr>
      <vt:lpstr>Franklin Gothic</vt:lpstr>
      <vt:lpstr>Verdana</vt:lpstr>
      <vt:lpstr>Times New Roman</vt:lpstr>
      <vt:lpstr>Bliss Pro</vt:lpstr>
      <vt:lpstr>Courier New</vt:lpstr>
      <vt:lpstr>Candara</vt:lpstr>
      <vt:lpstr>Cambria</vt:lpstr>
      <vt:lpstr>Symbol</vt:lpstr>
      <vt:lpstr>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Carolina Corral</dc:creator>
  <cp:lastModifiedBy>Garbiñe Ustarroz</cp:lastModifiedBy>
  <cp:revision>105</cp:revision>
  <dcterms:modified xsi:type="dcterms:W3CDTF">2019-07-18T14:28:22Z</dcterms:modified>
</cp:coreProperties>
</file>