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3"/>
  </p:notesMasterIdLst>
  <p:sldIdLst>
    <p:sldId id="274" r:id="rId3"/>
    <p:sldId id="27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Franklin Gothic" panose="020B0604020202020204" charset="0"/>
      <p:bold r:id="rId32"/>
    </p:embeddedFont>
    <p:embeddedFont>
      <p:font typeface="Candara" panose="020E0502030303020204" pitchFamily="34" charset="0"/>
      <p:regular r:id="rId33"/>
      <p:bold r:id="rId34"/>
      <p:italic r:id="rId35"/>
      <p:boldItalic r:id="rId36"/>
    </p:embeddedFont>
    <p:embeddedFont>
      <p:font typeface="Comic Sans MS" panose="030F0702030302020204" pitchFamily="66" charset="0"/>
      <p:regular r:id="rId37"/>
      <p:bold r:id="rId38"/>
      <p:italic r:id="rId39"/>
      <p:boldItalic r:id="rId40"/>
    </p:embeddedFont>
    <p:embeddedFont>
      <p:font typeface="Cambria" panose="02040503050406030204" pitchFamily="18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41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4" Type="http://schemas.openxmlformats.org/officeDocument/2006/relationships/font" Target="fonts/font2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rebiun.org/sites/default/files/2017-11/Creative%20commonsESP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creativecommons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iblioteca.ua.es/es/propiedad-intelectual/entorno-digital/como-asignar-una-licencia-creative-commons-a-una-obra.html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openphoto.net/" TargetMode="External"/><Relationship Id="rId13" Type="http://schemas.openxmlformats.org/officeDocument/2006/relationships/hyperlink" Target="http://www.metmuseum.org/art/collection" TargetMode="External"/><Relationship Id="rId3" Type="http://schemas.openxmlformats.org/officeDocument/2006/relationships/image" Target="../media/image8.jpg"/><Relationship Id="rId7" Type="http://schemas.openxmlformats.org/officeDocument/2006/relationships/hyperlink" Target="http://photopin.com/" TargetMode="External"/><Relationship Id="rId12" Type="http://schemas.openxmlformats.org/officeDocument/2006/relationships/hyperlink" Target="http://www.freedigitalphotos.ne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openclipart.org/" TargetMode="External"/><Relationship Id="rId11" Type="http://schemas.openxmlformats.org/officeDocument/2006/relationships/hyperlink" Target="http://www.public-domain-photos.com/" TargetMode="External"/><Relationship Id="rId5" Type="http://schemas.openxmlformats.org/officeDocument/2006/relationships/hyperlink" Target="http://www.picdrome.com/" TargetMode="External"/><Relationship Id="rId10" Type="http://schemas.openxmlformats.org/officeDocument/2006/relationships/hyperlink" Target="https://www.flickr.com/" TargetMode="External"/><Relationship Id="rId4" Type="http://schemas.openxmlformats.org/officeDocument/2006/relationships/hyperlink" Target="https://pixabay.com" TargetMode="External"/><Relationship Id="rId9" Type="http://schemas.openxmlformats.org/officeDocument/2006/relationships/hyperlink" Target="https://commons.wikimedi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Creación de contenido digital: 3.3. Derechos de autor y licencias: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3. Licencias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Creative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Commons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12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2"/>
          <p:cNvSpPr txBox="1"/>
          <p:nvPr/>
        </p:nvSpPr>
        <p:spPr>
          <a:xfrm>
            <a:off x="1255275" y="1308325"/>
            <a:ext cx="7615800" cy="32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combinación de las cuatro condiciones básicas dan lugar a seis tipos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de Licencias Creative Commons (en todas hay que citar siempre al autor):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ria"/>
              <a:buChar char="●"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 (CC BY)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Esta licencia permite a otros distribuir, mezclar, ajustar y construir a partir de una obra, incluso con fines comerciales, reconociendo siempre al autor de la creación original. Es la licencia más permisiva, recomendada para una máxima difusión.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ria"/>
              <a:buChar char="●"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Atribución-Compartir igual (CC BY-SA)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Esta licencia permite a otros mezclar, modificar y desarrollar sobra una obra incluso con propósitos comerciales y licenciando las nuevas obras bajos los mismo términos. Es la licencia que emplea Wikipedia.  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mbria"/>
              <a:buChar char="●"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Atribución-No Derivadas (CC BY-ND)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Esta licencia permite la redistribución, con fines comerciales y no comerciales, pero no permite modificar la obra.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7" name="Google Shape;16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050" y="2172675"/>
            <a:ext cx="950475" cy="326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588" y="2953775"/>
            <a:ext cx="1049400" cy="36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050" y="3774350"/>
            <a:ext cx="1049400" cy="36357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2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2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LICENCIAS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3"/>
          <p:cNvSpPr txBox="1"/>
          <p:nvPr/>
        </p:nvSpPr>
        <p:spPr>
          <a:xfrm>
            <a:off x="1255275" y="1308325"/>
            <a:ext cx="7615800" cy="35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Atribución-No Comercial (CC BY-NC)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Esta licencia permite mezclar, ajustar y construir a partir de una obra con fines no comerciales, pero sin tener que licenciar la obra con los mismos términos.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Atribución-No Comercial-Compartir igual (CC BY-NC-SA)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Esta licencia permite entremezclar, ajustar y construir a partir de una obra con fines no comerciales, siempre y cuando las nuevas creaciones estén bajo una licencia con los mismos términos.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Atribución-No Comerciales-No Derivadas (CC BY-NC-ND)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Esta licencia sólo permite que otros puedan descargar las obras y compartirlas, pero no se pueden cambiar de ninguna manera ni se pueden utilizar comercialmente. Es la licencia más restrictiva.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7" name="Google Shape;17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300" y="1935225"/>
            <a:ext cx="918679" cy="3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0" y="2912025"/>
            <a:ext cx="1029475" cy="35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1300" y="3956450"/>
            <a:ext cx="1029481" cy="35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3"/>
          <p:cNvSpPr/>
          <p:nvPr/>
        </p:nvSpPr>
        <p:spPr>
          <a:xfrm>
            <a:off x="6665275" y="436275"/>
            <a:ext cx="1938000" cy="7731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0000">
                <a:alpha val="4980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¡RECUERDA!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Siempre hay que citar al autor.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311420">
            <a:off x="8644171" y="3951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3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3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LICENCIAS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7750" y="1116450"/>
            <a:ext cx="3225927" cy="383639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4"/>
          <p:cNvSpPr txBox="1"/>
          <p:nvPr/>
        </p:nvSpPr>
        <p:spPr>
          <a:xfrm>
            <a:off x="5595075" y="4431175"/>
            <a:ext cx="3421200" cy="4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Infografía elaborada por </a:t>
            </a:r>
            <a:r>
              <a:rPr lang="es" sz="10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Rebiun y la CRUE</a:t>
            </a: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para promocionar el uso de licencias Creative Commons.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0" name="Google Shape;190;p34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4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LICENCIAS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35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0950" y="149975"/>
            <a:ext cx="982025" cy="9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5"/>
          <p:cNvSpPr txBox="1"/>
          <p:nvPr/>
        </p:nvSpPr>
        <p:spPr>
          <a:xfrm>
            <a:off x="3277775" y="1077050"/>
            <a:ext cx="5307300" cy="34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Puedes añadir la licencia Creative Commons que más te interese a: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mbria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tus trabajos académicos (TFG, TFM, Proyecto Fin de Carrera, etc.), blogs, web personal,…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¿Cuales son las ventajas?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mbria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Aumentarás su visibilidad en Internet.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mbria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Tú eliges qué compartir y reutilizar, estableciendo las condiciones que consideres oportunas.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8" name="Google Shape;198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7000" y="1805024"/>
            <a:ext cx="2566275" cy="2559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5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5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¿ME INTERESA USAR UNA LICENCIA CC?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3375" y="2617425"/>
            <a:ext cx="7026925" cy="1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47975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54370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52207" y="2606406"/>
            <a:ext cx="709193" cy="71544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6"/>
          <p:cNvSpPr txBox="1"/>
          <p:nvPr/>
        </p:nvSpPr>
        <p:spPr>
          <a:xfrm>
            <a:off x="1260625" y="3424275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36"/>
          <p:cNvSpPr txBox="1"/>
          <p:nvPr/>
        </p:nvSpPr>
        <p:spPr>
          <a:xfrm>
            <a:off x="36670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Reconocimiento de autoría	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6"/>
          <p:cNvSpPr txBox="1"/>
          <p:nvPr/>
        </p:nvSpPr>
        <p:spPr>
          <a:xfrm>
            <a:off x="14522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Características de la licencia	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6"/>
          <p:cNvSpPr txBox="1"/>
          <p:nvPr/>
        </p:nvSpPr>
        <p:spPr>
          <a:xfrm>
            <a:off x="58142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Añadir a la página web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6"/>
          <p:cNvSpPr txBox="1"/>
          <p:nvPr/>
        </p:nvSpPr>
        <p:spPr>
          <a:xfrm>
            <a:off x="361975" y="1393775"/>
            <a:ext cx="8042100" cy="6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escoger nuestra licencia debemos acudir a la web de </a:t>
            </a:r>
            <a:r>
              <a:rPr lang="es" sz="14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7"/>
              </a:rPr>
              <a:t>Creative Commons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donde seguiremos una serie de pasos:</a:t>
            </a:r>
            <a:endParaRPr sz="15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6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6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 UNA LICENCIA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7"/>
          <p:cNvSpPr txBox="1"/>
          <p:nvPr/>
        </p:nvSpPr>
        <p:spPr>
          <a:xfrm>
            <a:off x="382700" y="1222213"/>
            <a:ext cx="7738500" cy="1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un primer apartado marcaremos los usos permitidos que queremos para nuestra obra, en función de si queremos permitir usos comerciales de nuestra obra u obras derivadas: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21" name="Google Shape;221;p37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0950" y="149975"/>
            <a:ext cx="982025" cy="98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4338" y="2441525"/>
            <a:ext cx="6415325" cy="229570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7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7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 UNA LICENCIA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8"/>
          <p:cNvSpPr txBox="1"/>
          <p:nvPr/>
        </p:nvSpPr>
        <p:spPr>
          <a:xfrm>
            <a:off x="382700" y="1222226"/>
            <a:ext cx="77385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función de los permisos elegidos obtendremos un tipo de licencia u otra. En este caso hemos optado por permitir que se compartan las adaptaciones de nuestra obra y que no haya usos comerciales. Es decir, una licencia Atribución-No Comercial (CC-BY-NC):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6939" y="0"/>
            <a:ext cx="1082636" cy="10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650" y="2280925"/>
            <a:ext cx="7366599" cy="2523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8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8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 UNA LICENCIA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9"/>
          <p:cNvSpPr txBox="1"/>
          <p:nvPr/>
        </p:nvSpPr>
        <p:spPr>
          <a:xfrm>
            <a:off x="382700" y="1222225"/>
            <a:ext cx="7738500" cy="6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un segundo paso, y de manera opcional, podemos rellenar una serie de campos que nos permitirá agregar metadatos legibles en el código HTML sobre la obra que queremos difundir: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9" name="Google Shape;239;p39" descr="ad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3900" y="0"/>
            <a:ext cx="1058700" cy="105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31300" y="1989375"/>
            <a:ext cx="5512600" cy="302932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9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9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 UNA LICENCIA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0"/>
          <p:cNvSpPr txBox="1"/>
          <p:nvPr/>
        </p:nvSpPr>
        <p:spPr>
          <a:xfrm>
            <a:off x="382700" y="1222225"/>
            <a:ext cx="7738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Por último, podremos añadir la información sobre el tipo de licencia elegida a nuestra página web, blog, etc. Aparecerá el tipo de licencia elegida acompañado del logo correspondiente, pudiendo elegir el tamaño: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40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0950" y="149975"/>
            <a:ext cx="982025" cy="98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0200" y="2003250"/>
            <a:ext cx="4450825" cy="231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935100" y="4611797"/>
            <a:ext cx="854650" cy="40642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0"/>
          <p:cNvSpPr txBox="1"/>
          <p:nvPr/>
        </p:nvSpPr>
        <p:spPr>
          <a:xfrm>
            <a:off x="807212" y="4441925"/>
            <a:ext cx="79389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" sz="105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Vídeo para aprender a asignar una licencia CC a una obra</a:t>
            </a:r>
            <a:r>
              <a:rPr lang="es" sz="9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 (10':54''). Universidad de Alicante</a:t>
            </a:r>
            <a:endParaRPr sz="900" b="1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6"/>
            </a:endParaRPr>
          </a:p>
        </p:txBody>
      </p:sp>
      <p:sp>
        <p:nvSpPr>
          <p:cNvPr id="252" name="Google Shape;252;p40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0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 UNA LICENCIA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41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0950" y="149975"/>
            <a:ext cx="982025" cy="9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1"/>
          <p:cNvSpPr txBox="1"/>
          <p:nvPr/>
        </p:nvSpPr>
        <p:spPr>
          <a:xfrm>
            <a:off x="1225625" y="1470800"/>
            <a:ext cx="4896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https://pixabay.com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4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http://www.picdrome.com/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5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https://openclipart.org/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6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http://photopin.com/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7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http://openphoto.net/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8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https://commons.wikimedia.org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9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https://www.flickr.com/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10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http://www.public-domain-photos.com/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11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http://www.freedigitalphotos.net/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12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http://www.metmuseum.org/art/collection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13"/>
            </a:endParaRPr>
          </a:p>
        </p:txBody>
      </p:sp>
      <p:sp>
        <p:nvSpPr>
          <p:cNvPr id="260" name="Google Shape;260;p41"/>
          <p:cNvSpPr/>
          <p:nvPr/>
        </p:nvSpPr>
        <p:spPr>
          <a:xfrm>
            <a:off x="0" y="0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41"/>
          <p:cNvSpPr txBox="1"/>
          <p:nvPr/>
        </p:nvSpPr>
        <p:spPr>
          <a:xfrm>
            <a:off x="102000" y="233550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BUSCAR RECURSOS CON LICENCIA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Creación de contenido digital: 3.3. Derechos de autor y licencias: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Licencias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66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2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42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0" y="0"/>
            <a:ext cx="29322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021600"/>
            <a:ext cx="5864400" cy="11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 b="1" i="0" u="none" strike="noStrike" cap="none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LICENCIAS CREATIVE COMMONS</a:t>
            </a:r>
            <a:endParaRPr sz="3000" b="1" i="0" u="none" strike="noStrike" cap="none">
              <a:solidFill>
                <a:srgbClr val="214C19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Creación de contenido digital. </a:t>
            </a:r>
            <a:b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Derechos de autor y licencias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4" name="Google Shape;10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este apartado...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3140225" y="22864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Serás consciente de la utilidad de estas licencias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Reconocerás los tipos de licencias Creative Commons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Serás capaz de aplicar una licencia Creative Commons a tu obra</a:t>
            </a: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4025" cy="190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720800" y="1384525"/>
            <a:ext cx="5828400" cy="25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son las licencias Creative Commons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Beneficios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Tipologías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obtenerlas</a:t>
            </a: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/>
          <p:nvPr/>
        </p:nvSpPr>
        <p:spPr>
          <a:xfrm>
            <a:off x="469050" y="1526425"/>
            <a:ext cx="8205900" cy="25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13970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licencias </a:t>
            </a:r>
            <a:r>
              <a:rPr lang="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Creative Commons</a:t>
            </a: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son una iniciativa sin ánimo de lucro cuyo objetivo es facilitar un código legal que permita a los autores comunicar los usos permitidos de su obra, conservando siempre sus derechos. Persiguen fundamentalmente la difusión del conocimiento.</a:t>
            </a:r>
            <a:r>
              <a:rPr lang="e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9700" marR="139700" lvl="0" indent="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Por tanto estamos hablando de los derechos de explotación, no de los derechos morales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7" name="Google Shape;127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8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SON LAS LICENCIAS CREATIVE COMMONS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0" name="Google Shape;130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89225" y="-61525"/>
            <a:ext cx="1262925" cy="126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/>
        </p:nvSpPr>
        <p:spPr>
          <a:xfrm>
            <a:off x="487600" y="1094525"/>
            <a:ext cx="6530700" cy="3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Permiten mantener los derechos de autor y, a su vez, que otras personas copien y distribuyan una obra, reconociendo siempre la autoría y bajo las condiciones que decida el autor.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Pueden utilizarse en procedimientos legales ya que constituyen una prueba de autoría.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Se obtiene una mayor difusión de las obras al estar en abierto.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Ayudan a luchar contra el plagio.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6" name="Google Shape;136;p29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3100" y="1623500"/>
            <a:ext cx="1819651" cy="1819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1675" y="1570575"/>
            <a:ext cx="167150" cy="1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1675" y="2817163"/>
            <a:ext cx="167150" cy="1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450" y="3769250"/>
            <a:ext cx="167150" cy="1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450" y="4394500"/>
            <a:ext cx="167150" cy="1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9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9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BENEFICIOS APORTAN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0"/>
          <p:cNvSpPr txBox="1"/>
          <p:nvPr/>
        </p:nvSpPr>
        <p:spPr>
          <a:xfrm>
            <a:off x="331325" y="1917300"/>
            <a:ext cx="7617300" cy="21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las licencias Creative Commons los derechos permitidos por el autor se definen mediante la combinación de cuatro condiciones básicas, dando lugar a seis tipos de licencias. </a:t>
            </a:r>
            <a:endParaRPr sz="18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Universidad de Barcelona es la encargada de proporcionar estas licencias en España, adaptadas a la legislación sobre Propiedad Intelectual.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8" name="Google Shape;14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250" y="154825"/>
            <a:ext cx="1877875" cy="176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0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0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LICENCIAS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/>
          <p:nvPr/>
        </p:nvSpPr>
        <p:spPr>
          <a:xfrm>
            <a:off x="895525" y="1229800"/>
            <a:ext cx="7449600" cy="3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Condiciones básicas Creative Commons: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Reconocimiento al autor (BY)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– En cualquier explotación de la obra autorizada por la licencia hace falta reconocer la autoría.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No Comercial (NC)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– La explotación de la obra queda limitada a usos no comerciales.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Sin obra derivada (ND) 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– La autorización para explotar la obra no incluye la transformación para crear una obra derivada.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Compartir igual (SA)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– La explotación autorizada incluye la creación de obras derivadas siempre que mantengan la misma licencia al ser divulgadas.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6" name="Google Shape;15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950" y="1813325"/>
            <a:ext cx="494075" cy="49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950" y="2425625"/>
            <a:ext cx="494075" cy="49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8950" y="3080325"/>
            <a:ext cx="494075" cy="49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950" y="3818675"/>
            <a:ext cx="494075" cy="49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/>
          <p:nvPr/>
        </p:nvSpPr>
        <p:spPr>
          <a:xfrm>
            <a:off x="0" y="-61525"/>
            <a:ext cx="4508100" cy="11490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1"/>
          <p:cNvSpPr txBox="1"/>
          <p:nvPr/>
        </p:nvSpPr>
        <p:spPr>
          <a:xfrm>
            <a:off x="102000" y="172025"/>
            <a:ext cx="45081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LICENCIAS CC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Microsoft Office PowerPoint</Application>
  <PresentationFormat>Presentación en pantalla (16:9)</PresentationFormat>
  <Paragraphs>127</Paragraphs>
  <Slides>20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30" baseType="lpstr">
      <vt:lpstr>Arial</vt:lpstr>
      <vt:lpstr>Calibri</vt:lpstr>
      <vt:lpstr>Bliss Pro</vt:lpstr>
      <vt:lpstr>Verdana</vt:lpstr>
      <vt:lpstr>Franklin Gothic</vt:lpstr>
      <vt:lpstr>Candara</vt:lpstr>
      <vt:lpstr>Comic Sans MS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2</cp:revision>
  <dcterms:modified xsi:type="dcterms:W3CDTF">2019-10-18T13:34:06Z</dcterms:modified>
</cp:coreProperties>
</file>