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</p:sldIdLst>
  <p:sldSz cx="7620000" cy="19050000"/>
  <p:notesSz cx="6858000" cy="9144000"/>
  <p:embeddedFontLst>
    <p:embeddedFont>
      <p:font typeface="Calibri" panose="020F0502020204030204" pitchFamily="34" charset="0"/>
      <p:regular r:id="rId6"/>
      <p:bold r:id="rId7"/>
      <p:italic r:id="rId8"/>
      <p:boldItalic r:id="rId9"/>
    </p:embeddedFont>
    <p:embeddedFont>
      <p:font typeface="Open Sans Bold" panose="020B0604020202020204" charset="0"/>
      <p:regular r:id="rId10"/>
    </p:embeddedFont>
    <p:embeddedFont>
      <p:font typeface="Raleway Bold" panose="020B0604020202020204" charset="0"/>
      <p:regular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A3A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75" d="100"/>
          <a:sy n="75" d="100"/>
        </p:scale>
        <p:origin x="2118" y="-345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font" Target="fonts/font2.fntdata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font" Target="fonts/font5.fntdata"/><Relationship Id="rId4" Type="http://schemas.openxmlformats.org/officeDocument/2006/relationships/slideMaster" Target="slideMasters/slideMaster1.xml"/><Relationship Id="rId9" Type="http://schemas.openxmlformats.org/officeDocument/2006/relationships/font" Target="fonts/font4.fntdata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svg"/><Relationship Id="rId21" Type="http://schemas.openxmlformats.org/officeDocument/2006/relationships/hyperlink" Target="https://www.rebiun.org/grupos-de-trabajo/linea-2/Innovaci%C3%B3n_docente_y_competencias_digitales" TargetMode="External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19" Type="http://schemas.openxmlformats.org/officeDocument/2006/relationships/image" Target="../media/image18.sv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Relationship Id="rId22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086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76340" y="2324174"/>
            <a:ext cx="7094315" cy="14341981"/>
            <a:chOff x="0" y="0"/>
            <a:chExt cx="2522423" cy="50993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22423" cy="5099371"/>
            </a:xfrm>
            <a:custGeom>
              <a:avLst/>
              <a:gdLst/>
              <a:ahLst/>
              <a:cxnLst/>
              <a:rect l="l" t="t" r="r" b="b"/>
              <a:pathLst>
                <a:path w="2522423" h="5099371">
                  <a:moveTo>
                    <a:pt x="40378" y="0"/>
                  </a:moveTo>
                  <a:lnTo>
                    <a:pt x="2482046" y="0"/>
                  </a:lnTo>
                  <a:cubicBezTo>
                    <a:pt x="2504346" y="0"/>
                    <a:pt x="2522423" y="18078"/>
                    <a:pt x="2522423" y="40378"/>
                  </a:cubicBezTo>
                  <a:lnTo>
                    <a:pt x="2522423" y="5058994"/>
                  </a:lnTo>
                  <a:cubicBezTo>
                    <a:pt x="2522423" y="5081293"/>
                    <a:pt x="2504346" y="5099371"/>
                    <a:pt x="2482046" y="5099371"/>
                  </a:cubicBezTo>
                  <a:lnTo>
                    <a:pt x="40378" y="5099371"/>
                  </a:lnTo>
                  <a:cubicBezTo>
                    <a:pt x="18078" y="5099371"/>
                    <a:pt x="0" y="5081293"/>
                    <a:pt x="0" y="5058994"/>
                  </a:cubicBezTo>
                  <a:lnTo>
                    <a:pt x="0" y="40378"/>
                  </a:lnTo>
                  <a:cubicBezTo>
                    <a:pt x="0" y="18078"/>
                    <a:pt x="18078" y="0"/>
                    <a:pt x="40378" y="0"/>
                  </a:cubicBezTo>
                  <a:close/>
                </a:path>
              </a:pathLst>
            </a:custGeom>
            <a:solidFill>
              <a:srgbClr val="F2F2F2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1203" tIns="51203" rIns="51203" bIns="51203" rtlCol="0" anchor="ctr"/>
            <a:lstStyle/>
            <a:p>
              <a:pPr algn="ctr">
                <a:lnSpc>
                  <a:spcPts val="1975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762000" y="11340668"/>
            <a:ext cx="6122085" cy="4495800"/>
            <a:chOff x="0" y="0"/>
            <a:chExt cx="2176741" cy="159850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176741" cy="1598507"/>
            </a:xfrm>
            <a:custGeom>
              <a:avLst/>
              <a:gdLst/>
              <a:ahLst/>
              <a:cxnLst/>
              <a:rect l="l" t="t" r="r" b="b"/>
              <a:pathLst>
                <a:path w="2176741" h="1598507">
                  <a:moveTo>
                    <a:pt x="48054" y="0"/>
                  </a:moveTo>
                  <a:lnTo>
                    <a:pt x="2128687" y="0"/>
                  </a:lnTo>
                  <a:cubicBezTo>
                    <a:pt x="2155227" y="0"/>
                    <a:pt x="2176741" y="21515"/>
                    <a:pt x="2176741" y="48054"/>
                  </a:cubicBezTo>
                  <a:lnTo>
                    <a:pt x="2176741" y="1550452"/>
                  </a:lnTo>
                  <a:cubicBezTo>
                    <a:pt x="2176741" y="1576992"/>
                    <a:pt x="2155227" y="1598507"/>
                    <a:pt x="2128687" y="1598507"/>
                  </a:cubicBezTo>
                  <a:lnTo>
                    <a:pt x="48054" y="1598507"/>
                  </a:lnTo>
                  <a:cubicBezTo>
                    <a:pt x="21515" y="1598507"/>
                    <a:pt x="0" y="1576992"/>
                    <a:pt x="0" y="1550452"/>
                  </a:cubicBezTo>
                  <a:lnTo>
                    <a:pt x="0" y="48054"/>
                  </a:lnTo>
                  <a:cubicBezTo>
                    <a:pt x="0" y="21515"/>
                    <a:pt x="21515" y="0"/>
                    <a:pt x="48054" y="0"/>
                  </a:cubicBezTo>
                  <a:close/>
                </a:path>
              </a:pathLst>
            </a:custGeom>
            <a:solidFill>
              <a:srgbClr val="9086B5">
                <a:alpha val="50980"/>
              </a:srgbClr>
            </a:solidFill>
            <a:ln w="85725">
              <a:solidFill>
                <a:srgbClr val="54457D">
                  <a:alpha val="50980"/>
                </a:srgbClr>
              </a:solidFill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75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 rot="1009390">
            <a:off x="2060946" y="4026825"/>
            <a:ext cx="1524000" cy="430530"/>
          </a:xfrm>
          <a:custGeom>
            <a:avLst/>
            <a:gdLst/>
            <a:ahLst/>
            <a:cxnLst/>
            <a:rect l="l" t="t" r="r" b="b"/>
            <a:pathLst>
              <a:path w="1524000" h="430530">
                <a:moveTo>
                  <a:pt x="0" y="0"/>
                </a:moveTo>
                <a:lnTo>
                  <a:pt x="1524000" y="0"/>
                </a:lnTo>
                <a:lnTo>
                  <a:pt x="1524000" y="430530"/>
                </a:lnTo>
                <a:lnTo>
                  <a:pt x="0" y="4305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863976" y="6345679"/>
            <a:ext cx="6096000" cy="2218414"/>
            <a:chOff x="0" y="0"/>
            <a:chExt cx="2167467" cy="788769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167467" cy="788769"/>
            </a:xfrm>
            <a:custGeom>
              <a:avLst/>
              <a:gdLst/>
              <a:ahLst/>
              <a:cxnLst/>
              <a:rect l="l" t="t" r="r" b="b"/>
              <a:pathLst>
                <a:path w="2167467" h="788769">
                  <a:moveTo>
                    <a:pt x="48260" y="0"/>
                  </a:moveTo>
                  <a:lnTo>
                    <a:pt x="2119207" y="0"/>
                  </a:lnTo>
                  <a:cubicBezTo>
                    <a:pt x="2145860" y="0"/>
                    <a:pt x="2167467" y="21607"/>
                    <a:pt x="2167467" y="48260"/>
                  </a:cubicBezTo>
                  <a:lnTo>
                    <a:pt x="2167467" y="740509"/>
                  </a:lnTo>
                  <a:cubicBezTo>
                    <a:pt x="2167467" y="753309"/>
                    <a:pt x="2162382" y="765584"/>
                    <a:pt x="2153332" y="774634"/>
                  </a:cubicBezTo>
                  <a:cubicBezTo>
                    <a:pt x="2144281" y="783685"/>
                    <a:pt x="2132006" y="788769"/>
                    <a:pt x="2119207" y="788769"/>
                  </a:cubicBezTo>
                  <a:lnTo>
                    <a:pt x="48260" y="788769"/>
                  </a:lnTo>
                  <a:cubicBezTo>
                    <a:pt x="21607" y="788769"/>
                    <a:pt x="0" y="767163"/>
                    <a:pt x="0" y="740509"/>
                  </a:cubicBezTo>
                  <a:lnTo>
                    <a:pt x="0" y="48260"/>
                  </a:lnTo>
                  <a:cubicBezTo>
                    <a:pt x="0" y="21607"/>
                    <a:pt x="21607" y="0"/>
                    <a:pt x="48260" y="0"/>
                  </a:cubicBezTo>
                  <a:close/>
                </a:path>
              </a:pathLst>
            </a:custGeom>
            <a:solidFill>
              <a:srgbClr val="9086B5">
                <a:alpha val="50980"/>
              </a:srgbClr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75"/>
                </a:lnSpc>
              </a:pPr>
              <a:endParaRPr/>
            </a:p>
          </p:txBody>
        </p:sp>
      </p:grpSp>
      <p:sp>
        <p:nvSpPr>
          <p:cNvPr id="12" name="AutoShape 12"/>
          <p:cNvSpPr/>
          <p:nvPr/>
        </p:nvSpPr>
        <p:spPr>
          <a:xfrm>
            <a:off x="2417585" y="7129068"/>
            <a:ext cx="3242524" cy="0"/>
          </a:xfrm>
          <a:prstGeom prst="line">
            <a:avLst/>
          </a:prstGeom>
          <a:ln w="85725" cap="rnd">
            <a:solidFill>
              <a:srgbClr val="281D51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3" name="Group 13"/>
          <p:cNvGrpSpPr/>
          <p:nvPr/>
        </p:nvGrpSpPr>
        <p:grpSpPr>
          <a:xfrm>
            <a:off x="276340" y="17847635"/>
            <a:ext cx="7094315" cy="904908"/>
            <a:chOff x="0" y="0"/>
            <a:chExt cx="2522423" cy="321745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522423" cy="321745"/>
            </a:xfrm>
            <a:custGeom>
              <a:avLst/>
              <a:gdLst/>
              <a:ahLst/>
              <a:cxnLst/>
              <a:rect l="l" t="t" r="r" b="b"/>
              <a:pathLst>
                <a:path w="2522423" h="321745">
                  <a:moveTo>
                    <a:pt x="0" y="0"/>
                  </a:moveTo>
                  <a:lnTo>
                    <a:pt x="2522423" y="0"/>
                  </a:lnTo>
                  <a:lnTo>
                    <a:pt x="2522423" y="321745"/>
                  </a:lnTo>
                  <a:lnTo>
                    <a:pt x="0" y="321745"/>
                  </a:lnTo>
                  <a:close/>
                </a:path>
              </a:pathLst>
            </a:custGeom>
            <a:solidFill>
              <a:srgbClr val="6A6A6A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75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287583" y="347297"/>
            <a:ext cx="7053617" cy="1052952"/>
            <a:chOff x="0" y="0"/>
            <a:chExt cx="2507953" cy="374383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507953" cy="374383"/>
            </a:xfrm>
            <a:custGeom>
              <a:avLst/>
              <a:gdLst/>
              <a:ahLst/>
              <a:cxnLst/>
              <a:rect l="l" t="t" r="r" b="b"/>
              <a:pathLst>
                <a:path w="2507953" h="374383">
                  <a:moveTo>
                    <a:pt x="0" y="0"/>
                  </a:moveTo>
                  <a:lnTo>
                    <a:pt x="2507953" y="0"/>
                  </a:lnTo>
                  <a:lnTo>
                    <a:pt x="2507953" y="374383"/>
                  </a:lnTo>
                  <a:lnTo>
                    <a:pt x="0" y="374383"/>
                  </a:lnTo>
                  <a:close/>
                </a:path>
              </a:pathLst>
            </a:custGeom>
            <a:solidFill>
              <a:srgbClr val="6A6A6A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75"/>
                </a:lnSpc>
              </a:pPr>
              <a:endParaRPr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1641453" y="6477000"/>
            <a:ext cx="4717963" cy="504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999">
                <a:solidFill>
                  <a:srgbClr val="281D51"/>
                </a:solidFill>
                <a:latin typeface="Raleway Bold"/>
              </a:rPr>
              <a:t>Seguretat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2437081" y="12534551"/>
            <a:ext cx="4049718" cy="711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000">
                <a:solidFill>
                  <a:srgbClr val="281D51"/>
                </a:solidFill>
                <a:latin typeface="Raleway Bold"/>
              </a:rPr>
              <a:t>Protecció de dades personals i privacitat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2417585" y="13823597"/>
            <a:ext cx="4049718" cy="711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</a:pPr>
            <a:r>
              <a:rPr lang="es-ES" sz="2000">
                <a:solidFill>
                  <a:srgbClr val="281D51"/>
                </a:solidFill>
                <a:latin typeface="Raleway Bold"/>
              </a:rPr>
              <a:t>Protecció de la salut i el benestar</a:t>
            </a:r>
            <a:endParaRPr lang="en-US" sz="2000">
              <a:solidFill>
                <a:srgbClr val="281D51"/>
              </a:solidFill>
              <a:latin typeface="Raleway Bold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2417585" y="14978912"/>
            <a:ext cx="4049718" cy="3306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000">
                <a:solidFill>
                  <a:srgbClr val="281D51"/>
                </a:solidFill>
                <a:latin typeface="Raleway Bold"/>
              </a:rPr>
              <a:t>Protecció de l'entorn</a:t>
            </a:r>
          </a:p>
        </p:txBody>
      </p:sp>
      <p:sp>
        <p:nvSpPr>
          <p:cNvPr id="23" name="Freeform 23"/>
          <p:cNvSpPr/>
          <p:nvPr/>
        </p:nvSpPr>
        <p:spPr>
          <a:xfrm rot="-5841098">
            <a:off x="4566147" y="9761943"/>
            <a:ext cx="1142693" cy="993681"/>
          </a:xfrm>
          <a:custGeom>
            <a:avLst/>
            <a:gdLst/>
            <a:ahLst/>
            <a:cxnLst/>
            <a:rect l="l" t="t" r="r" b="b"/>
            <a:pathLst>
              <a:path w="1142693" h="993681">
                <a:moveTo>
                  <a:pt x="0" y="0"/>
                </a:moveTo>
                <a:lnTo>
                  <a:pt x="1142693" y="0"/>
                </a:lnTo>
                <a:lnTo>
                  <a:pt x="1142693" y="993680"/>
                </a:lnTo>
                <a:lnTo>
                  <a:pt x="0" y="99368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4582" r="-16872" b="-109228"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762000" y="5991543"/>
            <a:ext cx="640832" cy="640832"/>
          </a:xfrm>
          <a:custGeom>
            <a:avLst/>
            <a:gdLst/>
            <a:ahLst/>
            <a:cxnLst/>
            <a:rect l="l" t="t" r="r" b="b"/>
            <a:pathLst>
              <a:path w="640832" h="640832">
                <a:moveTo>
                  <a:pt x="0" y="0"/>
                </a:moveTo>
                <a:lnTo>
                  <a:pt x="640832" y="0"/>
                </a:lnTo>
                <a:lnTo>
                  <a:pt x="640832" y="640832"/>
                </a:lnTo>
                <a:lnTo>
                  <a:pt x="0" y="64083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2895337" y="12314356"/>
            <a:ext cx="2327029" cy="2850481"/>
          </a:xfrm>
          <a:custGeom>
            <a:avLst/>
            <a:gdLst/>
            <a:ahLst/>
            <a:cxnLst/>
            <a:rect l="l" t="t" r="r" b="b"/>
            <a:pathLst>
              <a:path w="2327029" h="2850481">
                <a:moveTo>
                  <a:pt x="0" y="0"/>
                </a:moveTo>
                <a:lnTo>
                  <a:pt x="2327029" y="0"/>
                </a:lnTo>
                <a:lnTo>
                  <a:pt x="2327029" y="2850481"/>
                </a:lnTo>
                <a:lnTo>
                  <a:pt x="0" y="285048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36000"/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a-ES"/>
          </a:p>
        </p:txBody>
      </p:sp>
      <p:sp>
        <p:nvSpPr>
          <p:cNvPr id="26" name="Freeform 26"/>
          <p:cNvSpPr/>
          <p:nvPr/>
        </p:nvSpPr>
        <p:spPr>
          <a:xfrm>
            <a:off x="2322409" y="7508463"/>
            <a:ext cx="880669" cy="880669"/>
          </a:xfrm>
          <a:custGeom>
            <a:avLst/>
            <a:gdLst/>
            <a:ahLst/>
            <a:cxnLst/>
            <a:rect l="l" t="t" r="r" b="b"/>
            <a:pathLst>
              <a:path w="880669" h="880669">
                <a:moveTo>
                  <a:pt x="0" y="0"/>
                </a:moveTo>
                <a:lnTo>
                  <a:pt x="880669" y="0"/>
                </a:lnTo>
                <a:lnTo>
                  <a:pt x="880669" y="880669"/>
                </a:lnTo>
                <a:lnTo>
                  <a:pt x="0" y="88066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>
            <a:off x="3576055" y="7636416"/>
            <a:ext cx="671842" cy="671842"/>
          </a:xfrm>
          <a:custGeom>
            <a:avLst/>
            <a:gdLst/>
            <a:ahLst/>
            <a:cxnLst/>
            <a:rect l="l" t="t" r="r" b="b"/>
            <a:pathLst>
              <a:path w="671842" h="671842">
                <a:moveTo>
                  <a:pt x="0" y="0"/>
                </a:moveTo>
                <a:lnTo>
                  <a:pt x="671842" y="0"/>
                </a:lnTo>
                <a:lnTo>
                  <a:pt x="671842" y="671843"/>
                </a:lnTo>
                <a:lnTo>
                  <a:pt x="0" y="671843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28" name="Freeform 28"/>
          <p:cNvSpPr/>
          <p:nvPr/>
        </p:nvSpPr>
        <p:spPr>
          <a:xfrm>
            <a:off x="4848493" y="7542990"/>
            <a:ext cx="811615" cy="811615"/>
          </a:xfrm>
          <a:custGeom>
            <a:avLst/>
            <a:gdLst/>
            <a:ahLst/>
            <a:cxnLst/>
            <a:rect l="l" t="t" r="r" b="b"/>
            <a:pathLst>
              <a:path w="811615" h="811615">
                <a:moveTo>
                  <a:pt x="0" y="0"/>
                </a:moveTo>
                <a:lnTo>
                  <a:pt x="811616" y="0"/>
                </a:lnTo>
                <a:lnTo>
                  <a:pt x="811616" y="811615"/>
                </a:lnTo>
                <a:lnTo>
                  <a:pt x="0" y="811615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29" name="Freeform 29"/>
          <p:cNvSpPr/>
          <p:nvPr/>
        </p:nvSpPr>
        <p:spPr>
          <a:xfrm>
            <a:off x="1142020" y="11717437"/>
            <a:ext cx="961627" cy="961627"/>
          </a:xfrm>
          <a:custGeom>
            <a:avLst/>
            <a:gdLst/>
            <a:ahLst/>
            <a:cxnLst/>
            <a:rect l="l" t="t" r="r" b="b"/>
            <a:pathLst>
              <a:path w="961627" h="961627">
                <a:moveTo>
                  <a:pt x="0" y="0"/>
                </a:moveTo>
                <a:lnTo>
                  <a:pt x="961627" y="0"/>
                </a:lnTo>
                <a:lnTo>
                  <a:pt x="961627" y="961627"/>
                </a:lnTo>
                <a:lnTo>
                  <a:pt x="0" y="96162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30" name="Freeform 30"/>
          <p:cNvSpPr/>
          <p:nvPr/>
        </p:nvSpPr>
        <p:spPr>
          <a:xfrm>
            <a:off x="1230384" y="13217872"/>
            <a:ext cx="784899" cy="784899"/>
          </a:xfrm>
          <a:custGeom>
            <a:avLst/>
            <a:gdLst/>
            <a:ahLst/>
            <a:cxnLst/>
            <a:rect l="l" t="t" r="r" b="b"/>
            <a:pathLst>
              <a:path w="784899" h="784899">
                <a:moveTo>
                  <a:pt x="0" y="0"/>
                </a:moveTo>
                <a:lnTo>
                  <a:pt x="784898" y="0"/>
                </a:lnTo>
                <a:lnTo>
                  <a:pt x="784898" y="784899"/>
                </a:lnTo>
                <a:lnTo>
                  <a:pt x="0" y="784899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31" name="Freeform 31"/>
          <p:cNvSpPr/>
          <p:nvPr/>
        </p:nvSpPr>
        <p:spPr>
          <a:xfrm>
            <a:off x="1202657" y="14541579"/>
            <a:ext cx="877592" cy="877592"/>
          </a:xfrm>
          <a:custGeom>
            <a:avLst/>
            <a:gdLst/>
            <a:ahLst/>
            <a:cxnLst/>
            <a:rect l="l" t="t" r="r" b="b"/>
            <a:pathLst>
              <a:path w="877592" h="877592">
                <a:moveTo>
                  <a:pt x="0" y="0"/>
                </a:moveTo>
                <a:lnTo>
                  <a:pt x="877592" y="0"/>
                </a:lnTo>
                <a:lnTo>
                  <a:pt x="877592" y="877592"/>
                </a:lnTo>
                <a:lnTo>
                  <a:pt x="0" y="877592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32" name="Freeform 32"/>
          <p:cNvSpPr/>
          <p:nvPr/>
        </p:nvSpPr>
        <p:spPr>
          <a:xfrm>
            <a:off x="6605697" y="18064689"/>
            <a:ext cx="586245" cy="605918"/>
          </a:xfrm>
          <a:custGeom>
            <a:avLst/>
            <a:gdLst/>
            <a:ahLst/>
            <a:cxnLst/>
            <a:rect l="l" t="t" r="r" b="b"/>
            <a:pathLst>
              <a:path w="586245" h="605918">
                <a:moveTo>
                  <a:pt x="0" y="0"/>
                </a:moveTo>
                <a:lnTo>
                  <a:pt x="586245" y="0"/>
                </a:lnTo>
                <a:lnTo>
                  <a:pt x="586245" y="605918"/>
                </a:lnTo>
                <a:lnTo>
                  <a:pt x="0" y="605918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33" name="TextBox 33"/>
          <p:cNvSpPr txBox="1"/>
          <p:nvPr/>
        </p:nvSpPr>
        <p:spPr>
          <a:xfrm>
            <a:off x="719171" y="2110587"/>
            <a:ext cx="1477169" cy="18924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391"/>
              </a:lnSpc>
            </a:pPr>
            <a:r>
              <a:rPr lang="en-US" sz="10993">
                <a:solidFill>
                  <a:srgbClr val="54457D"/>
                </a:solidFill>
                <a:latin typeface="Raleway Bold"/>
              </a:rPr>
              <a:t>21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2707534" y="3138403"/>
            <a:ext cx="3651882" cy="5775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>
              <a:lnSpc>
                <a:spcPts val="4850"/>
              </a:lnSpc>
              <a:spcBef>
                <a:spcPct val="0"/>
              </a:spcBef>
            </a:pPr>
            <a:r>
              <a:rPr lang="en-US" sz="3464">
                <a:solidFill>
                  <a:srgbClr val="000000"/>
                </a:solidFill>
                <a:latin typeface="Raleway Bold"/>
              </a:rPr>
              <a:t>COMPETÈNCIES</a:t>
            </a:r>
            <a:endParaRPr lang="en-US" sz="3464" u="none" strike="noStrike" dirty="0">
              <a:solidFill>
                <a:srgbClr val="000000"/>
              </a:solidFill>
              <a:latin typeface="Raleway Bold"/>
            </a:endParaRPr>
          </a:p>
        </p:txBody>
      </p:sp>
      <p:sp>
        <p:nvSpPr>
          <p:cNvPr id="35" name="TextBox 35"/>
          <p:cNvSpPr txBox="1"/>
          <p:nvPr/>
        </p:nvSpPr>
        <p:spPr>
          <a:xfrm>
            <a:off x="3582444" y="3462878"/>
            <a:ext cx="753070" cy="18331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984"/>
              </a:lnSpc>
            </a:pPr>
            <a:r>
              <a:rPr lang="en-US" sz="10703">
                <a:solidFill>
                  <a:srgbClr val="54457D"/>
                </a:solidFill>
                <a:latin typeface="Raleway Bold"/>
              </a:rPr>
              <a:t>5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4677356" y="4612528"/>
            <a:ext cx="1418272" cy="5977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 algn="ctr">
              <a:lnSpc>
                <a:spcPts val="4850"/>
              </a:lnSpc>
              <a:spcBef>
                <a:spcPct val="0"/>
              </a:spcBef>
            </a:pPr>
            <a:r>
              <a:rPr lang="en-US" sz="3464">
                <a:solidFill>
                  <a:srgbClr val="000000"/>
                </a:solidFill>
                <a:latin typeface="Raleway Bold"/>
              </a:rPr>
              <a:t>ÀREES</a:t>
            </a:r>
            <a:endParaRPr lang="en-US" sz="3464" u="none" strike="noStrike">
              <a:solidFill>
                <a:srgbClr val="000000"/>
              </a:solidFill>
              <a:latin typeface="Raleway Bold"/>
            </a:endParaRPr>
          </a:p>
        </p:txBody>
      </p:sp>
      <p:sp>
        <p:nvSpPr>
          <p:cNvPr id="37" name="TextBox 37"/>
          <p:cNvSpPr txBox="1"/>
          <p:nvPr/>
        </p:nvSpPr>
        <p:spPr>
          <a:xfrm>
            <a:off x="2437081" y="11759768"/>
            <a:ext cx="4049718" cy="3306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000">
                <a:solidFill>
                  <a:srgbClr val="281D51"/>
                </a:solidFill>
                <a:latin typeface="Raleway Bold"/>
              </a:rPr>
              <a:t>Protecció de dispositius</a:t>
            </a:r>
          </a:p>
        </p:txBody>
      </p:sp>
      <p:grpSp>
        <p:nvGrpSpPr>
          <p:cNvPr id="38" name="Group 38"/>
          <p:cNvGrpSpPr/>
          <p:nvPr/>
        </p:nvGrpSpPr>
        <p:grpSpPr>
          <a:xfrm>
            <a:off x="4381768" y="9011768"/>
            <a:ext cx="2988887" cy="1744989"/>
            <a:chOff x="0" y="0"/>
            <a:chExt cx="3985183" cy="2326652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2326652" cy="2326652"/>
            </a:xfrm>
            <a:custGeom>
              <a:avLst/>
              <a:gdLst/>
              <a:ahLst/>
              <a:cxnLst/>
              <a:rect l="l" t="t" r="r" b="b"/>
              <a:pathLst>
                <a:path w="2326652" h="2326652">
                  <a:moveTo>
                    <a:pt x="0" y="0"/>
                  </a:moveTo>
                  <a:lnTo>
                    <a:pt x="2326652" y="0"/>
                  </a:lnTo>
                  <a:lnTo>
                    <a:pt x="2326652" y="2326652"/>
                  </a:lnTo>
                  <a:lnTo>
                    <a:pt x="0" y="23266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0" name="Freeform 40"/>
            <p:cNvSpPr/>
            <p:nvPr/>
          </p:nvSpPr>
          <p:spPr>
            <a:xfrm>
              <a:off x="434898" y="434898"/>
              <a:ext cx="1456856" cy="1456856"/>
            </a:xfrm>
            <a:custGeom>
              <a:avLst/>
              <a:gdLst/>
              <a:ahLst/>
              <a:cxnLst/>
              <a:rect l="l" t="t" r="r" b="b"/>
              <a:pathLst>
                <a:path w="1456856" h="1456856">
                  <a:moveTo>
                    <a:pt x="0" y="0"/>
                  </a:moveTo>
                  <a:lnTo>
                    <a:pt x="1456856" y="0"/>
                  </a:lnTo>
                  <a:lnTo>
                    <a:pt x="1456856" y="1456856"/>
                  </a:lnTo>
                  <a:lnTo>
                    <a:pt x="0" y="14568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1" name="Freeform 41"/>
            <p:cNvSpPr/>
            <p:nvPr/>
          </p:nvSpPr>
          <p:spPr>
            <a:xfrm>
              <a:off x="1306117" y="135857"/>
              <a:ext cx="2054938" cy="2054938"/>
            </a:xfrm>
            <a:custGeom>
              <a:avLst/>
              <a:gdLst/>
              <a:ahLst/>
              <a:cxnLst/>
              <a:rect l="l" t="t" r="r" b="b"/>
              <a:pathLst>
                <a:path w="2054938" h="2054938">
                  <a:moveTo>
                    <a:pt x="0" y="0"/>
                  </a:moveTo>
                  <a:lnTo>
                    <a:pt x="2054938" y="0"/>
                  </a:lnTo>
                  <a:lnTo>
                    <a:pt x="2054938" y="2054938"/>
                  </a:lnTo>
                  <a:lnTo>
                    <a:pt x="0" y="20549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2" name="Freeform 42"/>
            <p:cNvSpPr/>
            <p:nvPr/>
          </p:nvSpPr>
          <p:spPr>
            <a:xfrm rot="-5410475">
              <a:off x="1723005" y="-322125"/>
              <a:ext cx="1872301" cy="2646361"/>
            </a:xfrm>
            <a:custGeom>
              <a:avLst/>
              <a:gdLst/>
              <a:ahLst/>
              <a:cxnLst/>
              <a:rect l="l" t="t" r="r" b="b"/>
              <a:pathLst>
                <a:path w="1872301" h="2646361">
                  <a:moveTo>
                    <a:pt x="0" y="0"/>
                  </a:moveTo>
                  <a:lnTo>
                    <a:pt x="1872301" y="0"/>
                  </a:lnTo>
                  <a:lnTo>
                    <a:pt x="1872301" y="2646361"/>
                  </a:lnTo>
                  <a:lnTo>
                    <a:pt x="0" y="26463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43" name="Freeform 43"/>
          <p:cNvSpPr/>
          <p:nvPr/>
        </p:nvSpPr>
        <p:spPr>
          <a:xfrm>
            <a:off x="287583" y="18004452"/>
            <a:ext cx="872634" cy="609240"/>
          </a:xfrm>
          <a:custGeom>
            <a:avLst/>
            <a:gdLst/>
            <a:ahLst/>
            <a:cxnLst/>
            <a:rect l="l" t="t" r="r" b="b"/>
            <a:pathLst>
              <a:path w="872634" h="609240">
                <a:moveTo>
                  <a:pt x="0" y="0"/>
                </a:moveTo>
                <a:lnTo>
                  <a:pt x="872634" y="0"/>
                </a:lnTo>
                <a:lnTo>
                  <a:pt x="872634" y="609241"/>
                </a:lnTo>
                <a:lnTo>
                  <a:pt x="0" y="609241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</p:sp>
      <p:sp>
        <p:nvSpPr>
          <p:cNvPr id="44" name="TextBox 44"/>
          <p:cNvSpPr txBox="1"/>
          <p:nvPr/>
        </p:nvSpPr>
        <p:spPr>
          <a:xfrm>
            <a:off x="287583" y="536980"/>
            <a:ext cx="7053617" cy="10922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lang="fr-FR" sz="2100">
                <a:solidFill>
                  <a:srgbClr val="FFFFFF"/>
                </a:solidFill>
                <a:latin typeface="Open Sans Bold"/>
              </a:rPr>
              <a:t>LES COMPETÈNCIES DIGITALS,</a:t>
            </a:r>
          </a:p>
          <a:p>
            <a:pPr algn="ctr">
              <a:lnSpc>
                <a:spcPts val="2940"/>
              </a:lnSpc>
            </a:pPr>
            <a:r>
              <a:rPr lang="fr-FR" sz="2100">
                <a:solidFill>
                  <a:srgbClr val="FFFFFF"/>
                </a:solidFill>
                <a:latin typeface="Open Sans Bold"/>
              </a:rPr>
              <a:t>ESTRATÈGIQUES PER ALS ESTUDIANTS DE GRAU</a:t>
            </a:r>
          </a:p>
          <a:p>
            <a:pPr algn="ctr">
              <a:lnSpc>
                <a:spcPts val="2940"/>
              </a:lnSpc>
            </a:pPr>
            <a:endParaRPr lang="en-US" sz="2100">
              <a:solidFill>
                <a:srgbClr val="FFFFFF"/>
              </a:solidFill>
              <a:latin typeface="Open Sans Bold"/>
            </a:endParaRPr>
          </a:p>
        </p:txBody>
      </p:sp>
      <p:sp>
        <p:nvSpPr>
          <p:cNvPr id="45" name="TextBox 45"/>
          <p:cNvSpPr txBox="1"/>
          <p:nvPr/>
        </p:nvSpPr>
        <p:spPr>
          <a:xfrm>
            <a:off x="1293720" y="17851002"/>
            <a:ext cx="5111870" cy="6025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 algn="ctr">
              <a:lnSpc>
                <a:spcPts val="1618"/>
              </a:lnSpc>
              <a:spcBef>
                <a:spcPct val="0"/>
              </a:spcBef>
            </a:pPr>
            <a:r>
              <a:rPr lang="en-US" sz="1156">
                <a:solidFill>
                  <a:srgbClr val="3A3AB9"/>
                </a:solidFill>
                <a:latin typeface="Open Sans Bold"/>
                <a:hlinkClick r:id="rId21" tooltip="https://www.rebiun.org/grupos-de-trabajo/linea-2/Innovaci%C3%B3n_docente_y_competencias_digitale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PIa Estratègic 2020-2023</a:t>
            </a:r>
          </a:p>
          <a:p>
            <a:pPr lvl="0" algn="ctr">
              <a:lnSpc>
                <a:spcPts val="1618"/>
              </a:lnSpc>
              <a:spcBef>
                <a:spcPct val="0"/>
              </a:spcBef>
            </a:pPr>
            <a:r>
              <a:rPr lang="en-US" sz="1156">
                <a:solidFill>
                  <a:srgbClr val="3A3AB9"/>
                </a:solidFill>
                <a:latin typeface="Open Sans Bold"/>
                <a:hlinkClick r:id="rId21" tooltip="https://www.rebiun.org/grupos-de-trabajo/linea-2/Innovaci%C3%B3n_docente_y_competencias_digitale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Línia 2: Transformació digital i coneixement obert</a:t>
            </a:r>
          </a:p>
          <a:p>
            <a:pPr lvl="0" algn="ctr">
              <a:lnSpc>
                <a:spcPts val="1618"/>
              </a:lnSpc>
              <a:spcBef>
                <a:spcPct val="0"/>
              </a:spcBef>
            </a:pPr>
            <a:r>
              <a:rPr lang="en-US" sz="1156">
                <a:solidFill>
                  <a:srgbClr val="3A3AB9"/>
                </a:solidFill>
                <a:latin typeface="Open Sans Bold"/>
                <a:hlinkClick r:id="rId21" tooltip="https://www.rebiun.org/grupos-de-trabajo/linea-2/Innovaci%C3%B3n_docente_y_competencias_digitale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Objectiu General 4: Innovació docent i competències digitals</a:t>
            </a:r>
            <a:endParaRPr lang="en-US" sz="1156" u="none" strike="noStrike">
              <a:solidFill>
                <a:srgbClr val="3A3AB9"/>
              </a:solidFill>
              <a:latin typeface="Open Sans Bold"/>
              <a:hlinkClick r:id="rId21" tooltip="https://www.rebiun.org/grupos-de-trabajo/linea-2/Innovaci%C3%B3n_docente_y_competencias_digitales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46" name="Freeform 46"/>
          <p:cNvSpPr/>
          <p:nvPr/>
        </p:nvSpPr>
        <p:spPr>
          <a:xfrm>
            <a:off x="3363264" y="18485148"/>
            <a:ext cx="802184" cy="267395"/>
          </a:xfrm>
          <a:custGeom>
            <a:avLst/>
            <a:gdLst/>
            <a:ahLst/>
            <a:cxnLst/>
            <a:rect l="l" t="t" r="r" b="b"/>
            <a:pathLst>
              <a:path w="802184" h="267395">
                <a:moveTo>
                  <a:pt x="0" y="0"/>
                </a:moveTo>
                <a:lnTo>
                  <a:pt x="802184" y="0"/>
                </a:lnTo>
                <a:lnTo>
                  <a:pt x="802184" y="267395"/>
                </a:lnTo>
                <a:lnTo>
                  <a:pt x="0" y="267395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b81eb7c9-af68-4fd9-9c29-26eeba22c308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8CA4DB168FB5246807B4F4E10E93A66" ma:contentTypeVersion="16" ma:contentTypeDescription="Crear nuevo documento." ma:contentTypeScope="" ma:versionID="5f21548d13146a08b857114bc3ba4847">
  <xsd:schema xmlns:xsd="http://www.w3.org/2001/XMLSchema" xmlns:xs="http://www.w3.org/2001/XMLSchema" xmlns:p="http://schemas.microsoft.com/office/2006/metadata/properties" xmlns:ns3="b81eb7c9-af68-4fd9-9c29-26eeba22c308" xmlns:ns4="7ff79113-0ae4-4657-9cd7-2c3400bc7ef8" targetNamespace="http://schemas.microsoft.com/office/2006/metadata/properties" ma:root="true" ma:fieldsID="4f07abb233d7833e8ef39d4b38caaf80" ns3:_="" ns4:_="">
    <xsd:import namespace="b81eb7c9-af68-4fd9-9c29-26eeba22c308"/>
    <xsd:import namespace="7ff79113-0ae4-4657-9cd7-2c3400bc7ef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  <xsd:element ref="ns3:_activity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1eb7c9-af68-4fd9-9c29-26eeba22c30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f79113-0ae4-4657-9cd7-2c3400bc7ef8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Hash de la sugerencia para comparti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EBB45DC-AC20-4EA1-8A56-021ED41DD060}">
  <ds:schemaRefs>
    <ds:schemaRef ds:uri="http://www.w3.org/XML/1998/namespace"/>
    <ds:schemaRef ds:uri="http://schemas.microsoft.com/office/2006/documentManagement/types"/>
    <ds:schemaRef ds:uri="b81eb7c9-af68-4fd9-9c29-26eeba22c308"/>
    <ds:schemaRef ds:uri="http://purl.org/dc/terms/"/>
    <ds:schemaRef ds:uri="http://schemas.microsoft.com/office/2006/metadata/properties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7ff79113-0ae4-4657-9cd7-2c3400bc7ef8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6154230A-92E0-4C44-B8E2-3790D0C3280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6432180-2BA4-4A3F-9FE3-8780C699819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81eb7c9-af68-4fd9-9c29-26eeba22c308"/>
    <ds:schemaRef ds:uri="7ff79113-0ae4-4657-9cd7-2c3400bc7ef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54</Words>
  <Application>Microsoft Office PowerPoint</Application>
  <PresentationFormat>Personalizado</PresentationFormat>
  <Paragraphs>14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Open Sans Bold</vt:lpstr>
      <vt:lpstr>Raleway Bold</vt:lpstr>
      <vt:lpstr>Calibri</vt:lpstr>
      <vt:lpstr>Arial</vt:lpstr>
      <vt:lpstr>Office Theme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Definitivas</dc:title>
  <dc:creator>Biblioteca</dc:creator>
  <cp:lastModifiedBy>UPC</cp:lastModifiedBy>
  <cp:revision>5</cp:revision>
  <dcterms:created xsi:type="dcterms:W3CDTF">2006-08-16T00:00:00Z</dcterms:created>
  <dcterms:modified xsi:type="dcterms:W3CDTF">2023-09-15T11:55:50Z</dcterms:modified>
  <dc:identifier>DAFmkfTt-R8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0x01010028CA4DB168FB5246807B4F4E10E93A66</vt:lpwstr>
  </property>
</Properties>
</file>