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5" d="100"/>
          <a:sy n="75" d="100"/>
        </p:scale>
        <p:origin x="2118" y="-3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hyperlink" Target="https://www.rebiun.org/grupos-de-trabajo/linea-2/Innovaci%C3%B3n_docente_y_competencias_digitales" TargetMode="External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86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4174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11340668"/>
            <a:ext cx="6122085" cy="4495800"/>
            <a:chOff x="0" y="0"/>
            <a:chExt cx="2176741" cy="159850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  <a:ln w="85725">
              <a:solidFill>
                <a:srgbClr val="54457D">
                  <a:alpha val="50980"/>
                </a:srgbClr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863976" y="6345679"/>
            <a:ext cx="6096000" cy="2218414"/>
            <a:chOff x="0" y="0"/>
            <a:chExt cx="2167467" cy="78876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167467" cy="788769"/>
            </a:xfrm>
            <a:custGeom>
              <a:avLst/>
              <a:gdLst/>
              <a:ahLst/>
              <a:cxnLst/>
              <a:rect l="l" t="t" r="r" b="b"/>
              <a:pathLst>
                <a:path w="2167467" h="788769">
                  <a:moveTo>
                    <a:pt x="48260" y="0"/>
                  </a:moveTo>
                  <a:lnTo>
                    <a:pt x="2119207" y="0"/>
                  </a:lnTo>
                  <a:cubicBezTo>
                    <a:pt x="2145860" y="0"/>
                    <a:pt x="2167467" y="21607"/>
                    <a:pt x="2167467" y="48260"/>
                  </a:cubicBezTo>
                  <a:lnTo>
                    <a:pt x="2167467" y="740509"/>
                  </a:lnTo>
                  <a:cubicBezTo>
                    <a:pt x="2167467" y="753309"/>
                    <a:pt x="2162382" y="765584"/>
                    <a:pt x="2153332" y="774634"/>
                  </a:cubicBezTo>
                  <a:cubicBezTo>
                    <a:pt x="2144281" y="783685"/>
                    <a:pt x="2132006" y="788769"/>
                    <a:pt x="2119207" y="788769"/>
                  </a:cubicBezTo>
                  <a:lnTo>
                    <a:pt x="48260" y="788769"/>
                  </a:lnTo>
                  <a:cubicBezTo>
                    <a:pt x="21607" y="788769"/>
                    <a:pt x="0" y="767163"/>
                    <a:pt x="0" y="740509"/>
                  </a:cubicBezTo>
                  <a:lnTo>
                    <a:pt x="0" y="48260"/>
                  </a:lnTo>
                  <a:cubicBezTo>
                    <a:pt x="0" y="21607"/>
                    <a:pt x="21607" y="0"/>
                    <a:pt x="48260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2" name="AutoShape 12"/>
          <p:cNvSpPr/>
          <p:nvPr/>
        </p:nvSpPr>
        <p:spPr>
          <a:xfrm>
            <a:off x="2417585" y="7129068"/>
            <a:ext cx="3242524" cy="0"/>
          </a:xfrm>
          <a:prstGeom prst="line">
            <a:avLst/>
          </a:prstGeom>
          <a:ln w="85725" cap="rnd">
            <a:solidFill>
              <a:srgbClr val="281D5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>
            <a:off x="276340" y="17847635"/>
            <a:ext cx="7094315" cy="904908"/>
            <a:chOff x="0" y="0"/>
            <a:chExt cx="2522423" cy="32174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21745"/>
            </a:xfrm>
            <a:custGeom>
              <a:avLst/>
              <a:gdLst/>
              <a:ahLst/>
              <a:cxnLst/>
              <a:rect l="l" t="t" r="r" b="b"/>
              <a:pathLst>
                <a:path w="2522423" h="321745">
                  <a:moveTo>
                    <a:pt x="0" y="0"/>
                  </a:moveTo>
                  <a:lnTo>
                    <a:pt x="2522423" y="0"/>
                  </a:lnTo>
                  <a:lnTo>
                    <a:pt x="2522423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87583" y="347297"/>
            <a:ext cx="7053617" cy="1052952"/>
            <a:chOff x="0" y="0"/>
            <a:chExt cx="2507953" cy="37438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07953" cy="374383"/>
            </a:xfrm>
            <a:custGeom>
              <a:avLst/>
              <a:gdLst/>
              <a:ahLst/>
              <a:cxnLst/>
              <a:rect l="l" t="t" r="r" b="b"/>
              <a:pathLst>
                <a:path w="2507953" h="374383">
                  <a:moveTo>
                    <a:pt x="0" y="0"/>
                  </a:moveTo>
                  <a:lnTo>
                    <a:pt x="2507953" y="0"/>
                  </a:lnTo>
                  <a:lnTo>
                    <a:pt x="2507953" y="374383"/>
                  </a:lnTo>
                  <a:lnTo>
                    <a:pt x="0" y="374383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41453" y="6477000"/>
            <a:ext cx="4717963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>
                <a:solidFill>
                  <a:srgbClr val="281D51"/>
                </a:solidFill>
                <a:latin typeface="Raleway Bold"/>
              </a:rPr>
              <a:t>Seguretat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37081" y="12534551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 de dades personals i privacitat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417585" y="13823597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s-ES" sz="2000">
                <a:solidFill>
                  <a:srgbClr val="281D51"/>
                </a:solidFill>
                <a:latin typeface="Raleway Bold"/>
              </a:rPr>
              <a:t>Protecció de la salut i el benestar</a:t>
            </a:r>
            <a:endParaRPr lang="en-US" sz="200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17585" y="14978912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 de l'entorn</a:t>
            </a:r>
          </a:p>
        </p:txBody>
      </p:sp>
      <p:sp>
        <p:nvSpPr>
          <p:cNvPr id="23" name="Freeform 23"/>
          <p:cNvSpPr/>
          <p:nvPr/>
        </p:nvSpPr>
        <p:spPr>
          <a:xfrm rot="-5841098">
            <a:off x="4566147" y="9761943"/>
            <a:ext cx="1142693" cy="993681"/>
          </a:xfrm>
          <a:custGeom>
            <a:avLst/>
            <a:gdLst/>
            <a:ahLst/>
            <a:cxnLst/>
            <a:rect l="l" t="t" r="r" b="b"/>
            <a:pathLst>
              <a:path w="1142693" h="993681">
                <a:moveTo>
                  <a:pt x="0" y="0"/>
                </a:moveTo>
                <a:lnTo>
                  <a:pt x="1142693" y="0"/>
                </a:lnTo>
                <a:lnTo>
                  <a:pt x="1142693" y="993680"/>
                </a:lnTo>
                <a:lnTo>
                  <a:pt x="0" y="993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4582" r="-16872" b="-109228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762000" y="5991543"/>
            <a:ext cx="640832" cy="640832"/>
          </a:xfrm>
          <a:custGeom>
            <a:avLst/>
            <a:gdLst/>
            <a:ahLst/>
            <a:cxnLst/>
            <a:rect l="l" t="t" r="r" b="b"/>
            <a:pathLst>
              <a:path w="640832" h="640832">
                <a:moveTo>
                  <a:pt x="0" y="0"/>
                </a:moveTo>
                <a:lnTo>
                  <a:pt x="640832" y="0"/>
                </a:lnTo>
                <a:lnTo>
                  <a:pt x="640832" y="640832"/>
                </a:lnTo>
                <a:lnTo>
                  <a:pt x="0" y="6408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2895337" y="12314356"/>
            <a:ext cx="2327029" cy="2850481"/>
          </a:xfrm>
          <a:custGeom>
            <a:avLst/>
            <a:gdLst/>
            <a:ahLst/>
            <a:cxnLst/>
            <a:rect l="l" t="t" r="r" b="b"/>
            <a:pathLst>
              <a:path w="2327029" h="2850481">
                <a:moveTo>
                  <a:pt x="0" y="0"/>
                </a:moveTo>
                <a:lnTo>
                  <a:pt x="2327029" y="0"/>
                </a:lnTo>
                <a:lnTo>
                  <a:pt x="2327029" y="2850481"/>
                </a:lnTo>
                <a:lnTo>
                  <a:pt x="0" y="28504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6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6" name="Freeform 26"/>
          <p:cNvSpPr/>
          <p:nvPr/>
        </p:nvSpPr>
        <p:spPr>
          <a:xfrm>
            <a:off x="2322409" y="7508463"/>
            <a:ext cx="880669" cy="880669"/>
          </a:xfrm>
          <a:custGeom>
            <a:avLst/>
            <a:gdLst/>
            <a:ahLst/>
            <a:cxnLst/>
            <a:rect l="l" t="t" r="r" b="b"/>
            <a:pathLst>
              <a:path w="880669" h="880669">
                <a:moveTo>
                  <a:pt x="0" y="0"/>
                </a:moveTo>
                <a:lnTo>
                  <a:pt x="880669" y="0"/>
                </a:lnTo>
                <a:lnTo>
                  <a:pt x="880669" y="880669"/>
                </a:lnTo>
                <a:lnTo>
                  <a:pt x="0" y="8806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576055" y="7636416"/>
            <a:ext cx="671842" cy="671842"/>
          </a:xfrm>
          <a:custGeom>
            <a:avLst/>
            <a:gdLst/>
            <a:ahLst/>
            <a:cxnLst/>
            <a:rect l="l" t="t" r="r" b="b"/>
            <a:pathLst>
              <a:path w="671842" h="671842">
                <a:moveTo>
                  <a:pt x="0" y="0"/>
                </a:moveTo>
                <a:lnTo>
                  <a:pt x="671842" y="0"/>
                </a:lnTo>
                <a:lnTo>
                  <a:pt x="671842" y="671843"/>
                </a:lnTo>
                <a:lnTo>
                  <a:pt x="0" y="67184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4848493" y="7542990"/>
            <a:ext cx="811615" cy="811615"/>
          </a:xfrm>
          <a:custGeom>
            <a:avLst/>
            <a:gdLst/>
            <a:ahLst/>
            <a:cxnLst/>
            <a:rect l="l" t="t" r="r" b="b"/>
            <a:pathLst>
              <a:path w="811615" h="811615">
                <a:moveTo>
                  <a:pt x="0" y="0"/>
                </a:moveTo>
                <a:lnTo>
                  <a:pt x="811616" y="0"/>
                </a:lnTo>
                <a:lnTo>
                  <a:pt x="811616" y="811615"/>
                </a:lnTo>
                <a:lnTo>
                  <a:pt x="0" y="81161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142020" y="11717437"/>
            <a:ext cx="961627" cy="961627"/>
          </a:xfrm>
          <a:custGeom>
            <a:avLst/>
            <a:gdLst/>
            <a:ahLst/>
            <a:cxnLst/>
            <a:rect l="l" t="t" r="r" b="b"/>
            <a:pathLst>
              <a:path w="961627" h="961627">
                <a:moveTo>
                  <a:pt x="0" y="0"/>
                </a:moveTo>
                <a:lnTo>
                  <a:pt x="961627" y="0"/>
                </a:lnTo>
                <a:lnTo>
                  <a:pt x="961627" y="961627"/>
                </a:lnTo>
                <a:lnTo>
                  <a:pt x="0" y="9616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230384" y="13217872"/>
            <a:ext cx="784899" cy="784899"/>
          </a:xfrm>
          <a:custGeom>
            <a:avLst/>
            <a:gdLst/>
            <a:ahLst/>
            <a:cxnLst/>
            <a:rect l="l" t="t" r="r" b="b"/>
            <a:pathLst>
              <a:path w="784899" h="784899">
                <a:moveTo>
                  <a:pt x="0" y="0"/>
                </a:moveTo>
                <a:lnTo>
                  <a:pt x="784898" y="0"/>
                </a:lnTo>
                <a:lnTo>
                  <a:pt x="784898" y="784899"/>
                </a:lnTo>
                <a:lnTo>
                  <a:pt x="0" y="78489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202657" y="14541579"/>
            <a:ext cx="877592" cy="877592"/>
          </a:xfrm>
          <a:custGeom>
            <a:avLst/>
            <a:gdLst/>
            <a:ahLst/>
            <a:cxnLst/>
            <a:rect l="l" t="t" r="r" b="b"/>
            <a:pathLst>
              <a:path w="877592" h="877592">
                <a:moveTo>
                  <a:pt x="0" y="0"/>
                </a:moveTo>
                <a:lnTo>
                  <a:pt x="877592" y="0"/>
                </a:lnTo>
                <a:lnTo>
                  <a:pt x="877592" y="877592"/>
                </a:lnTo>
                <a:lnTo>
                  <a:pt x="0" y="87759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6605697" y="18064689"/>
            <a:ext cx="586245" cy="605918"/>
          </a:xfrm>
          <a:custGeom>
            <a:avLst/>
            <a:gdLst/>
            <a:ahLst/>
            <a:cxnLst/>
            <a:rect l="l" t="t" r="r" b="b"/>
            <a:pathLst>
              <a:path w="586245" h="605918">
                <a:moveTo>
                  <a:pt x="0" y="0"/>
                </a:moveTo>
                <a:lnTo>
                  <a:pt x="586245" y="0"/>
                </a:lnTo>
                <a:lnTo>
                  <a:pt x="586245" y="605918"/>
                </a:lnTo>
                <a:lnTo>
                  <a:pt x="0" y="60591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719171" y="2110587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54457D"/>
                </a:solidFill>
                <a:latin typeface="Raleway Bold"/>
              </a:rPr>
              <a:t>21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707534" y="3138403"/>
            <a:ext cx="3651882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COMPETÈNCIES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3582444" y="346287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54457D"/>
                </a:solidFill>
                <a:latin typeface="Raleway Bold"/>
              </a:rPr>
              <a:t>5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677356" y="461252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ÀREES</a:t>
            </a:r>
            <a:endParaRPr lang="en-US" sz="3464" u="none" strike="noStrike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2437081" y="11759768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281D51"/>
                </a:solidFill>
                <a:latin typeface="Raleway Bold"/>
              </a:rPr>
              <a:t>Protecció de dispositius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4381768" y="9011768"/>
            <a:ext cx="2988887" cy="1744989"/>
            <a:chOff x="0" y="0"/>
            <a:chExt cx="3985183" cy="2326652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4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3" name="Freeform 43"/>
          <p:cNvSpPr/>
          <p:nvPr/>
        </p:nvSpPr>
        <p:spPr>
          <a:xfrm>
            <a:off x="287583" y="180044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287583" y="536980"/>
            <a:ext cx="7053617" cy="1092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LES COMPETÈNCIES DIGITALS,</a:t>
            </a:r>
          </a:p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ESTRATÈGIQUES PER ALS ESTUDIANTS DE GRAU</a:t>
            </a:r>
          </a:p>
          <a:p>
            <a:pPr algn="ctr">
              <a:lnSpc>
                <a:spcPts val="2940"/>
              </a:lnSpc>
            </a:pPr>
            <a:endParaRPr lang="en-US" sz="210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1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 Estratègic 2020-2023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1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Línia 2: Transformació digital i coneixement obert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21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Objectiu General 4: Innovació docent i competències digitals</a:t>
            </a:r>
            <a:endParaRPr lang="en-US" sz="1156" u="none" strike="noStrike">
              <a:solidFill>
                <a:srgbClr val="3A3AB9"/>
              </a:solidFill>
              <a:latin typeface="Open Sans Bold"/>
              <a:hlinkClick r:id="rId21" tooltip="https://www.rebiun.org/grupos-de-trabajo/linea-2/Innovaci%C3%B3n_docente_y_competencias_digitales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6" name="Freeform 46"/>
          <p:cNvSpPr/>
          <p:nvPr/>
        </p:nvSpPr>
        <p:spPr>
          <a:xfrm>
            <a:off x="3363264" y="1848514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BB45DC-AC20-4EA1-8A56-021ED41DD060}">
  <ds:schemaRefs>
    <ds:schemaRef ds:uri="http://www.w3.org/XML/1998/namespace"/>
    <ds:schemaRef ds:uri="http://schemas.microsoft.com/office/2006/documentManagement/types"/>
    <ds:schemaRef ds:uri="b81eb7c9-af68-4fd9-9c29-26eeba22c308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7ff79113-0ae4-4657-9cd7-2c3400bc7ef8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54230A-92E0-4C44-B8E2-3790D0C328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432180-2BA4-4A3F-9FE3-8780C69981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Open Sans Bold</vt:lpstr>
      <vt:lpstr>Raleway Bold</vt:lpstr>
      <vt:lpstr>Calibri</vt:lpstr>
      <vt:lpstr>Arial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UPC</cp:lastModifiedBy>
  <cp:revision>5</cp:revision>
  <dcterms:created xsi:type="dcterms:W3CDTF">2006-08-16T00:00:00Z</dcterms:created>
  <dcterms:modified xsi:type="dcterms:W3CDTF">2023-09-15T11:55:50Z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