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84" r:id="rId2"/>
    <p:sldId id="283" r:id="rId3"/>
    <p:sldId id="256" r:id="rId4"/>
    <p:sldId id="257" r:id="rId5"/>
    <p:sldId id="258" r:id="rId6"/>
    <p:sldId id="259" r:id="rId7"/>
    <p:sldId id="267" r:id="rId8"/>
    <p:sldId id="276" r:id="rId9"/>
    <p:sldId id="279" r:id="rId10"/>
    <p:sldId id="266" r:id="rId11"/>
    <p:sldId id="281" r:id="rId12"/>
    <p:sldId id="260" r:id="rId13"/>
    <p:sldId id="261" r:id="rId14"/>
    <p:sldId id="269" r:id="rId15"/>
    <p:sldId id="272" r:id="rId16"/>
    <p:sldId id="273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Franklin Gothic" panose="020B0604020202020204" charset="0"/>
      <p:bold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andara" panose="020E0502030303020204" pitchFamily="34" charset="0"/>
      <p:regular r:id="rId28"/>
      <p:bold r:id="rId29"/>
      <p:italic r:id="rId30"/>
      <p:boldItalic r:id="rId31"/>
    </p:embeddedFont>
    <p:embeddedFont>
      <p:font typeface="Cambria" panose="02040503050406030204" pitchFamily="18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3442"/>
    <a:srgbClr val="9A8919"/>
    <a:srgbClr val="F0E8A7"/>
    <a:srgbClr val="FF8E9E"/>
    <a:srgbClr val="E2DC55"/>
    <a:srgbClr val="F2F2F2"/>
    <a:srgbClr val="D95362"/>
    <a:srgbClr val="65C1B0"/>
    <a:srgbClr val="5CBEAC"/>
    <a:srgbClr val="BC5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580EBE-2972-4503-9495-B69A6A23A774}">
  <a:tblStyle styleId="{E8580EBE-2972-4503-9495-B69A6A23A77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40" autoAdjust="0"/>
  </p:normalViewPr>
  <p:slideViewPr>
    <p:cSldViewPr snapToGrid="0">
      <p:cViewPr varScale="1">
        <p:scale>
          <a:sx n="109" d="100"/>
          <a:sy n="109" d="100"/>
        </p:scale>
        <p:origin x="70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20FC24-4378-49CC-993F-4975A8EA2C0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FAADE2B-DB2B-4C91-A354-E74D20E52152}">
      <dgm:prSet/>
      <dgm:spPr>
        <a:solidFill>
          <a:srgbClr val="FF8E9E"/>
        </a:solidFill>
      </dgm:spPr>
      <dgm:t>
        <a:bodyPr/>
        <a:lstStyle/>
        <a:p>
          <a:pPr rtl="0"/>
          <a:r>
            <a:rPr lang="es-ES" dirty="0" smtClean="0">
              <a:latin typeface="Franklin Gothic" panose="020B0604020202020204" charset="0"/>
            </a:rPr>
            <a:t>La revisión bibliográfica</a:t>
          </a:r>
          <a:endParaRPr lang="es-ES" dirty="0">
            <a:latin typeface="Franklin Gothic" panose="020B0604020202020204" charset="0"/>
          </a:endParaRPr>
        </a:p>
      </dgm:t>
    </dgm:pt>
    <dgm:pt modelId="{A382EADA-B72B-492B-B7EF-749BC080FD4B}" type="parTrans" cxnId="{19581F76-DDA6-4863-BF3E-1C1E3AC5E21F}">
      <dgm:prSet/>
      <dgm:spPr/>
      <dgm:t>
        <a:bodyPr/>
        <a:lstStyle/>
        <a:p>
          <a:endParaRPr lang="es-ES"/>
        </a:p>
      </dgm:t>
    </dgm:pt>
    <dgm:pt modelId="{5217A9DE-E56E-4CA8-A361-451CD23AF7B6}" type="sibTrans" cxnId="{19581F76-DDA6-4863-BF3E-1C1E3AC5E21F}">
      <dgm:prSet/>
      <dgm:spPr/>
      <dgm:t>
        <a:bodyPr/>
        <a:lstStyle/>
        <a:p>
          <a:endParaRPr lang="es-ES"/>
        </a:p>
      </dgm:t>
    </dgm:pt>
    <dgm:pt modelId="{AD24B5AA-CEF8-492A-A5B0-07BA4A63DBE4}">
      <dgm:prSet/>
      <dgm:spPr>
        <a:solidFill>
          <a:srgbClr val="FF8E9E"/>
        </a:solidFill>
      </dgm:spPr>
      <dgm:t>
        <a:bodyPr/>
        <a:lstStyle/>
        <a:p>
          <a:pPr rtl="0"/>
          <a:r>
            <a:rPr lang="es-ES" dirty="0" smtClean="0">
              <a:latin typeface="Franklin Gothic" panose="020B0604020202020204" charset="0"/>
            </a:rPr>
            <a:t>Las inserción de citas y referencias</a:t>
          </a:r>
          <a:endParaRPr lang="es-ES" dirty="0">
            <a:latin typeface="Franklin Gothic" panose="020B0604020202020204" charset="0"/>
          </a:endParaRPr>
        </a:p>
      </dgm:t>
    </dgm:pt>
    <dgm:pt modelId="{E8ED8D6E-2A8F-4291-99A4-F496354E7DDB}" type="parTrans" cxnId="{C3C2DEAA-F3E8-4899-A49E-00C347AC7209}">
      <dgm:prSet/>
      <dgm:spPr/>
      <dgm:t>
        <a:bodyPr/>
        <a:lstStyle/>
        <a:p>
          <a:endParaRPr lang="es-ES"/>
        </a:p>
      </dgm:t>
    </dgm:pt>
    <dgm:pt modelId="{8E19F9F1-588C-42E4-8E34-EB38DE62231F}" type="sibTrans" cxnId="{C3C2DEAA-F3E8-4899-A49E-00C347AC7209}">
      <dgm:prSet/>
      <dgm:spPr/>
      <dgm:t>
        <a:bodyPr/>
        <a:lstStyle/>
        <a:p>
          <a:endParaRPr lang="es-ES"/>
        </a:p>
      </dgm:t>
    </dgm:pt>
    <dgm:pt modelId="{B4F81F84-E5D4-4BC4-80E8-AD81834D53F6}">
      <dgm:prSet/>
      <dgm:spPr>
        <a:solidFill>
          <a:srgbClr val="FF8E9E"/>
        </a:solidFill>
      </dgm:spPr>
      <dgm:t>
        <a:bodyPr/>
        <a:lstStyle/>
        <a:p>
          <a:pPr rtl="0"/>
          <a:r>
            <a:rPr lang="es-ES" dirty="0" smtClean="0">
              <a:latin typeface="Franklin Gothic" panose="020B0604020202020204" charset="0"/>
            </a:rPr>
            <a:t>Los gestores bibliográficos</a:t>
          </a:r>
          <a:endParaRPr lang="es-ES" dirty="0">
            <a:latin typeface="Franklin Gothic" panose="020B0604020202020204" charset="0"/>
          </a:endParaRPr>
        </a:p>
      </dgm:t>
    </dgm:pt>
    <dgm:pt modelId="{F7972BF3-520F-413F-B94D-1D5E8E2C4B6F}" type="parTrans" cxnId="{1B1457C0-758A-4FAF-ABDF-6667C5FAAF19}">
      <dgm:prSet/>
      <dgm:spPr/>
      <dgm:t>
        <a:bodyPr/>
        <a:lstStyle/>
        <a:p>
          <a:endParaRPr lang="es-ES"/>
        </a:p>
      </dgm:t>
    </dgm:pt>
    <dgm:pt modelId="{5628DB09-D987-4EF8-AFB1-BE1D36C2B568}" type="sibTrans" cxnId="{1B1457C0-758A-4FAF-ABDF-6667C5FAAF19}">
      <dgm:prSet/>
      <dgm:spPr/>
      <dgm:t>
        <a:bodyPr/>
        <a:lstStyle/>
        <a:p>
          <a:endParaRPr lang="es-ES"/>
        </a:p>
      </dgm:t>
    </dgm:pt>
    <dgm:pt modelId="{3F81408E-27DE-4882-9574-BD0A81062052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Almacenamiento en línea de toda tu investigación</a:t>
          </a:r>
          <a:endParaRPr lang="es-ES" dirty="0">
            <a:latin typeface="Franklin Gothic" panose="020B0604020202020204" charset="0"/>
          </a:endParaRPr>
        </a:p>
      </dgm:t>
    </dgm:pt>
    <dgm:pt modelId="{7B0FEDD2-5574-424C-BB22-5E6662DD288F}" type="parTrans" cxnId="{12D0EBAE-5300-4DCB-A26E-F47DB9E71644}">
      <dgm:prSet/>
      <dgm:spPr/>
      <dgm:t>
        <a:bodyPr/>
        <a:lstStyle/>
        <a:p>
          <a:endParaRPr lang="es-ES"/>
        </a:p>
      </dgm:t>
    </dgm:pt>
    <dgm:pt modelId="{1AF85AF4-D0BB-4792-93CD-F07E2E57FB6E}" type="sibTrans" cxnId="{12D0EBAE-5300-4DCB-A26E-F47DB9E71644}">
      <dgm:prSet/>
      <dgm:spPr/>
      <dgm:t>
        <a:bodyPr/>
        <a:lstStyle/>
        <a:p>
          <a:endParaRPr lang="es-ES"/>
        </a:p>
      </dgm:t>
    </dgm:pt>
    <dgm:pt modelId="{216E45C4-4E70-41C2-945A-90160AE4A095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Exportar referencias desde bases de datos, catálogos, buscadores, etc.</a:t>
          </a:r>
          <a:endParaRPr lang="es-ES" dirty="0">
            <a:latin typeface="Franklin Gothic" panose="020B0604020202020204" charset="0"/>
          </a:endParaRPr>
        </a:p>
      </dgm:t>
    </dgm:pt>
    <dgm:pt modelId="{88E70C32-DCE7-4A22-8623-292381330865}" type="parTrans" cxnId="{D3301856-6CC9-4AC8-BC99-708764F2B8ED}">
      <dgm:prSet/>
      <dgm:spPr/>
      <dgm:t>
        <a:bodyPr/>
        <a:lstStyle/>
        <a:p>
          <a:endParaRPr lang="es-ES"/>
        </a:p>
      </dgm:t>
    </dgm:pt>
    <dgm:pt modelId="{3213FB36-F6E7-4057-A0AF-348146B13826}" type="sibTrans" cxnId="{D3301856-6CC9-4AC8-BC99-708764F2B8ED}">
      <dgm:prSet/>
      <dgm:spPr/>
      <dgm:t>
        <a:bodyPr/>
        <a:lstStyle/>
        <a:p>
          <a:endParaRPr lang="es-ES"/>
        </a:p>
      </dgm:t>
    </dgm:pt>
    <dgm:pt modelId="{52370C8A-2957-45B1-9D85-CFBEBB09AB83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Crear y organizar una base de datos de forma automática.</a:t>
          </a:r>
          <a:endParaRPr lang="es-ES" dirty="0">
            <a:latin typeface="Franklin Gothic" panose="020B0604020202020204" charset="0"/>
          </a:endParaRPr>
        </a:p>
      </dgm:t>
    </dgm:pt>
    <dgm:pt modelId="{6ECCFBF3-15EE-4400-9357-A5605F8409C8}" type="parTrans" cxnId="{B9BAF37D-9574-4297-B5A0-8A882921E2D2}">
      <dgm:prSet/>
      <dgm:spPr/>
      <dgm:t>
        <a:bodyPr/>
        <a:lstStyle/>
        <a:p>
          <a:endParaRPr lang="es-ES"/>
        </a:p>
      </dgm:t>
    </dgm:pt>
    <dgm:pt modelId="{5EFF8E45-4465-46E4-AF39-1B7C431C8695}" type="sibTrans" cxnId="{B9BAF37D-9574-4297-B5A0-8A882921E2D2}">
      <dgm:prSet/>
      <dgm:spPr/>
      <dgm:t>
        <a:bodyPr/>
        <a:lstStyle/>
        <a:p>
          <a:endParaRPr lang="es-ES"/>
        </a:p>
      </dgm:t>
    </dgm:pt>
    <dgm:pt modelId="{32BEBBE9-7844-42CC-9137-83D9643BE280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Leer, subrayar y anotar </a:t>
          </a:r>
          <a:r>
            <a:rPr lang="es-ES" dirty="0" err="1" smtClean="0">
              <a:latin typeface="Franklin Gothic" panose="020B0604020202020204" charset="0"/>
            </a:rPr>
            <a:t>pdfs</a:t>
          </a:r>
          <a:endParaRPr lang="es-ES" dirty="0">
            <a:latin typeface="Franklin Gothic" panose="020B0604020202020204" charset="0"/>
          </a:endParaRPr>
        </a:p>
      </dgm:t>
    </dgm:pt>
    <dgm:pt modelId="{38F56F0B-A101-4044-A423-4F3B8402CF98}" type="parTrans" cxnId="{FE8A6AA0-4F3C-4211-9AAB-4CF8A1B4D511}">
      <dgm:prSet/>
      <dgm:spPr/>
      <dgm:t>
        <a:bodyPr/>
        <a:lstStyle/>
        <a:p>
          <a:endParaRPr lang="es-ES"/>
        </a:p>
      </dgm:t>
    </dgm:pt>
    <dgm:pt modelId="{43D9756F-1C53-4070-AB2C-BF38E7B2785D}" type="sibTrans" cxnId="{FE8A6AA0-4F3C-4211-9AAB-4CF8A1B4D511}">
      <dgm:prSet/>
      <dgm:spPr/>
      <dgm:t>
        <a:bodyPr/>
        <a:lstStyle/>
        <a:p>
          <a:endParaRPr lang="es-ES"/>
        </a:p>
      </dgm:t>
    </dgm:pt>
    <dgm:pt modelId="{2411AE44-97E5-4529-BCED-78AF625B4B69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Compartir las referencias</a:t>
          </a:r>
          <a:endParaRPr lang="es-ES" dirty="0">
            <a:latin typeface="Franklin Gothic" panose="020B0604020202020204" charset="0"/>
          </a:endParaRPr>
        </a:p>
      </dgm:t>
    </dgm:pt>
    <dgm:pt modelId="{5505DEE8-5724-47D2-AB52-8D3C990F4F89}" type="parTrans" cxnId="{27DFE36D-F48C-4767-9760-9711FB3679A4}">
      <dgm:prSet/>
      <dgm:spPr/>
      <dgm:t>
        <a:bodyPr/>
        <a:lstStyle/>
        <a:p>
          <a:endParaRPr lang="es-ES"/>
        </a:p>
      </dgm:t>
    </dgm:pt>
    <dgm:pt modelId="{294ACDA3-0C2C-4203-8D24-0A8BB469311C}" type="sibTrans" cxnId="{27DFE36D-F48C-4767-9760-9711FB3679A4}">
      <dgm:prSet/>
      <dgm:spPr/>
      <dgm:t>
        <a:bodyPr/>
        <a:lstStyle/>
        <a:p>
          <a:endParaRPr lang="es-ES"/>
        </a:p>
      </dgm:t>
    </dgm:pt>
    <dgm:pt modelId="{CD061B62-D693-418B-8398-3E8473ACE6B3}">
      <dgm:prSet/>
      <dgm:spPr>
        <a:solidFill>
          <a:srgbClr val="F0E8A7"/>
        </a:solidFill>
        <a:ln>
          <a:noFill/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Inclusión automatizada de citas y referencias</a:t>
          </a:r>
          <a:endParaRPr lang="es-ES" dirty="0">
            <a:latin typeface="Franklin Gothic" panose="020B0604020202020204" charset="0"/>
          </a:endParaRPr>
        </a:p>
      </dgm:t>
    </dgm:pt>
    <dgm:pt modelId="{D9C24E83-FB1D-4C84-92C3-244D09280CD4}" type="parTrans" cxnId="{F2B59832-8170-473F-9F18-6D690DE3B9A9}">
      <dgm:prSet/>
      <dgm:spPr/>
      <dgm:t>
        <a:bodyPr/>
        <a:lstStyle/>
        <a:p>
          <a:endParaRPr lang="es-ES"/>
        </a:p>
      </dgm:t>
    </dgm:pt>
    <dgm:pt modelId="{AAD2961F-FC52-4224-85CC-637525EB87C5}" type="sibTrans" cxnId="{F2B59832-8170-473F-9F18-6D690DE3B9A9}">
      <dgm:prSet/>
      <dgm:spPr/>
      <dgm:t>
        <a:bodyPr/>
        <a:lstStyle/>
        <a:p>
          <a:endParaRPr lang="es-ES"/>
        </a:p>
      </dgm:t>
    </dgm:pt>
    <dgm:pt modelId="{4A300BA1-F001-4BFD-96CD-69F946DC15B4}" type="pres">
      <dgm:prSet presAssocID="{2A20FC24-4378-49CC-993F-4975A8EA2C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369226-43C6-46EC-B0DF-5EAF55BE9287}" type="pres">
      <dgm:prSet presAssocID="{0FAADE2B-DB2B-4C91-A354-E74D20E5215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07DB17-A0C0-4B27-8DB1-4FE4B1855F74}" type="pres">
      <dgm:prSet presAssocID="{5217A9DE-E56E-4CA8-A361-451CD23AF7B6}" presName="spacer" presStyleCnt="0"/>
      <dgm:spPr/>
    </dgm:pt>
    <dgm:pt modelId="{86E74F2A-B621-4AE6-A0AF-8040AFB935E8}" type="pres">
      <dgm:prSet presAssocID="{AD24B5AA-CEF8-492A-A5B0-07BA4A63DBE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990844-C4DA-468B-ADB0-070A6C926616}" type="pres">
      <dgm:prSet presAssocID="{8E19F9F1-588C-42E4-8E34-EB38DE62231F}" presName="spacer" presStyleCnt="0"/>
      <dgm:spPr/>
    </dgm:pt>
    <dgm:pt modelId="{9C37A6E4-FE02-4D17-97A0-7F1603AB0745}" type="pres">
      <dgm:prSet presAssocID="{B4F81F84-E5D4-4BC4-80E8-AD81834D53F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682665-D2A8-4142-A210-2DEA57868650}" type="pres">
      <dgm:prSet presAssocID="{B4F81F84-E5D4-4BC4-80E8-AD81834D53F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3301856-6CC9-4AC8-BC99-708764F2B8ED}" srcId="{B4F81F84-E5D4-4BC4-80E8-AD81834D53F6}" destId="{216E45C4-4E70-41C2-945A-90160AE4A095}" srcOrd="1" destOrd="0" parTransId="{88E70C32-DCE7-4A22-8623-292381330865}" sibTransId="{3213FB36-F6E7-4057-A0AF-348146B13826}"/>
    <dgm:cxn modelId="{12D0EBAE-5300-4DCB-A26E-F47DB9E71644}" srcId="{B4F81F84-E5D4-4BC4-80E8-AD81834D53F6}" destId="{3F81408E-27DE-4882-9574-BD0A81062052}" srcOrd="0" destOrd="0" parTransId="{7B0FEDD2-5574-424C-BB22-5E6662DD288F}" sibTransId="{1AF85AF4-D0BB-4792-93CD-F07E2E57FB6E}"/>
    <dgm:cxn modelId="{D40C599B-6FB2-4B2A-A514-3434D31CE647}" type="presOf" srcId="{0FAADE2B-DB2B-4C91-A354-E74D20E52152}" destId="{F0369226-43C6-46EC-B0DF-5EAF55BE9287}" srcOrd="0" destOrd="0" presId="urn:microsoft.com/office/officeart/2005/8/layout/vList2"/>
    <dgm:cxn modelId="{1B1457C0-758A-4FAF-ABDF-6667C5FAAF19}" srcId="{2A20FC24-4378-49CC-993F-4975A8EA2C09}" destId="{B4F81F84-E5D4-4BC4-80E8-AD81834D53F6}" srcOrd="2" destOrd="0" parTransId="{F7972BF3-520F-413F-B94D-1D5E8E2C4B6F}" sibTransId="{5628DB09-D987-4EF8-AFB1-BE1D36C2B568}"/>
    <dgm:cxn modelId="{0E206CD5-552C-4837-A6CD-7138A4602A76}" type="presOf" srcId="{216E45C4-4E70-41C2-945A-90160AE4A095}" destId="{96682665-D2A8-4142-A210-2DEA57868650}" srcOrd="0" destOrd="1" presId="urn:microsoft.com/office/officeart/2005/8/layout/vList2"/>
    <dgm:cxn modelId="{FE8A6AA0-4F3C-4211-9AAB-4CF8A1B4D511}" srcId="{B4F81F84-E5D4-4BC4-80E8-AD81834D53F6}" destId="{32BEBBE9-7844-42CC-9137-83D9643BE280}" srcOrd="3" destOrd="0" parTransId="{38F56F0B-A101-4044-A423-4F3B8402CF98}" sibTransId="{43D9756F-1C53-4070-AB2C-BF38E7B2785D}"/>
    <dgm:cxn modelId="{C3C2DEAA-F3E8-4899-A49E-00C347AC7209}" srcId="{2A20FC24-4378-49CC-993F-4975A8EA2C09}" destId="{AD24B5AA-CEF8-492A-A5B0-07BA4A63DBE4}" srcOrd="1" destOrd="0" parTransId="{E8ED8D6E-2A8F-4291-99A4-F496354E7DDB}" sibTransId="{8E19F9F1-588C-42E4-8E34-EB38DE62231F}"/>
    <dgm:cxn modelId="{A89A66B0-57AE-4AA0-893F-A8547AF0B994}" type="presOf" srcId="{2A20FC24-4378-49CC-993F-4975A8EA2C09}" destId="{4A300BA1-F001-4BFD-96CD-69F946DC15B4}" srcOrd="0" destOrd="0" presId="urn:microsoft.com/office/officeart/2005/8/layout/vList2"/>
    <dgm:cxn modelId="{F3F9EF6F-5F39-4530-9CA5-799A71D19A88}" type="presOf" srcId="{B4F81F84-E5D4-4BC4-80E8-AD81834D53F6}" destId="{9C37A6E4-FE02-4D17-97A0-7F1603AB0745}" srcOrd="0" destOrd="0" presId="urn:microsoft.com/office/officeart/2005/8/layout/vList2"/>
    <dgm:cxn modelId="{27F31227-EAF3-47B8-8433-C5AC0AB06442}" type="presOf" srcId="{AD24B5AA-CEF8-492A-A5B0-07BA4A63DBE4}" destId="{86E74F2A-B621-4AE6-A0AF-8040AFB935E8}" srcOrd="0" destOrd="0" presId="urn:microsoft.com/office/officeart/2005/8/layout/vList2"/>
    <dgm:cxn modelId="{27DFE36D-F48C-4767-9760-9711FB3679A4}" srcId="{B4F81F84-E5D4-4BC4-80E8-AD81834D53F6}" destId="{2411AE44-97E5-4529-BCED-78AF625B4B69}" srcOrd="4" destOrd="0" parTransId="{5505DEE8-5724-47D2-AB52-8D3C990F4F89}" sibTransId="{294ACDA3-0C2C-4203-8D24-0A8BB469311C}"/>
    <dgm:cxn modelId="{B9BAF37D-9574-4297-B5A0-8A882921E2D2}" srcId="{B4F81F84-E5D4-4BC4-80E8-AD81834D53F6}" destId="{52370C8A-2957-45B1-9D85-CFBEBB09AB83}" srcOrd="2" destOrd="0" parTransId="{6ECCFBF3-15EE-4400-9357-A5605F8409C8}" sibTransId="{5EFF8E45-4465-46E4-AF39-1B7C431C8695}"/>
    <dgm:cxn modelId="{20514BE9-137B-498C-9D8F-73425FF8B171}" type="presOf" srcId="{CD061B62-D693-418B-8398-3E8473ACE6B3}" destId="{96682665-D2A8-4142-A210-2DEA57868650}" srcOrd="0" destOrd="5" presId="urn:microsoft.com/office/officeart/2005/8/layout/vList2"/>
    <dgm:cxn modelId="{0B223983-BCD6-4D76-99F6-5CB196F1AFCC}" type="presOf" srcId="{52370C8A-2957-45B1-9D85-CFBEBB09AB83}" destId="{96682665-D2A8-4142-A210-2DEA57868650}" srcOrd="0" destOrd="2" presId="urn:microsoft.com/office/officeart/2005/8/layout/vList2"/>
    <dgm:cxn modelId="{C1A09C25-4870-4297-96B4-074794924ED7}" type="presOf" srcId="{3F81408E-27DE-4882-9574-BD0A81062052}" destId="{96682665-D2A8-4142-A210-2DEA57868650}" srcOrd="0" destOrd="0" presId="urn:microsoft.com/office/officeart/2005/8/layout/vList2"/>
    <dgm:cxn modelId="{48AB7BA6-DD22-4151-96A3-26E82A981A39}" type="presOf" srcId="{2411AE44-97E5-4529-BCED-78AF625B4B69}" destId="{96682665-D2A8-4142-A210-2DEA57868650}" srcOrd="0" destOrd="4" presId="urn:microsoft.com/office/officeart/2005/8/layout/vList2"/>
    <dgm:cxn modelId="{9BD7C97B-5E3E-4612-8ADE-1BA8E4043E8A}" type="presOf" srcId="{32BEBBE9-7844-42CC-9137-83D9643BE280}" destId="{96682665-D2A8-4142-A210-2DEA57868650}" srcOrd="0" destOrd="3" presId="urn:microsoft.com/office/officeart/2005/8/layout/vList2"/>
    <dgm:cxn modelId="{19581F76-DDA6-4863-BF3E-1C1E3AC5E21F}" srcId="{2A20FC24-4378-49CC-993F-4975A8EA2C09}" destId="{0FAADE2B-DB2B-4C91-A354-E74D20E52152}" srcOrd="0" destOrd="0" parTransId="{A382EADA-B72B-492B-B7EF-749BC080FD4B}" sibTransId="{5217A9DE-E56E-4CA8-A361-451CD23AF7B6}"/>
    <dgm:cxn modelId="{F2B59832-8170-473F-9F18-6D690DE3B9A9}" srcId="{B4F81F84-E5D4-4BC4-80E8-AD81834D53F6}" destId="{CD061B62-D693-418B-8398-3E8473ACE6B3}" srcOrd="5" destOrd="0" parTransId="{D9C24E83-FB1D-4C84-92C3-244D09280CD4}" sibTransId="{AAD2961F-FC52-4224-85CC-637525EB87C5}"/>
    <dgm:cxn modelId="{1628FF8E-0B6C-46A0-8CAB-A85ADFAB0DD2}" type="presParOf" srcId="{4A300BA1-F001-4BFD-96CD-69F946DC15B4}" destId="{F0369226-43C6-46EC-B0DF-5EAF55BE9287}" srcOrd="0" destOrd="0" presId="urn:microsoft.com/office/officeart/2005/8/layout/vList2"/>
    <dgm:cxn modelId="{9CD363C3-E67A-4F1A-BFE4-FE6ADB6BECE5}" type="presParOf" srcId="{4A300BA1-F001-4BFD-96CD-69F946DC15B4}" destId="{FC07DB17-A0C0-4B27-8DB1-4FE4B1855F74}" srcOrd="1" destOrd="0" presId="urn:microsoft.com/office/officeart/2005/8/layout/vList2"/>
    <dgm:cxn modelId="{6E8D0838-BFD3-4CDD-A9C0-9D94ABBE109E}" type="presParOf" srcId="{4A300BA1-F001-4BFD-96CD-69F946DC15B4}" destId="{86E74F2A-B621-4AE6-A0AF-8040AFB935E8}" srcOrd="2" destOrd="0" presId="urn:microsoft.com/office/officeart/2005/8/layout/vList2"/>
    <dgm:cxn modelId="{7345993C-917D-40B4-9A64-739BA39F8454}" type="presParOf" srcId="{4A300BA1-F001-4BFD-96CD-69F946DC15B4}" destId="{5C990844-C4DA-468B-ADB0-070A6C926616}" srcOrd="3" destOrd="0" presId="urn:microsoft.com/office/officeart/2005/8/layout/vList2"/>
    <dgm:cxn modelId="{80EE03DE-1E75-4A26-A461-D8C9923B6FE0}" type="presParOf" srcId="{4A300BA1-F001-4BFD-96CD-69F946DC15B4}" destId="{9C37A6E4-FE02-4D17-97A0-7F1603AB0745}" srcOrd="4" destOrd="0" presId="urn:microsoft.com/office/officeart/2005/8/layout/vList2"/>
    <dgm:cxn modelId="{8E4104F9-2911-450E-9E09-A0866DC08C86}" type="presParOf" srcId="{4A300BA1-F001-4BFD-96CD-69F946DC15B4}" destId="{96682665-D2A8-4142-A210-2DEA5786865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69226-43C6-46EC-B0DF-5EAF55BE9287}">
      <dsp:nvSpPr>
        <dsp:cNvPr id="0" name=""/>
        <dsp:cNvSpPr/>
      </dsp:nvSpPr>
      <dsp:spPr>
        <a:xfrm>
          <a:off x="0" y="162097"/>
          <a:ext cx="6568140" cy="444600"/>
        </a:xfrm>
        <a:prstGeom prst="roundRect">
          <a:avLst/>
        </a:prstGeom>
        <a:solidFill>
          <a:srgbClr val="FF8E9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latin typeface="Franklin Gothic" panose="020B0604020202020204" charset="0"/>
            </a:rPr>
            <a:t>La revisión bibliográfica</a:t>
          </a:r>
          <a:endParaRPr lang="es-ES" sz="1900" kern="1200" dirty="0">
            <a:latin typeface="Franklin Gothic" panose="020B0604020202020204" charset="0"/>
          </a:endParaRPr>
        </a:p>
      </dsp:txBody>
      <dsp:txXfrm>
        <a:off x="21704" y="183801"/>
        <a:ext cx="6524732" cy="401192"/>
      </dsp:txXfrm>
    </dsp:sp>
    <dsp:sp modelId="{86E74F2A-B621-4AE6-A0AF-8040AFB935E8}">
      <dsp:nvSpPr>
        <dsp:cNvPr id="0" name=""/>
        <dsp:cNvSpPr/>
      </dsp:nvSpPr>
      <dsp:spPr>
        <a:xfrm>
          <a:off x="0" y="661417"/>
          <a:ext cx="6568140" cy="444600"/>
        </a:xfrm>
        <a:prstGeom prst="roundRect">
          <a:avLst/>
        </a:prstGeom>
        <a:solidFill>
          <a:srgbClr val="FF8E9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latin typeface="Franklin Gothic" panose="020B0604020202020204" charset="0"/>
            </a:rPr>
            <a:t>Las inserción de citas y referencias</a:t>
          </a:r>
          <a:endParaRPr lang="es-ES" sz="1900" kern="1200" dirty="0">
            <a:latin typeface="Franklin Gothic" panose="020B0604020202020204" charset="0"/>
          </a:endParaRPr>
        </a:p>
      </dsp:txBody>
      <dsp:txXfrm>
        <a:off x="21704" y="683121"/>
        <a:ext cx="6524732" cy="401192"/>
      </dsp:txXfrm>
    </dsp:sp>
    <dsp:sp modelId="{9C37A6E4-FE02-4D17-97A0-7F1603AB0745}">
      <dsp:nvSpPr>
        <dsp:cNvPr id="0" name=""/>
        <dsp:cNvSpPr/>
      </dsp:nvSpPr>
      <dsp:spPr>
        <a:xfrm>
          <a:off x="0" y="1160737"/>
          <a:ext cx="6568140" cy="444600"/>
        </a:xfrm>
        <a:prstGeom prst="roundRect">
          <a:avLst/>
        </a:prstGeom>
        <a:solidFill>
          <a:srgbClr val="FF8E9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latin typeface="Franklin Gothic" panose="020B0604020202020204" charset="0"/>
            </a:rPr>
            <a:t>Los gestores bibliográficos</a:t>
          </a:r>
          <a:endParaRPr lang="es-ES" sz="1900" kern="1200" dirty="0">
            <a:latin typeface="Franklin Gothic" panose="020B0604020202020204" charset="0"/>
          </a:endParaRPr>
        </a:p>
      </dsp:txBody>
      <dsp:txXfrm>
        <a:off x="21704" y="1182441"/>
        <a:ext cx="6524732" cy="401192"/>
      </dsp:txXfrm>
    </dsp:sp>
    <dsp:sp modelId="{96682665-D2A8-4142-A210-2DEA57868650}">
      <dsp:nvSpPr>
        <dsp:cNvPr id="0" name=""/>
        <dsp:cNvSpPr/>
      </dsp:nvSpPr>
      <dsp:spPr>
        <a:xfrm>
          <a:off x="0" y="1605337"/>
          <a:ext cx="6568140" cy="1455210"/>
        </a:xfrm>
        <a:prstGeom prst="rect">
          <a:avLst/>
        </a:prstGeom>
        <a:solidFill>
          <a:srgbClr val="F0E8A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538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Almacenamiento en línea de toda tu investigación</a:t>
          </a:r>
          <a:endParaRPr lang="es-ES" sz="1500" kern="1200" dirty="0">
            <a:latin typeface="Franklin Gothic" panose="020B060402020202020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Exportar referencias desde bases de datos, catálogos, buscadores, etc.</a:t>
          </a:r>
          <a:endParaRPr lang="es-ES" sz="1500" kern="1200" dirty="0">
            <a:latin typeface="Franklin Gothic" panose="020B060402020202020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Crear y organizar una base de datos de forma automática.</a:t>
          </a:r>
          <a:endParaRPr lang="es-ES" sz="1500" kern="1200" dirty="0">
            <a:latin typeface="Franklin Gothic" panose="020B060402020202020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Leer, subrayar y anotar </a:t>
          </a:r>
          <a:r>
            <a:rPr lang="es-ES" sz="1500" kern="1200" dirty="0" err="1" smtClean="0">
              <a:latin typeface="Franklin Gothic" panose="020B0604020202020204" charset="0"/>
            </a:rPr>
            <a:t>pdfs</a:t>
          </a:r>
          <a:endParaRPr lang="es-ES" sz="1500" kern="1200" dirty="0">
            <a:latin typeface="Franklin Gothic" panose="020B060402020202020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Compartir las referencias</a:t>
          </a:r>
          <a:endParaRPr lang="es-ES" sz="1500" kern="1200" dirty="0">
            <a:latin typeface="Franklin Gothic" panose="020B060402020202020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500" kern="1200" dirty="0" smtClean="0">
              <a:latin typeface="Franklin Gothic" panose="020B0604020202020204" charset="0"/>
            </a:rPr>
            <a:t>Inclusión automatizada de citas y referencias</a:t>
          </a:r>
          <a:endParaRPr lang="es-ES" sz="1500" kern="1200" dirty="0">
            <a:latin typeface="Franklin Gothic" panose="020B0604020202020204" charset="0"/>
          </a:endParaRPr>
        </a:p>
      </dsp:txBody>
      <dsp:txXfrm>
        <a:off x="0" y="1605337"/>
        <a:ext cx="6568140" cy="145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077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3812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5944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104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8033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86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9987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416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4379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066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716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5073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2852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2159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D4B9A1E-E857-41FF-9A2D-15E9E265357C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7543-0709-4260-8E1A-E6C2C8C11C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5670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23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uned.es/portal/page?_pageid=93,55541853&amp;_dad=portal&amp;_schema=PORTA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2.uned.es/biblioteca/tutorial_uso_etico/presentacion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f.edu/bibtic/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2.2. Compartir mediante tecnologías digitales: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Los gestores bibliográficos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25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/>
          <p:nvPr/>
        </p:nvSpPr>
        <p:spPr>
          <a:xfrm>
            <a:off x="686300" y="508000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CITA</a:t>
            </a: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4500915" y="2717811"/>
            <a:ext cx="4066470" cy="1068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FFFFFF"/>
                </a:solidFill>
              </a:rPr>
              <a:t>Conoce </a:t>
            </a:r>
            <a:r>
              <a:rPr lang="es-ES" b="1" dirty="0">
                <a:solidFill>
                  <a:srgbClr val="FFFFFF"/>
                </a:solidFill>
              </a:rPr>
              <a:t>y </a:t>
            </a:r>
            <a:r>
              <a:rPr lang="es-ES" b="1" dirty="0" smtClean="0">
                <a:solidFill>
                  <a:srgbClr val="FFFFFF"/>
                </a:solidFill>
              </a:rPr>
              <a:t>usa </a:t>
            </a:r>
            <a:r>
              <a:rPr lang="es-ES" b="1" dirty="0">
                <a:solidFill>
                  <a:srgbClr val="FFFFFF"/>
                </a:solidFill>
              </a:rPr>
              <a:t>normas y estilos de cita según disciplinas (APA, MLA, Chicago…) y </a:t>
            </a:r>
            <a:r>
              <a:rPr lang="es-ES" b="1" dirty="0" smtClean="0">
                <a:solidFill>
                  <a:srgbClr val="FFFFFF"/>
                </a:solidFill>
              </a:rPr>
              <a:t>redacta </a:t>
            </a:r>
            <a:r>
              <a:rPr lang="es-ES" b="1" dirty="0">
                <a:solidFill>
                  <a:srgbClr val="FFFFFF"/>
                </a:solidFill>
              </a:rPr>
              <a:t>citas y referencias de acuerdo a una norma o disciplina.</a:t>
            </a:r>
          </a:p>
        </p:txBody>
      </p:sp>
      <p:sp>
        <p:nvSpPr>
          <p:cNvPr id="168" name="Shape 168"/>
          <p:cNvSpPr/>
          <p:nvPr/>
        </p:nvSpPr>
        <p:spPr>
          <a:xfrm>
            <a:off x="1013720" y="2279117"/>
            <a:ext cx="1757680" cy="1790569"/>
          </a:xfrm>
          <a:prstGeom prst="ellipse">
            <a:avLst/>
          </a:prstGeom>
          <a:solidFill>
            <a:srgbClr val="A1344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FFFFFF"/>
              </a:solidFill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1013720" y="2564607"/>
            <a:ext cx="1757680" cy="15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s-ES" sz="1100" b="1" dirty="0">
                <a:solidFill>
                  <a:srgbClr val="F2F2F2"/>
                </a:solidFill>
              </a:rPr>
              <a:t>Incorpora citas y referencias, en distintos formatos académicos, a tus trabajos de investigación.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ángulo 1"/>
          <p:cNvSpPr/>
          <p:nvPr/>
        </p:nvSpPr>
        <p:spPr>
          <a:xfrm>
            <a:off x="1148080" y="1355787"/>
            <a:ext cx="702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La bibliografía citada en un documento contribuye a dar credibilidad al mismo, además de lo evidente, que es reconocerla autoría o fuentes utilizadas en su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realización.</a:t>
            </a:r>
          </a:p>
        </p:txBody>
      </p:sp>
      <p:sp>
        <p:nvSpPr>
          <p:cNvPr id="18" name="Shape 134"/>
          <p:cNvSpPr/>
          <p:nvPr/>
        </p:nvSpPr>
        <p:spPr>
          <a:xfrm>
            <a:off x="3934425" y="4155212"/>
            <a:ext cx="4632960" cy="715371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" name="Shape 128"/>
          <p:cNvSpPr txBox="1"/>
          <p:nvPr/>
        </p:nvSpPr>
        <p:spPr>
          <a:xfrm>
            <a:off x="4222785" y="4255583"/>
            <a:ext cx="424688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800" dirty="0">
                <a:solidFill>
                  <a:schemeClr val="bg1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Sé original. Sé auténtico. Sé honrado.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205858" y="4112269"/>
            <a:ext cx="1842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ranklin Gothic" panose="020B0604020202020204" charset="0"/>
              </a:rPr>
              <a:t>USO ÉTICO Y LEGAL DE LA INFORMACIÓN </a:t>
            </a:r>
          </a:p>
        </p:txBody>
      </p:sp>
      <p:sp>
        <p:nvSpPr>
          <p:cNvPr id="5" name="Flecha curvada hacia la derecha 4"/>
          <p:cNvSpPr/>
          <p:nvPr/>
        </p:nvSpPr>
        <p:spPr>
          <a:xfrm>
            <a:off x="319433" y="2976522"/>
            <a:ext cx="886425" cy="1378654"/>
          </a:xfrm>
          <a:prstGeom prst="curvedRight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23" y="291277"/>
            <a:ext cx="1292405" cy="102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505" y="1962232"/>
            <a:ext cx="2311425" cy="58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79" y="2002389"/>
            <a:ext cx="1384251" cy="138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69" y="3632398"/>
            <a:ext cx="1296143" cy="12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4" y="3464005"/>
            <a:ext cx="972108" cy="146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57" y="2850248"/>
            <a:ext cx="1998221" cy="71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385" y="666967"/>
            <a:ext cx="1627682" cy="37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854" y="1499276"/>
            <a:ext cx="152161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1061610" y="1350750"/>
            <a:ext cx="7020780" cy="2180041"/>
          </a:xfrm>
          <a:prstGeom prst="line">
            <a:avLst/>
          </a:prstGeom>
          <a:ln w="228600">
            <a:solidFill>
              <a:srgbClr val="9A8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21852"/>
            <a:ext cx="4224894" cy="1213209"/>
          </a:xfrm>
          <a:prstGeom prst="rect">
            <a:avLst/>
          </a:prstGeom>
        </p:spPr>
      </p:pic>
      <p:sp>
        <p:nvSpPr>
          <p:cNvPr id="15" name="Shape 98"/>
          <p:cNvSpPr/>
          <p:nvPr/>
        </p:nvSpPr>
        <p:spPr>
          <a:xfrm>
            <a:off x="5124600" y="4125687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101"/>
          <p:cNvSpPr txBox="1"/>
          <p:nvPr/>
        </p:nvSpPr>
        <p:spPr>
          <a:xfrm>
            <a:off x="5160300" y="4125687"/>
            <a:ext cx="3983700" cy="956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ESTILOS DE PUBLICACIÓN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506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0075" y="-21826"/>
            <a:ext cx="2174575" cy="2174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00" name="Shape 100"/>
          <p:cNvGraphicFramePr/>
          <p:nvPr>
            <p:extLst>
              <p:ext uri="{D42A27DB-BD31-4B8C-83A1-F6EECF244321}">
                <p14:modId xmlns:p14="http://schemas.microsoft.com/office/powerpoint/2010/main" val="293096146"/>
              </p:ext>
            </p:extLst>
          </p:nvPr>
        </p:nvGraphicFramePr>
        <p:xfrm>
          <a:off x="114150" y="1177950"/>
          <a:ext cx="8731750" cy="4014870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216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7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ALMACENAMIENTO EN LÍNEA DE TODA TU INVESTIGACIÓN</a:t>
                      </a:r>
                      <a:endParaRPr lang="es-ES" b="0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Puedes: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acceder y almacenar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todas tus referencias y documentos en un mismo sitio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en la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nube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(en el servidor del gestor)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acceder a los mismos de forma segura y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desde cualquier dispositivo.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60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EXPORTAR REFERENCIAS DESDE BASES DE DATOS, CATÁLOGOS, BUSCADORES, ETC.</a:t>
                      </a:r>
                      <a:endParaRPr lang="es-ES" sz="1400" b="0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Puedes: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Revisar la bibliografía existente sobre el tema,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exportando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la información desde bases de datos especializadas.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Guardar los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pdf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 los textos completos de los artículos.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Incorporar los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archivos de tu ordenador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Descubrir nuevos artículos 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relacionados con el tema de tu trabajo dentro del buscador del gestor.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CREAR Y ORGANIZAR UNA BASE DE DATOS DE FORMA AUTOMÁTICA.</a:t>
                      </a:r>
                      <a:endParaRPr lang="es-ES" b="0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Puedes: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Coleccionar y recopilar todas las referencias que vas encontrando y almacenarlas en un mismo sitio, creando una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base de datos 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personal.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Crear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carpetas personales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Buscar documentos 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dentro de nuestra base de datos por palabras clave, incluso dentro del texto completo de los documentos adjuntos</a:t>
                      </a:r>
                      <a:endParaRPr lang="es-ES" sz="1300" dirty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1" name="Shape 101"/>
          <p:cNvSpPr txBox="1"/>
          <p:nvPr/>
        </p:nvSpPr>
        <p:spPr>
          <a:xfrm>
            <a:off x="44600" y="0"/>
            <a:ext cx="3983700" cy="956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GESTORES BIBLIOGRÁFICOS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Shape 108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>
              <a:buClr>
                <a:schemeClr val="dk1"/>
              </a:buClr>
              <a:buSzPts val="1100"/>
            </a:pPr>
            <a:r>
              <a:rPr lang="es-ES" sz="29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GESTORES BIBLIOGRÁFICOS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10" name="Shape 110"/>
          <p:cNvGraphicFramePr/>
          <p:nvPr>
            <p:extLst>
              <p:ext uri="{D42A27DB-BD31-4B8C-83A1-F6EECF244321}">
                <p14:modId xmlns:p14="http://schemas.microsoft.com/office/powerpoint/2010/main" val="1979306760"/>
              </p:ext>
            </p:extLst>
          </p:nvPr>
        </p:nvGraphicFramePr>
        <p:xfrm>
          <a:off x="200050" y="1362775"/>
          <a:ext cx="8731750" cy="1897530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216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2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</a:rPr>
                        <a:t>LEER, SUBRAYAR Y ANOTAR PDFS</a:t>
                      </a:r>
                      <a:endParaRPr lang="es-ES" b="0" dirty="0">
                        <a:solidFill>
                          <a:srgbClr val="FFFFFF"/>
                        </a:solidFill>
                        <a:latin typeface="Franklin Gothic" panose="020B0604020202020204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Puedes: 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organizar, cambiar el nombre, anotar, buscar, abrir, subrayar y anotar tus archivos PDF directamente dentro del gestor bibliográfico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</a:rPr>
                        <a:t>COMPARTIR LAS REFERENCIAS</a:t>
                      </a:r>
                      <a:endParaRPr lang="es-ES" b="0" dirty="0">
                        <a:solidFill>
                          <a:srgbClr val="FFFFFF"/>
                        </a:solidFill>
                        <a:latin typeface="Franklin Gothic" panose="020B0604020202020204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Puedes: 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compartir listas de referencias o artículos completos</a:t>
                      </a:r>
                      <a:r>
                        <a:rPr lang="es-ES" sz="13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de forma pública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compartir listas de referencias o artículos completos de forma privada</a:t>
                      </a:r>
                      <a:endParaRPr lang="es-ES" sz="1300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revisar otras fuentes y recomendar nuevos artículos</a:t>
                      </a:r>
                      <a:endParaRPr sz="1100" i="1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2038" y="3669464"/>
            <a:ext cx="3573268" cy="885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/>
        </p:nvSpPr>
        <p:spPr>
          <a:xfrm>
            <a:off x="8899" y="0"/>
            <a:ext cx="4869875" cy="99568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Shape 226"/>
          <p:cNvSpPr txBox="1"/>
          <p:nvPr/>
        </p:nvSpPr>
        <p:spPr>
          <a:xfrm>
            <a:off x="932075" y="1171691"/>
            <a:ext cx="2951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Insertar citas y bibliografías 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932075" y="1800077"/>
            <a:ext cx="30402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En el formato que elijas en </a:t>
            </a:r>
            <a:r>
              <a:rPr lang="es-ES" sz="1600" b="1" dirty="0" smtClean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solo </a:t>
            </a:r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unos pocos clics </a:t>
            </a:r>
            <a:endParaRPr lang="es-ES" sz="1600" b="1" dirty="0" smtClean="0">
              <a:solidFill>
                <a:srgbClr val="9A891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/>
            <a:r>
              <a:rPr lang="es-ES" sz="1600" dirty="0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Podemos </a:t>
            </a:r>
            <a:r>
              <a:rPr lang="es-ES" sz="1600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elegir entre más de 6.000 formatos  (entre los estilos populares como APA, MLA, ALA, Harvard y Chicago</a:t>
            </a:r>
            <a:r>
              <a:rPr lang="es-ES" sz="1600" dirty="0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).</a:t>
            </a:r>
            <a:endParaRPr lang="es-ES" sz="1600" dirty="0">
              <a:solidFill>
                <a:schemeClr val="tx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962310" y="3632259"/>
            <a:ext cx="2849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Plug-in en su procesador de texto </a:t>
            </a:r>
            <a:endParaRPr lang="es-ES" sz="1600" b="1" dirty="0" smtClean="0">
              <a:solidFill>
                <a:srgbClr val="9A891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/>
            <a:r>
              <a:rPr lang="es-ES" sz="1600" dirty="0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Compatible </a:t>
            </a:r>
            <a:r>
              <a:rPr lang="es-ES" sz="1600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con Microsoft Word, </a:t>
            </a:r>
            <a:r>
              <a:rPr lang="es-ES" sz="1600" dirty="0" err="1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LibreOffice</a:t>
            </a:r>
            <a:r>
              <a:rPr lang="es-ES" sz="1600" dirty="0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600" dirty="0" err="1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BibTeX</a:t>
            </a:r>
            <a:r>
              <a:rPr lang="es-ES" sz="1600" dirty="0" smtClean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>…</a:t>
            </a:r>
            <a:endParaRPr lang="es-ES" sz="1600" dirty="0">
              <a:solidFill>
                <a:schemeClr val="tx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409674" y="-27376"/>
            <a:ext cx="4345205" cy="84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INCLUSIÓN AUTOMATIZADA DE CITAS Y REFERENCIAS</a:t>
            </a:r>
            <a:endParaRPr lang="es-ES"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098" y="1177672"/>
            <a:ext cx="3612876" cy="132508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0098" y="2675265"/>
            <a:ext cx="3551036" cy="2221111"/>
          </a:xfrm>
          <a:prstGeom prst="rect">
            <a:avLst/>
          </a:prstGeom>
        </p:spPr>
      </p:pic>
      <p:sp>
        <p:nvSpPr>
          <p:cNvPr id="224" name="Shape 224"/>
          <p:cNvSpPr/>
          <p:nvPr/>
        </p:nvSpPr>
        <p:spPr>
          <a:xfrm>
            <a:off x="6775600" y="146850"/>
            <a:ext cx="2183400" cy="2183400"/>
          </a:xfrm>
          <a:prstGeom prst="ellipse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225" name="Shape 225"/>
          <p:cNvSpPr txBox="1"/>
          <p:nvPr/>
        </p:nvSpPr>
        <p:spPr>
          <a:xfrm>
            <a:off x="6925410" y="491865"/>
            <a:ext cx="1904100" cy="16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600" dirty="0">
                <a:solidFill>
                  <a:srgbClr val="FFFFFF"/>
                </a:solidFill>
              </a:rPr>
              <a:t>Sincronización de su colección en línea para citar estos documentos en </a:t>
            </a:r>
            <a:r>
              <a:rPr lang="es-ES" sz="1600" dirty="0" smtClean="0">
                <a:solidFill>
                  <a:srgbClr val="FFFFFF"/>
                </a:solidFill>
              </a:rPr>
              <a:t>tu trabajo</a:t>
            </a:r>
            <a:endParaRPr lang="es-ES" sz="1600" dirty="0">
              <a:solidFill>
                <a:srgbClr val="FFFFFF"/>
              </a:solidFill>
            </a:endParaRPr>
          </a:p>
        </p:txBody>
      </p:sp>
      <p:pic>
        <p:nvPicPr>
          <p:cNvPr id="11" name="Shape 185" descr="1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8179" y="1146714"/>
            <a:ext cx="522401" cy="56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86" descr="2.png"/>
          <p:cNvPicPr preferRelativeResize="0"/>
          <p:nvPr/>
        </p:nvPicPr>
        <p:blipFill>
          <a:blip r:embed="rId6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8179" y="1824514"/>
            <a:ext cx="522401" cy="505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87" descr="3.png"/>
          <p:cNvPicPr preferRelativeResize="0"/>
          <p:nvPr/>
        </p:nvPicPr>
        <p:blipFill>
          <a:blip r:embed="rId7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8179" y="3635688"/>
            <a:ext cx="493896" cy="518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/>
        </p:nvSpPr>
        <p:spPr>
          <a:xfrm>
            <a:off x="1359150" y="1106525"/>
            <a:ext cx="6425700" cy="7569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1359150" y="1863425"/>
            <a:ext cx="6425700" cy="20232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Shape 259"/>
          <p:cNvSpPr txBox="1"/>
          <p:nvPr/>
        </p:nvSpPr>
        <p:spPr>
          <a:xfrm>
            <a:off x="2780625" y="11681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1506150" y="2006375"/>
            <a:ext cx="6131700" cy="17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Echa un vistazo </a:t>
            </a:r>
            <a:r>
              <a:rPr lang="es" sz="1800" dirty="0" smtClean="0">
                <a:latin typeface="Cambria"/>
                <a:ea typeface="Cambria"/>
                <a:cs typeface="Cambria"/>
                <a:sym typeface="Cambria"/>
              </a:rPr>
              <a:t>al apartado</a:t>
            </a:r>
            <a:r>
              <a:rPr lang="es-ES" sz="1800" dirty="0">
                <a:latin typeface="Cambria"/>
                <a:ea typeface="Cambria"/>
                <a:cs typeface="Cambria"/>
                <a:sym typeface="Cambria"/>
              </a:rPr>
              <a:t>	</a:t>
            </a:r>
            <a:endParaRPr lang="es-ES" sz="1800" b="1" dirty="0">
              <a:solidFill>
                <a:srgbClr val="9A8919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 algn="ctr"/>
            <a:r>
              <a:rPr lang="es-ES" sz="1800" b="1" dirty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  <a:hlinkClick r:id="rId3"/>
              </a:rPr>
              <a:t>Preparar el TFG</a:t>
            </a:r>
            <a:r>
              <a:rPr lang="es" sz="1800" b="1" dirty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  <a:t/>
            </a:r>
            <a:br>
              <a:rPr lang="es" sz="1800" b="1" dirty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</a:br>
            <a:r>
              <a:rPr lang="es-ES" sz="1800" b="1" u="sng" dirty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Guía sobre cómo citar y uso ético de la información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dirty="0">
                <a:solidFill>
                  <a:srgbClr val="FFFF00"/>
                </a:solidFill>
                <a:highlight>
                  <a:srgbClr val="B7B7B7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 dirty="0">
              <a:solidFill>
                <a:srgbClr val="FFFF00"/>
              </a:solidFill>
              <a:highlight>
                <a:srgbClr val="B7B7B7"/>
              </a:highlight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6" name="Shape 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2.2. Compartir mediante tecnologías digitales: </a:t>
            </a:r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Los gestores bibliográficos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23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25" y="0"/>
            <a:ext cx="29322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2923300" y="1069475"/>
            <a:ext cx="5659200" cy="9624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5275" y="1069475"/>
            <a:ext cx="2748000" cy="18804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A13442"/>
              </a:solidFill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2985624" y="992375"/>
            <a:ext cx="4625667" cy="10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3000" b="1" dirty="0" smtClean="0">
                <a:solidFill>
                  <a:srgbClr val="A1344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GESTORES BIBLIOGRÁFICOS</a:t>
            </a:r>
            <a:endParaRPr lang="es-ES" sz="3000" b="1" dirty="0">
              <a:solidFill>
                <a:srgbClr val="A1344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152625" y="1069475"/>
            <a:ext cx="2793300" cy="1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</a:t>
            </a: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colaboración.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Compartir </a:t>
            </a: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mediante tecnologías digitales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0" y="0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</a:t>
            </a:r>
            <a:r>
              <a:rPr lang="es" sz="20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292625" y="2164162"/>
            <a:ext cx="56115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sz="1800" b="1" dirty="0" smtClean="0">
                <a:latin typeface="Franklin Gothic" panose="020B0604020202020204" charset="0"/>
              </a:rPr>
              <a:t>Exportar</a:t>
            </a:r>
            <a:r>
              <a:rPr lang="es-ES" sz="1800" dirty="0" smtClean="0">
                <a:latin typeface="Franklin Gothic" panose="020B0604020202020204" charset="0"/>
              </a:rPr>
              <a:t> </a:t>
            </a:r>
            <a:r>
              <a:rPr lang="es-ES" sz="1800" dirty="0">
                <a:latin typeface="Franklin Gothic" panose="020B0604020202020204" charset="0"/>
              </a:rPr>
              <a:t>registros bibliográficos desde cualquier fuente de información a un gestor de </a:t>
            </a:r>
            <a:r>
              <a:rPr lang="es-ES" sz="1800" dirty="0" smtClean="0">
                <a:latin typeface="Franklin Gothic" panose="020B0604020202020204" charset="0"/>
              </a:rPr>
              <a:t>referencias</a:t>
            </a:r>
          </a:p>
          <a:p>
            <a:endParaRPr lang="es-ES" sz="18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Elaborar</a:t>
            </a:r>
            <a:r>
              <a:rPr lang="es-ES" sz="1800" dirty="0">
                <a:latin typeface="Franklin Gothic" panose="020B0604020202020204" charset="0"/>
              </a:rPr>
              <a:t>, organizar y gestionar una </a:t>
            </a:r>
            <a:r>
              <a:rPr lang="es-ES" sz="1800" b="1" dirty="0">
                <a:latin typeface="Franklin Gothic" panose="020B0604020202020204" charset="0"/>
              </a:rPr>
              <a:t>base de datos bibliográfica </a:t>
            </a:r>
            <a:r>
              <a:rPr lang="es-ES" sz="1800" b="1" dirty="0" smtClean="0">
                <a:latin typeface="Franklin Gothic" panose="020B0604020202020204" charset="0"/>
              </a:rPr>
              <a:t>propia</a:t>
            </a:r>
          </a:p>
          <a:p>
            <a:endParaRPr lang="es-ES" sz="1800" b="1" dirty="0" smtClean="0">
              <a:latin typeface="Franklin Gothic" panose="020B0604020202020204" charset="0"/>
            </a:endParaRPr>
          </a:p>
          <a:p>
            <a:r>
              <a:rPr lang="es-ES" sz="1800" b="1" dirty="0" smtClean="0">
                <a:latin typeface="Franklin Gothic" panose="020B0604020202020204" charset="0"/>
              </a:rPr>
              <a:t>Incorporar </a:t>
            </a:r>
            <a:r>
              <a:rPr lang="es-ES" sz="1800" b="1" dirty="0">
                <a:latin typeface="Franklin Gothic" panose="020B0604020202020204" charset="0"/>
              </a:rPr>
              <a:t>citas y referencias</a:t>
            </a:r>
            <a:r>
              <a:rPr lang="es-ES" sz="1800" dirty="0">
                <a:latin typeface="Franklin Gothic" panose="020B0604020202020204" charset="0"/>
              </a:rPr>
              <a:t>, en distintos formatos académicos, a sus trabajos de investigación. </a:t>
            </a:r>
          </a:p>
          <a:p>
            <a:pPr lvl="0"/>
            <a:endParaRPr lang="es-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26" name="Picture 2" descr="https://lh6.googleusercontent.com/vzRGL8RrbLf6f0NK_RlScxtqXcnIzd7buNjiKlBmH0cIPj211ZiUTBvFHgsj8BOADULngNJ31Q7mNFt_P_JPDyPBqpUNHMc9trgz9RiXH0uRES0m_XLgsM89eEmQ48XBAWyqLrmVxZ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461"/>
            <a:ext cx="3124200" cy="1943101"/>
          </a:xfrm>
          <a:prstGeom prst="rect">
            <a:avLst/>
          </a:prstGeom>
          <a:noFill/>
          <a:ln>
            <a:solidFill>
              <a:srgbClr val="65C1B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00912729"/>
              </p:ext>
            </p:extLst>
          </p:nvPr>
        </p:nvGraphicFramePr>
        <p:xfrm>
          <a:off x="1720074" y="1384524"/>
          <a:ext cx="6568140" cy="3222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8899" y="0"/>
            <a:ext cx="3238393" cy="946075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0" y="0"/>
            <a:ext cx="3209630" cy="890769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9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REVISIÓN BIBLIOGRÁFICA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89000" y="2575825"/>
            <a:ext cx="5753625" cy="104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700" dirty="0">
                <a:latin typeface="Cambria"/>
                <a:ea typeface="Cambria"/>
                <a:cs typeface="Cambria"/>
                <a:sym typeface="Cambria"/>
              </a:rPr>
              <a:t>La problemática del plagio académico y </a:t>
            </a: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las </a:t>
            </a:r>
            <a:r>
              <a:rPr lang="es-ES" sz="1700" dirty="0">
                <a:latin typeface="Cambria"/>
                <a:ea typeface="Cambria"/>
                <a:cs typeface="Cambria"/>
                <a:sym typeface="Cambria"/>
              </a:rPr>
              <a:t>formas  de  evitarlo es crucial y el estudiante tiene que ser muy consciente de la </a:t>
            </a: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misma en </a:t>
            </a:r>
            <a:r>
              <a:rPr lang="es-ES" sz="1700" dirty="0">
                <a:latin typeface="Cambria"/>
                <a:ea typeface="Cambria"/>
                <a:cs typeface="Cambria"/>
                <a:sym typeface="Cambria"/>
              </a:rPr>
              <a:t>la realización de </a:t>
            </a: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sus trabajos académicos.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8900" y="4088075"/>
            <a:ext cx="9135100" cy="873300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206125" y="4037275"/>
            <a:ext cx="8553600" cy="8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</a:t>
            </a:r>
            <a:r>
              <a:rPr lang="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página web de la </a:t>
            </a:r>
            <a:r>
              <a:rPr lang="es" sz="1800" b="1" u="sng" dirty="0" smtClean="0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Biblioteca de la UNED</a:t>
            </a:r>
            <a:r>
              <a:rPr lang="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encontrarás información sobre el plagio académico. </a:t>
            </a:r>
            <a:r>
              <a:rPr lang="es" sz="1800" b="1" dirty="0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Shape 89"/>
          <p:cNvSpPr txBox="1"/>
          <p:nvPr/>
        </p:nvSpPr>
        <p:spPr>
          <a:xfrm>
            <a:off x="5931650" y="1469125"/>
            <a:ext cx="2351700" cy="1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l’hora de cercar informació, disposes de diferents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d’informació</a:t>
            </a: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6053675" y="900150"/>
            <a:ext cx="2529600" cy="2427000"/>
          </a:xfrm>
          <a:prstGeom prst="ellipse">
            <a:avLst/>
          </a:prstGeom>
          <a:solidFill>
            <a:srgbClr val="A134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6142625" y="1259575"/>
            <a:ext cx="23517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«Si he visto más lejos es porque estoy sentado sobre los hombros de gigantes»</a:t>
            </a:r>
            <a:b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Isaac Newton</a:t>
            </a:r>
            <a:endParaRPr sz="1800" b="1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" name="Shape 121"/>
          <p:cNvSpPr/>
          <p:nvPr/>
        </p:nvSpPr>
        <p:spPr>
          <a:xfrm>
            <a:off x="302900" y="1242200"/>
            <a:ext cx="5548950" cy="1216425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El estado de la cuestión, la revisión bibliográfica, es el estudio de las fuentes y de las aportaciones relevantes que existen sobre el tema en cuestión.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1174985" y="23305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3338260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5521759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900" y="-1"/>
            <a:ext cx="3349735" cy="1093525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837750" y="297161"/>
            <a:ext cx="3097147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REVISIÓN BIBLIOGRÁFICA</a:t>
            </a:r>
          </a:p>
        </p:txBody>
      </p:sp>
      <p:sp>
        <p:nvSpPr>
          <p:cNvPr id="180" name="Shape 180"/>
          <p:cNvSpPr/>
          <p:nvPr/>
        </p:nvSpPr>
        <p:spPr>
          <a:xfrm>
            <a:off x="837750" y="1209825"/>
            <a:ext cx="7468500" cy="9147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1000"/>
              </a:spcBef>
            </a:pPr>
            <a:r>
              <a:rPr lang="es-ES" sz="1800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trabajos de investigación no surgen de la nada: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</a:pPr>
            <a:r>
              <a:rPr lang="es-ES" sz="1800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apoyan en </a:t>
            </a:r>
            <a:r>
              <a:rPr lang="es-ES" sz="1800" b="1" dirty="0">
                <a:solidFill>
                  <a:srgbClr val="A1344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investigaciones precedentes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11420">
            <a:off x="7786896" y="708195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1576035" y="313970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dirty="0">
                <a:latin typeface="Franklin Gothic" panose="020B0604020202020204" charset="0"/>
              </a:rPr>
              <a:t>Hay que buscar las mejores fuentes</a:t>
            </a:r>
          </a:p>
        </p:txBody>
      </p:sp>
      <p:pic>
        <p:nvPicPr>
          <p:cNvPr id="185" name="Shape 185" descr="1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 descr="2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231748" y="241728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 descr="3.png"/>
          <p:cNvPicPr preferRelativeResize="0"/>
          <p:nvPr/>
        </p:nvPicPr>
        <p:blipFill>
          <a:blip r:embed="rId6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30100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 txBox="1"/>
          <p:nvPr/>
        </p:nvSpPr>
        <p:spPr>
          <a:xfrm>
            <a:off x="3597360" y="3139700"/>
            <a:ext cx="2267499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dirty="0">
                <a:latin typeface="Franklin Gothic" panose="020B0604020202020204" charset="0"/>
              </a:rPr>
              <a:t>Revisar exhaustivamente la bibliografía sobre el tema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5786551" y="3154450"/>
            <a:ext cx="2203222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dirty="0">
                <a:latin typeface="Franklin Gothic" panose="020B0604020202020204" charset="0"/>
              </a:rPr>
              <a:t>Destacar las aportaciones que sustentan nuestro trabajo, </a:t>
            </a:r>
            <a:r>
              <a:rPr lang="es-ES" dirty="0" smtClean="0">
                <a:latin typeface="Franklin Gothic" panose="020B0604020202020204" charset="0"/>
              </a:rPr>
              <a:t>y</a:t>
            </a:r>
            <a:endParaRPr dirty="0">
              <a:latin typeface="Franklin Gothic" panose="020B0604020202020204" charset="0"/>
            </a:endParaRPr>
          </a:p>
        </p:txBody>
      </p:sp>
      <p:sp>
        <p:nvSpPr>
          <p:cNvPr id="18" name="Shape 134"/>
          <p:cNvSpPr/>
          <p:nvPr/>
        </p:nvSpPr>
        <p:spPr>
          <a:xfrm>
            <a:off x="3131101" y="4101629"/>
            <a:ext cx="2703648" cy="873300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" name="Shape 135"/>
          <p:cNvSpPr txBox="1"/>
          <p:nvPr/>
        </p:nvSpPr>
        <p:spPr>
          <a:xfrm>
            <a:off x="206125" y="4160763"/>
            <a:ext cx="8553600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6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CITARLAS</a:t>
            </a:r>
            <a:endParaRPr sz="36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256700" y="62375"/>
            <a:ext cx="7076700" cy="8556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1328400" y="160702"/>
            <a:ext cx="70050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b="1" dirty="0" smtClean="0">
                <a:latin typeface="Franklin Gothic" panose="020B0604020202020204" charset="0"/>
                <a:cs typeface="Arial" panose="020B0604020202020204" pitchFamily="34" charset="0"/>
              </a:rPr>
              <a:t>TU INVESTIGACIÓN ES LO FUNDAMENTAL</a:t>
            </a:r>
            <a:endParaRPr sz="2800" b="1" dirty="0">
              <a:latin typeface="Franklin Gothic" panose="020B0604020202020204" charset="0"/>
              <a:cs typeface="Arial" panose="020B0604020202020204" pitchFamily="34" charset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636770" y="440422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796029"/>
              </p:ext>
            </p:extLst>
          </p:nvPr>
        </p:nvGraphicFramePr>
        <p:xfrm>
          <a:off x="417570" y="1523024"/>
          <a:ext cx="8049980" cy="238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56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Cuando estás recopilando información no copies y pegues citas literales sin identificar.</a:t>
                      </a:r>
                      <a:endParaRPr lang="es-ES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incluyas citas que no apoyen el desarrollo de tus propias ideas.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Distingue claramente las aportaciones propias y las ajenas.</a:t>
                      </a:r>
                      <a:endParaRPr lang="es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Una sucesión de citas no es un trabajo de investigación.</a:t>
                      </a:r>
                      <a:endParaRPr lang="es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Reconoce la autoría ajena citando y referenciando de forma apropiada.</a:t>
                      </a:r>
                      <a:endParaRPr lang="es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467" y="1625582"/>
            <a:ext cx="277158" cy="293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63" y="2108584"/>
            <a:ext cx="277158" cy="293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963" y="3565360"/>
            <a:ext cx="277158" cy="293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467" y="3079768"/>
            <a:ext cx="277158" cy="293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963" y="2594176"/>
            <a:ext cx="277158" cy="29368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121"/>
          <p:cNvSpPr/>
          <p:nvPr/>
        </p:nvSpPr>
        <p:spPr>
          <a:xfrm>
            <a:off x="5252720" y="4057600"/>
            <a:ext cx="354863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Usa tus propias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palabras</a:t>
            </a:r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6" name="Shape 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8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3" name="Shape 203"/>
          <p:cNvSpPr txBox="1"/>
          <p:nvPr/>
        </p:nvSpPr>
        <p:spPr>
          <a:xfrm>
            <a:off x="-712900" y="53475"/>
            <a:ext cx="4741200" cy="11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/>
            <a:r>
              <a:rPr lang="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INSERTA CITAS EN TU MANUSCRITO</a:t>
            </a: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04" name="Shape 204"/>
          <p:cNvGraphicFramePr/>
          <p:nvPr>
            <p:extLst>
              <p:ext uri="{D42A27DB-BD31-4B8C-83A1-F6EECF244321}">
                <p14:modId xmlns:p14="http://schemas.microsoft.com/office/powerpoint/2010/main" val="909178126"/>
              </p:ext>
            </p:extLst>
          </p:nvPr>
        </p:nvGraphicFramePr>
        <p:xfrm>
          <a:off x="497961" y="1189000"/>
          <a:ext cx="8235730" cy="350409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745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4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66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PARAFRASEANDO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RESUMIENDO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CITANDO</a:t>
                      </a:r>
                      <a:r>
                        <a:rPr lang="es" sz="1800" b="1" baseline="0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LITERALMENTE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5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 i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Citas i</a:t>
                      </a:r>
                      <a:r>
                        <a:rPr lang="es-ES" sz="1400" b="1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ndirectas</a:t>
                      </a:r>
                      <a:r>
                        <a:rPr lang="es-ES" sz="14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 o paráfrasis: </a:t>
                      </a:r>
                      <a:r>
                        <a:rPr lang="es-E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reproducen</a:t>
                      </a:r>
                      <a:r>
                        <a:rPr lang="es-E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 las ideas de un autor </a:t>
                      </a:r>
                      <a:r>
                        <a:rPr lang="es-E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desde nuestras propias palabras. Incluye</a:t>
                      </a:r>
                      <a:r>
                        <a:rPr lang="es-ES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  <a:sym typeface="Arial"/>
                        </a:rPr>
                        <a:t> interpretación o análisis.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dirty="0" smtClean="0">
                          <a:solidFill>
                            <a:srgbClr val="9A8919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EJEMPLO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1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En 2005, el estudio de Carrasco y Rodríguez sobre la protección social de los inmigrantes en España,..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" sz="1100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Cita indirecta</a:t>
                      </a:r>
                      <a:r>
                        <a:rPr lang="es" b="1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o resumen: </a:t>
                      </a:r>
                      <a:r>
                        <a:rPr lang="es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reproducen las ideas principales de un autor, generalmente de forma breve. No incluye nuestra propia interpretación o análisis.</a:t>
                      </a:r>
                      <a:endParaRPr lang="es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dirty="0" smtClean="0">
                          <a:solidFill>
                            <a:srgbClr val="A13442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EJEMPLO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1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Carrasco y Rodríguez (2005) señalan que el Estado de bienestar español…</a:t>
                      </a:r>
                      <a:endParaRPr sz="11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Citas directas o textuales: </a:t>
                      </a:r>
                      <a:r>
                        <a:rPr lang="es-ES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reproducen de manera idéntica las palabras de un autor.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Entrecomilla el texto de otro autor cuando lo incorpores a tu trabajo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" dirty="0" smtClean="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dirty="0" smtClean="0">
                          <a:solidFill>
                            <a:srgbClr val="A1344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10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Como  señala </a:t>
                      </a:r>
                      <a:r>
                        <a:rPr lang="es-ES" sz="110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Marbán</a:t>
                      </a:r>
                      <a:r>
                        <a:rPr lang="es-ES" sz="110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 (2011),  la  reforma  del  sistema  de  dependencia  se  hizo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10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«gradual por la confluencia de factores mencionados  pero también como consecuencia de sucesión  de  procesos  y “equilibrios interrumpidos”» (p. 21), así como…</a:t>
                      </a:r>
                      <a:endParaRPr lang="es" dirty="0" smtClean="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0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972</Words>
  <Application>Microsoft Office PowerPoint</Application>
  <PresentationFormat>Presentación en pantalla (16:9)</PresentationFormat>
  <Paragraphs>124</Paragraphs>
  <Slides>16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Corral</dc:creator>
  <cp:lastModifiedBy>Garbiñe Ustarroz</cp:lastModifiedBy>
  <cp:revision>56</cp:revision>
  <dcterms:modified xsi:type="dcterms:W3CDTF">2019-07-18T14:24:40Z</dcterms:modified>
</cp:coreProperties>
</file>