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71" r:id="rId2"/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8999538" cy="5040313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Franklin Gothic" panose="020B0604020202020204" charset="0"/>
      <p:bold r:id="rId22"/>
    </p:embeddedFont>
    <p:embeddedFont>
      <p:font typeface="Verdana" panose="020B0604030504040204" pitchFamily="34" charset="0"/>
      <p:regular r:id="rId23"/>
      <p:bold r:id="rId24"/>
      <p:italic r:id="rId25"/>
      <p:boldItalic r:id="rId26"/>
    </p:embeddedFont>
    <p:embeddedFont>
      <p:font typeface="Source Sans Pro" panose="020B0604020202020204" charset="0"/>
      <p:regular r:id="rId27"/>
      <p:bold r:id="rId28"/>
      <p:italic r:id="rId29"/>
      <p:boldItalic r:id="rId30"/>
    </p:embeddedFont>
    <p:embeddedFont>
      <p:font typeface="Candara" panose="020E0502030303020204" pitchFamily="34" charset="0"/>
      <p:regular r:id="rId31"/>
      <p:bold r:id="rId32"/>
      <p:italic r:id="rId33"/>
      <p:boldItalic r:id="rId34"/>
    </p:embeddedFont>
    <p:embeddedFont>
      <p:font typeface="Cambria" panose="02040503050406030204" pitchFamily="18" charset="0"/>
      <p:regular r:id="rId35"/>
      <p:bold r:id="rId36"/>
      <p:italic r:id="rId37"/>
      <p:boldItalic r:id="rId38"/>
    </p:embeddedFont>
    <p:embeddedFont>
      <p:font typeface="Arial Black" panose="020B0A04020102020204" pitchFamily="34" charset="0"/>
      <p:regular r:id="rId39"/>
      <p:bold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BB7D463-3019-4C18-8566-60BBFD43F7DB}">
  <a:tblStyle styleId="{CBB7D463-3019-4C18-8566-60BBFD43F7D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66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font" Target="fonts/font22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font" Target="fonts/font2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font" Target="fonts/font20.fntdata"/><Relationship Id="rId40" Type="http://schemas.openxmlformats.org/officeDocument/2006/relationships/font" Target="fonts/font2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8300" y="685800"/>
            <a:ext cx="6121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06783" y="729638"/>
            <a:ext cx="8385987" cy="2011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0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06776" y="2777268"/>
            <a:ext cx="8385987" cy="776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74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306776" y="1083934"/>
            <a:ext cx="8385987" cy="1924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175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06776" y="3088986"/>
            <a:ext cx="8385987" cy="1274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568"/>
              </a:spcBef>
              <a:spcAft>
                <a:spcPts val="1568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06776" y="436097"/>
            <a:ext cx="8385987" cy="56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06776" y="1129355"/>
            <a:ext cx="8385987" cy="3347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568"/>
              </a:spcBef>
              <a:spcAft>
                <a:spcPts val="1568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06776" y="2107701"/>
            <a:ext cx="8385987" cy="824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528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06776" y="436097"/>
            <a:ext cx="8385987" cy="56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06776" y="1129355"/>
            <a:ext cx="3936707" cy="3347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568"/>
              </a:spcBef>
              <a:spcAft>
                <a:spcPts val="1568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756055" y="1129355"/>
            <a:ext cx="3936707" cy="3347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568"/>
              </a:spcBef>
              <a:spcAft>
                <a:spcPts val="1568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06776" y="436097"/>
            <a:ext cx="8385987" cy="56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06775" y="544454"/>
            <a:ext cx="2763638" cy="740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35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06775" y="1361722"/>
            <a:ext cx="2763638" cy="3115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568"/>
              </a:spcBef>
              <a:spcAft>
                <a:spcPts val="1568"/>
              </a:spcAft>
              <a:buClr>
                <a:schemeClr val="dk2"/>
              </a:buClr>
              <a:buSzPts val="1200"/>
              <a:buFont typeface="Arial"/>
              <a:buChar char="■"/>
              <a:defRPr sz="117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82505" y="441119"/>
            <a:ext cx="6267198" cy="4008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704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499769" y="-122"/>
            <a:ext cx="4499769" cy="504031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48"/>
              <a:buFont typeface="Arial"/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1305" y="1208435"/>
            <a:ext cx="3981292" cy="145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1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1305" y="2746841"/>
            <a:ext cx="3981292" cy="1210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058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861463" y="709549"/>
            <a:ext cx="3776381" cy="3620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568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568"/>
              </a:spcBef>
              <a:spcAft>
                <a:spcPts val="1568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06775" y="4145703"/>
            <a:ext cx="5904028" cy="592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06776" y="436097"/>
            <a:ext cx="8385987" cy="56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6776" y="1129355"/>
            <a:ext cx="8385987" cy="3347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372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38606" y="4569665"/>
            <a:ext cx="540031" cy="385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80"/>
              <a:buFont typeface="Arial"/>
              <a:buNone/>
              <a:defRPr sz="98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avarra.es/biblioteca/apoyo-al-aprendizaje/gestores-bibliograficos" TargetMode="External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guias-tematicas.unavarra.es/sp/subjects/guide.php?subject=ppd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unavarra.es/biblioteca/apoyo-al-aprendizaje/gestores-bibliografico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uias-tematicas.unavarra.es/sp/subjects/databases.php" TargetMode="External"/><Relationship Id="rId5" Type="http://schemas.openxmlformats.org/officeDocument/2006/relationships/hyperlink" Target="https://biblioteca.unavarra.es/abnetopac/" TargetMode="External"/><Relationship Id="rId4" Type="http://schemas.openxmlformats.org/officeDocument/2006/relationships/hyperlink" Target="https://biblioteca.unavarra.es/siriu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4" y="-1"/>
            <a:ext cx="8957152" cy="5040313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07646" y="1075071"/>
            <a:ext cx="4755941" cy="94148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784"/>
              </a:spcAft>
            </a:pPr>
            <a:r>
              <a:rPr lang="es-ES" sz="4606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078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687048" y="449038"/>
            <a:ext cx="4941373" cy="94148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784"/>
              </a:spcAft>
            </a:pPr>
            <a:r>
              <a:rPr lang="es-ES" sz="4606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078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594543" y="591885"/>
            <a:ext cx="1762387" cy="96637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784"/>
              </a:spcAft>
            </a:pPr>
            <a:r>
              <a:rPr lang="es-ES" sz="4704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078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7943844" y="479004"/>
            <a:ext cx="68448" cy="1260078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764"/>
          </a:p>
        </p:txBody>
      </p:sp>
      <p:sp>
        <p:nvSpPr>
          <p:cNvPr id="12" name="Rectangle 104"/>
          <p:cNvSpPr/>
          <p:nvPr/>
        </p:nvSpPr>
        <p:spPr>
          <a:xfrm>
            <a:off x="5715318" y="1814801"/>
            <a:ext cx="2220227" cy="63781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784"/>
              </a:spcAft>
            </a:pPr>
            <a:r>
              <a:rPr lang="es-ES" sz="4018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078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494521" y="2793354"/>
            <a:ext cx="5464401" cy="106141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1"/>
              </a:spcAft>
            </a:pPr>
            <a:r>
              <a:rPr lang="es-ES" sz="147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47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1"/>
              </a:spcAft>
            </a:pPr>
            <a:r>
              <a:rPr lang="es-ES" sz="147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47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47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08277" marR="623" indent="-6223" algn="ctr">
              <a:lnSpc>
                <a:spcPct val="150000"/>
              </a:lnSpc>
              <a:spcBef>
                <a:spcPts val="221"/>
              </a:spcBef>
              <a:spcAft>
                <a:spcPts val="221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Información y tratamiento de datos: 1.3. Gestión de información, datos y contenidos digitales: 5. Gestores bibliográficos</a:t>
            </a:r>
            <a:endParaRPr lang="es-ES" sz="1100" dirty="0">
              <a:latin typeface="Bliss Pro" panose="02000506050000020004" pitchFamily="50" charset="0"/>
              <a:ea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56" y="4079783"/>
            <a:ext cx="3783096" cy="48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25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"/>
          <p:cNvSpPr/>
          <p:nvPr/>
        </p:nvSpPr>
        <p:spPr>
          <a:xfrm>
            <a:off x="-12605" y="0"/>
            <a:ext cx="4245287" cy="1043189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0"/>
          <p:cNvSpPr/>
          <p:nvPr/>
        </p:nvSpPr>
        <p:spPr>
          <a:xfrm>
            <a:off x="-38637" y="314413"/>
            <a:ext cx="4271319" cy="366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ANOTAR Y SUBRAYAR EL TEXTO COMPLETO DE LAS REFERENCIAS</a:t>
            </a:r>
            <a:endParaRPr sz="2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73" name="Google Shape;17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58331" y="1944333"/>
            <a:ext cx="3786871" cy="2370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4646" y="1433797"/>
            <a:ext cx="2423165" cy="2890111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0"/>
          <p:cNvSpPr/>
          <p:nvPr/>
        </p:nvSpPr>
        <p:spPr>
          <a:xfrm>
            <a:off x="2774197" y="1429704"/>
            <a:ext cx="2122587" cy="3195392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65C1B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76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Las </a:t>
            </a:r>
            <a:r>
              <a:rPr lang="es-ES" sz="1176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anotaciones y subrayados</a:t>
            </a:r>
            <a:r>
              <a:rPr lang="es-ES" sz="1176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que hacemos cuando trabajamos sobre un documento en papel, </a:t>
            </a:r>
            <a:r>
              <a:rPr lang="es-ES" sz="1176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podemos hacerlas igualmente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76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 un gestor bibliográfico</a:t>
            </a:r>
            <a:r>
              <a:rPr lang="es-ES" sz="1176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con la ventaja de que </a:t>
            </a:r>
            <a:r>
              <a:rPr lang="es-ES" sz="1176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podemos acceder </a:t>
            </a:r>
            <a:r>
              <a:rPr lang="es-ES" sz="1176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 los documentos </a:t>
            </a:r>
            <a:r>
              <a:rPr lang="es-ES" sz="1176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desde cualquier dispositivo </a:t>
            </a:r>
            <a:r>
              <a:rPr lang="es-ES" sz="1176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 conexión, tenemos </a:t>
            </a:r>
            <a:r>
              <a:rPr lang="es-ES" sz="1176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copia de seguridad</a:t>
            </a:r>
            <a:r>
              <a:rPr lang="es-ES" sz="1176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tenemos muchas </a:t>
            </a:r>
            <a:r>
              <a:rPr lang="es-ES" sz="1176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posibilidades de colores y formas </a:t>
            </a:r>
            <a:r>
              <a:rPr lang="es-ES" sz="1176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y, si queremos, </a:t>
            </a:r>
            <a:r>
              <a:rPr lang="es-ES" sz="1176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podemos compartir</a:t>
            </a:r>
            <a:r>
              <a:rPr lang="es-ES" sz="1176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texto, anotaciones y subrayados.</a:t>
            </a:r>
            <a:endParaRPr sz="1176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76" name="Google Shape;176;p20"/>
          <p:cNvSpPr/>
          <p:nvPr/>
        </p:nvSpPr>
        <p:spPr>
          <a:xfrm>
            <a:off x="2807466" y="2050046"/>
            <a:ext cx="1463853" cy="166346"/>
          </a:xfrm>
          <a:prstGeom prst="rect">
            <a:avLst/>
          </a:prstGeom>
          <a:noFill/>
          <a:ln w="1270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7" name="Google Shape;177;p20"/>
          <p:cNvCxnSpPr>
            <a:stCxn id="176" idx="1"/>
          </p:cNvCxnSpPr>
          <p:nvPr/>
        </p:nvCxnSpPr>
        <p:spPr>
          <a:xfrm rot="10800000">
            <a:off x="2514666" y="2050119"/>
            <a:ext cx="292800" cy="83100"/>
          </a:xfrm>
          <a:prstGeom prst="straightConnector1">
            <a:avLst/>
          </a:prstGeom>
          <a:noFill/>
          <a:ln w="9525" cap="flat" cmpd="sng">
            <a:solidFill>
              <a:srgbClr val="E54B4A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8" name="Google Shape;178;p20"/>
          <p:cNvSpPr/>
          <p:nvPr/>
        </p:nvSpPr>
        <p:spPr>
          <a:xfrm>
            <a:off x="3315047" y="2420819"/>
            <a:ext cx="1463853" cy="166346"/>
          </a:xfrm>
          <a:prstGeom prst="rect">
            <a:avLst/>
          </a:prstGeom>
          <a:noFill/>
          <a:ln w="1270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9" name="Google Shape;179;p20"/>
          <p:cNvCxnSpPr/>
          <p:nvPr/>
        </p:nvCxnSpPr>
        <p:spPr>
          <a:xfrm>
            <a:off x="4818752" y="2537851"/>
            <a:ext cx="422356" cy="6028"/>
          </a:xfrm>
          <a:prstGeom prst="straightConnector1">
            <a:avLst/>
          </a:prstGeom>
          <a:noFill/>
          <a:ln w="9525" cap="flat" cmpd="sng">
            <a:solidFill>
              <a:srgbClr val="E54B4A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0" name="Google Shape;180;p20"/>
          <p:cNvSpPr/>
          <p:nvPr/>
        </p:nvSpPr>
        <p:spPr>
          <a:xfrm>
            <a:off x="5487913" y="2439913"/>
            <a:ext cx="2097037" cy="207933"/>
          </a:xfrm>
          <a:prstGeom prst="rect">
            <a:avLst/>
          </a:prstGeom>
          <a:noFill/>
          <a:ln w="2540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0"/>
          <p:cNvSpPr/>
          <p:nvPr/>
        </p:nvSpPr>
        <p:spPr>
          <a:xfrm>
            <a:off x="5342594" y="2377533"/>
            <a:ext cx="125358" cy="140563"/>
          </a:xfrm>
          <a:prstGeom prst="rect">
            <a:avLst/>
          </a:prstGeom>
          <a:noFill/>
          <a:ln w="2540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20"/>
          <p:cNvSpPr/>
          <p:nvPr/>
        </p:nvSpPr>
        <p:spPr>
          <a:xfrm>
            <a:off x="5407140" y="3550345"/>
            <a:ext cx="900266" cy="438257"/>
          </a:xfrm>
          <a:prstGeom prst="rect">
            <a:avLst/>
          </a:prstGeom>
          <a:noFill/>
          <a:ln w="25400" cap="flat" cmpd="sng">
            <a:solidFill>
              <a:srgbClr val="E54B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0"/>
          <p:cNvSpPr txBox="1"/>
          <p:nvPr/>
        </p:nvSpPr>
        <p:spPr>
          <a:xfrm>
            <a:off x="6127752" y="1621362"/>
            <a:ext cx="700833" cy="228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82" b="0" i="0" u="none" strike="noStrike" cap="none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Subrayado</a:t>
            </a:r>
            <a:endParaRPr/>
          </a:p>
        </p:txBody>
      </p:sp>
      <p:sp>
        <p:nvSpPr>
          <p:cNvPr id="184" name="Google Shape;184;p20"/>
          <p:cNvSpPr txBox="1"/>
          <p:nvPr/>
        </p:nvSpPr>
        <p:spPr>
          <a:xfrm>
            <a:off x="5241108" y="1617074"/>
            <a:ext cx="808235" cy="228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82" b="0" i="0" u="none" strike="noStrike" cap="none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Nota cerrada</a:t>
            </a:r>
            <a:endParaRPr/>
          </a:p>
        </p:txBody>
      </p:sp>
      <p:sp>
        <p:nvSpPr>
          <p:cNvPr id="185" name="Google Shape;185;p20"/>
          <p:cNvSpPr txBox="1"/>
          <p:nvPr/>
        </p:nvSpPr>
        <p:spPr>
          <a:xfrm>
            <a:off x="5394859" y="4375871"/>
            <a:ext cx="782587" cy="228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82" b="0" i="0" u="none" strike="noStrike" cap="none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Nota abierta</a:t>
            </a:r>
            <a:endParaRPr/>
          </a:p>
        </p:txBody>
      </p:sp>
      <p:cxnSp>
        <p:nvCxnSpPr>
          <p:cNvPr id="186" name="Google Shape;186;p20"/>
          <p:cNvCxnSpPr>
            <a:stCxn id="184" idx="2"/>
            <a:endCxn id="181" idx="0"/>
          </p:cNvCxnSpPr>
          <p:nvPr/>
        </p:nvCxnSpPr>
        <p:spPr>
          <a:xfrm flipH="1">
            <a:off x="5405225" y="1845150"/>
            <a:ext cx="240000" cy="532500"/>
          </a:xfrm>
          <a:prstGeom prst="straightConnector1">
            <a:avLst/>
          </a:prstGeom>
          <a:noFill/>
          <a:ln w="9525" cap="flat" cmpd="sng">
            <a:solidFill>
              <a:srgbClr val="E54B4A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87" name="Google Shape;187;p20"/>
          <p:cNvCxnSpPr/>
          <p:nvPr/>
        </p:nvCxnSpPr>
        <p:spPr>
          <a:xfrm flipH="1">
            <a:off x="6320943" y="1820656"/>
            <a:ext cx="104990" cy="619257"/>
          </a:xfrm>
          <a:prstGeom prst="straightConnector1">
            <a:avLst/>
          </a:prstGeom>
          <a:noFill/>
          <a:ln w="9525" cap="flat" cmpd="sng">
            <a:solidFill>
              <a:srgbClr val="E54B4A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88" name="Google Shape;188;p20"/>
          <p:cNvCxnSpPr>
            <a:stCxn id="185" idx="0"/>
          </p:cNvCxnSpPr>
          <p:nvPr/>
        </p:nvCxnSpPr>
        <p:spPr>
          <a:xfrm rot="10800000">
            <a:off x="5735152" y="3988571"/>
            <a:ext cx="51000" cy="387300"/>
          </a:xfrm>
          <a:prstGeom prst="straightConnector1">
            <a:avLst/>
          </a:prstGeom>
          <a:noFill/>
          <a:ln w="9525" cap="flat" cmpd="sng">
            <a:solidFill>
              <a:srgbClr val="E54B4A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9" name="Google Shape;189;p20"/>
          <p:cNvSpPr txBox="1"/>
          <p:nvPr/>
        </p:nvSpPr>
        <p:spPr>
          <a:xfrm>
            <a:off x="7139322" y="1477695"/>
            <a:ext cx="1705880" cy="499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82" b="0" i="0" u="none" strike="noStrike" cap="none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Referencia bibliográfica en cuyo texto completo se está trabajando</a:t>
            </a:r>
            <a:endParaRPr/>
          </a:p>
        </p:txBody>
      </p:sp>
      <p:cxnSp>
        <p:nvCxnSpPr>
          <p:cNvPr id="190" name="Google Shape;190;p20"/>
          <p:cNvCxnSpPr/>
          <p:nvPr/>
        </p:nvCxnSpPr>
        <p:spPr>
          <a:xfrm flipH="1">
            <a:off x="8364483" y="1806709"/>
            <a:ext cx="52495" cy="711387"/>
          </a:xfrm>
          <a:prstGeom prst="straightConnector1">
            <a:avLst/>
          </a:prstGeom>
          <a:noFill/>
          <a:ln w="9525" cap="flat" cmpd="sng">
            <a:solidFill>
              <a:srgbClr val="E54B4A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91" name="Google Shape;191;p20" descr="Resultado de imagen de highlight text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64082" y="166012"/>
            <a:ext cx="1081120" cy="1081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37127" y="169761"/>
            <a:ext cx="1263071" cy="1291296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1"/>
          <p:cNvSpPr/>
          <p:nvPr/>
        </p:nvSpPr>
        <p:spPr>
          <a:xfrm>
            <a:off x="274" y="0"/>
            <a:ext cx="4381299" cy="995715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1"/>
          <p:cNvSpPr/>
          <p:nvPr/>
        </p:nvSpPr>
        <p:spPr>
          <a:xfrm>
            <a:off x="-12881" y="305496"/>
            <a:ext cx="4394454" cy="590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BUSCAR Y RECUPERAR LAS 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REFERENCIAS BIBLIOGRÁFICAS</a:t>
            </a:r>
            <a:endParaRPr sz="2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9" name="Google Shape;199;p21"/>
          <p:cNvSpPr/>
          <p:nvPr/>
        </p:nvSpPr>
        <p:spPr>
          <a:xfrm>
            <a:off x="408080" y="1297988"/>
            <a:ext cx="5872580" cy="5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Los gestores bibliográficos permiten </a:t>
            </a:r>
            <a:r>
              <a:rPr lang="es-ES" sz="147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buscar y recuperar</a:t>
            </a: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rápidamente las referencias  bibliográficas almacenadas.</a:t>
            </a:r>
            <a:endParaRPr/>
          </a:p>
        </p:txBody>
      </p:sp>
      <p:sp>
        <p:nvSpPr>
          <p:cNvPr id="200" name="Google Shape;200;p21"/>
          <p:cNvSpPr/>
          <p:nvPr/>
        </p:nvSpPr>
        <p:spPr>
          <a:xfrm>
            <a:off x="6220637" y="2028382"/>
            <a:ext cx="2422800" cy="2423924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23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1" name="Google Shape;201;p21"/>
          <p:cNvSpPr txBox="1"/>
          <p:nvPr/>
        </p:nvSpPr>
        <p:spPr>
          <a:xfrm>
            <a:off x="6500090" y="2341039"/>
            <a:ext cx="1967488" cy="206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23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 gestor bibliográfico gestiona </a:t>
            </a:r>
            <a:r>
              <a:rPr lang="es-ES" sz="1323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todos los documentos </a:t>
            </a:r>
            <a:r>
              <a:rPr lang="es-ES" sz="1323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que hemos utilizado durante </a:t>
            </a:r>
            <a:r>
              <a:rPr lang="es-ES" sz="1323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nuestra vida </a:t>
            </a:r>
            <a:r>
              <a:rPr lang="es-ES" sz="1323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académica y profesional. Nos permite, fácilmente, </a:t>
            </a:r>
            <a:r>
              <a:rPr lang="es-ES" sz="1323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buscarlos, recuperarlos y reutilizarlos</a:t>
            </a:r>
            <a:r>
              <a:rPr lang="es-ES" sz="1323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 sz="1323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2" name="Google Shape;202;p21"/>
          <p:cNvSpPr txBox="1"/>
          <p:nvPr/>
        </p:nvSpPr>
        <p:spPr>
          <a:xfrm>
            <a:off x="660769" y="1926896"/>
            <a:ext cx="5410705" cy="2889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Las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carpetas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en las que hemos organizado las referencias, permiten una búsqueda por exploración.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Tenemos un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motor de búsqueda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que nos permite una búsqueda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general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o por los distintos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campos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de las referencias.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Algunos gestores disponen de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índices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o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filtros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por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autores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etiquetas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publicaciones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etc.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También hay posibilidad de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búsqueda por el texto completo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de los documentos asociados a la referencia o por las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anotaciones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que hemos incorporado.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76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1"/>
          <p:cNvSpPr/>
          <p:nvPr/>
        </p:nvSpPr>
        <p:spPr>
          <a:xfrm>
            <a:off x="458214" y="2028382"/>
            <a:ext cx="122296" cy="122296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1"/>
          <p:cNvSpPr/>
          <p:nvPr/>
        </p:nvSpPr>
        <p:spPr>
          <a:xfrm>
            <a:off x="458214" y="2661343"/>
            <a:ext cx="122296" cy="122296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1"/>
          <p:cNvSpPr/>
          <p:nvPr/>
        </p:nvSpPr>
        <p:spPr>
          <a:xfrm>
            <a:off x="458214" y="3285609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1"/>
          <p:cNvSpPr/>
          <p:nvPr/>
        </p:nvSpPr>
        <p:spPr>
          <a:xfrm>
            <a:off x="458214" y="3926317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2"/>
          <p:cNvSpPr/>
          <p:nvPr/>
        </p:nvSpPr>
        <p:spPr>
          <a:xfrm>
            <a:off x="274" y="0"/>
            <a:ext cx="4391422" cy="995715"/>
          </a:xfrm>
          <a:prstGeom prst="rect">
            <a:avLst/>
          </a:prstGeom>
          <a:solidFill>
            <a:srgbClr val="BFD6D1"/>
          </a:solidFill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2"/>
          <p:cNvSpPr/>
          <p:nvPr/>
        </p:nvSpPr>
        <p:spPr>
          <a:xfrm>
            <a:off x="-17872" y="317906"/>
            <a:ext cx="4391422" cy="590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INCORPORAR CITAS Y REFERENCIAS A LOS TRABAJOS</a:t>
            </a:r>
            <a:endParaRPr sz="2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3" name="Google Shape;213;p22"/>
          <p:cNvSpPr/>
          <p:nvPr/>
        </p:nvSpPr>
        <p:spPr>
          <a:xfrm>
            <a:off x="232415" y="1074881"/>
            <a:ext cx="5921429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Los gestores bibliográficos tienen unos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conectores o </a:t>
            </a:r>
            <a:r>
              <a:rPr lang="es-ES" sz="1400" b="1" i="1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plugins</a:t>
            </a:r>
            <a:r>
              <a:rPr lang="es-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que permiten invocarlos desde el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procesador de texto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que estés utilizando para redactar tu trabajo.</a:t>
            </a:r>
            <a:endParaRPr sz="147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2"/>
          <p:cNvSpPr/>
          <p:nvPr/>
        </p:nvSpPr>
        <p:spPr>
          <a:xfrm>
            <a:off x="6060124" y="1630346"/>
            <a:ext cx="2700000" cy="27000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23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5" name="Google Shape;215;p22"/>
          <p:cNvSpPr txBox="1"/>
          <p:nvPr/>
        </p:nvSpPr>
        <p:spPr>
          <a:xfrm>
            <a:off x="6206916" y="2189531"/>
            <a:ext cx="2406416" cy="206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un trabajo de curso, y más </a:t>
            </a:r>
            <a:r>
              <a:rPr lang="es-ES" sz="12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un trabajo de fin de grado</a:t>
            </a: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o en una tesis, donde se manejan un número muy elevado de referencias, el uso de </a:t>
            </a:r>
            <a:r>
              <a:rPr lang="es-ES" sz="12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 gestor bibliográfico</a:t>
            </a: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</a:t>
            </a:r>
            <a:r>
              <a:rPr lang="es-ES" sz="12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ahorra horas de trabajo </a:t>
            </a: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y facilita presentar un </a:t>
            </a:r>
            <a:r>
              <a:rPr lang="es-ES" sz="12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trabajo libre de errores</a:t>
            </a:r>
            <a:r>
              <a:rPr lang="es-ES" sz="12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/>
          </a:p>
        </p:txBody>
      </p:sp>
      <p:pic>
        <p:nvPicPr>
          <p:cNvPr id="216" name="Google Shape;216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1963" y="99432"/>
            <a:ext cx="1203208" cy="1089178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2"/>
          <p:cNvSpPr txBox="1"/>
          <p:nvPr/>
        </p:nvSpPr>
        <p:spPr>
          <a:xfrm>
            <a:off x="520606" y="1926081"/>
            <a:ext cx="5392726" cy="283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</a:t>
            </a:r>
            <a:r>
              <a:rPr lang="es-ES" sz="13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insertar una cita</a:t>
            </a:r>
            <a:r>
              <a:rPr lang="es-ES" sz="13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solo tienes que colocarte en el lugar del texto en el que vaya a ir la cita, llamas al gestor bibliográfico, seleccionas la(s) referencia(s) oportunas, y en tu trabajo se insertarán automáticamente las citas, según el estilo que tengas seleccionado.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882"/>
              </a:spcBef>
              <a:spcAft>
                <a:spcPts val="0"/>
              </a:spcAft>
              <a:buNone/>
            </a:pPr>
            <a:r>
              <a:rPr lang="es-ES" sz="13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Cuando termines de redactar tu trabajo, al final del mismo, podrás </a:t>
            </a:r>
            <a:r>
              <a:rPr lang="es-ES" sz="13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insertar automáticamente la bibliografía</a:t>
            </a:r>
            <a:r>
              <a:rPr lang="es-ES" sz="13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con las referencias de todas las citas que has utilizado, según el estilo que hayas seleccionado.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882"/>
              </a:spcBef>
              <a:spcAft>
                <a:spcPts val="0"/>
              </a:spcAft>
              <a:buNone/>
            </a:pPr>
            <a:r>
              <a:rPr lang="es-ES" sz="13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 hay algún error, puedes corregirlo en el gestor bibliográfico, refrescar el documento en el procesador de texto y se corregirá automáticamente.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882"/>
              </a:spcBef>
              <a:spcAft>
                <a:spcPts val="0"/>
              </a:spcAft>
              <a:buNone/>
            </a:pPr>
            <a:r>
              <a:rPr lang="es-ES" sz="13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También puedes </a:t>
            </a:r>
            <a:r>
              <a:rPr lang="es-ES" sz="13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cambiar automáticamente de estilo de cita y referencia</a:t>
            </a:r>
            <a:r>
              <a:rPr lang="es-ES" sz="13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: si seleccionas un estilo distinto, los cambios se aplican a todo el documento.</a:t>
            </a: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2"/>
          <p:cNvSpPr/>
          <p:nvPr/>
        </p:nvSpPr>
        <p:spPr>
          <a:xfrm>
            <a:off x="329671" y="2024774"/>
            <a:ext cx="122296" cy="122296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2"/>
          <p:cNvSpPr/>
          <p:nvPr/>
        </p:nvSpPr>
        <p:spPr>
          <a:xfrm>
            <a:off x="329671" y="2925872"/>
            <a:ext cx="122296" cy="122296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2"/>
          <p:cNvSpPr/>
          <p:nvPr/>
        </p:nvSpPr>
        <p:spPr>
          <a:xfrm>
            <a:off x="329671" y="3635811"/>
            <a:ext cx="122296" cy="122296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2"/>
          <p:cNvSpPr/>
          <p:nvPr/>
        </p:nvSpPr>
        <p:spPr>
          <a:xfrm>
            <a:off x="329671" y="4373527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3"/>
          <p:cNvSpPr/>
          <p:nvPr/>
        </p:nvSpPr>
        <p:spPr>
          <a:xfrm>
            <a:off x="-6419" y="-10458"/>
            <a:ext cx="4063263" cy="995715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3"/>
          <p:cNvSpPr txBox="1"/>
          <p:nvPr/>
        </p:nvSpPr>
        <p:spPr>
          <a:xfrm>
            <a:off x="-8408" y="41058"/>
            <a:ext cx="4015883" cy="563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GESTOR BIBLIOGRÁFICO UTILIZO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28" name="Google Shape;228;p23"/>
          <p:cNvSpPr/>
          <p:nvPr/>
        </p:nvSpPr>
        <p:spPr>
          <a:xfrm>
            <a:off x="19491" y="4357690"/>
            <a:ext cx="8960556" cy="682623"/>
          </a:xfrm>
          <a:prstGeom prst="rect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23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29" name="Google Shape;229;p23"/>
          <p:cNvSpPr txBox="1"/>
          <p:nvPr/>
        </p:nvSpPr>
        <p:spPr>
          <a:xfrm>
            <a:off x="1272096" y="4328331"/>
            <a:ext cx="7111669" cy="682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23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 la página web de la </a:t>
            </a:r>
            <a:r>
              <a:rPr lang="es-ES" sz="1323" b="1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3"/>
              </a:rPr>
              <a:t>Biblioteca </a:t>
            </a:r>
            <a:r>
              <a:rPr lang="es-ES" sz="1323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encontrarás </a:t>
            </a:r>
            <a:r>
              <a:rPr lang="es-ES" sz="975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información sobre los gestores bibliográfico que se utilizan en tu Universidad</a:t>
            </a:r>
            <a:r>
              <a:rPr lang="es-ES" sz="1323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 </a:t>
            </a:r>
            <a:r>
              <a:rPr lang="es-ES" sz="1323" b="1" i="0" u="none" strike="noStrike" cap="none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323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394" y="3675100"/>
            <a:ext cx="1213703" cy="1213703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23"/>
          <p:cNvSpPr/>
          <p:nvPr/>
        </p:nvSpPr>
        <p:spPr>
          <a:xfrm>
            <a:off x="625953" y="1247259"/>
            <a:ext cx="6225091" cy="770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Hay muchos gestores bibliográficos, aquí te indicamos dos de los más conocidos y gratuitos. No obstante, deberías consultar en tu universidad la disposición de versiones </a:t>
            </a:r>
            <a:r>
              <a:rPr lang="es-ES" sz="1470" b="0" i="1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premium</a:t>
            </a: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de estos o de otros gestores.</a:t>
            </a:r>
            <a:endParaRPr sz="147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45194" y="232112"/>
            <a:ext cx="2135057" cy="138442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3" name="Google Shape;233;p23"/>
          <p:cNvGraphicFramePr/>
          <p:nvPr/>
        </p:nvGraphicFramePr>
        <p:xfrm>
          <a:off x="1039771" y="2112464"/>
          <a:ext cx="6442300" cy="1601817"/>
        </p:xfrm>
        <a:graphic>
          <a:graphicData uri="http://schemas.openxmlformats.org/drawingml/2006/table">
            <a:tbl>
              <a:tblPr>
                <a:noFill/>
                <a:tableStyleId>{CBB7D463-3019-4C18-8566-60BBFD43F7DB}</a:tableStyleId>
              </a:tblPr>
              <a:tblGrid>
                <a:gridCol w="185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85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1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b="1" u="none" strike="noStrike" cap="none">
                        <a:solidFill>
                          <a:srgbClr val="AC3838"/>
                        </a:solidFill>
                        <a:latin typeface="Franklin Gothic"/>
                        <a:ea typeface="Franklin Gothic"/>
                        <a:cs typeface="Franklin Gothic"/>
                        <a:sym typeface="Franklin Gothic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ES" sz="12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Gestor bibliográfico multiplataforma, libre y de código abierto. Permite todas las opciones que hemos señalado para los gestores bibliográficos. Almacenamiento gratuito hasta 300 Mb</a:t>
                      </a:r>
                      <a:endParaRPr sz="1200" b="1" u="none" strike="noStrike" cap="none">
                        <a:solidFill>
                          <a:srgbClr val="AC3838"/>
                        </a:solidFill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9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72"/>
                        <a:buFont typeface="Arial"/>
                        <a:buNone/>
                      </a:pPr>
                      <a:endParaRPr sz="1372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72"/>
                        <a:buFont typeface="Arial"/>
                        <a:buNone/>
                      </a:pPr>
                      <a:r>
                        <a:rPr lang="es-ES" sz="1372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 </a:t>
                      </a:r>
                      <a:br>
                        <a:rPr lang="es-ES" sz="1372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endParaRPr sz="1372" u="none" strike="noStrike" cap="none"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AB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ES" sz="12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Gestor bibliográfico gratuito. Permite todas las opciones que hemos señalado para los gestores bibliográficos. Almacenamiento gratuito hasta 2 Gb.</a:t>
                      </a:r>
                      <a:endParaRPr sz="1372" u="none" strike="noStrike" cap="none"/>
                    </a:p>
                  </a:txBody>
                  <a:tcPr marL="91425" marR="91425" marT="91425" marB="9142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6CA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34" name="Google Shape;234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38840" y="3168780"/>
            <a:ext cx="1402202" cy="384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3" descr="Resultado de imagen de zotero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38840" y="2391013"/>
            <a:ext cx="1044092" cy="2436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4"/>
          <p:cNvSpPr/>
          <p:nvPr/>
        </p:nvSpPr>
        <p:spPr>
          <a:xfrm>
            <a:off x="1351375" y="934984"/>
            <a:ext cx="6296789" cy="741715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24"/>
          <p:cNvSpPr/>
          <p:nvPr/>
        </p:nvSpPr>
        <p:spPr>
          <a:xfrm>
            <a:off x="1351375" y="1676699"/>
            <a:ext cx="6296789" cy="2428581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4"/>
          <p:cNvSpPr txBox="1"/>
          <p:nvPr/>
        </p:nvSpPr>
        <p:spPr>
          <a:xfrm>
            <a:off x="2744332" y="995397"/>
            <a:ext cx="4157192" cy="568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4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294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43" name="Google Shape;243;p24"/>
          <p:cNvSpPr txBox="1"/>
          <p:nvPr/>
        </p:nvSpPr>
        <p:spPr>
          <a:xfrm>
            <a:off x="1495425" y="1828858"/>
            <a:ext cx="6008688" cy="2022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Consulta la guía  </a:t>
            </a:r>
            <a:r>
              <a:rPr lang="es-ES" sz="1764" b="1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Citas y referencias bibliográficas</a:t>
            </a:r>
            <a:r>
              <a:rPr lang="es-ES" sz="1764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y la ayuda </a:t>
            </a:r>
            <a:r>
              <a:rPr lang="es-ES" sz="1764" b="1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4"/>
              </a:rPr>
              <a:t>Gestores bibliográficos</a:t>
            </a:r>
            <a:r>
              <a:rPr lang="es-ES" sz="1764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sz="1764" b="1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1764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1764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1" i="0" u="none" strike="noStrike" cap="none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764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5"/>
          <p:cNvSpPr/>
          <p:nvPr/>
        </p:nvSpPr>
        <p:spPr>
          <a:xfrm>
            <a:off x="2919006" y="-1"/>
            <a:ext cx="6061016" cy="5040313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25"/>
          <p:cNvSpPr/>
          <p:nvPr/>
        </p:nvSpPr>
        <p:spPr>
          <a:xfrm>
            <a:off x="2919006" y="3100378"/>
            <a:ext cx="3537185" cy="489185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" name="Google Shape;250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354" y="3100378"/>
            <a:ext cx="2784159" cy="489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261417" y="448027"/>
            <a:ext cx="2739370" cy="180947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176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0290" y="886464"/>
            <a:ext cx="6537133" cy="2263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176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176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176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176" b="1" dirty="0"/>
          </a:p>
          <a:p>
            <a:pPr algn="ctr"/>
            <a:r>
              <a:rPr lang="es-ES" sz="1176" b="1" dirty="0"/>
              <a:t> </a:t>
            </a:r>
            <a:endParaRPr lang="es-ES" sz="1176" dirty="0"/>
          </a:p>
          <a:p>
            <a:pPr algn="ctr">
              <a:lnSpc>
                <a:spcPct val="150000"/>
              </a:lnSpc>
            </a:pPr>
            <a:r>
              <a:rPr lang="es-ES" sz="1176" dirty="0">
                <a:latin typeface="Arial" panose="020B0604020202020204" pitchFamily="34" charset="0"/>
                <a:cs typeface="Arial" panose="020B0604020202020204" pitchFamily="34" charset="0"/>
              </a:rPr>
              <a:t>1. Información y tratamiento de datos: 1.3. Gestión de información, datos y contenidos digitales: 5. Gestores bibliográficos</a:t>
            </a:r>
            <a:endParaRPr lang="es-ES" sz="1176" dirty="0"/>
          </a:p>
          <a:p>
            <a:pPr algn="ctr"/>
            <a:endParaRPr lang="es-ES" sz="1176" dirty="0"/>
          </a:p>
          <a:p>
            <a:pPr algn="ctr"/>
            <a:endParaRPr lang="es-ES" sz="1176" dirty="0"/>
          </a:p>
          <a:p>
            <a:pPr algn="ctr"/>
            <a:endParaRPr lang="es-ES" sz="1176" dirty="0"/>
          </a:p>
          <a:p>
            <a:pPr algn="ctr"/>
            <a:r>
              <a:rPr lang="es-ES" sz="1176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17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60140" y="2944877"/>
            <a:ext cx="181027" cy="36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9606" tIns="44803" rIns="89606" bIns="44803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764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373406" y="3593738"/>
            <a:ext cx="3228271" cy="27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9606" tIns="44803" rIns="89606" bIns="44803" numCol="1" anchor="ctr" anchorCtr="0" compatLnSpc="1">
            <a:prstTxWarp prst="textNoShape">
              <a:avLst/>
            </a:prstTxWarp>
            <a:spAutoFit/>
          </a:bodyPr>
          <a:lstStyle/>
          <a:p>
            <a:pPr defTabSz="89609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176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176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176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176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176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764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569007" y="3989358"/>
            <a:ext cx="3759700" cy="47796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195" y="3471319"/>
            <a:ext cx="950210" cy="33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37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10770" y="-1"/>
            <a:ext cx="2873375" cy="5040313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2884145" y="1048020"/>
            <a:ext cx="5545667" cy="724145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191250" y="1048019"/>
            <a:ext cx="2692870" cy="1580763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042429" y="1099535"/>
            <a:ext cx="5032625" cy="672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 b="1" i="0" u="none" strike="noStrike" cap="none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GESTORES BIBLIOGRÁFICOS</a:t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169054" y="1048020"/>
            <a:ext cx="2737262" cy="1388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Información y tratamiento de datos.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Gestión de información, datos y contenidos digitales</a:t>
            </a:r>
            <a:endParaRPr/>
          </a:p>
        </p:txBody>
      </p:sp>
      <p:sp>
        <p:nvSpPr>
          <p:cNvPr id="59" name="Google Shape;59;p13"/>
          <p:cNvSpPr txBox="1"/>
          <p:nvPr/>
        </p:nvSpPr>
        <p:spPr>
          <a:xfrm>
            <a:off x="3111147" y="2628782"/>
            <a:ext cx="2223382" cy="401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63397" y="4168511"/>
            <a:ext cx="3028573" cy="5321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12" y="2334048"/>
            <a:ext cx="2993913" cy="1912908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/>
          <p:nvPr/>
        </p:nvSpPr>
        <p:spPr>
          <a:xfrm>
            <a:off x="8191" y="0"/>
            <a:ext cx="3938764" cy="995715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75467" y="443876"/>
            <a:ext cx="3091509" cy="497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875467" y="1353686"/>
            <a:ext cx="5694127" cy="497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96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tienes que ser capaz de:</a:t>
            </a:r>
            <a:endParaRPr sz="196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3096718" y="2137548"/>
            <a:ext cx="5263150" cy="2427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Saber qué es un gestor bibliográfico y conocer algunos de los más utilizados</a:t>
            </a:r>
            <a:b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Conocer las principales utilidades de los gestores bibliográficos</a:t>
            </a:r>
            <a:b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Ser consciente de la ayuda que puede proporcionarte utilizar un gestor bibliográfico para tus trabajos académicos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1495474" y="1238519"/>
            <a:ext cx="6052197" cy="3087688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6143" y="749334"/>
            <a:ext cx="3685646" cy="489185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631245" y="827925"/>
            <a:ext cx="2078449" cy="323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1705059" y="1356749"/>
            <a:ext cx="5676782" cy="2969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448010" marR="0" lvl="0" indent="-31111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es un gestor bibliográfico</a:t>
            </a:r>
            <a:endParaRPr sz="1764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48010" marR="0" lvl="0" indent="-311118" algn="l" rtl="0">
              <a:lnSpc>
                <a:spcPct val="100000"/>
              </a:lnSpc>
              <a:spcBef>
                <a:spcPts val="9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qué sirve</a:t>
            </a:r>
            <a:endParaRPr/>
          </a:p>
          <a:p>
            <a:pPr marL="720000" marR="0" lvl="8" indent="-31111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 referencias</a:t>
            </a:r>
            <a:endParaRPr/>
          </a:p>
          <a:p>
            <a:pPr marL="720000" marR="0" lvl="6" indent="-31111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Organizar referencias</a:t>
            </a:r>
            <a:endParaRPr/>
          </a:p>
          <a:p>
            <a:pPr marL="720000" marR="0" lvl="6" indent="-31111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Anotar y subrayar el texto completo</a:t>
            </a:r>
            <a:endParaRPr/>
          </a:p>
          <a:p>
            <a:pPr marL="720000" marR="0" lvl="8" indent="-31111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Buscar y recuperar</a:t>
            </a:r>
            <a:endParaRPr/>
          </a:p>
          <a:p>
            <a:pPr marL="720000" marR="0" lvl="8" indent="-31111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Incorporar citas y referencias</a:t>
            </a:r>
            <a:endParaRPr sz="1764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48010" marR="0" lvl="0" indent="-311118" algn="l" rtl="0">
              <a:lnSpc>
                <a:spcPct val="100000"/>
              </a:lnSpc>
              <a:spcBef>
                <a:spcPts val="9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gestor bibliográfico utilizo</a:t>
            </a:r>
            <a:endParaRPr sz="1764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448010" marR="0" lvl="0" indent="-311118" algn="l" rtl="0">
              <a:lnSpc>
                <a:spcPct val="100000"/>
              </a:lnSpc>
              <a:spcBef>
                <a:spcPts val="980"/>
              </a:spcBef>
              <a:spcAft>
                <a:spcPts val="980"/>
              </a:spcAft>
              <a:buClr>
                <a:srgbClr val="000000"/>
              </a:buClr>
              <a:buSzPts val="1400"/>
              <a:buFont typeface="Franklin Gothic"/>
              <a:buChar char="●"/>
            </a:pPr>
            <a:r>
              <a:rPr lang="es-ES" sz="1764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1764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899569" y="1529175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1901281" y="1935184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2218925" y="2178160"/>
            <a:ext cx="72000" cy="720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1926110" y="3388107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1919903" y="3756094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2218925" y="2391871"/>
            <a:ext cx="72000" cy="720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5"/>
          <p:cNvSpPr/>
          <p:nvPr/>
        </p:nvSpPr>
        <p:spPr>
          <a:xfrm>
            <a:off x="2212718" y="2594983"/>
            <a:ext cx="72000" cy="720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5"/>
          <p:cNvSpPr/>
          <p:nvPr/>
        </p:nvSpPr>
        <p:spPr>
          <a:xfrm>
            <a:off x="2212718" y="2804393"/>
            <a:ext cx="72000" cy="720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5"/>
          <p:cNvSpPr/>
          <p:nvPr/>
        </p:nvSpPr>
        <p:spPr>
          <a:xfrm>
            <a:off x="2218925" y="3019318"/>
            <a:ext cx="72000" cy="720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/>
          <p:nvPr/>
        </p:nvSpPr>
        <p:spPr>
          <a:xfrm>
            <a:off x="334615" y="3276436"/>
            <a:ext cx="6056677" cy="1171742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6"/>
          <p:cNvSpPr/>
          <p:nvPr/>
        </p:nvSpPr>
        <p:spPr>
          <a:xfrm>
            <a:off x="6673370" y="1267417"/>
            <a:ext cx="1929624" cy="2877945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334615" y="3276437"/>
            <a:ext cx="5981722" cy="1110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7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</a:t>
            </a:r>
            <a:r>
              <a:rPr lang="es-ES" sz="147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gestores bibliográficos</a:t>
            </a:r>
            <a:r>
              <a:rPr lang="es-ES" sz="147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son programas que facilitan el almacenamiento, gestión, recuperación y utilización de las referencias bibliográficas… y de los documentos a texto completo referenciados.</a:t>
            </a:r>
            <a:endParaRPr/>
          </a:p>
        </p:txBody>
      </p:sp>
      <p:sp>
        <p:nvSpPr>
          <p:cNvPr id="94" name="Google Shape;94;p16"/>
          <p:cNvSpPr/>
          <p:nvPr/>
        </p:nvSpPr>
        <p:spPr>
          <a:xfrm>
            <a:off x="2455" y="0"/>
            <a:ext cx="3938764" cy="995715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308856" y="10824"/>
            <a:ext cx="3604401" cy="497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QUÉ ES UN GESTOR BIBLIOGRÁFICO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6673370" y="4158669"/>
            <a:ext cx="1929624" cy="363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82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Algunos de los gestores bibliográficos más conocidos</a:t>
            </a:r>
            <a:endParaRPr/>
          </a:p>
        </p:txBody>
      </p:sp>
      <p:sp>
        <p:nvSpPr>
          <p:cNvPr id="97" name="Google Shape;97;p16"/>
          <p:cNvSpPr txBox="1"/>
          <p:nvPr/>
        </p:nvSpPr>
        <p:spPr>
          <a:xfrm>
            <a:off x="334615" y="1267417"/>
            <a:ext cx="6053653" cy="1778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tus estudios, </a:t>
            </a:r>
            <a:r>
              <a:rPr lang="es-ES" sz="147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para preparar tus trabajos</a:t>
            </a: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vas a necesitar manejar mucha información, </a:t>
            </a:r>
            <a:r>
              <a:rPr lang="es-ES" sz="147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referencias bibliográficas y documentos a texto completo</a:t>
            </a: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882"/>
              </a:spcBef>
              <a:spcAft>
                <a:spcPts val="0"/>
              </a:spcAft>
              <a:buNone/>
            </a:pP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Te será de gran ayuda disponer de una </a:t>
            </a:r>
            <a:r>
              <a:rPr lang="es-ES" sz="147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herramienta</a:t>
            </a: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que te permita </a:t>
            </a:r>
            <a:r>
              <a:rPr lang="es-ES" sz="147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controlar</a:t>
            </a: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esa gran cantidad de </a:t>
            </a:r>
            <a:r>
              <a:rPr lang="es-ES" sz="147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referencias y documentos, gestionarlos, recuperarlos</a:t>
            </a: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es-ES" sz="147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y utilizarlos </a:t>
            </a: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cómodamente cuando necesites citarlos en tus trabajos.</a:t>
            </a:r>
            <a:endParaRPr/>
          </a:p>
        </p:txBody>
      </p:sp>
      <p:grpSp>
        <p:nvGrpSpPr>
          <p:cNvPr id="98" name="Google Shape;98;p16"/>
          <p:cNvGrpSpPr/>
          <p:nvPr/>
        </p:nvGrpSpPr>
        <p:grpSpPr>
          <a:xfrm>
            <a:off x="6911554" y="1395814"/>
            <a:ext cx="1453209" cy="2649718"/>
            <a:chOff x="9377547" y="1709712"/>
            <a:chExt cx="1977280" cy="3605286"/>
          </a:xfrm>
        </p:grpSpPr>
        <p:pic>
          <p:nvPicPr>
            <p:cNvPr id="99" name="Google Shape;99;p16" descr="Resultado de imagen de mendeley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410139" y="1709712"/>
              <a:ext cx="1912157" cy="5248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" name="Google Shape;100;p16" descr="Resultado de imagen de readcube"/>
            <p:cNvPicPr preferRelativeResize="0"/>
            <p:nvPr/>
          </p:nvPicPr>
          <p:blipFill rotWithShape="1">
            <a:blip r:embed="rId4">
              <a:alphaModFix/>
            </a:blip>
            <a:srcRect t="48008" r="20995"/>
            <a:stretch/>
          </p:blipFill>
          <p:spPr>
            <a:xfrm>
              <a:off x="9377547" y="4231225"/>
              <a:ext cx="1624590" cy="4974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6" descr="Resultado de imagen de logo EndNote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9395058" y="3746361"/>
              <a:ext cx="1959769" cy="304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" name="Google Shape;102;p16" descr="Resultado de imagen de zotero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9410139" y="2399463"/>
              <a:ext cx="1420623" cy="3314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Google Shape;103;p16" descr="Resultado de imagen de papers reference management softwar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404706" y="4854748"/>
              <a:ext cx="1522606" cy="4602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4" name="Google Shape;104;p1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924424" y="2296433"/>
            <a:ext cx="1313067" cy="4376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94807" y="1434400"/>
            <a:ext cx="1091279" cy="1115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4756" y="1657349"/>
            <a:ext cx="1434849" cy="970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 rotWithShape="1">
          <a:blip r:embed="rId5">
            <a:alphaModFix/>
          </a:blip>
          <a:srcRect b="14749"/>
          <a:stretch/>
        </p:blipFill>
        <p:spPr>
          <a:xfrm>
            <a:off x="3847053" y="2700069"/>
            <a:ext cx="573074" cy="57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7"/>
          <p:cNvPicPr preferRelativeResize="0"/>
          <p:nvPr/>
        </p:nvPicPr>
        <p:blipFill rotWithShape="1">
          <a:blip r:embed="rId6">
            <a:alphaModFix/>
          </a:blip>
          <a:srcRect b="12760"/>
          <a:stretch/>
        </p:blipFill>
        <p:spPr>
          <a:xfrm>
            <a:off x="2184864" y="2700069"/>
            <a:ext cx="573074" cy="585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7"/>
          <p:cNvPicPr preferRelativeResize="0"/>
          <p:nvPr/>
        </p:nvPicPr>
        <p:blipFill rotWithShape="1">
          <a:blip r:embed="rId7">
            <a:alphaModFix/>
          </a:blip>
          <a:srcRect b="13423"/>
          <a:stretch/>
        </p:blipFill>
        <p:spPr>
          <a:xfrm>
            <a:off x="519603" y="2704931"/>
            <a:ext cx="573074" cy="575328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7"/>
          <p:cNvSpPr/>
          <p:nvPr/>
        </p:nvSpPr>
        <p:spPr>
          <a:xfrm>
            <a:off x="2455" y="0"/>
            <a:ext cx="3938764" cy="995715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64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7"/>
          <p:cNvSpPr txBox="1"/>
          <p:nvPr/>
        </p:nvSpPr>
        <p:spPr>
          <a:xfrm>
            <a:off x="-171951" y="23703"/>
            <a:ext cx="4138928" cy="497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575" tIns="89575" rIns="89575" bIns="895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QUÉ SIRVE UN GESTOR BIBLIOGRÁFICO</a:t>
            </a:r>
            <a:endParaRPr sz="28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6" name="Google Shape;116;p17"/>
          <p:cNvSpPr/>
          <p:nvPr/>
        </p:nvSpPr>
        <p:spPr>
          <a:xfrm>
            <a:off x="185503" y="3375509"/>
            <a:ext cx="1402187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Para </a:t>
            </a:r>
            <a:r>
              <a:rPr lang="es-ES" sz="975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almacenar </a:t>
            </a: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referencias bibliográficas y sus textos completos.</a:t>
            </a:r>
            <a:endParaRPr/>
          </a:p>
        </p:txBody>
      </p:sp>
      <p:sp>
        <p:nvSpPr>
          <p:cNvPr id="117" name="Google Shape;117;p17"/>
          <p:cNvSpPr/>
          <p:nvPr/>
        </p:nvSpPr>
        <p:spPr>
          <a:xfrm>
            <a:off x="1958602" y="3390325"/>
            <a:ext cx="1426200" cy="6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Para gestionar y </a:t>
            </a:r>
            <a:r>
              <a:rPr lang="es-ES" sz="975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organizar </a:t>
            </a: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nuestras referencias bibliográficas.</a:t>
            </a:r>
            <a:endParaRPr/>
          </a:p>
        </p:txBody>
      </p:sp>
      <p:sp>
        <p:nvSpPr>
          <p:cNvPr id="118" name="Google Shape;118;p17"/>
          <p:cNvSpPr/>
          <p:nvPr/>
        </p:nvSpPr>
        <p:spPr>
          <a:xfrm>
            <a:off x="3580562" y="3390325"/>
            <a:ext cx="1455280" cy="842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Para </a:t>
            </a:r>
            <a:r>
              <a:rPr lang="es-ES" sz="975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anotar, subrayar</a:t>
            </a: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y trabajar con el texto completo de las referencias bibliográficas.</a:t>
            </a:r>
            <a:endParaRPr/>
          </a:p>
        </p:txBody>
      </p:sp>
      <p:sp>
        <p:nvSpPr>
          <p:cNvPr id="119" name="Google Shape;119;p17"/>
          <p:cNvSpPr/>
          <p:nvPr/>
        </p:nvSpPr>
        <p:spPr>
          <a:xfrm>
            <a:off x="5354553" y="3371185"/>
            <a:ext cx="1388100" cy="8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Para buscar y </a:t>
            </a:r>
            <a:r>
              <a:rPr lang="es-ES" sz="975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recuperar </a:t>
            </a: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las referencias bibliográficas.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0" name="Google Shape;120;p17"/>
          <p:cNvSpPr/>
          <p:nvPr/>
        </p:nvSpPr>
        <p:spPr>
          <a:xfrm>
            <a:off x="6908886" y="3375723"/>
            <a:ext cx="1450464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14818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Para incorporar </a:t>
            </a:r>
            <a:r>
              <a:rPr lang="es-ES" sz="975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citas y referencias </a:t>
            </a:r>
            <a:r>
              <a:rPr lang="es-ES" sz="975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 los textos de nuestros trabajos académicos.</a:t>
            </a:r>
            <a:endParaRPr/>
          </a:p>
        </p:txBody>
      </p:sp>
      <p:pic>
        <p:nvPicPr>
          <p:cNvPr id="121" name="Google Shape;121;p1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889519" y="1288841"/>
            <a:ext cx="1469831" cy="1330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7" descr="Resultado de imagen de highlight text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591767" y="1483751"/>
            <a:ext cx="1192921" cy="119292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3" name="Google Shape;123;p17"/>
          <p:cNvGrpSpPr/>
          <p:nvPr/>
        </p:nvGrpSpPr>
        <p:grpSpPr>
          <a:xfrm>
            <a:off x="5570477" y="2732994"/>
            <a:ext cx="478800" cy="502375"/>
            <a:chOff x="5570477" y="2712972"/>
            <a:chExt cx="478800" cy="502375"/>
          </a:xfrm>
        </p:grpSpPr>
        <p:sp>
          <p:nvSpPr>
            <p:cNvPr id="124" name="Google Shape;124;p17"/>
            <p:cNvSpPr/>
            <p:nvPr/>
          </p:nvSpPr>
          <p:spPr>
            <a:xfrm>
              <a:off x="5570477" y="2738422"/>
              <a:ext cx="478800" cy="476925"/>
            </a:xfrm>
            <a:prstGeom prst="ellipse">
              <a:avLst/>
            </a:prstGeom>
            <a:solidFill>
              <a:srgbClr val="2B726D"/>
            </a:solidFill>
            <a:ln w="25400" cap="flat" cmpd="sng">
              <a:solidFill>
                <a:srgbClr val="2B726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376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7"/>
            <p:cNvSpPr/>
            <p:nvPr/>
          </p:nvSpPr>
          <p:spPr>
            <a:xfrm>
              <a:off x="5610944" y="2738422"/>
              <a:ext cx="397866" cy="476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499" b="1" i="0" u="none" strike="noStrike" cap="none">
                  <a:solidFill>
                    <a:srgbClr val="65C1B0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4</a:t>
              </a:r>
              <a:endParaRPr sz="2499" b="0" i="0" u="none" strike="noStrike" cap="none">
                <a:solidFill>
                  <a:srgbClr val="65C1B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7"/>
            <p:cNvSpPr/>
            <p:nvPr/>
          </p:nvSpPr>
          <p:spPr>
            <a:xfrm>
              <a:off x="5629877" y="2796884"/>
              <a:ext cx="360000" cy="360000"/>
            </a:xfrm>
            <a:prstGeom prst="ellipse">
              <a:avLst/>
            </a:prstGeom>
            <a:solidFill>
              <a:srgbClr val="F2F2F2"/>
            </a:solidFill>
            <a:ln w="25400" cap="flat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376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7"/>
            <p:cNvSpPr txBox="1"/>
            <p:nvPr/>
          </p:nvSpPr>
          <p:spPr>
            <a:xfrm>
              <a:off x="5609800" y="2712972"/>
              <a:ext cx="220257" cy="4770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500" b="1" i="0" u="none" strike="noStrike" cap="none">
                  <a:solidFill>
                    <a:srgbClr val="829E98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4</a:t>
              </a:r>
              <a:endParaRPr sz="2500" b="1" i="0" u="none" strike="noStrike" cap="none">
                <a:solidFill>
                  <a:srgbClr val="829E98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128" name="Google Shape;128;p17"/>
          <p:cNvSpPr/>
          <p:nvPr/>
        </p:nvSpPr>
        <p:spPr>
          <a:xfrm>
            <a:off x="7418188" y="2758463"/>
            <a:ext cx="478800" cy="476925"/>
          </a:xfrm>
          <a:prstGeom prst="ellipse">
            <a:avLst/>
          </a:prstGeom>
          <a:solidFill>
            <a:srgbClr val="2B726D"/>
          </a:solidFill>
          <a:ln w="25400" cap="flat" cmpd="sng">
            <a:solidFill>
              <a:srgbClr val="2B726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76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7"/>
          <p:cNvSpPr/>
          <p:nvPr/>
        </p:nvSpPr>
        <p:spPr>
          <a:xfrm>
            <a:off x="7458655" y="2758463"/>
            <a:ext cx="397866" cy="476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99" b="1" i="0" u="none" strike="noStrike" cap="none">
                <a:solidFill>
                  <a:srgbClr val="65C1B0"/>
                </a:solidFill>
                <a:latin typeface="Arial Black"/>
                <a:ea typeface="Arial Black"/>
                <a:cs typeface="Arial Black"/>
                <a:sym typeface="Arial Black"/>
              </a:rPr>
              <a:t>4</a:t>
            </a:r>
            <a:endParaRPr sz="2499" b="0" i="0" u="none" strike="noStrike" cap="none">
              <a:solidFill>
                <a:srgbClr val="65C1B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7"/>
          <p:cNvSpPr/>
          <p:nvPr/>
        </p:nvSpPr>
        <p:spPr>
          <a:xfrm>
            <a:off x="7477588" y="2816925"/>
            <a:ext cx="360000" cy="360000"/>
          </a:xfrm>
          <a:prstGeom prst="ellipse">
            <a:avLst/>
          </a:prstGeom>
          <a:solidFill>
            <a:srgbClr val="F2F2F2"/>
          </a:solidFill>
          <a:ln w="25400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76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7"/>
          <p:cNvSpPr txBox="1"/>
          <p:nvPr/>
        </p:nvSpPr>
        <p:spPr>
          <a:xfrm>
            <a:off x="7488547" y="2733013"/>
            <a:ext cx="2202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600" b="1" i="0" u="none" strike="noStrike" cap="none">
                <a:solidFill>
                  <a:srgbClr val="829E9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5</a:t>
            </a:r>
            <a:endParaRPr sz="2600" b="1" i="0" u="none" strike="noStrike" cap="none">
              <a:solidFill>
                <a:srgbClr val="829E9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32" name="Google Shape;132;p1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821577" y="1541997"/>
            <a:ext cx="1329043" cy="902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96629" y="169021"/>
            <a:ext cx="1892971" cy="1280837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8"/>
          <p:cNvSpPr/>
          <p:nvPr/>
        </p:nvSpPr>
        <p:spPr>
          <a:xfrm>
            <a:off x="274" y="0"/>
            <a:ext cx="4430058" cy="995715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8"/>
          <p:cNvSpPr/>
          <p:nvPr/>
        </p:nvSpPr>
        <p:spPr>
          <a:xfrm>
            <a:off x="-1" y="430324"/>
            <a:ext cx="4407335" cy="366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ALMACENAR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REFERENCIAS BIBLIOGRÁFICAS</a:t>
            </a:r>
            <a:endParaRPr sz="24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0" name="Google Shape;140;p18"/>
          <p:cNvSpPr/>
          <p:nvPr/>
        </p:nvSpPr>
        <p:spPr>
          <a:xfrm>
            <a:off x="1163396" y="1782122"/>
            <a:ext cx="5412673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Desde </a:t>
            </a:r>
            <a:r>
              <a:rPr lang="es-ES" sz="1200" b="0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4"/>
              </a:rPr>
              <a:t>Sirius</a:t>
            </a: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o el </a:t>
            </a:r>
            <a:r>
              <a:rPr lang="es-ES" sz="1200" b="0" i="0" u="sng" strike="noStrike" cap="none">
                <a:solidFill>
                  <a:schemeClr val="hlink"/>
                </a:solidFill>
                <a:latin typeface="Franklin Gothic"/>
                <a:ea typeface="Franklin Gothic"/>
                <a:cs typeface="Franklin Gothic"/>
                <a:sym typeface="Franklin Gothic"/>
                <a:hlinkClick r:id="rId5"/>
              </a:rPr>
              <a:t>catálogo</a:t>
            </a: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de la biblioteca. </a:t>
            </a:r>
            <a:r>
              <a:rPr lang="es-ES" sz="1200" b="1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highlight>
                <a:srgbClr val="FFFF00"/>
              </a:highlight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Desde otro gestor bibliográfico.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Desde las bases de datos que estés </a:t>
            </a:r>
            <a:r>
              <a:rPr lang="es-ES" sz="12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utilizando</a:t>
            </a:r>
            <a:r>
              <a:rPr lang="es-ES" sz="12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para tus búsquedas bibliográficas.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1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Consulta el  </a:t>
            </a:r>
            <a:r>
              <a:rPr lang="es-ES" sz="1200" b="0" i="1" u="sng" strike="noStrike" cap="none">
                <a:solidFill>
                  <a:schemeClr val="hlink"/>
                </a:solidFill>
                <a:highlight>
                  <a:srgbClr val="FFFF00"/>
                </a:highlight>
                <a:latin typeface="Franklin Gothic"/>
                <a:ea typeface="Franklin Gothic"/>
                <a:cs typeface="Franklin Gothic"/>
                <a:sym typeface="Franklin Gothic"/>
                <a:hlinkClick r:id="rId6"/>
              </a:rPr>
              <a:t>A-Z de recursos de información</a:t>
            </a:r>
            <a:r>
              <a:rPr lang="es-ES" sz="1200" b="0" i="1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 </a:t>
            </a:r>
            <a:r>
              <a:rPr lang="es-ES" sz="1200" b="0" i="0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para </a:t>
            </a:r>
            <a:r>
              <a:rPr lang="es-ES" sz="1200" b="0" i="1" u="none" strike="noStrike" cap="none">
                <a:solidFill>
                  <a:srgbClr val="000000"/>
                </a:solidFill>
                <a:highlight>
                  <a:srgbClr val="FFFF00"/>
                </a:highlight>
                <a:latin typeface="Franklin Gothic"/>
                <a:ea typeface="Franklin Gothic"/>
                <a:cs typeface="Franklin Gothic"/>
                <a:sym typeface="Franklin Gothic"/>
              </a:rPr>
              <a:t>saber qué bases de datos te ofrece la Biblioteca de la UPNA [A personalizar por cada institución]</a:t>
            </a:r>
            <a:endParaRPr sz="12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1" name="Google Shape;141;p18"/>
          <p:cNvSpPr/>
          <p:nvPr/>
        </p:nvSpPr>
        <p:spPr>
          <a:xfrm>
            <a:off x="909837" y="1166132"/>
            <a:ext cx="6231075" cy="5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Los gestores bibliográficos permiten </a:t>
            </a:r>
            <a:r>
              <a:rPr lang="es-ES" sz="147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almacenar</a:t>
            </a: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automáticamente referencias bibliográficas, exportándolas desde diferentes procedencias:</a:t>
            </a:r>
            <a:endParaRPr sz="147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18" descr="mà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0457" y="3734371"/>
            <a:ext cx="958563" cy="532143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8"/>
          <p:cNvSpPr/>
          <p:nvPr/>
        </p:nvSpPr>
        <p:spPr>
          <a:xfrm>
            <a:off x="1375002" y="3779968"/>
            <a:ext cx="6888644" cy="1152451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829E9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8"/>
          <p:cNvSpPr/>
          <p:nvPr/>
        </p:nvSpPr>
        <p:spPr>
          <a:xfrm>
            <a:off x="1458338" y="3862935"/>
            <a:ext cx="6828758" cy="997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La mayoría de los gestores bibliográficos permiten enlazar cada referencia con su texto completo, e incluso almacenar ese texto completo en local o en la nube. También permiten editar, anotar y subrayarlo, por lo que </a:t>
            </a:r>
            <a:r>
              <a:rPr lang="es-ES" sz="147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podemos almacenar y trabajar tanto con la referencia como con su texto completo.</a:t>
            </a:r>
            <a:endParaRPr/>
          </a:p>
        </p:txBody>
      </p:sp>
      <p:sp>
        <p:nvSpPr>
          <p:cNvPr id="145" name="Google Shape;145;p18"/>
          <p:cNvSpPr/>
          <p:nvPr/>
        </p:nvSpPr>
        <p:spPr>
          <a:xfrm>
            <a:off x="6763419" y="1561451"/>
            <a:ext cx="1901270" cy="1824155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23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6" name="Google Shape;146;p18"/>
          <p:cNvSpPr txBox="1"/>
          <p:nvPr/>
        </p:nvSpPr>
        <p:spPr>
          <a:xfrm>
            <a:off x="6901289" y="1822490"/>
            <a:ext cx="1644974" cy="1125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 b="0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También podrás introducir manualmente, una a una, las referencias que te interese almacenar</a:t>
            </a:r>
            <a:endParaRPr sz="12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47" name="Google Shape;147;p18"/>
          <p:cNvSpPr/>
          <p:nvPr/>
        </p:nvSpPr>
        <p:spPr>
          <a:xfrm>
            <a:off x="1016246" y="1868126"/>
            <a:ext cx="122296" cy="122296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8"/>
          <p:cNvSpPr/>
          <p:nvPr/>
        </p:nvSpPr>
        <p:spPr>
          <a:xfrm>
            <a:off x="1016246" y="2395554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8"/>
          <p:cNvSpPr/>
          <p:nvPr/>
        </p:nvSpPr>
        <p:spPr>
          <a:xfrm>
            <a:off x="1016246" y="2766987"/>
            <a:ext cx="122400" cy="1224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89575" tIns="89575" rIns="89575" bIns="89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48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9"/>
          <p:cNvSpPr/>
          <p:nvPr/>
        </p:nvSpPr>
        <p:spPr>
          <a:xfrm>
            <a:off x="5865904" y="2088483"/>
            <a:ext cx="1570476" cy="1512083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23" b="0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55" name="Google Shape;15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82126" y="2373682"/>
            <a:ext cx="792521" cy="1047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55365" y="2106647"/>
            <a:ext cx="1491748" cy="1491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10531" y="173340"/>
            <a:ext cx="1430086" cy="97088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9"/>
          <p:cNvSpPr/>
          <p:nvPr/>
        </p:nvSpPr>
        <p:spPr>
          <a:xfrm>
            <a:off x="273" y="0"/>
            <a:ext cx="4305881" cy="995715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9"/>
          <p:cNvSpPr/>
          <p:nvPr/>
        </p:nvSpPr>
        <p:spPr>
          <a:xfrm>
            <a:off x="-283332" y="417445"/>
            <a:ext cx="4574757" cy="366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ORGANIZAR LAS 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REFERENCIAS BIBLIOGRÁFICAS</a:t>
            </a:r>
            <a:endParaRPr sz="2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0" name="Google Shape;160;p19"/>
          <p:cNvSpPr/>
          <p:nvPr/>
        </p:nvSpPr>
        <p:spPr>
          <a:xfrm>
            <a:off x="5683045" y="3605709"/>
            <a:ext cx="2334777" cy="54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Añadir diversas marcas: leído, favorito, revisado…</a:t>
            </a:r>
            <a:endParaRPr/>
          </a:p>
        </p:txBody>
      </p:sp>
      <p:sp>
        <p:nvSpPr>
          <p:cNvPr id="161" name="Google Shape;161;p19"/>
          <p:cNvSpPr/>
          <p:nvPr/>
        </p:nvSpPr>
        <p:spPr>
          <a:xfrm>
            <a:off x="163111" y="1518291"/>
            <a:ext cx="8509062" cy="31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Los gestores bibliográficos permiten </a:t>
            </a:r>
            <a:r>
              <a:rPr lang="es-ES" sz="147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organizar</a:t>
            </a: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y gestionar las referencias  bibliográficas almacenadas: </a:t>
            </a:r>
            <a:endParaRPr sz="147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9"/>
          <p:cNvSpPr txBox="1"/>
          <p:nvPr/>
        </p:nvSpPr>
        <p:spPr>
          <a:xfrm>
            <a:off x="847005" y="3614518"/>
            <a:ext cx="2158756" cy="31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Clasificarlas en carpetas</a:t>
            </a:r>
            <a:endParaRPr/>
          </a:p>
        </p:txBody>
      </p:sp>
      <p:sp>
        <p:nvSpPr>
          <p:cNvPr id="163" name="Google Shape;163;p19"/>
          <p:cNvSpPr txBox="1"/>
          <p:nvPr/>
        </p:nvSpPr>
        <p:spPr>
          <a:xfrm>
            <a:off x="3350304" y="3614518"/>
            <a:ext cx="1805688" cy="31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7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Asignarles etiquetas</a:t>
            </a:r>
            <a:endParaRPr/>
          </a:p>
        </p:txBody>
      </p:sp>
      <p:sp>
        <p:nvSpPr>
          <p:cNvPr id="164" name="Google Shape;164;p19"/>
          <p:cNvSpPr/>
          <p:nvPr/>
        </p:nvSpPr>
        <p:spPr>
          <a:xfrm>
            <a:off x="613518" y="4395608"/>
            <a:ext cx="7461535" cy="510115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175" tIns="67175" rIns="67175" bIns="671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7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9"/>
          <p:cNvSpPr/>
          <p:nvPr/>
        </p:nvSpPr>
        <p:spPr>
          <a:xfrm>
            <a:off x="613518" y="4486587"/>
            <a:ext cx="7461536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 gestor bibliográfico permite organizar </a:t>
            </a:r>
            <a:r>
              <a:rPr lang="es-ES" sz="105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la información </a:t>
            </a:r>
            <a:r>
              <a:rPr lang="es-ES" sz="16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 manera práctica y personal</a:t>
            </a:r>
            <a:endParaRPr sz="1600" b="1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66" name="Google Shape;166;p19"/>
          <p:cNvPicPr preferRelativeResize="0"/>
          <p:nvPr/>
        </p:nvPicPr>
        <p:blipFill rotWithShape="1">
          <a:blip r:embed="rId6">
            <a:alphaModFix/>
          </a:blip>
          <a:srcRect l="9000" t="8936" r="14929"/>
          <a:stretch/>
        </p:blipFill>
        <p:spPr>
          <a:xfrm>
            <a:off x="3416300" y="2133600"/>
            <a:ext cx="1651000" cy="13046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1051</Words>
  <Application>Microsoft Office PowerPoint</Application>
  <PresentationFormat>Personalizado</PresentationFormat>
  <Paragraphs>103</Paragraphs>
  <Slides>15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5" baseType="lpstr">
      <vt:lpstr>Arial</vt:lpstr>
      <vt:lpstr>Calibri</vt:lpstr>
      <vt:lpstr>Franklin Gothic</vt:lpstr>
      <vt:lpstr>Verdana</vt:lpstr>
      <vt:lpstr>Source Sans Pro</vt:lpstr>
      <vt:lpstr>Bliss Pro</vt:lpstr>
      <vt:lpstr>Candara</vt:lpstr>
      <vt:lpstr>Cambria</vt:lpstr>
      <vt:lpstr>Arial Black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4</cp:revision>
  <dcterms:modified xsi:type="dcterms:W3CDTF">2019-07-18T14:13:10Z</dcterms:modified>
</cp:coreProperties>
</file>