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60" r:id="rId7"/>
    <p:sldId id="267" r:id="rId8"/>
    <p:sldId id="268" r:id="rId9"/>
    <p:sldId id="261" r:id="rId10"/>
    <p:sldId id="269" r:id="rId11"/>
    <p:sldId id="270" r:id="rId12"/>
    <p:sldId id="263" r:id="rId13"/>
    <p:sldId id="271" r:id="rId14"/>
    <p:sldId id="272" r:id="rId15"/>
    <p:sldId id="265" r:id="rId16"/>
    <p:sldId id="264" r:id="rId17"/>
    <p:sldId id="273" r:id="rId18"/>
    <p:sldId id="274" r:id="rId19"/>
    <p:sldId id="259" r:id="rId20"/>
    <p:sldId id="275" r:id="rId21"/>
    <p:sldId id="266" r:id="rId22"/>
    <p:sldId id="276" r:id="rId23"/>
  </p:sldIdLst>
  <p:sldSz cx="12192000" cy="6858000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9C2705-9DAE-7111-31F8-158EE935C3C0}" v="423" dt="2026-04-07T10:16:36.788"/>
    <p1510:client id="{36F59FD1-F1B2-A9CE-50BA-0BA40D0745E6}" v="25" dt="2026-04-07T06:38:07.413"/>
    <p1510:client id="{5AEC819C-29A8-1A96-85C5-17B8E3C7B497}" v="276" dt="2026-04-08T10:17:16.4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7461AE30-639B-4202-B791-6380BBBF4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Subtítol 2">
            <a:extLst>
              <a:ext uri="{FF2B5EF4-FFF2-40B4-BE49-F238E27FC236}">
                <a16:creationId xmlns:a16="http://schemas.microsoft.com/office/drawing/2014/main" id="{391BA776-7983-4649-B657-1C13F8725D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a-ES"/>
              <a:t>Feu clic aquí per editar l'estil de subtítols del patró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BE41FD5A-61CB-47EC-B606-327B72DE4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DB3275C3-991D-4B75-BEFF-641E1713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3469D50C-58EF-4545-8048-97F121A3B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746336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B9BF0EF2-15BD-475B-B59B-0F541AE0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4A57FA89-CBED-460E-AFC7-5B2A314EB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1FBC47E8-145A-49F3-AFFF-E7DB2017E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E4330796-89A6-4659-B338-F8B48DB43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B2B3E354-CDCC-492E-A746-C7AA9FD8A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38234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9C2D5F35-E338-4046-A40A-D55FE2A06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57D52127-DE17-4C4A-A7BA-0B384D123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F1A7692A-2C87-47F0-A73C-C178EF746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DF8ED04A-0BCA-4CC1-AC3A-B13EE5DF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96A07836-D994-4426-9857-6C21BB35E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680084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89EE3879-495B-4DB2-916A-18B8739C6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FF1545A5-0B2F-467D-B27A-B1C2446EFB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>
            <a:extLst>
              <a:ext uri="{FF2B5EF4-FFF2-40B4-BE49-F238E27FC236}">
                <a16:creationId xmlns:a16="http://schemas.microsoft.com/office/drawing/2014/main" id="{1CA9F9A6-8BDA-4593-BF3C-6238281323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25F1352E-D57D-4BC7-86B8-D069E9A24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D9E8FBD0-652C-4D22-8AC3-02B3FA8CA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2872F740-D081-4317-BE42-658EC2C00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85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DFABCD24-44DB-4454-A18C-CABF03619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FD098A6B-9692-49F8-AB4E-4F541D21C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contingut 3">
            <a:extLst>
              <a:ext uri="{FF2B5EF4-FFF2-40B4-BE49-F238E27FC236}">
                <a16:creationId xmlns:a16="http://schemas.microsoft.com/office/drawing/2014/main" id="{279F29A7-565C-41F9-99EF-36969A054E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>
            <a:extLst>
              <a:ext uri="{FF2B5EF4-FFF2-40B4-BE49-F238E27FC236}">
                <a16:creationId xmlns:a16="http://schemas.microsoft.com/office/drawing/2014/main" id="{B289C53E-EC12-4856-B1C9-08B905D1BE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Contenidor de contingut 5">
            <a:extLst>
              <a:ext uri="{FF2B5EF4-FFF2-40B4-BE49-F238E27FC236}">
                <a16:creationId xmlns:a16="http://schemas.microsoft.com/office/drawing/2014/main" id="{139EADE5-3828-43D1-8651-0FEB160F62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Contenidor de data 6">
            <a:extLst>
              <a:ext uri="{FF2B5EF4-FFF2-40B4-BE49-F238E27FC236}">
                <a16:creationId xmlns:a16="http://schemas.microsoft.com/office/drawing/2014/main" id="{E3E7E4B4-21A6-417D-A8EF-37149800D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8" name="Contenidor de peu de pàgina 7">
            <a:extLst>
              <a:ext uri="{FF2B5EF4-FFF2-40B4-BE49-F238E27FC236}">
                <a16:creationId xmlns:a16="http://schemas.microsoft.com/office/drawing/2014/main" id="{45C9C158-539C-4EB2-9C4F-340588C46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Contenidor de número de diapositiva 8">
            <a:extLst>
              <a:ext uri="{FF2B5EF4-FFF2-40B4-BE49-F238E27FC236}">
                <a16:creationId xmlns:a16="http://schemas.microsoft.com/office/drawing/2014/main" id="{281BD8C8-514B-4FBB-AF9A-2438AA69C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44432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E77E9631-50DF-40A1-B268-DA62C9B79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data 2">
            <a:extLst>
              <a:ext uri="{FF2B5EF4-FFF2-40B4-BE49-F238E27FC236}">
                <a16:creationId xmlns:a16="http://schemas.microsoft.com/office/drawing/2014/main" id="{7BC3132A-2B3A-4DD7-ADA8-F4A5F51A4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4" name="Contenidor de peu de pàgina 3">
            <a:extLst>
              <a:ext uri="{FF2B5EF4-FFF2-40B4-BE49-F238E27FC236}">
                <a16:creationId xmlns:a16="http://schemas.microsoft.com/office/drawing/2014/main" id="{D6EB48FE-86FE-4E84-813C-12AB7BEBB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Contenidor de número de diapositiva 4">
            <a:extLst>
              <a:ext uri="{FF2B5EF4-FFF2-40B4-BE49-F238E27FC236}">
                <a16:creationId xmlns:a16="http://schemas.microsoft.com/office/drawing/2014/main" id="{0280B5D3-6B58-46FD-90EF-4272C0F76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53579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1">
            <a:extLst>
              <a:ext uri="{FF2B5EF4-FFF2-40B4-BE49-F238E27FC236}">
                <a16:creationId xmlns:a16="http://schemas.microsoft.com/office/drawing/2014/main" id="{62FEA1C8-E5A6-4F97-BD4A-2D3856D32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3" name="Contenidor de peu de pàgina 2">
            <a:extLst>
              <a:ext uri="{FF2B5EF4-FFF2-40B4-BE49-F238E27FC236}">
                <a16:creationId xmlns:a16="http://schemas.microsoft.com/office/drawing/2014/main" id="{8B58650E-72D7-448C-837D-9A44FD87C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Contenidor de número de diapositiva 3">
            <a:extLst>
              <a:ext uri="{FF2B5EF4-FFF2-40B4-BE49-F238E27FC236}">
                <a16:creationId xmlns:a16="http://schemas.microsoft.com/office/drawing/2014/main" id="{11A9F91E-ECBF-40D1-91CF-A7D21A5E3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44049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3B53D589-3589-4FD5-9702-5612CB691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1B75FEEB-6B14-446B-A74A-E6BDCF767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>
            <a:extLst>
              <a:ext uri="{FF2B5EF4-FFF2-40B4-BE49-F238E27FC236}">
                <a16:creationId xmlns:a16="http://schemas.microsoft.com/office/drawing/2014/main" id="{E74A7B0F-CB99-4E86-9D13-330C8163B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66C8E1DE-7C7F-4356-9822-C630B3CC8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25D9DB35-AB4E-46BC-B3F5-C68C63AF7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A0B5D57F-717A-424A-BC50-5941E4049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7399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8BDB7BA8-D06B-4A44-911E-C9CE76AB4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>
            <a:extLst>
              <a:ext uri="{FF2B5EF4-FFF2-40B4-BE49-F238E27FC236}">
                <a16:creationId xmlns:a16="http://schemas.microsoft.com/office/drawing/2014/main" id="{92C73FDC-A88D-4663-8DFC-1F649C7987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Contenidor de text 3">
            <a:extLst>
              <a:ext uri="{FF2B5EF4-FFF2-40B4-BE49-F238E27FC236}">
                <a16:creationId xmlns:a16="http://schemas.microsoft.com/office/drawing/2014/main" id="{B304205C-BB5E-4989-AE66-AE8C54AA1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D264BD7D-6FC1-493B-BEDB-DF77EDF79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5A432042-62A1-4419-B14E-A36EDB18C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6EDD8488-CCAF-410D-82E0-1634742FB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058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22827BCB-8775-4569-8EA4-E13928976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>
            <a:extLst>
              <a:ext uri="{FF2B5EF4-FFF2-40B4-BE49-F238E27FC236}">
                <a16:creationId xmlns:a16="http://schemas.microsoft.com/office/drawing/2014/main" id="{FCFD1A46-7307-4035-92AF-51F9250FA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AD1E9946-FE6F-44F3-B0E8-49730F9DB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3E10C1C6-D3EA-488E-B3FB-B4CB76297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46B61099-DBB1-40C3-B0C5-B66172A63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409185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>
            <a:extLst>
              <a:ext uri="{FF2B5EF4-FFF2-40B4-BE49-F238E27FC236}">
                <a16:creationId xmlns:a16="http://schemas.microsoft.com/office/drawing/2014/main" id="{9AD066EF-E1A1-4013-9C55-7A38F0D769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>
            <a:extLst>
              <a:ext uri="{FF2B5EF4-FFF2-40B4-BE49-F238E27FC236}">
                <a16:creationId xmlns:a16="http://schemas.microsoft.com/office/drawing/2014/main" id="{E65A7164-3804-4FD8-9A4A-13EA4169A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7FD94753-583E-4D26-A14F-2E11C16FE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D962224C-1161-43E3-8915-9F99CED94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E0620D4F-DD57-400F-B501-75312C9C3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4502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títol 1">
            <a:extLst>
              <a:ext uri="{FF2B5EF4-FFF2-40B4-BE49-F238E27FC236}">
                <a16:creationId xmlns:a16="http://schemas.microsoft.com/office/drawing/2014/main" id="{3FD5F531-1B5B-4E68-B001-C611185EF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7BDE94C4-7B3B-4F3C-8044-E13005DF6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4A2AE86A-3A1E-4F4D-AEF7-71225444EE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135DD-E6A1-4221-A029-AAB7D4C2FA1E}" type="datetimeFigureOut">
              <a:rPr lang="ca-ES" smtClean="0"/>
              <a:t>5/5/2026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0B1DED5E-1F4D-45F4-B01A-FC4170EF1C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8BFD5C65-84B7-475B-A42E-E8DEC5C917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4822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2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mdc.csuc.cat/digital/collection/sabaterpi/search/searchterm/Etnografia.%20Objecte%20en%203D./field/title/mode/all/conn/and" TargetMode="External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26.jp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mailto:ranglada@ub.edu" TargetMode="External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mailto:roberta.boscaro@ub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1923D-831F-C1F8-5743-C2D8879ED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E696673-D5D6-CBA5-2683-F83E042E4924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E175392-0C59-69D5-7DEB-D2097B4E75E2}"/>
              </a:ext>
            </a:extLst>
          </p:cNvPr>
          <p:cNvSpPr>
            <a:spLocks noChangeAspect="1"/>
          </p:cNvSpPr>
          <p:nvPr/>
        </p:nvSpPr>
        <p:spPr>
          <a:xfrm rot="16200000">
            <a:off x="8907531" y="-1727032"/>
            <a:ext cx="4751736" cy="5962649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4AB8DE0A-E299-4F14-64E9-E269C5A71BD9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5E4F95CD-E1E0-3398-4516-4FF969E25522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31EDE58B-8192-EB5D-F87E-BFD1975611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D2B9DDA-5A8D-6E1C-DCD1-0021FDC45BD8}"/>
              </a:ext>
            </a:extLst>
          </p:cNvPr>
          <p:cNvSpPr txBox="1"/>
          <p:nvPr/>
        </p:nvSpPr>
        <p:spPr>
          <a:xfrm>
            <a:off x="874312" y="819337"/>
            <a:ext cx="6503727" cy="14003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sz="3200" b="1">
                <a:latin typeface="Calibri"/>
                <a:ea typeface="Calibri"/>
                <a:cs typeface="Calibri"/>
              </a:rPr>
              <a:t>V Jornadas de Gestión del Patrimonio Bibliográfico REBIUN</a:t>
            </a:r>
          </a:p>
          <a:p>
            <a:r>
              <a:rPr lang="es-ES" sz="2100">
                <a:solidFill>
                  <a:schemeClr val="bg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Universidad de Barcelona, 16-17 de abril 2026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37845D8-F1BA-3ADA-8C77-472A9ABE4347}"/>
              </a:ext>
            </a:extLst>
          </p:cNvPr>
          <p:cNvSpPr txBox="1"/>
          <p:nvPr/>
        </p:nvSpPr>
        <p:spPr>
          <a:xfrm>
            <a:off x="784430" y="2599404"/>
            <a:ext cx="7625531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sz="2400">
                <a:ea typeface="+mn-lt"/>
                <a:cs typeface="+mn-lt"/>
              </a:rPr>
              <a:t>Integración de tecnologías emergentes en el CRAI de la Universidad de Barcelona:  IA y 3D al servicio del patrimonio </a:t>
            </a:r>
            <a:endParaRPr lang="es-ES"/>
          </a:p>
          <a:p>
            <a:endParaRPr lang="es-ES" sz="2400">
              <a:ea typeface="Calibri"/>
              <a:cs typeface="Calibri"/>
            </a:endParaRPr>
          </a:p>
          <a:p>
            <a:r>
              <a:rPr lang="es-ES" sz="2400">
                <a:ea typeface="+mn-lt"/>
                <a:cs typeface="+mn-lt"/>
              </a:rPr>
              <a:t>Ramon Anglada Lara (UB) </a:t>
            </a:r>
            <a:endParaRPr lang="es-ES"/>
          </a:p>
          <a:p>
            <a:r>
              <a:rPr lang="es-ES" sz="2400">
                <a:ea typeface="+mn-lt"/>
                <a:cs typeface="+mn-lt"/>
              </a:rPr>
              <a:t>Roberta </a:t>
            </a:r>
            <a:r>
              <a:rPr lang="es-ES" sz="2400" err="1">
                <a:ea typeface="+mn-lt"/>
                <a:cs typeface="+mn-lt"/>
              </a:rPr>
              <a:t>Boscaro</a:t>
            </a:r>
            <a:r>
              <a:rPr lang="es-ES" sz="2400">
                <a:ea typeface="+mn-lt"/>
                <a:cs typeface="+mn-lt"/>
              </a:rPr>
              <a:t> (UB) </a:t>
            </a:r>
            <a:endParaRPr lang="es-ES"/>
          </a:p>
          <a:p>
            <a:endParaRPr lang="es-ES" sz="2400">
              <a:ea typeface="Calibri"/>
              <a:cs typeface="Calibri"/>
            </a:endParaRPr>
          </a:p>
        </p:txBody>
      </p:sp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185EABA9-8C37-2CDE-0A36-F5593D0222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368" y="473114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040D11A8-7F94-742F-E1C2-1AAEBEF846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82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>
            <a:spLocks noChangeAspect="1"/>
          </p:cNvSpPr>
          <p:nvPr/>
        </p:nvSpPr>
        <p:spPr>
          <a:xfrm>
            <a:off x="773" y="-1634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/>
          <p:cNvSpPr>
            <a:spLocks noChangeAspect="1"/>
          </p:cNvSpPr>
          <p:nvPr/>
        </p:nvSpPr>
        <p:spPr>
          <a:xfrm rot="16200000">
            <a:off x="8432091" y="-232057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/>
          <p:cNvSpPr/>
          <p:nvPr/>
        </p:nvSpPr>
        <p:spPr>
          <a:xfrm>
            <a:off x="77543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/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62E77985-F887-26C7-F882-C91BD639F4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7464" y="5999878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2D718784-23E6-CDBB-8810-BF1B02425A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740" y="5402205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FC729938-4359-3DAD-E8F6-2CF504BF08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131" y="5670918"/>
            <a:ext cx="2392331" cy="799437"/>
          </a:xfrm>
          <a:prstGeom prst="rect">
            <a:avLst/>
          </a:prstGeom>
        </p:spPr>
      </p:pic>
      <p:sp>
        <p:nvSpPr>
          <p:cNvPr id="6" name="QuadreDeText 5">
            <a:extLst>
              <a:ext uri="{FF2B5EF4-FFF2-40B4-BE49-F238E27FC236}">
                <a16:creationId xmlns:a16="http://schemas.microsoft.com/office/drawing/2014/main" id="{25574FC1-CC2A-C41F-A74D-F6CA5C2C49D9}"/>
              </a:ext>
            </a:extLst>
          </p:cNvPr>
          <p:cNvSpPr txBox="1"/>
          <p:nvPr/>
        </p:nvSpPr>
        <p:spPr>
          <a:xfrm>
            <a:off x="183849" y="646602"/>
            <a:ext cx="8502170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400" b="1">
                <a:ea typeface="+mn-lt"/>
                <a:cs typeface="+mn-lt"/>
              </a:rPr>
              <a:t>Contexto</a:t>
            </a:r>
            <a:endParaRPr lang="ca-ES" sz="2400" b="1">
              <a:ea typeface="Calibri"/>
              <a:cs typeface="Calibri"/>
            </a:endParaRPr>
          </a:p>
          <a:p>
            <a:r>
              <a:rPr lang="ca-ES" sz="2400">
                <a:ea typeface="+mn-lt"/>
                <a:cs typeface="+mn-lt"/>
              </a:rPr>
              <a:t>En el marco de la transformación digital y la colaboración interinstitucional, la Unidad de Proceso Técnico del CRAI de la Universidad de Barcelona explora e incorpora tecnologías emergentes de libre acceso.</a:t>
            </a:r>
            <a:endParaRPr lang="ca-ES">
              <a:ea typeface="+mn-lt"/>
              <a:cs typeface="+mn-lt"/>
            </a:endParaRPr>
          </a:p>
          <a:p>
            <a:endParaRPr lang="ca-ES" sz="2400" dirty="0">
              <a:ea typeface="Calibri"/>
              <a:cs typeface="Calibri"/>
            </a:endParaRPr>
          </a:p>
          <a:p>
            <a:r>
              <a:rPr lang="ca-ES" sz="2400" b="1">
                <a:ea typeface="+mn-lt"/>
                <a:cs typeface="+mn-lt"/>
              </a:rPr>
              <a:t>Líneas principales de actuación</a:t>
            </a:r>
            <a:endParaRPr lang="ca-ES" sz="2400" b="1">
              <a:ea typeface="Calibri"/>
              <a:cs typeface="Calibri"/>
            </a:endParaRPr>
          </a:p>
          <a:p>
            <a:r>
              <a:rPr lang="ca-ES" sz="2400">
                <a:ea typeface="+mn-lt"/>
                <a:cs typeface="+mn-lt"/>
              </a:rPr>
              <a:t>Aplicación de IA en catalogación, reconocimiento de recursos textuales, gráficos y audios.</a:t>
            </a:r>
            <a:endParaRPr lang="ca-ES" sz="2400" dirty="0">
              <a:ea typeface="Calibri"/>
              <a:cs typeface="Calibri"/>
            </a:endParaRPr>
          </a:p>
          <a:p>
            <a:endParaRPr lang="ca-ES" sz="2400" dirty="0">
              <a:ea typeface="Calibri"/>
              <a:cs typeface="Calibri"/>
            </a:endParaRPr>
          </a:p>
          <a:p>
            <a:r>
              <a:rPr lang="ca-ES" sz="2400" b="1">
                <a:ea typeface="+mn-lt"/>
                <a:cs typeface="+mn-lt"/>
              </a:rPr>
              <a:t>Situación actual</a:t>
            </a:r>
            <a:endParaRPr lang="ca-ES" sz="2400" b="1">
              <a:ea typeface="Calibri"/>
              <a:cs typeface="Calibri"/>
            </a:endParaRPr>
          </a:p>
          <a:p>
            <a:r>
              <a:rPr lang="ca-ES" sz="2400">
                <a:ea typeface="+mn-lt"/>
                <a:cs typeface="+mn-lt"/>
              </a:rPr>
              <a:t>Proyectos en fase experimental con resultados preliminares.</a:t>
            </a:r>
            <a:endParaRPr lang="ca-ES" sz="2400"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5D084-2BE4-68B9-C82A-A70DA4CCB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98FD825-7179-03B0-3349-380535326EE6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AB96BEAE-11B2-69E5-A602-E5BD6C24C7F0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5AB8AB20-4702-3B91-2F0F-7F448756515B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321C752-DFFC-6DD2-A1A9-DA337519BCE5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27628FC2-7F11-8CDB-FB10-CD26322F6D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66B256B1-43C2-AB0C-CD57-1954E85EA77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368" y="473114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E7FF5C34-FF5A-A950-CE8A-9F45E33712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66FDF58C-82DC-7639-C88B-3028F9BBD085}"/>
              </a:ext>
            </a:extLst>
          </p:cNvPr>
          <p:cNvSpPr txBox="1"/>
          <p:nvPr/>
        </p:nvSpPr>
        <p:spPr>
          <a:xfrm>
            <a:off x="883179" y="628252"/>
            <a:ext cx="8292051" cy="58169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400" b="1">
                <a:ea typeface="Calibri"/>
                <a:cs typeface="Calibri"/>
              </a:rPr>
              <a:t> Inteligencia Artificial aplicada a la catalogación:</a:t>
            </a:r>
          </a:p>
          <a:p>
            <a:endParaRPr lang="ca-ES" sz="2400" b="1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r>
              <a:rPr lang="ca-ES" sz="2400">
                <a:ea typeface="Calibri"/>
                <a:cs typeface="Calibri"/>
              </a:rPr>
              <a:t>Pruebas con las versiones gratuitas de diferentes herramientas de IA (Copilot, ChatGPT, Perplexity, Claude, Gemini, Deepseek)</a:t>
            </a:r>
          </a:p>
          <a:p>
            <a:endParaRPr lang="ca-ES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r>
              <a:rPr lang="ca-ES" sz="2400">
                <a:ea typeface="Calibri"/>
                <a:cs typeface="Calibri"/>
              </a:rPr>
              <a:t>Obtención de los mejores resultados catalográficos con ChatGPT</a:t>
            </a:r>
          </a:p>
          <a:p>
            <a:pPr marL="342900" indent="-342900">
              <a:buFont typeface="Wingdings"/>
              <a:buChar char="ü"/>
            </a:pPr>
            <a:endParaRPr lang="ca-ES" sz="2400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r>
              <a:rPr lang="ca-ES" sz="2400">
                <a:ea typeface="Calibri"/>
                <a:cs typeface="Calibri"/>
              </a:rPr>
              <a:t>Objetivo inicial: analizar la capacidad de las versiones gratuitas para generar registros bibliográficos a partir de información básica estructurada y imágenes</a:t>
            </a:r>
          </a:p>
          <a:p>
            <a:pPr marL="342900" indent="-342900">
              <a:buFont typeface="Wingdings"/>
              <a:buChar char="ü"/>
            </a:pPr>
            <a:endParaRPr lang="ca-ES" sz="2400">
              <a:ea typeface="Calibri"/>
              <a:cs typeface="Calibri"/>
            </a:endParaRPr>
          </a:p>
          <a:p>
            <a:endParaRPr lang="ca-ES" sz="2400" b="1">
              <a:ea typeface="Calibri"/>
              <a:cs typeface="Calibri"/>
            </a:endParaRPr>
          </a:p>
          <a:p>
            <a:endParaRPr lang="ca-ES" sz="2400" b="1">
              <a:ea typeface="Calibri"/>
              <a:cs typeface="Calibri"/>
            </a:endParaRPr>
          </a:p>
          <a:p>
            <a:endParaRPr lang="ca-ES" sz="2400">
              <a:ea typeface="Calibri"/>
              <a:cs typeface="Calibri"/>
            </a:endParaRPr>
          </a:p>
          <a:p>
            <a:endParaRPr lang="ca-E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8695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D71E2-2D35-96B8-9C11-012C8640B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B4AE8F2-38B8-5367-8918-9DFAD730BD2B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D75EDE4-ED99-E5DE-227B-DB9501FACD24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6D73C571-972B-4F31-8F6A-72A6B3CFA516}"/>
              </a:ext>
            </a:extLst>
          </p:cNvPr>
          <p:cNvSpPr/>
          <p:nvPr/>
        </p:nvSpPr>
        <p:spPr>
          <a:xfrm>
            <a:off x="2802121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CABF2D18-68B5-D7B4-0276-A911BD4329A8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1642DDBA-BE2F-8AE2-9BF6-FAE7AC3DE3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3FBC4BE6-48F5-623D-026D-08ACE802814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007" y="5670918"/>
            <a:ext cx="2392331" cy="799437"/>
          </a:xfrm>
          <a:prstGeom prst="rect">
            <a:avLst/>
          </a:prstGeom>
        </p:spPr>
      </p:pic>
      <p:pic>
        <p:nvPicPr>
          <p:cNvPr id="9" name="Imatge 8" descr="Imatge que conté text, captura de pantalla, diagrama, disseny&#10;&#10;Pot ser que el contingut generat per IA no sigui correcte.">
            <a:extLst>
              <a:ext uri="{FF2B5EF4-FFF2-40B4-BE49-F238E27FC236}">
                <a16:creationId xmlns:a16="http://schemas.microsoft.com/office/drawing/2014/main" id="{4AD9B495-6B8E-C71B-7768-981F3A1D51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6532" y="53662"/>
            <a:ext cx="6885878" cy="685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933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04376-6B44-6B18-8E5D-D2752122E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F46497B-8A0B-D988-F582-AAF5698152FF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05C77EF3-8D61-E158-9955-087B47944F67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C6A8B071-D6C0-1E31-B332-CDAF33DAEE49}"/>
              </a:ext>
            </a:extLst>
          </p:cNvPr>
          <p:cNvSpPr/>
          <p:nvPr/>
        </p:nvSpPr>
        <p:spPr>
          <a:xfrm>
            <a:off x="2802121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8FBDF9E5-22B3-6775-CB10-73CB5BBBECB3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3C15BBED-22A5-1A65-053C-C3FF2C82F0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BA56C7BA-3F8F-8CE7-C1C0-32FA1318B4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007" y="5670918"/>
            <a:ext cx="2392331" cy="799437"/>
          </a:xfrm>
          <a:prstGeom prst="rect">
            <a:avLst/>
          </a:prstGeom>
        </p:spPr>
      </p:pic>
      <p:pic>
        <p:nvPicPr>
          <p:cNvPr id="6" name="Imatge 5" descr="Imatge que conté text, captura de pantalla, dibuixos&#10;&#10;Pot ser que el contingut generat per IA no sigui correcte.">
            <a:extLst>
              <a:ext uri="{FF2B5EF4-FFF2-40B4-BE49-F238E27FC236}">
                <a16:creationId xmlns:a16="http://schemas.microsoft.com/office/drawing/2014/main" id="{AA449504-E430-F3A5-AACE-887D3E21DF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05944" y="10733"/>
            <a:ext cx="67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753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FAA9F-8563-3DE8-A748-61857A1E0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EFE3035-5E41-6569-2A58-794EAB613C75}"/>
              </a:ext>
            </a:extLst>
          </p:cNvPr>
          <p:cNvSpPr>
            <a:spLocks noChangeAspect="1"/>
          </p:cNvSpPr>
          <p:nvPr/>
        </p:nvSpPr>
        <p:spPr>
          <a:xfrm>
            <a:off x="10350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5C7E521-47CF-FE97-6272-B94C29BA03E1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668877C-71BC-7A42-65FA-4560B64C2ECF}"/>
              </a:ext>
            </a:extLst>
          </p:cNvPr>
          <p:cNvSpPr/>
          <p:nvPr/>
        </p:nvSpPr>
        <p:spPr>
          <a:xfrm>
            <a:off x="473691" y="585622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16F5E439-A94D-E33A-02E5-6E182D1B8949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B80E5192-B85F-14FD-ED34-4D8AC6AB29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70410" y="639202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8A77C36F-51CD-4054-F343-665C5E1893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383" y="5483310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1B8870A8-EDAB-DD16-14D4-F541F2721F7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050" y="5680443"/>
            <a:ext cx="2392331" cy="799437"/>
          </a:xfrm>
          <a:prstGeom prst="rect">
            <a:avLst/>
          </a:prstGeom>
        </p:spPr>
      </p:pic>
      <p:pic>
        <p:nvPicPr>
          <p:cNvPr id="6" name="Imatge 5" descr="Imatge que conté text, llibre, paper, tinta&#10;&#10;Pot ser que el contingut generat per IA no sigui correcte.">
            <a:extLst>
              <a:ext uri="{FF2B5EF4-FFF2-40B4-BE49-F238E27FC236}">
                <a16:creationId xmlns:a16="http://schemas.microsoft.com/office/drawing/2014/main" id="{C0652105-BB71-9B68-A36D-646E142B06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9500" y="202176"/>
            <a:ext cx="2733676" cy="3651454"/>
          </a:xfrm>
          <a:prstGeom prst="rect">
            <a:avLst/>
          </a:prstGeom>
        </p:spPr>
      </p:pic>
      <p:pic>
        <p:nvPicPr>
          <p:cNvPr id="14" name="Imatge 13" descr="Imatge que conté art, dibuix, esbós, església&#10;&#10;Pot ser que el contingut generat per IA no sigui correcte.">
            <a:extLst>
              <a:ext uri="{FF2B5EF4-FFF2-40B4-BE49-F238E27FC236}">
                <a16:creationId xmlns:a16="http://schemas.microsoft.com/office/drawing/2014/main" id="{605DDDBE-F19B-EA90-10A3-BA259B2341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8972" y="187890"/>
            <a:ext cx="2682054" cy="3655449"/>
          </a:xfrm>
          <a:prstGeom prst="rect">
            <a:avLst/>
          </a:prstGeom>
        </p:spPr>
      </p:pic>
      <p:pic>
        <p:nvPicPr>
          <p:cNvPr id="17" name="Imatge 16" descr="Imatge que conté text, pòster, logotip, etiqueta&#10;&#10;Pot ser que el contingut generat per IA no sigui correcte.">
            <a:extLst>
              <a:ext uri="{FF2B5EF4-FFF2-40B4-BE49-F238E27FC236}">
                <a16:creationId xmlns:a16="http://schemas.microsoft.com/office/drawing/2014/main" id="{862C2C2C-45D6-5FAE-CAA5-7E0E21A283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34317" y="3635632"/>
            <a:ext cx="2066004" cy="2846439"/>
          </a:xfrm>
          <a:prstGeom prst="rect">
            <a:avLst/>
          </a:prstGeom>
        </p:spPr>
      </p:pic>
      <p:pic>
        <p:nvPicPr>
          <p:cNvPr id="18" name="Imatge 17" descr="Imatge que conté text, llibre, paper, blanc i negre&#10;&#10;Pot ser que el contingut generat per IA no sigui correcte.">
            <a:extLst>
              <a:ext uri="{FF2B5EF4-FFF2-40B4-BE49-F238E27FC236}">
                <a16:creationId xmlns:a16="http://schemas.microsoft.com/office/drawing/2014/main" id="{6B232413-5A44-DB34-42F8-459D7510CBB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208" y="200179"/>
            <a:ext cx="2620295" cy="3655449"/>
          </a:xfrm>
          <a:prstGeom prst="rect">
            <a:avLst/>
          </a:prstGeom>
        </p:spPr>
      </p:pic>
      <p:sp>
        <p:nvSpPr>
          <p:cNvPr id="19" name="QuadreDeText 18">
            <a:extLst>
              <a:ext uri="{FF2B5EF4-FFF2-40B4-BE49-F238E27FC236}">
                <a16:creationId xmlns:a16="http://schemas.microsoft.com/office/drawing/2014/main" id="{B44B0E7C-4919-916D-71CD-8E351B78CA51}"/>
              </a:ext>
            </a:extLst>
          </p:cNvPr>
          <p:cNvSpPr txBox="1"/>
          <p:nvPr/>
        </p:nvSpPr>
        <p:spPr>
          <a:xfrm>
            <a:off x="1105989" y="4193543"/>
            <a:ext cx="730413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400">
                <a:ea typeface="Calibri"/>
                <a:cs typeface="Calibri"/>
              </a:rPr>
              <a:t>Ejemplos de los materiales utilizados en las pruebas</a:t>
            </a:r>
            <a:endParaRPr lang="ca-ES" sz="2400"/>
          </a:p>
        </p:txBody>
      </p:sp>
    </p:spTree>
    <p:extLst>
      <p:ext uri="{BB962C8B-B14F-4D97-AF65-F5344CB8AC3E}">
        <p14:creationId xmlns:p14="http://schemas.microsoft.com/office/powerpoint/2010/main" val="1287434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B3B380-050C-57D3-6A2F-FB15383D8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48181B2-2796-BE5F-40D1-A20AA584837E}"/>
              </a:ext>
            </a:extLst>
          </p:cNvPr>
          <p:cNvSpPr>
            <a:spLocks noChangeAspect="1"/>
          </p:cNvSpPr>
          <p:nvPr/>
        </p:nvSpPr>
        <p:spPr>
          <a:xfrm>
            <a:off x="902373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91C57CD-57AD-1F75-279E-9A21075E0B53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9BDB871-0851-1FFA-603E-375DB44BFFBE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088AC5CF-18F6-6E89-FCE0-BD9DDA18411E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BC172EF0-547B-AD50-9A38-BEA77DBA55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3A3E998A-473F-EA5A-9845-746BA96FAD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368" y="473114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4872A866-F91E-E71D-2266-1A776E95984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pic>
        <p:nvPicPr>
          <p:cNvPr id="9" name="Imatge 8" descr="Imatge que conté text, llibre, escriptura a mà, art&#10;&#10;Pot ser que el contingut generat per IA no sigui correcte.">
            <a:extLst>
              <a:ext uri="{FF2B5EF4-FFF2-40B4-BE49-F238E27FC236}">
                <a16:creationId xmlns:a16="http://schemas.microsoft.com/office/drawing/2014/main" id="{D3D9AE1A-8033-48F3-DC89-DAE35059C6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6478" y="653231"/>
            <a:ext cx="2543175" cy="4076700"/>
          </a:xfrm>
          <a:prstGeom prst="rect">
            <a:avLst/>
          </a:prstGeom>
        </p:spPr>
      </p:pic>
      <p:sp>
        <p:nvSpPr>
          <p:cNvPr id="12" name="QuadreDeText 11">
            <a:extLst>
              <a:ext uri="{FF2B5EF4-FFF2-40B4-BE49-F238E27FC236}">
                <a16:creationId xmlns:a16="http://schemas.microsoft.com/office/drawing/2014/main" id="{57041306-B813-415C-01A2-3155B509589A}"/>
              </a:ext>
            </a:extLst>
          </p:cNvPr>
          <p:cNvSpPr txBox="1"/>
          <p:nvPr/>
        </p:nvSpPr>
        <p:spPr>
          <a:xfrm>
            <a:off x="4201219" y="811045"/>
            <a:ext cx="5187493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ü"/>
            </a:pPr>
            <a:r>
              <a:rPr lang="es" sz="2400">
                <a:ea typeface="Calibri" panose="020F0502020204030204"/>
                <a:cs typeface="Calibri" panose="020F0502020204030204"/>
              </a:rPr>
              <a:t>Transliteración, transcripción y traducción</a:t>
            </a:r>
            <a:endParaRPr lang="ca-ES">
              <a:ea typeface="Calibri" panose="020F0502020204030204"/>
              <a:cs typeface="Calibri" panose="020F0502020204030204"/>
            </a:endParaRPr>
          </a:p>
          <a:p>
            <a:endParaRPr lang="es" sz="2400">
              <a:ea typeface="Calibri" panose="020F0502020204030204"/>
              <a:cs typeface="Calibri" panose="020F0502020204030204"/>
            </a:endParaRPr>
          </a:p>
          <a:p>
            <a:r>
              <a:rPr lang="es" sz="2400">
                <a:ea typeface="Calibri" panose="020F0502020204030204"/>
                <a:cs typeface="Calibri" panose="020F0502020204030204"/>
              </a:rPr>
              <a:t>   2 aplicaciones prácticas:</a:t>
            </a:r>
            <a:endParaRPr lang="ca-ES">
              <a:ea typeface="Calibri"/>
              <a:cs typeface="Calibri"/>
            </a:endParaRPr>
          </a:p>
          <a:p>
            <a:endParaRPr lang="es" sz="2400">
              <a:ea typeface="Calibri" panose="020F0502020204030204"/>
              <a:cs typeface="Calibri" panose="020F0502020204030204"/>
            </a:endParaRPr>
          </a:p>
          <a:p>
            <a:r>
              <a:rPr lang="es" sz="2400">
                <a:ea typeface="Calibri" panose="020F0502020204030204"/>
                <a:cs typeface="Calibri" panose="020F0502020204030204"/>
              </a:rPr>
              <a:t> Transliteración del hebreo para  obtener puntos de acceso en RA</a:t>
            </a:r>
          </a:p>
          <a:p>
            <a:pPr marL="342900" indent="-342900">
              <a:buFont typeface="Wingdings"/>
              <a:buChar char="ü"/>
            </a:pPr>
            <a:endParaRPr lang="es" sz="2400">
              <a:ea typeface="Calibri" panose="020F0502020204030204"/>
              <a:cs typeface="Calibri" panose="020F0502020204030204"/>
            </a:endParaRPr>
          </a:p>
          <a:p>
            <a:r>
              <a:rPr lang="es" sz="2400">
                <a:ea typeface="Calibri" panose="020F0502020204030204"/>
                <a:cs typeface="Calibri" panose="020F0502020204030204"/>
              </a:rPr>
              <a:t> Transliteración del ruso en la   catalogación de discos de vinilo.</a:t>
            </a:r>
          </a:p>
        </p:txBody>
      </p:sp>
    </p:spTree>
    <p:extLst>
      <p:ext uri="{BB962C8B-B14F-4D97-AF65-F5344CB8AC3E}">
        <p14:creationId xmlns:p14="http://schemas.microsoft.com/office/powerpoint/2010/main" val="3897143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9397A-F35E-547C-5195-0E93DD8A8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07E8F67-EAF7-B210-CFB5-E3ED0943DBF4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57164DCE-BF45-7317-E9D5-D2BD2D7320A2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4EE535FA-1CC0-9E86-ED74-D877C1064DE8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1F110ED1-3C81-1636-DC95-73DB345122D2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8AE09D2F-524D-733A-6E4B-A1F3C99EE6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49468814-6C57-4791-6D44-CB5DB1B194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368" y="473114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04FF8C65-FFB0-76B1-FF63-A6C9FD7DB8B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B83443E4-0BC0-D33F-44D1-3800C5496BDA}"/>
              </a:ext>
            </a:extLst>
          </p:cNvPr>
          <p:cNvSpPr txBox="1"/>
          <p:nvPr/>
        </p:nvSpPr>
        <p:spPr>
          <a:xfrm>
            <a:off x="883179" y="628252"/>
            <a:ext cx="8292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ü"/>
            </a:pPr>
            <a:r>
              <a:rPr lang="es-ES" sz="2400">
                <a:latin typeface="Calibri"/>
                <a:ea typeface="Calibri"/>
                <a:cs typeface="Times New Roman"/>
              </a:rPr>
              <a:t>Unas pruebas que permitieron participar en la elaboración del GPT Asistente virtual para bibliotecas</a:t>
            </a:r>
            <a:r>
              <a:rPr lang="es-ES" sz="2400"/>
              <a:t> (disponible en </a:t>
            </a:r>
            <a:r>
              <a:rPr lang="es-ES" sz="2400" err="1"/>
              <a:t>ChatGPT</a:t>
            </a:r>
            <a:r>
              <a:rPr lang="es-ES" sz="2400"/>
              <a:t>)</a:t>
            </a:r>
            <a:endParaRPr lang="ca-ES" sz="2400">
              <a:ea typeface="Calibri"/>
              <a:cs typeface="Calibri"/>
            </a:endParaRPr>
          </a:p>
        </p:txBody>
      </p:sp>
      <p:pic>
        <p:nvPicPr>
          <p:cNvPr id="6" name="Imatge 5" descr="Imatge que conté text, captura de pantalla, Font, logotip&#10;&#10;Pot ser que el contingut generat per IA no sigui correcte.">
            <a:extLst>
              <a:ext uri="{FF2B5EF4-FFF2-40B4-BE49-F238E27FC236}">
                <a16:creationId xmlns:a16="http://schemas.microsoft.com/office/drawing/2014/main" id="{7000F627-3FA2-D60F-E7C6-22A4AA9585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29440" y="1738468"/>
            <a:ext cx="7014701" cy="3172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137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44B28-3D1A-7551-6661-7200866E3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D159B25-F531-BF57-62AB-D9F880660140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CF61FA0-5F7D-7385-9A57-73217D0FF7E0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4E3207B5-83F0-55CD-AE16-0D7754EE9F85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6DDA578A-C9A7-5CFB-A812-8EC5D39B09C2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3F78E14C-D443-8F52-1C37-7E0852880C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E41491F9-667B-E0F2-314B-534A08564D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368" y="473114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E6A9E1D1-5634-2233-96E7-5339840252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2CAE1BB3-49C2-81CE-D40A-482E30E924F2}"/>
              </a:ext>
            </a:extLst>
          </p:cNvPr>
          <p:cNvSpPr txBox="1"/>
          <p:nvPr/>
        </p:nvSpPr>
        <p:spPr>
          <a:xfrm>
            <a:off x="1059906" y="506911"/>
            <a:ext cx="8121479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400" b="1">
                <a:ea typeface="Calibri"/>
                <a:cs typeface="Calibri"/>
              </a:rPr>
              <a:t>2ª fase de las pruebas: fichas bibliográficas (cedularios) de Fondo Antiguo</a:t>
            </a:r>
          </a:p>
          <a:p>
            <a:endParaRPr lang="ca-ES" sz="2400" b="1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r>
              <a:rPr lang="ca-ES" sz="2400">
                <a:ea typeface="Calibri"/>
                <a:cs typeface="Calibri"/>
              </a:rPr>
              <a:t>3 tipologias: mecanuscritas, manuscritas y fotografías</a:t>
            </a:r>
          </a:p>
          <a:p>
            <a:pPr marL="342900" indent="-342900">
              <a:buFont typeface="Wingdings"/>
              <a:buChar char="ü"/>
            </a:pPr>
            <a:r>
              <a:rPr lang="es" sz="2400">
                <a:ea typeface="+mn-lt"/>
                <a:cs typeface="+mn-lt"/>
              </a:rPr>
              <a:t>Proceso completo: digitalización, generación del registro bibliográfico mediante IA y carga del fichero XML en ALMA.</a:t>
            </a:r>
            <a:endParaRPr lang="ca-ES" sz="2400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endParaRPr lang="es" sz="2400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endParaRPr lang="es" sz="2400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endParaRPr lang="ca-ES" sz="2400">
              <a:ea typeface="Calibri"/>
              <a:cs typeface="Calibri"/>
            </a:endParaRPr>
          </a:p>
        </p:txBody>
      </p:sp>
      <p:pic>
        <p:nvPicPr>
          <p:cNvPr id="6" name="Imatge 5" descr="Imatge que conté text, escriptura a mà, Font, carta&#10;&#10;Pot ser que el contingut generat per IA no sigui correcte.">
            <a:extLst>
              <a:ext uri="{FF2B5EF4-FFF2-40B4-BE49-F238E27FC236}">
                <a16:creationId xmlns:a16="http://schemas.microsoft.com/office/drawing/2014/main" id="{87D41FF8-7532-B1F7-FC69-51E528D8A3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0152" y="3423931"/>
            <a:ext cx="4038600" cy="2124075"/>
          </a:xfrm>
          <a:prstGeom prst="rect">
            <a:avLst/>
          </a:prstGeom>
        </p:spPr>
      </p:pic>
      <p:pic>
        <p:nvPicPr>
          <p:cNvPr id="7" name="Imatge 6" descr="Imatge que conté text, captura de pantalla, menú, carta&#10;&#10;Pot ser que el contingut generat per IA no sigui correcte.">
            <a:extLst>
              <a:ext uri="{FF2B5EF4-FFF2-40B4-BE49-F238E27FC236}">
                <a16:creationId xmlns:a16="http://schemas.microsoft.com/office/drawing/2014/main" id="{100812A5-E121-1B1B-3D19-755211248A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63823" y="3273527"/>
            <a:ext cx="4031839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36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1365A-AE7D-A443-542E-225C6F988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492C8AA-3B28-DC3F-4654-32750930B867}"/>
              </a:ext>
            </a:extLst>
          </p:cNvPr>
          <p:cNvSpPr>
            <a:spLocks noChangeAspect="1"/>
          </p:cNvSpPr>
          <p:nvPr/>
        </p:nvSpPr>
        <p:spPr>
          <a:xfrm>
            <a:off x="1062147" y="4544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6B1409AD-4254-F19C-5574-A7AB1B5FBA7A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D5DBCB14-50B2-1A08-209C-17DF5A5433ED}"/>
              </a:ext>
            </a:extLst>
          </p:cNvPr>
          <p:cNvSpPr/>
          <p:nvPr/>
        </p:nvSpPr>
        <p:spPr>
          <a:xfrm>
            <a:off x="5344653" y="5923210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AE646D7-23EF-18AC-B6FC-DBB0C8F14135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DBE4AE6A-F647-661A-0D84-467A76AAC2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3430" y="6012863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7883E596-F666-0A32-AEBF-C5A98D805E0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013" y="4632819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22B8BD4E-7BA0-0FBB-2A2C-BA8ABC367E2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8838" y="5756950"/>
            <a:ext cx="2392331" cy="79943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70A40171-953A-810A-15D5-1E46D37B113B}"/>
              </a:ext>
            </a:extLst>
          </p:cNvPr>
          <p:cNvSpPr txBox="1"/>
          <p:nvPr/>
        </p:nvSpPr>
        <p:spPr>
          <a:xfrm>
            <a:off x="1059906" y="506911"/>
            <a:ext cx="812147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ü"/>
            </a:pPr>
            <a:r>
              <a:rPr lang="es" sz="2400">
                <a:ea typeface="Calibri"/>
                <a:cs typeface="Calibri"/>
              </a:rPr>
              <a:t>Partes básicas del </a:t>
            </a:r>
            <a:r>
              <a:rPr lang="es" sz="2400" err="1">
                <a:ea typeface="Calibri"/>
                <a:cs typeface="Calibri"/>
              </a:rPr>
              <a:t>prompt</a:t>
            </a:r>
            <a:r>
              <a:rPr lang="es" sz="2400">
                <a:ea typeface="Calibri"/>
                <a:cs typeface="Calibri"/>
              </a:rPr>
              <a:t>: el objetivo, las fuentes normativas aplicables, especificaciones de los principales campos MARC, y </a:t>
            </a:r>
            <a:r>
              <a:rPr lang="es" sz="2400">
                <a:ea typeface="+mn-lt"/>
                <a:cs typeface="+mn-lt"/>
              </a:rPr>
              <a:t>finalmente, el formato de salida del registro bibliográfico para su posterior carga en Alma</a:t>
            </a:r>
            <a:endParaRPr lang="ca-ES" sz="240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Wingdings"/>
              <a:buChar char="ü"/>
            </a:pPr>
            <a:endParaRPr lang="es" sz="2400">
              <a:ea typeface="Calibri"/>
              <a:cs typeface="Calibri"/>
            </a:endParaRPr>
          </a:p>
          <a:p>
            <a:pPr marL="342900" indent="-342900">
              <a:buFont typeface="Wingdings"/>
              <a:buChar char="ü"/>
            </a:pPr>
            <a:endParaRPr lang="ca-ES" sz="2400">
              <a:ea typeface="Calibri"/>
              <a:cs typeface="Calibri"/>
            </a:endParaRPr>
          </a:p>
        </p:txBody>
      </p:sp>
      <p:pic>
        <p:nvPicPr>
          <p:cNvPr id="13" name="Imatge 12" descr="Imatge que conté text, document, captura de pantalla, Font&#10;&#10;Pot ser que el contingut generat per IA no sigui correcte.">
            <a:extLst>
              <a:ext uri="{FF2B5EF4-FFF2-40B4-BE49-F238E27FC236}">
                <a16:creationId xmlns:a16="http://schemas.microsoft.com/office/drawing/2014/main" id="{7B12D2CE-4F7C-2D3F-9010-FC70CDA168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1705" y="1782036"/>
            <a:ext cx="4549878" cy="2979483"/>
          </a:xfrm>
          <a:prstGeom prst="rect">
            <a:avLst/>
          </a:prstGeom>
        </p:spPr>
      </p:pic>
      <p:pic>
        <p:nvPicPr>
          <p:cNvPr id="14" name="Imatge 13" descr="Imatge que conté text, captura de pantalla, Font, nombre&#10;&#10;Pot ser que el contingut generat per IA no sigui correcte.">
            <a:extLst>
              <a:ext uri="{FF2B5EF4-FFF2-40B4-BE49-F238E27FC236}">
                <a16:creationId xmlns:a16="http://schemas.microsoft.com/office/drawing/2014/main" id="{D6D74509-BF7F-E8B8-5A42-A7B02EEA30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35214" y="2241602"/>
            <a:ext cx="3590925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08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6C49B-5E82-F39E-03A1-EA7098AB8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23718C7-614C-4E73-F8BA-C32F1C54A5A7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6E7B6294-05C3-F5E3-8794-604FCAC79C5F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4A5BC46B-C7D6-DFF0-E5B2-28DA835011BE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AA28AD3-293B-46E5-1A43-B4E6FC30DC68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D0F9C41E-2551-F795-86CA-CB916C7405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2D24509E-078E-8BFF-E50C-F50E7409F9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5" y="4866336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DEC5841F-F6AC-03F6-48D5-465844848D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12" name="QuadreDeText 11">
            <a:extLst>
              <a:ext uri="{FF2B5EF4-FFF2-40B4-BE49-F238E27FC236}">
                <a16:creationId xmlns:a16="http://schemas.microsoft.com/office/drawing/2014/main" id="{C4EE8614-2E3C-8012-3BA8-6D34497C8547}"/>
              </a:ext>
            </a:extLst>
          </p:cNvPr>
          <p:cNvSpPr txBox="1"/>
          <p:nvPr/>
        </p:nvSpPr>
        <p:spPr>
          <a:xfrm>
            <a:off x="1497694" y="483870"/>
            <a:ext cx="8335296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ü"/>
            </a:pPr>
            <a:r>
              <a:rPr lang="ca-ES" sz="2400">
                <a:ea typeface="Calibri"/>
                <a:cs typeface="Calibri"/>
              </a:rPr>
              <a:t>Primeros registros bibliográficos cargados en ALMA por parte del CSUC pendientes de revisión por personal catalogador.</a:t>
            </a:r>
          </a:p>
          <a:p>
            <a:pPr marL="285750" indent="-285750">
              <a:buFont typeface="Wingdings"/>
              <a:buChar char="ü"/>
            </a:pPr>
            <a:r>
              <a:rPr lang="ca-ES" sz="2400">
                <a:ea typeface="Calibri"/>
                <a:cs typeface="Calibri"/>
              </a:rPr>
              <a:t>Con un único prompt se pueden obtener un gran número de registros consistentes de forma rápida y automatizada incluso utilizando las versiones gratuitas.</a:t>
            </a:r>
          </a:p>
          <a:p>
            <a:endParaRPr lang="ca-ES" sz="2400">
              <a:ea typeface="Calibri"/>
              <a:cs typeface="Calibri"/>
            </a:endParaRPr>
          </a:p>
          <a:p>
            <a:pPr>
              <a:buFont typeface="Wingdings"/>
            </a:pPr>
            <a:endParaRPr lang="ca-ES" sz="2400">
              <a:ea typeface="Calibri"/>
              <a:cs typeface="Calibri"/>
            </a:endParaRPr>
          </a:p>
        </p:txBody>
      </p:sp>
      <p:pic>
        <p:nvPicPr>
          <p:cNvPr id="14" name="Imatge 13" descr="Imatge que conté text, captura de pantalla, Font&#10;&#10;Pot ser que el contingut generat per IA no sigui correcte.">
            <a:extLst>
              <a:ext uri="{FF2B5EF4-FFF2-40B4-BE49-F238E27FC236}">
                <a16:creationId xmlns:a16="http://schemas.microsoft.com/office/drawing/2014/main" id="{D1B23CCE-C127-16FD-6400-FF3007FB92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6819" y="2883634"/>
            <a:ext cx="49530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09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5C17D7-8C44-3C80-5C75-3717BC81D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330BA7B-1898-A83B-B88A-5F959E894A34}"/>
              </a:ext>
            </a:extLst>
          </p:cNvPr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C5428D9-76FC-870F-0076-A0E60B926AE7}"/>
              </a:ext>
            </a:extLst>
          </p:cNvPr>
          <p:cNvSpPr>
            <a:spLocks noChangeAspect="1"/>
          </p:cNvSpPr>
          <p:nvPr/>
        </p:nvSpPr>
        <p:spPr>
          <a:xfrm rot="16200000">
            <a:off x="9807644" y="-455445"/>
            <a:ext cx="3627786" cy="45053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18136030-60FB-4A5B-8FC6-74AE6F268C1F}"/>
              </a:ext>
            </a:extLst>
          </p:cNvPr>
          <p:cNvSpPr/>
          <p:nvPr/>
        </p:nvSpPr>
        <p:spPr>
          <a:xfrm>
            <a:off x="1530966" y="612292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67A386D2-3BBF-49A2-6916-8857AC37D470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3BEB28CA-A46E-D662-6372-CD6DB2EB3D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190E2272-D6EC-BAA7-838F-BD0BA352541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293" y="5807467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867B4017-27A3-596A-A023-6D5638E0F9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300" y="6032868"/>
            <a:ext cx="2392331" cy="799437"/>
          </a:xfrm>
          <a:prstGeom prst="rect">
            <a:avLst/>
          </a:prstGeom>
        </p:spPr>
      </p:pic>
      <p:pic>
        <p:nvPicPr>
          <p:cNvPr id="4" name="Imatge 3" descr="Imatge que conté text, electrònica, captura de pantalla, programari&#10;&#10;Pot ser que el contingut generat per IA no sigui correcte.">
            <a:extLst>
              <a:ext uri="{FF2B5EF4-FFF2-40B4-BE49-F238E27FC236}">
                <a16:creationId xmlns:a16="http://schemas.microsoft.com/office/drawing/2014/main" id="{C7A8D3AA-B4A6-59E7-775C-3528722B0B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3" y="9077"/>
            <a:ext cx="6732198" cy="5540494"/>
          </a:xfrm>
          <a:prstGeom prst="rect">
            <a:avLst/>
          </a:prstGeom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90CA84F2-659B-666C-62A7-5C5336BFAE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8638" y="852488"/>
            <a:ext cx="1781175" cy="466725"/>
          </a:xfrm>
          <a:prstGeom prst="rect">
            <a:avLst/>
          </a:prstGeom>
        </p:spPr>
      </p:pic>
      <p:pic>
        <p:nvPicPr>
          <p:cNvPr id="7" name="Imatge 6" descr="Imatge que conté text, captura de pantalla, Font, nombre&#10;&#10;Pot ser que el contingut generat per IA no sigui correcte.">
            <a:extLst>
              <a:ext uri="{FF2B5EF4-FFF2-40B4-BE49-F238E27FC236}">
                <a16:creationId xmlns:a16="http://schemas.microsoft.com/office/drawing/2014/main" id="{36B0DCF5-D1EE-1617-F8C9-6006A6B8F9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52813" y="1709738"/>
            <a:ext cx="6076950" cy="4019550"/>
          </a:xfrm>
          <a:prstGeom prst="rect">
            <a:avLst/>
          </a:prstGeom>
        </p:spPr>
      </p:pic>
      <p:sp>
        <p:nvSpPr>
          <p:cNvPr id="12" name="QuadreDeText 11">
            <a:extLst>
              <a:ext uri="{FF2B5EF4-FFF2-40B4-BE49-F238E27FC236}">
                <a16:creationId xmlns:a16="http://schemas.microsoft.com/office/drawing/2014/main" id="{C872CBE5-AC4C-19B4-7439-ABCD9F44662D}"/>
              </a:ext>
            </a:extLst>
          </p:cNvPr>
          <p:cNvSpPr txBox="1"/>
          <p:nvPr/>
        </p:nvSpPr>
        <p:spPr>
          <a:xfrm>
            <a:off x="9427012" y="4042423"/>
            <a:ext cx="444591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dirty="0">
                <a:ea typeface="+mn-lt"/>
                <a:cs typeface="+mn-lt"/>
              </a:rPr>
              <a:t>👉 La IA funciona </a:t>
            </a:r>
            <a:r>
              <a:rPr lang="ca-ES" dirty="0" err="1">
                <a:ea typeface="+mn-lt"/>
                <a:cs typeface="+mn-lt"/>
              </a:rPr>
              <a:t>muy</a:t>
            </a:r>
            <a:r>
              <a:rPr lang="ca-ES" dirty="0">
                <a:ea typeface="+mn-lt"/>
                <a:cs typeface="+mn-lt"/>
              </a:rPr>
              <a:t> </a:t>
            </a:r>
            <a:r>
              <a:rPr lang="ca-ES" dirty="0" err="1">
                <a:ea typeface="+mn-lt"/>
                <a:cs typeface="+mn-lt"/>
              </a:rPr>
              <a:t>bien</a:t>
            </a:r>
            <a:r>
              <a:rPr lang="ca-ES" dirty="0">
                <a:ea typeface="+mn-lt"/>
                <a:cs typeface="+mn-lt"/>
              </a:rPr>
              <a:t> </a:t>
            </a:r>
            <a:r>
              <a:rPr lang="ca-ES" dirty="0" err="1">
                <a:ea typeface="+mn-lt"/>
                <a:cs typeface="+mn-lt"/>
              </a:rPr>
              <a:t>cuando</a:t>
            </a:r>
            <a:r>
              <a:rPr lang="ca-ES" dirty="0">
                <a:ea typeface="+mn-lt"/>
                <a:cs typeface="+mn-lt"/>
              </a:rPr>
              <a:t>:</a:t>
            </a:r>
            <a:endParaRPr lang="ca-ES" dirty="0">
              <a:ea typeface="Calibri"/>
              <a:cs typeface="Calibri"/>
            </a:endParaRPr>
          </a:p>
          <a:p>
            <a:endParaRPr lang="ca-ES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ca-ES" dirty="0">
                <a:ea typeface="+mn-lt"/>
                <a:cs typeface="+mn-lt"/>
              </a:rPr>
              <a:t>El </a:t>
            </a:r>
            <a:r>
              <a:rPr lang="ca-ES" dirty="0" err="1">
                <a:ea typeface="+mn-lt"/>
                <a:cs typeface="+mn-lt"/>
              </a:rPr>
              <a:t>audio</a:t>
            </a:r>
            <a:r>
              <a:rPr lang="ca-ES" dirty="0">
                <a:ea typeface="+mn-lt"/>
                <a:cs typeface="+mn-lt"/>
              </a:rPr>
              <a:t> es </a:t>
            </a:r>
            <a:r>
              <a:rPr lang="ca-ES" dirty="0" err="1">
                <a:ea typeface="+mn-lt"/>
                <a:cs typeface="+mn-lt"/>
              </a:rPr>
              <a:t>limpio</a:t>
            </a:r>
            <a:r>
              <a:rPr lang="ca-ES" dirty="0">
                <a:ea typeface="+mn-lt"/>
                <a:cs typeface="+mn-lt"/>
              </a:rPr>
              <a:t>. No </a:t>
            </a:r>
            <a:r>
              <a:rPr lang="ca-ES" dirty="0" err="1">
                <a:ea typeface="+mn-lt"/>
                <a:cs typeface="+mn-lt"/>
              </a:rPr>
              <a:t>hay</a:t>
            </a:r>
            <a:r>
              <a:rPr lang="ca-ES" dirty="0">
                <a:ea typeface="+mn-lt"/>
                <a:cs typeface="+mn-lt"/>
              </a:rPr>
              <a:t> </a:t>
            </a:r>
            <a:r>
              <a:rPr lang="ca-ES" dirty="0" err="1">
                <a:ea typeface="+mn-lt"/>
                <a:cs typeface="+mn-lt"/>
              </a:rPr>
              <a:t>ruido</a:t>
            </a:r>
            <a:r>
              <a:rPr lang="ca-ES" dirty="0">
                <a:ea typeface="+mn-lt"/>
                <a:cs typeface="+mn-lt"/>
              </a:rPr>
              <a:t> de fondo</a:t>
            </a:r>
            <a:endParaRPr lang="ca-E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dirty="0" err="1">
                <a:ea typeface="+mn-lt"/>
                <a:cs typeface="+mn-lt"/>
              </a:rPr>
              <a:t>Hay</a:t>
            </a:r>
            <a:r>
              <a:rPr lang="ca-ES" dirty="0">
                <a:ea typeface="+mn-lt"/>
                <a:cs typeface="+mn-lt"/>
              </a:rPr>
              <a:t> </a:t>
            </a:r>
            <a:r>
              <a:rPr lang="ca-ES" dirty="0" err="1">
                <a:ea typeface="+mn-lt"/>
                <a:cs typeface="+mn-lt"/>
              </a:rPr>
              <a:t>pocos</a:t>
            </a:r>
            <a:r>
              <a:rPr lang="ca-ES" dirty="0">
                <a:ea typeface="+mn-lt"/>
                <a:cs typeface="+mn-lt"/>
              </a:rPr>
              <a:t> </a:t>
            </a:r>
            <a:r>
              <a:rPr lang="ca-ES" dirty="0" err="1">
                <a:ea typeface="+mn-lt"/>
                <a:cs typeface="+mn-lt"/>
              </a:rPr>
              <a:t>hablantes</a:t>
            </a:r>
            <a:endParaRPr lang="ca-ES" dirty="0">
              <a:ea typeface="Calibri" panose="020F0502020204030204"/>
              <a:cs typeface="Calibri" panose="020F0502020204030204"/>
            </a:endParaRPr>
          </a:p>
          <a:p>
            <a:pPr algn="l"/>
            <a:endParaRPr lang="ca-ES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4550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1F1A19-6614-A568-317B-5AC0C2A5C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F169F48-BAD5-E0A1-29CF-D681AE1C3E70}"/>
              </a:ext>
            </a:extLst>
          </p:cNvPr>
          <p:cNvSpPr>
            <a:spLocks noChangeAspect="1"/>
          </p:cNvSpPr>
          <p:nvPr/>
        </p:nvSpPr>
        <p:spPr>
          <a:xfrm>
            <a:off x="15150" y="-116653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D9FBB6E8-A321-250A-55AC-FBDAC3FD7CB2}"/>
              </a:ext>
            </a:extLst>
          </p:cNvPr>
          <p:cNvSpPr>
            <a:spLocks noChangeAspect="1"/>
          </p:cNvSpPr>
          <p:nvPr/>
        </p:nvSpPr>
        <p:spPr>
          <a:xfrm rot="16200000">
            <a:off x="8736711" y="445835"/>
            <a:ext cx="3989736" cy="4962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1A8C787E-3C73-174F-182A-32CE77F5EAF2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04C31596-C13D-3997-D7A1-A1C5EB35E82C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24F2EA99-6500-4BBC-EAA3-AE7BA1F538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29E3B522-2D72-98EC-3533-3D2A2700BB6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818" y="5769497"/>
            <a:ext cx="2535477" cy="988053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53D61B4A-13C3-5DBB-C6B2-36D177EDD9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827493"/>
            <a:ext cx="2037427" cy="705492"/>
          </a:xfrm>
          <a:prstGeom prst="rect">
            <a:avLst/>
          </a:prstGeom>
        </p:spPr>
      </p:pic>
      <p:pic>
        <p:nvPicPr>
          <p:cNvPr id="4" name="Imatge 3" descr="Imatge que conté mapa, text&#10;&#10;Pot ser que el contingut generat per IA no sigui correcte.">
            <a:extLst>
              <a:ext uri="{FF2B5EF4-FFF2-40B4-BE49-F238E27FC236}">
                <a16:creationId xmlns:a16="http://schemas.microsoft.com/office/drawing/2014/main" id="{903D2F3A-ADF7-5567-8F56-FBBF7AC338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30" y="12722"/>
            <a:ext cx="3677302" cy="4909419"/>
          </a:xfrm>
          <a:prstGeom prst="rect">
            <a:avLst/>
          </a:prstGeom>
        </p:spPr>
      </p:pic>
      <p:pic>
        <p:nvPicPr>
          <p:cNvPr id="6" name="Imatge 5" descr="Imatge que conté text, captura de pantalla, Font, línia&#10;&#10;Pot ser que el contingut generat per IA no sigui correcte.">
            <a:extLst>
              <a:ext uri="{FF2B5EF4-FFF2-40B4-BE49-F238E27FC236}">
                <a16:creationId xmlns:a16="http://schemas.microsoft.com/office/drawing/2014/main" id="{9A72913A-7BBA-0AA5-D720-C6DC01E271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9" y="4930558"/>
            <a:ext cx="13982700" cy="904875"/>
          </a:xfrm>
          <a:prstGeom prst="rect">
            <a:avLst/>
          </a:prstGeom>
        </p:spPr>
      </p:pic>
      <p:sp>
        <p:nvSpPr>
          <p:cNvPr id="7" name="QuadreDeText 6">
            <a:extLst>
              <a:ext uri="{FF2B5EF4-FFF2-40B4-BE49-F238E27FC236}">
                <a16:creationId xmlns:a16="http://schemas.microsoft.com/office/drawing/2014/main" id="{FFE9B36A-5C7C-925B-9F49-CA14D29220C2}"/>
              </a:ext>
            </a:extLst>
          </p:cNvPr>
          <p:cNvSpPr txBox="1"/>
          <p:nvPr/>
        </p:nvSpPr>
        <p:spPr>
          <a:xfrm>
            <a:off x="3892914" y="460766"/>
            <a:ext cx="5671473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000" b="1">
                <a:ea typeface="+mn-lt"/>
                <a:cs typeface="+mn-lt"/>
              </a:rPr>
              <a:t>Descripción de documentos gráficos</a:t>
            </a:r>
            <a:endParaRPr lang="ca-ES" sz="2000" b="1">
              <a:ea typeface="Calibri"/>
              <a:cs typeface="Calibri"/>
            </a:endParaRPr>
          </a:p>
          <a:p>
            <a:pPr algn="l"/>
            <a:endParaRPr lang="ca-ES" sz="20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Apoyo al trabajo profesional (no sustitución) 🤝</a:t>
            </a:r>
            <a:endParaRPr lang="ca-ES" sz="20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Ahorro significativo de tiempo ⏱️</a:t>
            </a:r>
            <a:endParaRPr lang="ca-ES" sz="20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Mayor productividad en grandes volúmenes 📚</a:t>
            </a:r>
            <a:endParaRPr lang="ca-ES" sz="20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Mayor identificación de los detalles --&gt; Mejora la indexación y la recuperación de la información</a:t>
            </a:r>
            <a:r>
              <a:rPr lang="ca-ES" sz="2000" b="1" dirty="0">
                <a:ea typeface="+mn-lt"/>
                <a:cs typeface="+mn-lt"/>
              </a:rPr>
              <a:t> </a:t>
            </a:r>
            <a:r>
              <a:rPr lang="ca-ES" sz="2000">
                <a:ea typeface="+mn-lt"/>
                <a:cs typeface="+mn-lt"/>
              </a:rPr>
              <a:t>🔎</a:t>
            </a:r>
            <a:endParaRPr lang="ca-ES" sz="20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Consistencia en las descripciones 📏</a:t>
            </a:r>
            <a:endParaRPr lang="ca-ES" sz="2000">
              <a:ea typeface="Calibri" panose="020F0502020204030204"/>
              <a:cs typeface="Calibri" panose="020F0502020204030204"/>
            </a:endParaRPr>
          </a:p>
          <a:p>
            <a:endParaRPr lang="ca-ES" sz="20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37683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ACBB3-9910-AA5B-5EF6-EEFF9B921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22423D2-E53A-D64F-7457-5EB274BAA068}"/>
              </a:ext>
            </a:extLst>
          </p:cNvPr>
          <p:cNvSpPr>
            <a:spLocks noChangeAspect="1"/>
          </p:cNvSpPr>
          <p:nvPr/>
        </p:nvSpPr>
        <p:spPr>
          <a:xfrm>
            <a:off x="39592" y="-6486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lIns="91440" tIns="45720" rIns="91440" bIns="45720" anchor="t"/>
          <a:lstStyle/>
          <a:p>
            <a:endParaRPr lang="ca-ES"/>
          </a:p>
          <a:p>
            <a:r>
              <a:rPr lang="ca-ES" sz="2000" b="1">
                <a:ea typeface="+mn-lt"/>
                <a:cs typeface="+mn-lt"/>
              </a:rPr>
              <a:t>A pesar de la IA, las personas siguen siendo necesarias</a:t>
            </a:r>
            <a:endParaRPr lang="ca-ES" sz="2000">
              <a:ea typeface="+mn-lt"/>
              <a:cs typeface="+mn-lt"/>
            </a:endParaRPr>
          </a:p>
          <a:p>
            <a:endParaRPr lang="ca-ES" sz="2000" b="1" dirty="0">
              <a:ea typeface="+mn-lt"/>
              <a:cs typeface="+mn-lt"/>
            </a:endParaRPr>
          </a:p>
          <a:p>
            <a:r>
              <a:rPr lang="ca-ES" sz="2000">
                <a:ea typeface="+mn-lt"/>
                <a:cs typeface="+mn-lt"/>
              </a:rPr>
              <a:t>🧑 Humano</a:t>
            </a:r>
            <a:endParaRPr lang="ca-ES" sz="2000" dirty="0">
              <a:ea typeface="Calibri"/>
              <a:cs typeface="Calibri"/>
            </a:endParaRPr>
          </a:p>
          <a:p>
            <a:endParaRPr lang="ca-ES" sz="2000" dirty="0">
              <a:ea typeface="Calibri"/>
              <a:cs typeface="Calibri"/>
            </a:endParaRPr>
          </a:p>
          <a:p>
            <a:r>
              <a:rPr lang="ca-ES" sz="2000">
                <a:ea typeface="+mn-lt"/>
                <a:cs typeface="+mn-lt"/>
              </a:rPr>
              <a:t>Puede interpretar </a:t>
            </a:r>
            <a:br>
              <a:rPr lang="ca-ES" sz="2000" dirty="0">
                <a:ea typeface="+mn-lt"/>
                <a:cs typeface="+mn-lt"/>
              </a:rPr>
            </a:br>
            <a:r>
              <a:rPr lang="ca-ES" sz="2000">
                <a:ea typeface="+mn-lt"/>
                <a:cs typeface="+mn-lt"/>
              </a:rPr>
              <a:t>según el contexto:</a:t>
            </a:r>
          </a:p>
          <a:p>
            <a:pPr marL="342900" indent="-34290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Lenguaje ambiguo</a:t>
            </a:r>
          </a:p>
          <a:p>
            <a:pPr marL="342900" indent="-34290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Ironía o sarcasmo</a:t>
            </a:r>
          </a:p>
          <a:p>
            <a:pPr marL="342900" indent="-34290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Referencias culturales</a:t>
            </a:r>
          </a:p>
          <a:p>
            <a:pPr marL="342900" indent="-34290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Frases incompletas</a:t>
            </a:r>
          </a:p>
          <a:p>
            <a:pPr marL="342900" indent="-34290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Lenguaje informal</a:t>
            </a:r>
          </a:p>
          <a:p>
            <a:endParaRPr lang="ca-ES">
              <a:ea typeface="Calibri"/>
              <a:cs typeface="Calibri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14C02505-7525-C479-0382-D735B5D12F7E}"/>
              </a:ext>
            </a:extLst>
          </p:cNvPr>
          <p:cNvSpPr>
            <a:spLocks noChangeAspect="1"/>
          </p:cNvSpPr>
          <p:nvPr/>
        </p:nvSpPr>
        <p:spPr>
          <a:xfrm rot="16200000">
            <a:off x="8101411" y="-807151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6A4E9C42-94B2-5D5F-385B-706F56F3FFE9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A37DC827-0337-AA4E-B0DA-4F38A1D5312D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7531BD4A-D260-8847-FBFD-CC524FCA4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5635" y="6001495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1E65CA45-0448-2D92-4835-19710EE530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318" y="547409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B3264111-A241-4B9C-2BD4-C1A3CE9825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6" name="QuadreDeText 5">
            <a:extLst>
              <a:ext uri="{FF2B5EF4-FFF2-40B4-BE49-F238E27FC236}">
                <a16:creationId xmlns:a16="http://schemas.microsoft.com/office/drawing/2014/main" id="{640A1CC4-2596-C346-9D38-005BA285D340}"/>
              </a:ext>
            </a:extLst>
          </p:cNvPr>
          <p:cNvSpPr txBox="1"/>
          <p:nvPr/>
        </p:nvSpPr>
        <p:spPr>
          <a:xfrm>
            <a:off x="38691" y="4355250"/>
            <a:ext cx="1123442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ca-ES" sz="2000">
                <a:ea typeface="+mn-lt"/>
                <a:cs typeface="+mn-lt"/>
              </a:rPr>
              <a:t>La IA es muy buena reconociendo palabras, pero las personas siguen siendo necesarias porque entienden el significado real del lenguaje.</a:t>
            </a:r>
            <a:endParaRPr lang="ca-ES" sz="200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9" name="QuadreDeText 8">
            <a:extLst>
              <a:ext uri="{FF2B5EF4-FFF2-40B4-BE49-F238E27FC236}">
                <a16:creationId xmlns:a16="http://schemas.microsoft.com/office/drawing/2014/main" id="{47E7EE1E-6824-4BA8-3F65-9209C63FE1DF}"/>
              </a:ext>
            </a:extLst>
          </p:cNvPr>
          <p:cNvSpPr txBox="1"/>
          <p:nvPr/>
        </p:nvSpPr>
        <p:spPr>
          <a:xfrm>
            <a:off x="4068044" y="952559"/>
            <a:ext cx="3387826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>
                <a:ea typeface="Calibri"/>
                <a:cs typeface="Calibri"/>
              </a:rPr>
              <a:t>🤖</a:t>
            </a:r>
            <a:r>
              <a:rPr lang="ca-ES" sz="2000">
                <a:ea typeface="Calibri"/>
                <a:cs typeface="Calibri"/>
              </a:rPr>
              <a:t> IA</a:t>
            </a:r>
            <a:endParaRPr lang="en-US" sz="2000">
              <a:ea typeface="Calibri"/>
              <a:cs typeface="Calibri"/>
            </a:endParaRPr>
          </a:p>
          <a:p>
            <a:endParaRPr lang="ca-ES" sz="2000" dirty="0">
              <a:ea typeface="Calibri"/>
              <a:cs typeface="Calibri"/>
            </a:endParaRPr>
          </a:p>
          <a:p>
            <a:r>
              <a:rPr lang="ca-ES" sz="2000">
                <a:ea typeface="Calibri"/>
                <a:cs typeface="Calibri"/>
              </a:rPr>
              <a:t>Reconoce patrones</a:t>
            </a:r>
            <a:endParaRPr lang="en-US" sz="2000">
              <a:ea typeface="Calibri"/>
              <a:cs typeface="Calibri"/>
            </a:endParaRPr>
          </a:p>
          <a:p>
            <a:r>
              <a:rPr lang="ca-ES" sz="2000">
                <a:ea typeface="Calibri"/>
                <a:cs typeface="Calibri"/>
              </a:rPr>
              <a:t>Transcribe palabras</a:t>
            </a:r>
            <a:endParaRPr lang="en-US" sz="2000">
              <a:ea typeface="Calibri"/>
              <a:cs typeface="Calibri"/>
            </a:endParaRPr>
          </a:p>
          <a:p>
            <a:pPr algn="l"/>
            <a:endParaRPr lang="ca-ES" sz="2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3837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AE4EF-9278-BB75-BDD4-52855C550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D2E26C6-AE8E-FD2A-9435-54E399A06FCB}"/>
              </a:ext>
            </a:extLst>
          </p:cNvPr>
          <p:cNvSpPr>
            <a:spLocks noChangeAspect="1"/>
          </p:cNvSpPr>
          <p:nvPr/>
        </p:nvSpPr>
        <p:spPr>
          <a:xfrm>
            <a:off x="39592" y="-6486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lIns="91440" tIns="45720" rIns="91440" bIns="45720" anchor="t"/>
          <a:lstStyle/>
          <a:p>
            <a:endParaRPr lang="ca-ES"/>
          </a:p>
          <a:p>
            <a:endParaRPr lang="ca-ES" b="1">
              <a:ea typeface="+mn-lt"/>
              <a:cs typeface="+mn-lt"/>
            </a:endParaRPr>
          </a:p>
          <a:p>
            <a:endParaRPr lang="ca-ES" b="1" dirty="0">
              <a:ea typeface="+mn-lt"/>
              <a:cs typeface="+mn-lt"/>
            </a:endParaRPr>
          </a:p>
          <a:p>
            <a:r>
              <a:rPr lang="ca-ES" sz="2000" b="1">
                <a:ea typeface="+mn-lt"/>
                <a:cs typeface="+mn-lt"/>
              </a:rPr>
              <a:t>A pesar de la IA, las personas siguen siendo necesarias</a:t>
            </a:r>
            <a:endParaRPr lang="ca-ES" sz="2000">
              <a:ea typeface="+mn-lt"/>
              <a:cs typeface="+mn-lt"/>
            </a:endParaRPr>
          </a:p>
          <a:p>
            <a:endParaRPr lang="ca-ES" sz="2000" b="1" dirty="0">
              <a:ea typeface="+mn-lt"/>
              <a:cs typeface="+mn-lt"/>
            </a:endParaRPr>
          </a:p>
          <a:p>
            <a:r>
              <a:rPr lang="ca-ES" sz="2000">
                <a:ea typeface="+mn-lt"/>
                <a:cs typeface="+mn-lt"/>
              </a:rPr>
              <a:t>🧑 Humano</a:t>
            </a:r>
            <a:endParaRPr lang="ca-ES" sz="2000" dirty="0">
              <a:ea typeface="Calibri"/>
              <a:cs typeface="Calibri"/>
            </a:endParaRPr>
          </a:p>
          <a:p>
            <a:endParaRPr lang="ca-ES" sz="2000" dirty="0">
              <a:ea typeface="Calibri"/>
              <a:cs typeface="Calibri"/>
            </a:endParaRPr>
          </a:p>
          <a:p>
            <a:r>
              <a:rPr lang="ca-ES" sz="2000">
                <a:ea typeface="+mn-lt"/>
                <a:cs typeface="+mn-lt"/>
              </a:rPr>
              <a:t>Lo que permite hacer:</a:t>
            </a:r>
            <a:endParaRPr lang="ca-ES" sz="20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Detectar errores</a:t>
            </a:r>
            <a:endParaRPr lang="ca-ES" sz="20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Corregir palabras mal interpretadas</a:t>
            </a:r>
            <a:endParaRPr lang="ca-ES" sz="20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Mejorar puntuación</a:t>
            </a:r>
            <a:endParaRPr lang="ca-ES" sz="20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Ajustar el formato</a:t>
            </a:r>
            <a:endParaRPr lang="ca-ES" sz="2000">
              <a:ea typeface="Calibri" panose="020F0502020204030204"/>
              <a:cs typeface="Calibri" panose="020F0502020204030204"/>
            </a:endParaRPr>
          </a:p>
          <a:p>
            <a:r>
              <a:rPr lang="ca-ES" sz="2000">
                <a:ea typeface="+mn-lt"/>
                <a:cs typeface="+mn-lt"/>
              </a:rPr>
              <a:t>Etc.</a:t>
            </a:r>
          </a:p>
          <a:p>
            <a:endParaRPr lang="ca-ES">
              <a:ea typeface="Calibri"/>
              <a:cs typeface="Calibri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8DBBB8E6-1E05-06F7-D1CC-985D21440E56}"/>
              </a:ext>
            </a:extLst>
          </p:cNvPr>
          <p:cNvSpPr>
            <a:spLocks noChangeAspect="1"/>
          </p:cNvSpPr>
          <p:nvPr/>
        </p:nvSpPr>
        <p:spPr>
          <a:xfrm rot="16200000">
            <a:off x="9064694" y="-16841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6112D784-AAA5-2D64-AFAD-6ADF058D81F7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EC1A777F-9971-5A10-7741-FA3518DC2826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99E1C06E-E750-1307-2BBD-649E73CAE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5635" y="6001495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60456DA5-96CF-D629-1AD0-76AA586542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318" y="547409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571FA087-938A-AF4F-9BA9-202C9FC74C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6" name="QuadreDeText 5">
            <a:extLst>
              <a:ext uri="{FF2B5EF4-FFF2-40B4-BE49-F238E27FC236}">
                <a16:creationId xmlns:a16="http://schemas.microsoft.com/office/drawing/2014/main" id="{0004097D-C951-5B17-A3DA-1D5774629937}"/>
              </a:ext>
            </a:extLst>
          </p:cNvPr>
          <p:cNvSpPr txBox="1"/>
          <p:nvPr/>
        </p:nvSpPr>
        <p:spPr>
          <a:xfrm>
            <a:off x="591" y="4412400"/>
            <a:ext cx="1123442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ca-ES" sz="2000">
                <a:ea typeface="+mn-lt"/>
                <a:cs typeface="+mn-lt"/>
              </a:rPr>
              <a:t>Hoy en día no se trata de sustituir a las personas, sino de combinar la IA y el trabajo humano para obtener mejores resultados.</a:t>
            </a:r>
            <a:endParaRPr lang="ca-ES">
              <a:ea typeface="+mn-lt"/>
              <a:cs typeface="+mn-lt"/>
            </a:endParaRPr>
          </a:p>
        </p:txBody>
      </p:sp>
      <p:sp>
        <p:nvSpPr>
          <p:cNvPr id="9" name="QuadreDeText 8">
            <a:extLst>
              <a:ext uri="{FF2B5EF4-FFF2-40B4-BE49-F238E27FC236}">
                <a16:creationId xmlns:a16="http://schemas.microsoft.com/office/drawing/2014/main" id="{A05055C8-627B-1507-07FC-E9AB6BA0990E}"/>
              </a:ext>
            </a:extLst>
          </p:cNvPr>
          <p:cNvSpPr txBox="1"/>
          <p:nvPr/>
        </p:nvSpPr>
        <p:spPr>
          <a:xfrm>
            <a:off x="4940211" y="1715997"/>
            <a:ext cx="3387826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000">
                <a:ea typeface="+mn-lt"/>
                <a:cs typeface="+mn-lt"/>
              </a:rPr>
              <a:t>✔ Beneficios</a:t>
            </a:r>
            <a:endParaRPr lang="ca-ES" sz="2000">
              <a:ea typeface="Calibri"/>
              <a:cs typeface="Calibri"/>
            </a:endParaRPr>
          </a:p>
          <a:p>
            <a:endParaRPr lang="ca-ES" sz="20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Reduce tiempo</a:t>
            </a:r>
            <a:endParaRPr lang="en-US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Reduce costes</a:t>
            </a:r>
            <a:endParaRPr lang="ca-ES" sz="2000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000">
                <a:ea typeface="+mn-lt"/>
                <a:cs typeface="+mn-lt"/>
              </a:rPr>
              <a:t>Mantiene calidad alta</a:t>
            </a:r>
            <a:endParaRPr lang="en-US" sz="2000">
              <a:ea typeface="Calibri" panose="020F0502020204030204"/>
              <a:cs typeface="Calibri" panose="020F0502020204030204"/>
            </a:endParaRPr>
          </a:p>
          <a:p>
            <a:endParaRPr lang="ca-ES" sz="2000" dirty="0">
              <a:ea typeface="Calibri"/>
              <a:cs typeface="Calibri"/>
            </a:endParaRPr>
          </a:p>
          <a:p>
            <a:pPr algn="l"/>
            <a:endParaRPr lang="ca-E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3598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86FCB-0282-E34D-2992-0CCCB91AD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867B7A2-67C7-DE9A-FC16-67343C9AB088}"/>
              </a:ext>
            </a:extLst>
          </p:cNvPr>
          <p:cNvSpPr>
            <a:spLocks noChangeAspect="1"/>
          </p:cNvSpPr>
          <p:nvPr/>
        </p:nvSpPr>
        <p:spPr>
          <a:xfrm>
            <a:off x="773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65C61F0C-7401-A9A7-9E2E-49D46C48AD8E}"/>
              </a:ext>
            </a:extLst>
          </p:cNvPr>
          <p:cNvSpPr>
            <a:spLocks noChangeAspect="1"/>
          </p:cNvSpPr>
          <p:nvPr/>
        </p:nvSpPr>
        <p:spPr>
          <a:xfrm rot="16200000">
            <a:off x="8730419" y="-485595"/>
            <a:ext cx="3898270" cy="4857358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57DBBF96-CE6B-2702-3067-B16220CD147A}"/>
              </a:ext>
            </a:extLst>
          </p:cNvPr>
          <p:cNvSpPr/>
          <p:nvPr/>
        </p:nvSpPr>
        <p:spPr>
          <a:xfrm>
            <a:off x="9179541" y="4132203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42365D2E-279E-9DE1-8BE4-6E6F13ADC872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B496BD5E-2F57-59CE-5E50-56C7484B7C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99435" y="6153895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3352C675-D9D9-93AF-9756-BFD7EC5B8E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968" y="4969267"/>
            <a:ext cx="2755726" cy="1102483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DE65B9E7-E70E-C649-716A-173D299953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300" y="5832843"/>
            <a:ext cx="2392331" cy="79943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1BAC9E2F-7B4D-AEA0-265D-6E80BA60F89E}"/>
              </a:ext>
            </a:extLst>
          </p:cNvPr>
          <p:cNvSpPr txBox="1"/>
          <p:nvPr/>
        </p:nvSpPr>
        <p:spPr>
          <a:xfrm>
            <a:off x="6819" y="141612"/>
            <a:ext cx="9961640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latin typeface="Calibri"/>
                <a:ea typeface="Calibri"/>
                <a:cs typeface="Calibri"/>
              </a:rPr>
              <a:t>Proyecto piloto </a:t>
            </a:r>
            <a:r>
              <a:rPr lang="es-ES" sz="2000" dirty="0">
                <a:latin typeface="Calibri"/>
                <a:ea typeface="+mn-lt"/>
                <a:cs typeface="Calibri"/>
              </a:rPr>
              <a:t>desarrollado por la Unidad de Proceso Técnico del CRAI-UB que h</a:t>
            </a:r>
            <a:r>
              <a:rPr lang="es-ES" sz="2000" dirty="0">
                <a:latin typeface="Calibri"/>
                <a:ea typeface="Calibri"/>
                <a:cs typeface="Calibri"/>
              </a:rPr>
              <a:t>a permitido digitalizar en 3D una selección de objetos patrimoniales del fondo Sabater Pi.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000" dirty="0">
              <a:latin typeface="Calibri"/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s-ES" sz="2000" dirty="0">
                <a:latin typeface="Calibri"/>
                <a:ea typeface="Calibri"/>
                <a:cs typeface="Calibri"/>
              </a:rPr>
              <a:t>   Disponibles en línea: </a:t>
            </a:r>
            <a:r>
              <a:rPr lang="es-ES" sz="2000" u="sng" dirty="0">
                <a:latin typeface="Calibri"/>
                <a:ea typeface="Calibri"/>
                <a:cs typeface="Calibri"/>
                <a:hlinkClick r:id="rId8"/>
              </a:rPr>
              <a:t>Memoria Digital de Cataluña</a:t>
            </a:r>
            <a:endParaRPr lang="es-ES" sz="2000" dirty="0">
              <a:latin typeface="Calibri"/>
              <a:ea typeface="Calibri"/>
              <a:cs typeface="Calibri"/>
            </a:endParaRPr>
          </a:p>
        </p:txBody>
      </p:sp>
      <p:pic>
        <p:nvPicPr>
          <p:cNvPr id="9" name="Imatge 8" descr="Imatge que conté text, captura de pantalla&#10;&#10;Pot ser que el contingut generat per IA no sigui correcte.">
            <a:extLst>
              <a:ext uri="{FF2B5EF4-FFF2-40B4-BE49-F238E27FC236}">
                <a16:creationId xmlns:a16="http://schemas.microsoft.com/office/drawing/2014/main" id="{090CEB6B-CE0F-7EBC-C567-453C1142C6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150" y="1772548"/>
            <a:ext cx="6668736" cy="508545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7548238-7192-A80E-F461-F2129225B0D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859" y="1802437"/>
            <a:ext cx="2345027" cy="247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71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D84078-8E82-C085-068F-EF2A0AE4C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FAFBBD0-F2B6-867A-BE66-9735760DA64E}"/>
              </a:ext>
            </a:extLst>
          </p:cNvPr>
          <p:cNvSpPr>
            <a:spLocks noChangeAspect="1"/>
          </p:cNvSpPr>
          <p:nvPr/>
        </p:nvSpPr>
        <p:spPr>
          <a:xfrm>
            <a:off x="29528" y="-1634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2CCFB4F1-F599-7E57-76EC-94DF40F520EB}"/>
              </a:ext>
            </a:extLst>
          </p:cNvPr>
          <p:cNvSpPr>
            <a:spLocks noChangeAspect="1"/>
          </p:cNvSpPr>
          <p:nvPr/>
        </p:nvSpPr>
        <p:spPr>
          <a:xfrm rot="16200000">
            <a:off x="8455094" y="-426870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A4243251-6652-2FC6-36CF-FD91EC3C1FCC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4D2552A7-A965-30FE-0F9C-28CA97C45DF3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75720747-09FA-2828-1C9C-945C1A0149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D2CF0719-072E-035F-2BA1-4B791A64FE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2968" y="547409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CD76E462-8F6E-019C-80C8-13F2B0B9013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7" name="QuadreDeText 6">
            <a:extLst>
              <a:ext uri="{FF2B5EF4-FFF2-40B4-BE49-F238E27FC236}">
                <a16:creationId xmlns:a16="http://schemas.microsoft.com/office/drawing/2014/main" id="{62A279A5-AED7-44FE-1B5E-63F4C0994350}"/>
              </a:ext>
            </a:extLst>
          </p:cNvPr>
          <p:cNvSpPr txBox="1"/>
          <p:nvPr/>
        </p:nvSpPr>
        <p:spPr>
          <a:xfrm>
            <a:off x="345767" y="3156291"/>
            <a:ext cx="6578829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400" b="1">
                <a:ea typeface="+mn-lt"/>
                <a:cs typeface="+mn-lt"/>
              </a:rPr>
              <a:t>Ventajas del proyecto</a:t>
            </a:r>
            <a:endParaRPr lang="ca-ES" sz="2400" b="1">
              <a:ea typeface="Calibri"/>
              <a:cs typeface="Calibri"/>
            </a:endParaRPr>
          </a:p>
          <a:p>
            <a:endParaRPr lang="ca-ES" sz="24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ea typeface="+mn-lt"/>
                <a:cs typeface="+mn-lt"/>
              </a:rPr>
              <a:t>Nuevas formas de estudio, visualización y divulgación</a:t>
            </a:r>
            <a:endParaRPr lang="ca-ES" sz="24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ea typeface="+mn-lt"/>
                <a:cs typeface="+mn-lt"/>
              </a:rPr>
              <a:t>Preservación de objetos frágiles o raros</a:t>
            </a:r>
            <a:endParaRPr lang="ca-ES" sz="24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ea typeface="+mn-lt"/>
                <a:cs typeface="+mn-lt"/>
              </a:rPr>
              <a:t>Integración en repositorios digitales científicos</a:t>
            </a:r>
            <a:endParaRPr lang="ca-ES" sz="2400">
              <a:ea typeface="Calibri" panose="020F0502020204030204"/>
              <a:cs typeface="Calibri" panose="020F0502020204030204"/>
            </a:endParaRPr>
          </a:p>
          <a:p>
            <a:pPr algn="l"/>
            <a:endParaRPr lang="ca-ES" sz="2400" dirty="0">
              <a:ea typeface="Calibri"/>
              <a:cs typeface="Calibri"/>
            </a:endParaRPr>
          </a:p>
        </p:txBody>
      </p:sp>
      <p:sp>
        <p:nvSpPr>
          <p:cNvPr id="9" name="QuadreDeText 8">
            <a:extLst>
              <a:ext uri="{FF2B5EF4-FFF2-40B4-BE49-F238E27FC236}">
                <a16:creationId xmlns:a16="http://schemas.microsoft.com/office/drawing/2014/main" id="{BA694978-F302-467F-B49A-ED52BCFAE35D}"/>
              </a:ext>
            </a:extLst>
          </p:cNvPr>
          <p:cNvSpPr txBox="1"/>
          <p:nvPr/>
        </p:nvSpPr>
        <p:spPr>
          <a:xfrm>
            <a:off x="342407" y="583287"/>
            <a:ext cx="6747444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a-ES" sz="2400" b="1">
                <a:ea typeface="Calibri"/>
                <a:cs typeface="Calibri"/>
              </a:rPr>
              <a:t>Metodología </a:t>
            </a:r>
            <a:r>
              <a:rPr lang="ca-ES" sz="2400" b="1">
                <a:ea typeface="+mn-lt"/>
                <a:cs typeface="+mn-lt"/>
              </a:rPr>
              <a:t>de trabajo</a:t>
            </a:r>
            <a:endParaRPr lang="ca-ES" sz="2400" b="1">
              <a:ea typeface="Calibri"/>
              <a:cs typeface="Calibri"/>
            </a:endParaRPr>
          </a:p>
          <a:p>
            <a:endParaRPr lang="ca-ES" sz="24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ea typeface="+mn-lt"/>
                <a:cs typeface="+mn-lt"/>
              </a:rPr>
              <a:t>Captura fotográfica en 360º</a:t>
            </a:r>
            <a:endParaRPr lang="ca-ES" sz="24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ea typeface="+mn-lt"/>
                <a:cs typeface="+mn-lt"/>
              </a:rPr>
              <a:t>Procesamiento → Software Agisoft Metashape</a:t>
            </a:r>
            <a:endParaRPr lang="ca-ES" sz="240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ea typeface="+mn-lt"/>
                <a:cs typeface="+mn-lt"/>
              </a:rPr>
              <a:t>Publicación → Visualización en Sketchfab; integración en CONTENTdm</a:t>
            </a:r>
            <a:endParaRPr lang="ca-ES" sz="240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16212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CDA67-AD25-1C6F-25D4-4D2F85685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2B3D2C1-EA08-49A1-1BB5-A71BC003B92C}"/>
              </a:ext>
            </a:extLst>
          </p:cNvPr>
          <p:cNvSpPr>
            <a:spLocks noChangeAspect="1"/>
          </p:cNvSpPr>
          <p:nvPr/>
        </p:nvSpPr>
        <p:spPr>
          <a:xfrm>
            <a:off x="-171755" y="-1634"/>
            <a:ext cx="14050041" cy="6859634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2567DE38-D892-4801-ED6F-D4D794A8FC19}"/>
              </a:ext>
            </a:extLst>
          </p:cNvPr>
          <p:cNvSpPr>
            <a:spLocks noChangeAspect="1"/>
          </p:cNvSpPr>
          <p:nvPr/>
        </p:nvSpPr>
        <p:spPr>
          <a:xfrm rot="16200000">
            <a:off x="8532732" y="-347076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31CF495F-BC04-F38A-8BA5-876CEB30CE63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800B0EDB-9C5E-CB03-3679-D64EA38E756D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6C4C5962-431D-4874-72C6-D9EFB6A39E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E0DECF82-06DE-4E87-FE45-8047C24AA8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236" y="5018688"/>
            <a:ext cx="2768666" cy="1135372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2CE28727-FFB1-9362-F4EE-895808E6D9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829068"/>
            <a:ext cx="2176671" cy="64128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8725064E-5441-A3F9-320B-3F1FBC653A6A}"/>
              </a:ext>
            </a:extLst>
          </p:cNvPr>
          <p:cNvSpPr txBox="1"/>
          <p:nvPr/>
        </p:nvSpPr>
        <p:spPr>
          <a:xfrm>
            <a:off x="192035" y="207785"/>
            <a:ext cx="7994525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2400" b="1">
                <a:latin typeface="Calibri"/>
                <a:ea typeface="Calibri"/>
                <a:cs typeface="Calibri"/>
              </a:rPr>
              <a:t>Una red de colaboraciones imprescindible</a:t>
            </a:r>
            <a:endParaRPr lang="ca-ES" sz="2400">
              <a:latin typeface="Calibri"/>
              <a:ea typeface="Calibri"/>
              <a:cs typeface="Calibri"/>
            </a:endParaRPr>
          </a:p>
          <a:p>
            <a:endParaRPr lang="es-ES" sz="2400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ca-ES" sz="2400">
                <a:latin typeface="Calibri"/>
                <a:ea typeface="Calibri"/>
                <a:cs typeface="Calibri"/>
              </a:rPr>
              <a:t>Generalitat de Catalunya. Proyecto Giravolt</a:t>
            </a:r>
          </a:p>
          <a:p>
            <a:pPr marL="285750" indent="-285750">
              <a:buFont typeface="Arial"/>
              <a:buChar char="•"/>
            </a:pPr>
            <a:r>
              <a:rPr lang="es-ES" sz="2400">
                <a:latin typeface="Calibri" panose="020F0502020204030204"/>
                <a:ea typeface="Calibri"/>
                <a:cs typeface="Calibri" panose="020F0502020204030204"/>
              </a:rPr>
              <a:t>Consorcio de Servicios Universitarios de Cataluña (CSUC) para integrar los contenidos en el portal de la Memoria Digital de Cataluña (MDC)</a:t>
            </a:r>
          </a:p>
          <a:p>
            <a:pPr marL="285750" indent="-285750">
              <a:buFont typeface="Arial"/>
              <a:buChar char="•"/>
            </a:pPr>
            <a:r>
              <a:rPr lang="ca-ES" sz="2400">
                <a:latin typeface="Calibri"/>
                <a:ea typeface="Calibri"/>
                <a:cs typeface="Calibri"/>
              </a:rPr>
              <a:t>OCLC per poder accedir als recursos a través del CONTENTdm</a:t>
            </a:r>
            <a:endParaRPr lang="es-ES" sz="2400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s-ES" sz="2400">
                <a:latin typeface="Calibri"/>
                <a:ea typeface="Calibri"/>
                <a:cs typeface="Calibri"/>
              </a:rPr>
              <a:t>Facultad de Información y Medios Audiovisuales de la Universidad de Barcelona</a:t>
            </a:r>
            <a:endParaRPr lang="ca-ES" sz="2400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s-ES" sz="2400">
                <a:latin typeface="Calibri"/>
                <a:ea typeface="Calibri"/>
                <a:cs typeface="Calibri"/>
              </a:rPr>
              <a:t>Unidad de Gestión de la Colección del CRAI de la Universidad de Barcelona</a:t>
            </a:r>
            <a:endParaRPr lang="ca-ES" sz="2400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s-ES" sz="2400">
                <a:latin typeface="Calibri"/>
                <a:ea typeface="Calibri"/>
                <a:cs typeface="Calibri"/>
              </a:rPr>
              <a:t>Museo Virtual de la Universidad de Barcelona</a:t>
            </a:r>
            <a:r>
              <a:rPr lang="ca-ES" sz="2400" dirty="0">
                <a:latin typeface="Calibri"/>
                <a:ea typeface="Calibri"/>
                <a:cs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25915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06783-3729-14EE-9CC3-253B37605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A5EC8CF-9430-D3F5-26B6-C5F77B2240A0}"/>
              </a:ext>
            </a:extLst>
          </p:cNvPr>
          <p:cNvSpPr>
            <a:spLocks noChangeAspect="1"/>
          </p:cNvSpPr>
          <p:nvPr/>
        </p:nvSpPr>
        <p:spPr>
          <a:xfrm>
            <a:off x="29528" y="-1634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1277E78-5286-1A88-D5E3-3CDCD1F0ACFE}"/>
              </a:ext>
            </a:extLst>
          </p:cNvPr>
          <p:cNvSpPr>
            <a:spLocks noChangeAspect="1"/>
          </p:cNvSpPr>
          <p:nvPr/>
        </p:nvSpPr>
        <p:spPr>
          <a:xfrm rot="16200000">
            <a:off x="7526317" y="-505226"/>
            <a:ext cx="4599336" cy="5724524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13476220-FCEC-19E4-61AA-310099DE4914}"/>
              </a:ext>
            </a:extLst>
          </p:cNvPr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71473CB6-18C2-D439-1217-C633279BB6B8}"/>
              </a:ext>
            </a:extLst>
          </p:cNvPr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7CB010B5-CBB9-59B2-FB9C-B80248E1B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CA8C224E-BFFD-2381-39E0-69D97F3B67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268" y="547409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2501F293-0F05-AF7A-3C1A-30D24D67F3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  <p:sp>
        <p:nvSpPr>
          <p:cNvPr id="4" name="QuadreDeText 3">
            <a:extLst>
              <a:ext uri="{FF2B5EF4-FFF2-40B4-BE49-F238E27FC236}">
                <a16:creationId xmlns:a16="http://schemas.microsoft.com/office/drawing/2014/main" id="{B5F55392-BC38-666D-89AA-233434BB33B8}"/>
              </a:ext>
            </a:extLst>
          </p:cNvPr>
          <p:cNvSpPr txBox="1"/>
          <p:nvPr/>
        </p:nvSpPr>
        <p:spPr>
          <a:xfrm>
            <a:off x="877752" y="670627"/>
            <a:ext cx="4880767" cy="33855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ca-ES" sz="2800" b="1">
                <a:ea typeface="Calibri"/>
                <a:cs typeface="Calibri"/>
              </a:rPr>
              <a:t>Muchas gracias!</a:t>
            </a:r>
          </a:p>
          <a:p>
            <a:pPr algn="ctr"/>
            <a:endParaRPr lang="ca-ES" sz="2400" dirty="0">
              <a:ea typeface="Calibri"/>
              <a:cs typeface="Calibri"/>
            </a:endParaRPr>
          </a:p>
          <a:p>
            <a:pPr algn="ctr"/>
            <a:r>
              <a:rPr lang="es-ES" sz="2400">
                <a:ea typeface="Calibri"/>
                <a:cs typeface="Calibri"/>
              </a:rPr>
              <a:t>Ramon Anglada Lara </a:t>
            </a:r>
            <a:endParaRPr lang="es-ES" sz="2400" dirty="0">
              <a:ea typeface="Calibri"/>
              <a:cs typeface="Calibri"/>
            </a:endParaRPr>
          </a:p>
          <a:p>
            <a:pPr algn="ctr"/>
            <a:r>
              <a:rPr lang="es-ES" sz="2400" dirty="0">
                <a:ea typeface="Calibri"/>
                <a:cs typeface="Calibri"/>
                <a:hlinkClick r:id="rId8"/>
              </a:rPr>
              <a:t>ranglada@ub.edu</a:t>
            </a:r>
            <a:endParaRPr lang="es-ES" sz="2400" dirty="0">
              <a:ea typeface="Calibri"/>
              <a:cs typeface="Calibri"/>
            </a:endParaRPr>
          </a:p>
          <a:p>
            <a:pPr algn="ctr"/>
            <a:endParaRPr lang="es-ES" sz="2400" dirty="0">
              <a:ea typeface="Calibri"/>
              <a:cs typeface="Calibri"/>
            </a:endParaRPr>
          </a:p>
          <a:p>
            <a:pPr algn="ctr"/>
            <a:r>
              <a:rPr lang="es-ES" sz="2400" dirty="0">
                <a:ea typeface="Calibri"/>
                <a:cs typeface="Calibri"/>
              </a:rPr>
              <a:t>Roberta </a:t>
            </a:r>
            <a:r>
              <a:rPr lang="es-ES" sz="2400" dirty="0" err="1">
                <a:ea typeface="Calibri"/>
                <a:cs typeface="Calibri"/>
              </a:rPr>
              <a:t>Boscaro</a:t>
            </a:r>
            <a:r>
              <a:rPr lang="es-ES" sz="2400" dirty="0">
                <a:ea typeface="Calibri"/>
                <a:cs typeface="Calibri"/>
              </a:rPr>
              <a:t> </a:t>
            </a:r>
          </a:p>
          <a:p>
            <a:pPr algn="ctr"/>
            <a:r>
              <a:rPr lang="es-ES" sz="2400" dirty="0">
                <a:ea typeface="Calibri"/>
                <a:cs typeface="Calibri"/>
                <a:hlinkClick r:id="rId9"/>
              </a:rPr>
              <a:t>roberta.boscaro@ub.edu</a:t>
            </a:r>
            <a:endParaRPr lang="es-ES" sz="2400" dirty="0">
              <a:ea typeface="Calibri"/>
              <a:cs typeface="Calibri"/>
            </a:endParaRPr>
          </a:p>
          <a:p>
            <a:pPr algn="ctr"/>
            <a:endParaRPr lang="es-ES" sz="2400" dirty="0">
              <a:ea typeface="Calibri"/>
              <a:cs typeface="Calibri"/>
            </a:endParaRPr>
          </a:p>
          <a:p>
            <a:endParaRPr lang="ca-E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25986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06F084CB3E94941B08C99B00740B340" ma:contentTypeVersion="15" ma:contentTypeDescription="Crear nuevo documento." ma:contentTypeScope="" ma:versionID="974e48f6f4f53ecfb479904476810395">
  <xsd:schema xmlns:xsd="http://www.w3.org/2001/XMLSchema" xmlns:xs="http://www.w3.org/2001/XMLSchema" xmlns:p="http://schemas.microsoft.com/office/2006/metadata/properties" xmlns:ns2="a752e01c-04bd-41f2-ac56-46c23207d599" xmlns:ns3="a197e62f-8909-4e64-a3f9-5eafc4c8ed3e" targetNamespace="http://schemas.microsoft.com/office/2006/metadata/properties" ma:root="true" ma:fieldsID="960ee476db9a37970fc286fd2743de62" ns2:_="" ns3:_="">
    <xsd:import namespace="a752e01c-04bd-41f2-ac56-46c23207d599"/>
    <xsd:import namespace="a197e62f-8909-4e64-a3f9-5eafc4c8ed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52e01c-04bd-41f2-ac56-46c23207d5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Etiquetas de imagen" ma:readOnly="false" ma:fieldId="{5cf76f15-5ced-4ddc-b409-7134ff3c332f}" ma:taxonomyMulti="true" ma:sspId="8a698e60-3d8f-4b30-b92a-bdf31bd9d2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97e62f-8909-4e64-a3f9-5eafc4c8ed3e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fffeb9fe-6d78-4876-be11-70e21853d090}" ma:internalName="TaxCatchAll" ma:showField="CatchAllData" ma:web="a197e62f-8909-4e64-a3f9-5eafc4c8ed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97e62f-8909-4e64-a3f9-5eafc4c8ed3e" xsi:nil="true"/>
    <lcf76f155ced4ddcb4097134ff3c332f xmlns="a752e01c-04bd-41f2-ac56-46c23207d5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CC0C857-21AD-4570-B72F-33F9D6BF5578}"/>
</file>

<file path=customXml/itemProps2.xml><?xml version="1.0" encoding="utf-8"?>
<ds:datastoreItem xmlns:ds="http://schemas.openxmlformats.org/officeDocument/2006/customXml" ds:itemID="{DC7DF4F8-0B8E-4C4C-B090-BF68475796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7DF4A6-7AF7-486F-8588-F34B68AF1A79}">
  <ds:schemaRefs>
    <ds:schemaRef ds:uri="02438a32-e18b-4eac-be57-1917724db1f8"/>
    <ds:schemaRef ds:uri="d851ecab-53ab-43af-916d-de4b8ed94f31"/>
    <ds:schemaRef ds:uri="http://schemas.microsoft.com/office/2006/metadata/properties"/>
    <ds:schemaRef ds:uri="http://schemas.microsoft.com/office/infopath/2007/PartnerControls"/>
    <ds:schemaRef ds:uri="a197e62f-8909-4e64-a3f9-5eafc4c8ed3e"/>
    <ds:schemaRef ds:uri="a752e01c-04bd-41f2-ac56-46c23207d5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735</Words>
  <Application>Microsoft Office PowerPoint</Application>
  <PresentationFormat>Panorámica</PresentationFormat>
  <Paragraphs>134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Garet Bold</vt:lpstr>
      <vt:lpstr>Wingdings</vt:lpstr>
      <vt:lpstr>Tema de l'Office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Neus Verger</dc:creator>
  <cp:lastModifiedBy>María Eugenia López Varea</cp:lastModifiedBy>
  <cp:revision>174</cp:revision>
  <dcterms:created xsi:type="dcterms:W3CDTF">2026-02-23T11:01:56Z</dcterms:created>
  <dcterms:modified xsi:type="dcterms:W3CDTF">2026-05-05T17:39:20Z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0x010100E06F084CB3E94941B08C99B00740B340</vt:lpwstr>
  </property>
  <property fmtid="{D5CDD505-2E9C-101B-9397-08002B2CF9AE}" pid="3" name="MediaServiceImageTags">
    <vt:lpwstr/>
  </property>
</Properties>
</file>