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Open Sans Bold" panose="020B0604020202020204" charset="0"/>
      <p:regular r:id="rId6"/>
      <p:bold r:id="rId7"/>
    </p:embeddedFont>
    <p:embeddedFont>
      <p:font typeface="Raleway Bold" panose="020B0604020202020204" charset="0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846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26" Type="http://schemas.openxmlformats.org/officeDocument/2006/relationships/image" Target="../media/image14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9.pn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24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22.svg"/><Relationship Id="rId28" Type="http://schemas.openxmlformats.org/officeDocument/2006/relationships/image" Target="../media/image15.jpeg"/><Relationship Id="rId10" Type="http://schemas.openxmlformats.org/officeDocument/2006/relationships/image" Target="../media/image9.sv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3.svg"/><Relationship Id="rId22" Type="http://schemas.openxmlformats.org/officeDocument/2006/relationships/image" Target="../media/image12.png"/><Relationship Id="rId27" Type="http://schemas.openxmlformats.org/officeDocument/2006/relationships/hyperlink" Target="https://www.rebiun.org/grupos-de-trabajo/linea-2/Innovaci%C3%B3n_docente_y_competencias_digital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122229"/>
            <a:ext cx="7094315" cy="14405290"/>
            <a:chOff x="0" y="0"/>
            <a:chExt cx="2972856" cy="60365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72856" cy="6036502"/>
            </a:xfrm>
            <a:custGeom>
              <a:avLst/>
              <a:gdLst/>
              <a:ahLst/>
              <a:cxnLst/>
              <a:rect l="l" t="t" r="r" b="b"/>
              <a:pathLst>
                <a:path w="2972856" h="6036502">
                  <a:moveTo>
                    <a:pt x="40378" y="0"/>
                  </a:moveTo>
                  <a:lnTo>
                    <a:pt x="2932478" y="0"/>
                  </a:lnTo>
                  <a:cubicBezTo>
                    <a:pt x="2954778" y="0"/>
                    <a:pt x="2972856" y="18078"/>
                    <a:pt x="2972856" y="40378"/>
                  </a:cubicBezTo>
                  <a:lnTo>
                    <a:pt x="2972856" y="5996125"/>
                  </a:lnTo>
                  <a:cubicBezTo>
                    <a:pt x="2972856" y="6018425"/>
                    <a:pt x="2954778" y="6036502"/>
                    <a:pt x="2932478" y="6036502"/>
                  </a:cubicBezTo>
                  <a:lnTo>
                    <a:pt x="40378" y="6036502"/>
                  </a:lnTo>
                  <a:cubicBezTo>
                    <a:pt x="18078" y="6036502"/>
                    <a:pt x="0" y="6018425"/>
                    <a:pt x="0" y="5996125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445" tIns="43445" rIns="43445" bIns="43445" rtlCol="0" anchor="ctr"/>
            <a:lstStyle/>
            <a:p>
              <a:pPr algn="ctr">
                <a:lnSpc>
                  <a:spcPts val="167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104233" y="4022920"/>
            <a:ext cx="1293091" cy="365298"/>
          </a:xfrm>
          <a:custGeom>
            <a:avLst/>
            <a:gdLst/>
            <a:ahLst/>
            <a:cxnLst/>
            <a:rect l="l" t="t" r="r" b="b"/>
            <a:pathLst>
              <a:path w="1293091" h="365298">
                <a:moveTo>
                  <a:pt x="0" y="0"/>
                </a:moveTo>
                <a:lnTo>
                  <a:pt x="1293091" y="0"/>
                </a:lnTo>
                <a:lnTo>
                  <a:pt x="1293091" y="365299"/>
                </a:lnTo>
                <a:lnTo>
                  <a:pt x="0" y="365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01721" y="6339174"/>
            <a:ext cx="5811870" cy="2232557"/>
            <a:chOff x="0" y="0"/>
            <a:chExt cx="2435450" cy="935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5450" cy="935548"/>
            </a:xfrm>
            <a:custGeom>
              <a:avLst/>
              <a:gdLst/>
              <a:ahLst/>
              <a:cxnLst/>
              <a:rect l="l" t="t" r="r" b="b"/>
              <a:pathLst>
                <a:path w="2435450" h="935548">
                  <a:moveTo>
                    <a:pt x="50619" y="0"/>
                  </a:moveTo>
                  <a:lnTo>
                    <a:pt x="2384831" y="0"/>
                  </a:lnTo>
                  <a:cubicBezTo>
                    <a:pt x="2412787" y="0"/>
                    <a:pt x="2435450" y="22663"/>
                    <a:pt x="2435450" y="50619"/>
                  </a:cubicBezTo>
                  <a:lnTo>
                    <a:pt x="2435450" y="884928"/>
                  </a:lnTo>
                  <a:cubicBezTo>
                    <a:pt x="2435450" y="898353"/>
                    <a:pt x="2430117" y="911229"/>
                    <a:pt x="2420624" y="920722"/>
                  </a:cubicBezTo>
                  <a:cubicBezTo>
                    <a:pt x="2411131" y="930215"/>
                    <a:pt x="2398256" y="935548"/>
                    <a:pt x="2384831" y="935548"/>
                  </a:cubicBezTo>
                  <a:lnTo>
                    <a:pt x="50619" y="935548"/>
                  </a:lnTo>
                  <a:cubicBezTo>
                    <a:pt x="37194" y="935548"/>
                    <a:pt x="24319" y="930215"/>
                    <a:pt x="14826" y="920722"/>
                  </a:cubicBezTo>
                  <a:cubicBezTo>
                    <a:pt x="5333" y="911229"/>
                    <a:pt x="0" y="898353"/>
                    <a:pt x="0" y="884928"/>
                  </a:cubicBezTo>
                  <a:lnTo>
                    <a:pt x="0" y="50619"/>
                  </a:lnTo>
                  <a:cubicBezTo>
                    <a:pt x="0" y="37194"/>
                    <a:pt x="5333" y="24319"/>
                    <a:pt x="14826" y="14826"/>
                  </a:cubicBezTo>
                  <a:cubicBezTo>
                    <a:pt x="24319" y="5333"/>
                    <a:pt x="37194" y="0"/>
                    <a:pt x="50619" y="0"/>
                  </a:cubicBezTo>
                  <a:close/>
                </a:path>
              </a:pathLst>
            </a:custGeom>
            <a:solidFill>
              <a:srgbClr val="CDE2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690980" y="11994460"/>
            <a:ext cx="2792034" cy="2941311"/>
          </a:xfrm>
          <a:custGeom>
            <a:avLst/>
            <a:gdLst/>
            <a:ahLst/>
            <a:cxnLst/>
            <a:rect l="l" t="t" r="r" b="b"/>
            <a:pathLst>
              <a:path w="2792034" h="2941311">
                <a:moveTo>
                  <a:pt x="0" y="0"/>
                </a:moveTo>
                <a:lnTo>
                  <a:pt x="2792034" y="0"/>
                </a:lnTo>
                <a:lnTo>
                  <a:pt x="2792034" y="2941310"/>
                </a:lnTo>
                <a:lnTo>
                  <a:pt x="0" y="2941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762000" y="11265951"/>
            <a:ext cx="6122085" cy="4587683"/>
            <a:chOff x="0" y="0"/>
            <a:chExt cx="2565445" cy="19224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65445" cy="1922458"/>
            </a:xfrm>
            <a:custGeom>
              <a:avLst/>
              <a:gdLst/>
              <a:ahLst/>
              <a:cxnLst/>
              <a:rect l="l" t="t" r="r" b="b"/>
              <a:pathLst>
                <a:path w="2565445" h="1922458">
                  <a:moveTo>
                    <a:pt x="48054" y="0"/>
                  </a:moveTo>
                  <a:lnTo>
                    <a:pt x="2517391" y="0"/>
                  </a:lnTo>
                  <a:cubicBezTo>
                    <a:pt x="2543930" y="0"/>
                    <a:pt x="2565445" y="21515"/>
                    <a:pt x="2565445" y="48054"/>
                  </a:cubicBezTo>
                  <a:lnTo>
                    <a:pt x="2565445" y="1874403"/>
                  </a:lnTo>
                  <a:cubicBezTo>
                    <a:pt x="2565445" y="1900943"/>
                    <a:pt x="2543930" y="1922458"/>
                    <a:pt x="2517391" y="1922458"/>
                  </a:cubicBezTo>
                  <a:lnTo>
                    <a:pt x="48054" y="1922458"/>
                  </a:lnTo>
                  <a:cubicBezTo>
                    <a:pt x="21515" y="1922458"/>
                    <a:pt x="0" y="1900943"/>
                    <a:pt x="0" y="1874403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2B726D">
                  <a:alpha val="50980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76340" y="370614"/>
            <a:ext cx="7064860" cy="1008664"/>
            <a:chOff x="0" y="0"/>
            <a:chExt cx="2960513" cy="4226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60513" cy="422678"/>
            </a:xfrm>
            <a:custGeom>
              <a:avLst/>
              <a:gdLst/>
              <a:ahLst/>
              <a:cxnLst/>
              <a:rect l="l" t="t" r="r" b="b"/>
              <a:pathLst>
                <a:path w="2960513" h="422678">
                  <a:moveTo>
                    <a:pt x="0" y="0"/>
                  </a:moveTo>
                  <a:lnTo>
                    <a:pt x="2960513" y="0"/>
                  </a:lnTo>
                  <a:lnTo>
                    <a:pt x="2960513" y="422678"/>
                  </a:lnTo>
                  <a:lnTo>
                    <a:pt x="0" y="422678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76340" y="17847635"/>
            <a:ext cx="7064860" cy="904908"/>
            <a:chOff x="0" y="0"/>
            <a:chExt cx="2511950" cy="3217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11950" cy="321745"/>
            </a:xfrm>
            <a:custGeom>
              <a:avLst/>
              <a:gdLst/>
              <a:ahLst/>
              <a:cxnLst/>
              <a:rect l="l" t="t" r="r" b="b"/>
              <a:pathLst>
                <a:path w="2511950" h="321745">
                  <a:moveTo>
                    <a:pt x="0" y="0"/>
                  </a:moveTo>
                  <a:lnTo>
                    <a:pt x="2511950" y="0"/>
                  </a:lnTo>
                  <a:lnTo>
                    <a:pt x="2511950" y="321745"/>
                  </a:lnTo>
                  <a:lnTo>
                    <a:pt x="0" y="32174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271286" y="13032358"/>
            <a:ext cx="813187" cy="822156"/>
          </a:xfrm>
          <a:custGeom>
            <a:avLst/>
            <a:gdLst/>
            <a:ahLst/>
            <a:cxnLst/>
            <a:rect l="l" t="t" r="r" b="b"/>
            <a:pathLst>
              <a:path w="813187" h="822156">
                <a:moveTo>
                  <a:pt x="0" y="0"/>
                </a:moveTo>
                <a:lnTo>
                  <a:pt x="813187" y="0"/>
                </a:lnTo>
                <a:lnTo>
                  <a:pt x="813187" y="822156"/>
                </a:lnTo>
                <a:lnTo>
                  <a:pt x="0" y="822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457060" y="7696985"/>
            <a:ext cx="603238" cy="603238"/>
          </a:xfrm>
          <a:custGeom>
            <a:avLst/>
            <a:gdLst/>
            <a:ahLst/>
            <a:cxnLst/>
            <a:rect l="l" t="t" r="r" b="b"/>
            <a:pathLst>
              <a:path w="603238" h="603238">
                <a:moveTo>
                  <a:pt x="0" y="0"/>
                </a:moveTo>
                <a:lnTo>
                  <a:pt x="603238" y="0"/>
                </a:lnTo>
                <a:lnTo>
                  <a:pt x="603238" y="603238"/>
                </a:lnTo>
                <a:lnTo>
                  <a:pt x="0" y="6032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810000" y="7696985"/>
            <a:ext cx="587236" cy="593713"/>
          </a:xfrm>
          <a:custGeom>
            <a:avLst/>
            <a:gdLst/>
            <a:ahLst/>
            <a:cxnLst/>
            <a:rect l="l" t="t" r="r" b="b"/>
            <a:pathLst>
              <a:path w="587236" h="593713">
                <a:moveTo>
                  <a:pt x="0" y="0"/>
                </a:moveTo>
                <a:lnTo>
                  <a:pt x="587236" y="0"/>
                </a:lnTo>
                <a:lnTo>
                  <a:pt x="587236" y="593713"/>
                </a:lnTo>
                <a:lnTo>
                  <a:pt x="0" y="5937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920322" y="7752558"/>
            <a:ext cx="562692" cy="562692"/>
          </a:xfrm>
          <a:custGeom>
            <a:avLst/>
            <a:gdLst/>
            <a:ahLst/>
            <a:cxnLst/>
            <a:rect l="l" t="t" r="r" b="b"/>
            <a:pathLst>
              <a:path w="562692" h="562692">
                <a:moveTo>
                  <a:pt x="0" y="0"/>
                </a:moveTo>
                <a:lnTo>
                  <a:pt x="562692" y="0"/>
                </a:lnTo>
                <a:lnTo>
                  <a:pt x="562692" y="562691"/>
                </a:lnTo>
                <a:lnTo>
                  <a:pt x="0" y="5626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715013" y="5977790"/>
            <a:ext cx="772111" cy="779832"/>
          </a:xfrm>
          <a:custGeom>
            <a:avLst/>
            <a:gdLst/>
            <a:ahLst/>
            <a:cxnLst/>
            <a:rect l="l" t="t" r="r" b="b"/>
            <a:pathLst>
              <a:path w="772111" h="779832">
                <a:moveTo>
                  <a:pt x="0" y="0"/>
                </a:moveTo>
                <a:lnTo>
                  <a:pt x="772111" y="0"/>
                </a:lnTo>
                <a:lnTo>
                  <a:pt x="772111" y="779832"/>
                </a:lnTo>
                <a:lnTo>
                  <a:pt x="0" y="77983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71286" y="14654425"/>
            <a:ext cx="644408" cy="644408"/>
          </a:xfrm>
          <a:custGeom>
            <a:avLst/>
            <a:gdLst/>
            <a:ahLst/>
            <a:cxnLst/>
            <a:rect l="l" t="t" r="r" b="b"/>
            <a:pathLst>
              <a:path w="644408" h="644408">
                <a:moveTo>
                  <a:pt x="0" y="0"/>
                </a:moveTo>
                <a:lnTo>
                  <a:pt x="644408" y="0"/>
                </a:lnTo>
                <a:lnTo>
                  <a:pt x="644408" y="644408"/>
                </a:lnTo>
                <a:lnTo>
                  <a:pt x="0" y="64440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30547" y="11737611"/>
            <a:ext cx="685147" cy="685147"/>
          </a:xfrm>
          <a:custGeom>
            <a:avLst/>
            <a:gdLst/>
            <a:ahLst/>
            <a:cxnLst/>
            <a:rect l="l" t="t" r="r" b="b"/>
            <a:pathLst>
              <a:path w="685147" h="685147">
                <a:moveTo>
                  <a:pt x="0" y="0"/>
                </a:moveTo>
                <a:lnTo>
                  <a:pt x="685147" y="0"/>
                </a:lnTo>
                <a:lnTo>
                  <a:pt x="685147" y="685147"/>
                </a:lnTo>
                <a:lnTo>
                  <a:pt x="0" y="68514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456068" y="18018240"/>
            <a:ext cx="652624" cy="631435"/>
          </a:xfrm>
          <a:custGeom>
            <a:avLst/>
            <a:gdLst/>
            <a:ahLst/>
            <a:cxnLst/>
            <a:rect l="l" t="t" r="r" b="b"/>
            <a:pathLst>
              <a:path w="652624" h="631435">
                <a:moveTo>
                  <a:pt x="0" y="0"/>
                </a:moveTo>
                <a:lnTo>
                  <a:pt x="652625" y="0"/>
                </a:lnTo>
                <a:lnTo>
                  <a:pt x="652625" y="631435"/>
                </a:lnTo>
                <a:lnTo>
                  <a:pt x="0" y="63143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4381768" y="9031233"/>
            <a:ext cx="2988887" cy="1744989"/>
            <a:chOff x="0" y="0"/>
            <a:chExt cx="3985183" cy="23266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=""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=""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=""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=""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2" name="AutoShape 32"/>
          <p:cNvSpPr/>
          <p:nvPr/>
        </p:nvSpPr>
        <p:spPr>
          <a:xfrm>
            <a:off x="2408060" y="6993712"/>
            <a:ext cx="3242524" cy="0"/>
          </a:xfrm>
          <a:prstGeom prst="line">
            <a:avLst/>
          </a:prstGeom>
          <a:ln w="85725" cap="rnd">
            <a:solidFill>
              <a:srgbClr val="2B72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Freeform 33"/>
          <p:cNvSpPr/>
          <p:nvPr/>
        </p:nvSpPr>
        <p:spPr>
          <a:xfrm>
            <a:off x="287583" y="18018240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753740" y="6405763"/>
            <a:ext cx="4754432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2B726D"/>
                </a:solidFill>
                <a:latin typeface="Raleway Bold"/>
              </a:rPr>
              <a:t>Resolución de problemas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13760" y="2037419"/>
            <a:ext cx="1814725" cy="190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EAB62A"/>
                </a:solidFill>
                <a:latin typeface="Raleway Bold"/>
              </a:rPr>
              <a:t>21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690979" y="3117761"/>
            <a:ext cx="3606971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0"/>
              </a:lnSpc>
            </a:pPr>
            <a:r>
              <a:rPr lang="en-US" sz="3464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627219" y="3502441"/>
            <a:ext cx="481158" cy="1833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79"/>
              </a:lnSpc>
            </a:pPr>
            <a:r>
              <a:rPr lang="en-US" sz="10699">
                <a:solidFill>
                  <a:srgbClr val="F6CA88"/>
                </a:solidFill>
                <a:latin typeface="Raleway Bold"/>
              </a:rPr>
              <a:t>5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668076" y="4592479"/>
            <a:ext cx="1629875" cy="602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447535" y="11535262"/>
            <a:ext cx="3935829" cy="3921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2B726D"/>
                </a:solidFill>
                <a:latin typeface="Raleway Bold"/>
              </a:rPr>
              <a:t>Resolución</a:t>
            </a:r>
            <a:r>
              <a:rPr lang="en-US" sz="2000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de </a:t>
            </a:r>
            <a:r>
              <a:rPr lang="en-US" sz="2000" dirty="0" err="1">
                <a:solidFill>
                  <a:srgbClr val="2B726D"/>
                </a:solidFill>
                <a:latin typeface="Raleway Bold"/>
              </a:rPr>
              <a:t>problemas</a:t>
            </a:r>
            <a:r>
              <a:rPr lang="en-US" sz="2000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>
                <a:solidFill>
                  <a:srgbClr val="2B726D"/>
                </a:solidFill>
                <a:latin typeface="Raleway Bold"/>
              </a:rPr>
              <a:t>técnicos</a:t>
            </a: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2B726D"/>
                </a:solidFill>
                <a:latin typeface="Raleway Bold"/>
              </a:rPr>
              <a:t>Identificación</a:t>
            </a:r>
            <a:r>
              <a:rPr lang="en-US" sz="2000" dirty="0">
                <a:solidFill>
                  <a:srgbClr val="2B726D"/>
                </a:solidFill>
                <a:latin typeface="Raleway Bold"/>
              </a:rPr>
              <a:t> de </a:t>
            </a:r>
            <a:r>
              <a:rPr lang="en-US" sz="2000" dirty="0" err="1">
                <a:solidFill>
                  <a:srgbClr val="2B726D"/>
                </a:solidFill>
                <a:latin typeface="Raleway Bold"/>
              </a:rPr>
              <a:t>necesidades</a:t>
            </a:r>
            <a:r>
              <a:rPr lang="en-US" sz="2000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e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respostas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tecnolóxicas</a:t>
            </a: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Uso</a:t>
            </a:r>
            <a:r>
              <a:rPr lang="en-US" sz="2000" smtClean="0">
                <a:solidFill>
                  <a:srgbClr val="2B726D"/>
                </a:solidFill>
                <a:latin typeface="Raleway Bold"/>
              </a:rPr>
              <a:t> da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tecnoloxía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dixital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>
                <a:solidFill>
                  <a:srgbClr val="2B726D"/>
                </a:solidFill>
                <a:latin typeface="Raleway Bold"/>
              </a:rPr>
              <a:t>de forma </a:t>
            </a:r>
            <a:r>
              <a:rPr lang="en-US" sz="2000" dirty="0" err="1">
                <a:solidFill>
                  <a:srgbClr val="2B726D"/>
                </a:solidFill>
                <a:latin typeface="Raleway Bold"/>
              </a:rPr>
              <a:t>creativa</a:t>
            </a: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endParaRPr lang="en-US" sz="2000" dirty="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2B726D"/>
                </a:solidFill>
                <a:latin typeface="Raleway Bold"/>
              </a:rPr>
              <a:t>Identificación</a:t>
            </a:r>
            <a:r>
              <a:rPr lang="en-US" sz="2000" dirty="0">
                <a:solidFill>
                  <a:srgbClr val="2B726D"/>
                </a:solidFill>
                <a:latin typeface="Raleway Bold"/>
              </a:rPr>
              <a:t> de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carencias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na</a:t>
            </a:r>
            <a:r>
              <a:rPr lang="en-US" sz="2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>
                <a:solidFill>
                  <a:srgbClr val="2B726D"/>
                </a:solidFill>
                <a:latin typeface="Raleway Bold"/>
              </a:rPr>
              <a:t>competencia</a:t>
            </a:r>
            <a:r>
              <a:rPr lang="en-US" sz="2000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B726D"/>
                </a:solidFill>
                <a:latin typeface="Raleway Bold"/>
              </a:rPr>
              <a:t>dixital</a:t>
            </a:r>
            <a:endParaRPr lang="en-US" sz="2000" dirty="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287583" y="536980"/>
            <a:ext cx="7053617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AS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COMPETENCIAS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DIXITAIS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, </a:t>
            </a:r>
          </a:p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ESTRATÉXICAS PARA ESTUDANTES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DE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GRAO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293720" y="17851002"/>
            <a:ext cx="511187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PIan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Estratéxico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Liña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2: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Transformación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dixital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e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coñecemento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aberto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7" tooltip="https://www.rebiun.org/grupos-de-trabajo/linea-2/Innovaci%C3%B3n_docente_y_competencias_digitales"/>
            </a:endParaRP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Obxectivo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dirty="0" err="1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Xer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4: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Innovación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docente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e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competencias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7" tooltip="https://www.rebiun.org/grupos-de-trabajo/linea-2/Innovaci%C3%B3n_docente_y_competencias_digitales"/>
              </a:rPr>
              <a:t>dixitais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7" tooltip="https://www.rebiun.org/grupos-de-trabajo/linea-2/Innovaci%C3%B3n_docente_y_competencias_digitales"/>
            </a:endParaRPr>
          </a:p>
        </p:txBody>
      </p:sp>
      <p:sp>
        <p:nvSpPr>
          <p:cNvPr id="42" name="Freeform 42"/>
          <p:cNvSpPr/>
          <p:nvPr/>
        </p:nvSpPr>
        <p:spPr>
          <a:xfrm>
            <a:off x="3357347" y="18475623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B18C6C-7784-49C2-B58A-483C7E54F183}">
  <ds:schemaRefs>
    <ds:schemaRef ds:uri="7ff79113-0ae4-4657-9cd7-2c3400bc7ef8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81eb7c9-af68-4fd9-9c29-26eeba22c308"/>
  </ds:schemaRefs>
</ds:datastoreItem>
</file>

<file path=customXml/itemProps2.xml><?xml version="1.0" encoding="utf-8"?>
<ds:datastoreItem xmlns:ds="http://schemas.openxmlformats.org/officeDocument/2006/customXml" ds:itemID="{EC2262C9-F0C7-4273-8726-42615BCE1B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125979-F3F4-484F-A1A4-49EE92FFAE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59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Open Sans Bold</vt:lpstr>
      <vt:lpstr>Arial</vt:lpstr>
      <vt:lpstr>Raleway Bold</vt:lpstr>
      <vt:lpstr>Calibri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MARTINEZ POUSA CRISTAL</cp:lastModifiedBy>
  <cp:revision>7</cp:revision>
  <dcterms:created xsi:type="dcterms:W3CDTF">2006-08-16T00:00:00Z</dcterms:created>
  <dcterms:modified xsi:type="dcterms:W3CDTF">2023-09-13T07:19:39Z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