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7" r:id="rId5"/>
    <p:sldId id="264" r:id="rId6"/>
    <p:sldId id="292" r:id="rId7"/>
    <p:sldId id="313" r:id="rId8"/>
    <p:sldId id="326" r:id="rId9"/>
    <p:sldId id="337" r:id="rId10"/>
    <p:sldId id="314" r:id="rId11"/>
    <p:sldId id="340" r:id="rId12"/>
    <p:sldId id="270" r:id="rId13"/>
    <p:sldId id="278" r:id="rId14"/>
    <p:sldId id="281" r:id="rId15"/>
    <p:sldId id="411" r:id="rId16"/>
    <p:sldId id="422" r:id="rId17"/>
    <p:sldId id="275" r:id="rId18"/>
    <p:sldId id="274" r:id="rId19"/>
    <p:sldId id="335" r:id="rId20"/>
    <p:sldId id="426" r:id="rId21"/>
    <p:sldId id="425" r:id="rId22"/>
    <p:sldId id="262" r:id="rId23"/>
    <p:sldId id="413" r:id="rId24"/>
    <p:sldId id="419" r:id="rId25"/>
    <p:sldId id="418" r:id="rId26"/>
    <p:sldId id="256" r:id="rId27"/>
    <p:sldId id="414" r:id="rId28"/>
    <p:sldId id="415" r:id="rId29"/>
    <p:sldId id="416" r:id="rId30"/>
    <p:sldId id="263" r:id="rId31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7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BC047-5B56-4C23-885D-704EA3BEE341}" type="datetimeFigureOut">
              <a:rPr lang="es-ES" smtClean="0"/>
              <a:t>13/04/2026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42FF8-BAF9-441A-BB4A-729D46D8B2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4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4633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9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502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823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00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5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44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357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0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0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A2AE86A-3A1E-4F4D-AEF7-71225444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35DD-E6A1-4221-A029-AAB7D4C2FA1E}" type="datetimeFigureOut">
              <a:rPr lang="ca-ES" smtClean="0"/>
              <a:t>13/4/2026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82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mailto:hcarvajal@ucm.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spect="1"/>
          </p:cNvSpPr>
          <p:nvPr/>
        </p:nvSpPr>
        <p:spPr>
          <a:xfrm>
            <a:off x="-646207" y="-16011"/>
            <a:ext cx="13000495" cy="6874011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3" name="Freeform 3"/>
          <p:cNvSpPr>
            <a:spLocks noChangeAspect="1"/>
          </p:cNvSpPr>
          <p:nvPr/>
        </p:nvSpPr>
        <p:spPr>
          <a:xfrm rot="16200000">
            <a:off x="6816795" y="-1788944"/>
            <a:ext cx="5256561" cy="6591299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5" name="Freeform 5"/>
          <p:cNvSpPr/>
          <p:nvPr/>
        </p:nvSpPr>
        <p:spPr>
          <a:xfrm>
            <a:off x="502268" y="5837181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10" name="TextBox 10"/>
          <p:cNvSpPr txBox="1"/>
          <p:nvPr/>
        </p:nvSpPr>
        <p:spPr>
          <a:xfrm>
            <a:off x="1521533" y="1318616"/>
            <a:ext cx="2295693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7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62E77985-F887-26C7-F882-C91BD639F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786" y="6258673"/>
            <a:ext cx="809555" cy="29060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331387" y="819337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V Jornadas de Gestión del Patrimonio Bibliográfico REBIUN</a:t>
            </a:r>
          </a:p>
          <a:p>
            <a:r>
              <a:rPr lang="es-ES" sz="2133" dirty="0">
                <a:solidFill>
                  <a:schemeClr val="bg1">
                    <a:lumMod val="50000"/>
                  </a:schemeClr>
                </a:solidFill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408998" y="3456970"/>
            <a:ext cx="6193684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300" i="1" dirty="0"/>
              <a:t>Hacia un catálogo digital de estampas sueltas de autores populares/autor anónimo de los Reinos Hispanos en el siglo XV y primeras décadas del XVI</a:t>
            </a:r>
          </a:p>
          <a:p>
            <a:r>
              <a:rPr lang="es-ES" sz="2400" dirty="0"/>
              <a:t>Helena Carvajal González</a:t>
            </a: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2D718784-23E6-CDBB-8810-BF1B02425A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370" y="4731142"/>
            <a:ext cx="2984327" cy="1207259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C729938-4359-3DAD-E8F6-2CF504BF08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226" y="5670920"/>
            <a:ext cx="2392331" cy="799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8A72D2F-C9A4-4193-BB80-827544FDECB0}"/>
              </a:ext>
            </a:extLst>
          </p:cNvPr>
          <p:cNvSpPr/>
          <p:nvPr/>
        </p:nvSpPr>
        <p:spPr>
          <a:xfrm>
            <a:off x="-9132" y="5903893"/>
            <a:ext cx="50015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Cofradía de Hortelanos de Barcelona</a:t>
            </a:r>
            <a:r>
              <a:rPr lang="ca-E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a-ES" sz="1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[Llibre de privilegis i Ordinacions], </a:t>
            </a:r>
            <a:r>
              <a:rPr lang="ca-E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1420-1499, Arxiu Històric de la Ciutat de Barcelona,</a:t>
            </a:r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AHCB3-541/5D133-01.01, f. 2v y 11v</a:t>
            </a:r>
          </a:p>
          <a:p>
            <a:pPr algn="ctr"/>
            <a:r>
              <a:rPr lang="ca-E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7FCF76E-1260-4D5C-8C64-6E6147D7E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305553" cy="587007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F35D4AB-0F7A-43CB-BEC3-98E58156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456" y="932791"/>
            <a:ext cx="4151544" cy="592520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02C92D3-B5B1-4BC1-9F13-2F4ECA64DCD6}"/>
              </a:ext>
            </a:extLst>
          </p:cNvPr>
          <p:cNvSpPr/>
          <p:nvPr/>
        </p:nvSpPr>
        <p:spPr>
          <a:xfrm>
            <a:off x="5290930" y="161331"/>
            <a:ext cx="3201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Recorte y pegado</a:t>
            </a:r>
          </a:p>
        </p:txBody>
      </p:sp>
    </p:spTree>
    <p:extLst>
      <p:ext uri="{BB962C8B-B14F-4D97-AF65-F5344CB8AC3E}">
        <p14:creationId xmlns:p14="http://schemas.microsoft.com/office/powerpoint/2010/main" val="339075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8A72D2F-C9A4-4193-BB80-827544FDECB0}"/>
              </a:ext>
            </a:extLst>
          </p:cNvPr>
          <p:cNvSpPr/>
          <p:nvPr/>
        </p:nvSpPr>
        <p:spPr>
          <a:xfrm>
            <a:off x="125128" y="119110"/>
            <a:ext cx="57541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Real Biblioteca de El Escorial, Ms. H-II-22, </a:t>
            </a:r>
            <a:r>
              <a:rPr lang="es-E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med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. s. XV, </a:t>
            </a:r>
            <a:r>
              <a:rPr lang="es-E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ff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. 110r-125v. </a:t>
            </a:r>
            <a:r>
              <a:rPr lang="es-E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Este es el </a:t>
            </a:r>
            <a:r>
              <a:rPr lang="es-E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arbol</a:t>
            </a:r>
            <a:r>
              <a:rPr lang="es-E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de la </a:t>
            </a:r>
            <a:r>
              <a:rPr lang="es-E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genealogia</a:t>
            </a:r>
            <a:r>
              <a:rPr lang="es-E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de los </a:t>
            </a:r>
            <a:r>
              <a:rPr lang="es-E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Reys</a:t>
            </a:r>
            <a:r>
              <a:rPr lang="es-E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de </a:t>
            </a:r>
            <a:r>
              <a:rPr lang="es-E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espanna</a:t>
            </a:r>
            <a:r>
              <a:rPr lang="es-E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...</a:t>
            </a:r>
          </a:p>
          <a:p>
            <a:pPr algn="ctr"/>
            <a:r>
              <a:rPr lang="ca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7BAB5FB-F6C7-4C77-B891-C79773905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326" y="1568918"/>
            <a:ext cx="3608143" cy="51699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F73AEE1-E567-4DA5-AC99-94EC1AA34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270" y="0"/>
            <a:ext cx="2948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7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1C439B3-8471-49C8-8A74-F124791F6CB6}"/>
              </a:ext>
            </a:extLst>
          </p:cNvPr>
          <p:cNvSpPr/>
          <p:nvPr/>
        </p:nvSpPr>
        <p:spPr>
          <a:xfrm>
            <a:off x="4653816" y="128398"/>
            <a:ext cx="4336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Book Antiqua" panose="02040602050305030304" pitchFamily="18" charset="0"/>
              </a:rPr>
              <a:t>Procesos </a:t>
            </a:r>
            <a:r>
              <a:rPr lang="es-ES" sz="3200" b="1" dirty="0" smtClean="0">
                <a:latin typeface="Book Antiqua" panose="02040602050305030304" pitchFamily="18" charset="0"/>
              </a:rPr>
              <a:t>judiciales</a:t>
            </a:r>
            <a:endParaRPr lang="es-ES" sz="3200" dirty="0">
              <a:latin typeface="Book Antiqua" panose="0204060205030503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9686D28-E14C-4C2F-ADCF-71F21C147626}"/>
              </a:ext>
            </a:extLst>
          </p:cNvPr>
          <p:cNvSpPr/>
          <p:nvPr/>
        </p:nvSpPr>
        <p:spPr>
          <a:xfrm>
            <a:off x="4760258" y="1508881"/>
            <a:ext cx="431202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b="1" dirty="0">
                <a:latin typeface="Book Antiqua" panose="02040602050305030304" pitchFamily="18" charset="0"/>
              </a:rPr>
              <a:t>Estampa conservada en el Archivo Diocesano de Tortosa como prueba en un proceso de 1461 contra un judío acusado de </a:t>
            </a:r>
            <a:r>
              <a:rPr lang="es-ES" sz="2200" b="1" dirty="0" smtClean="0">
                <a:latin typeface="Book Antiqua" panose="02040602050305030304" pitchFamily="18" charset="0"/>
              </a:rPr>
              <a:t>romperla.</a:t>
            </a:r>
            <a:endParaRPr lang="es-ES" sz="2200" b="1" dirty="0">
              <a:latin typeface="Book Antiqua" panose="0204060205030503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653816" cy="689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9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3F784FD-4431-4CD7-99C7-BF18EDD86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379"/>
            <a:ext cx="3569110" cy="687537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0F4DFF0-E277-418E-B169-A45E6EED2E2B}"/>
              </a:ext>
            </a:extLst>
          </p:cNvPr>
          <p:cNvSpPr/>
          <p:nvPr/>
        </p:nvSpPr>
        <p:spPr>
          <a:xfrm>
            <a:off x="231057" y="197345"/>
            <a:ext cx="8794956" cy="759182"/>
          </a:xfrm>
          <a:prstGeom prst="rect">
            <a:avLst/>
          </a:prstGeom>
          <a:solidFill>
            <a:schemeClr val="tx1">
              <a:lumMod val="75000"/>
              <a:lumOff val="25000"/>
              <a:alpha val="81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  <a:spcAft>
                <a:spcPts val="600"/>
              </a:spcAft>
            </a:pPr>
            <a:r>
              <a:rPr lang="es-ES" dirty="0">
                <a:solidFill>
                  <a:schemeClr val="bg1"/>
                </a:solidFill>
                <a:latin typeface="Constantia" panose="02030602050306030303" pitchFamily="18" charset="0"/>
              </a:rPr>
              <a:t>“Circulación y uso del grabado a fines de la Edad Media en los Reinos Hispanos”, </a:t>
            </a:r>
            <a:r>
              <a:rPr lang="es-ES" i="1" dirty="0" err="1">
                <a:solidFill>
                  <a:schemeClr val="bg1"/>
                </a:solidFill>
                <a:latin typeface="Constantia" panose="02030602050306030303" pitchFamily="18" charset="0"/>
              </a:rPr>
              <a:t>Journal</a:t>
            </a:r>
            <a:r>
              <a:rPr lang="es-ES" i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es-ES" i="1" dirty="0" err="1">
                <a:solidFill>
                  <a:schemeClr val="bg1"/>
                </a:solidFill>
                <a:latin typeface="Constantia" panose="02030602050306030303" pitchFamily="18" charset="0"/>
              </a:rPr>
              <a:t>of</a:t>
            </a:r>
            <a:r>
              <a:rPr lang="es-ES" i="1" dirty="0">
                <a:solidFill>
                  <a:schemeClr val="bg1"/>
                </a:solidFill>
                <a:latin typeface="Constantia" panose="02030602050306030303" pitchFamily="18" charset="0"/>
              </a:rPr>
              <a:t> Medieval Iberian </a:t>
            </a:r>
            <a:r>
              <a:rPr lang="es-ES" i="1" dirty="0" err="1">
                <a:solidFill>
                  <a:schemeClr val="bg1"/>
                </a:solidFill>
                <a:latin typeface="Constantia" panose="02030602050306030303" pitchFamily="18" charset="0"/>
              </a:rPr>
              <a:t>Studies</a:t>
            </a:r>
            <a:r>
              <a:rPr lang="es-ES" i="1" dirty="0">
                <a:solidFill>
                  <a:schemeClr val="bg1"/>
                </a:solidFill>
                <a:latin typeface="Constantia" panose="02030602050306030303" pitchFamily="18" charset="0"/>
              </a:rPr>
              <a:t>, </a:t>
            </a:r>
            <a:r>
              <a:rPr lang="es-ES" dirty="0">
                <a:solidFill>
                  <a:schemeClr val="bg1"/>
                </a:solidFill>
                <a:latin typeface="Constantia" panose="02030602050306030303" pitchFamily="18" charset="0"/>
              </a:rPr>
              <a:t>2022. En línea:  </a:t>
            </a:r>
            <a:r>
              <a:rPr lang="es-ES" sz="1600" dirty="0">
                <a:solidFill>
                  <a:schemeClr val="bg1"/>
                </a:solidFill>
                <a:latin typeface="Constantia" panose="02030602050306030303" pitchFamily="18" charset="0"/>
              </a:rPr>
              <a:t>https://doi.org/10.1080/17546559. 2022.2045337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E6C020-D225-4716-80AA-98E6B15B3E90}"/>
              </a:ext>
            </a:extLst>
          </p:cNvPr>
          <p:cNvSpPr txBox="1"/>
          <p:nvPr/>
        </p:nvSpPr>
        <p:spPr>
          <a:xfrm>
            <a:off x="3742396" y="1223766"/>
            <a:ext cx="5150260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66688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200" b="1" dirty="0">
                <a:latin typeface="Constantia" panose="02030602050306030303" pitchFamily="18" charset="0"/>
              </a:rPr>
              <a:t>Imprecisión terminológica</a:t>
            </a:r>
            <a:r>
              <a:rPr lang="es-ES" sz="2200" dirty="0">
                <a:latin typeface="Constantia" panose="02030602050306030303" pitchFamily="18" charset="0"/>
              </a:rPr>
              <a:t>: </a:t>
            </a:r>
          </a:p>
          <a:p>
            <a:pPr marL="352425" indent="-1762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100" dirty="0">
                <a:latin typeface="Constantia" panose="02030602050306030303" pitchFamily="18" charset="0"/>
              </a:rPr>
              <a:t>Imaginero, cortador, </a:t>
            </a:r>
            <a:r>
              <a:rPr lang="es-ES" sz="2100" i="1" dirty="0" err="1">
                <a:latin typeface="Constantia" panose="02030602050306030303" pitchFamily="18" charset="0"/>
              </a:rPr>
              <a:t>argenter</a:t>
            </a:r>
            <a:r>
              <a:rPr lang="es-ES" sz="2100" dirty="0">
                <a:latin typeface="Constantia" panose="02030602050306030303" pitchFamily="18" charset="0"/>
              </a:rPr>
              <a:t>, </a:t>
            </a:r>
            <a:r>
              <a:rPr lang="es-ES" sz="2100" i="1" dirty="0" err="1">
                <a:latin typeface="Constantia" panose="02030602050306030303" pitchFamily="18" charset="0"/>
              </a:rPr>
              <a:t>fuster</a:t>
            </a:r>
            <a:r>
              <a:rPr lang="es-ES" sz="2100" dirty="0">
                <a:latin typeface="Constantia" panose="02030602050306030303" pitchFamily="18" charset="0"/>
              </a:rPr>
              <a:t> = estampero.</a:t>
            </a:r>
            <a:endParaRPr lang="es-ES" sz="21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2425" indent="-1762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100" dirty="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sz="21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apeles pintados,” “</a:t>
            </a:r>
            <a:r>
              <a:rPr lang="es-ES" sz="2100" i="1" dirty="0" err="1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papiri</a:t>
            </a:r>
            <a:r>
              <a:rPr lang="es-ES" sz="2100" i="1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100" i="1" dirty="0" err="1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depicti</a:t>
            </a:r>
            <a:r>
              <a:rPr lang="es-ES" sz="21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s-ES_tradnl" sz="21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moldes de </a:t>
            </a:r>
            <a:r>
              <a:rPr lang="es-ES_tradnl" sz="2100" dirty="0" err="1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fazer</a:t>
            </a:r>
            <a:r>
              <a:rPr lang="es-ES_tradnl" sz="21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santos et naipes = estampa.</a:t>
            </a:r>
            <a:endParaRPr lang="es-ES_tradnl" sz="2100" dirty="0"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indent="-180975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_tradnl" sz="2200" b="1" dirty="0" smtClean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Producción y vías </a:t>
            </a:r>
            <a:r>
              <a:rPr lang="es-ES_tradnl" sz="2200" b="1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distribución </a:t>
            </a:r>
            <a:r>
              <a:rPr lang="es-ES_tradnl" sz="22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diferentes a la </a:t>
            </a:r>
            <a:r>
              <a:rPr lang="es-ES_tradnl" sz="2200" dirty="0" smtClean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librería y a la imprenta:</a:t>
            </a:r>
            <a:endParaRPr lang="es-ES_tradnl" sz="22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2425" indent="-1762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200" dirty="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Comerciantes (merceros, sastres…).</a:t>
            </a:r>
          </a:p>
          <a:p>
            <a:pPr marL="352425" indent="-1762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Religiosos.</a:t>
            </a:r>
            <a:r>
              <a:rPr lang="es-ES" sz="22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69875" indent="-269875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" sz="22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Preeminencia de los </a:t>
            </a:r>
            <a:r>
              <a:rPr lang="es-ES" sz="2200" b="1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grabadores en metal, por encima de los xilógrafos</a:t>
            </a:r>
            <a:r>
              <a:rPr lang="es-ES" sz="2200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lo que se refleja en la producción conservada</a:t>
            </a:r>
            <a:endParaRPr lang="es-ES_tradnl" sz="22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4BB6940-F0A5-4392-BA78-A7FE8CE97827}"/>
              </a:ext>
            </a:extLst>
          </p:cNvPr>
          <p:cNvCxnSpPr>
            <a:cxnSpLocks/>
          </p:cNvCxnSpPr>
          <p:nvPr/>
        </p:nvCxnSpPr>
        <p:spPr>
          <a:xfrm flipH="1">
            <a:off x="8658836" y="2817763"/>
            <a:ext cx="101395" cy="20934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8DECD4B-D455-4548-8B5B-35A821E485F5}"/>
              </a:ext>
            </a:extLst>
          </p:cNvPr>
          <p:cNvCxnSpPr>
            <a:cxnSpLocks/>
          </p:cNvCxnSpPr>
          <p:nvPr/>
        </p:nvCxnSpPr>
        <p:spPr>
          <a:xfrm flipH="1">
            <a:off x="8658836" y="1772238"/>
            <a:ext cx="101395" cy="20934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65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0F4DFF0-E277-418E-B169-A45E6EED2E2B}"/>
              </a:ext>
            </a:extLst>
          </p:cNvPr>
          <p:cNvSpPr/>
          <p:nvPr/>
        </p:nvSpPr>
        <p:spPr>
          <a:xfrm>
            <a:off x="5319252" y="89191"/>
            <a:ext cx="3578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b="1" dirty="0">
                <a:latin typeface="Constantia" panose="02030602050306030303" pitchFamily="18" charset="0"/>
              </a:rPr>
              <a:t>CATÁLOGO DE ESTAMPAS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5E92DA3-6736-42F4-8AD9-0C56E3668ACD}"/>
              </a:ext>
            </a:extLst>
          </p:cNvPr>
          <p:cNvSpPr/>
          <p:nvPr/>
        </p:nvSpPr>
        <p:spPr>
          <a:xfrm>
            <a:off x="295384" y="645809"/>
            <a:ext cx="8758870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  <a:spcAft>
                <a:spcPts val="1200"/>
              </a:spcAft>
            </a:pPr>
            <a:r>
              <a:rPr lang="es-ES" sz="1600" b="1" dirty="0">
                <a:latin typeface="Book Antiqua" panose="02040602050305030304" pitchFamily="18" charset="0"/>
              </a:rPr>
              <a:t>6 recogidas en </a:t>
            </a:r>
            <a:r>
              <a:rPr lang="en-US" sz="1600" dirty="0" smtClean="0">
                <a:latin typeface="Book Antiqua" panose="02040602050305030304" pitchFamily="18" charset="0"/>
              </a:rPr>
              <a:t>Martin </a:t>
            </a:r>
            <a:r>
              <a:rPr lang="en-US" sz="1600" cap="small" dirty="0" err="1" smtClean="0">
                <a:latin typeface="Book Antiqua" panose="02040602050305030304" pitchFamily="18" charset="0"/>
              </a:rPr>
              <a:t>Kurz</a:t>
            </a:r>
            <a:r>
              <a:rPr lang="en-US" sz="1600" dirty="0" smtClean="0">
                <a:latin typeface="Book Antiqua" panose="02040602050305030304" pitchFamily="18" charset="0"/>
              </a:rPr>
              <a:t>, </a:t>
            </a:r>
            <a:r>
              <a:rPr lang="en-US" sz="1600" i="1" dirty="0" err="1">
                <a:latin typeface="Book Antiqua" panose="02040602050305030304" pitchFamily="18" charset="0"/>
              </a:rPr>
              <a:t>Handbuch</a:t>
            </a:r>
            <a:r>
              <a:rPr lang="en-US" sz="1600" i="1" dirty="0">
                <a:latin typeface="Book Antiqua" panose="02040602050305030304" pitchFamily="18" charset="0"/>
              </a:rPr>
              <a:t> der </a:t>
            </a:r>
            <a:r>
              <a:rPr lang="en-US" sz="1600" i="1" dirty="0" err="1">
                <a:latin typeface="Book Antiqua" panose="02040602050305030304" pitchFamily="18" charset="0"/>
              </a:rPr>
              <a:t>iberischen</a:t>
            </a:r>
            <a:r>
              <a:rPr lang="en-US" sz="1600" i="1" dirty="0">
                <a:latin typeface="Book Antiqua" panose="02040602050305030304" pitchFamily="18" charset="0"/>
              </a:rPr>
              <a:t> </a:t>
            </a:r>
            <a:r>
              <a:rPr lang="en-US" sz="1600" i="1" dirty="0" err="1">
                <a:latin typeface="Book Antiqua" panose="02040602050305030304" pitchFamily="18" charset="0"/>
              </a:rPr>
              <a:t>Bilddrucke</a:t>
            </a:r>
            <a:r>
              <a:rPr lang="en-US" sz="1600" i="1" dirty="0">
                <a:latin typeface="Book Antiqua" panose="02040602050305030304" pitchFamily="18" charset="0"/>
              </a:rPr>
              <a:t> des XV. </a:t>
            </a:r>
            <a:r>
              <a:rPr lang="en-US" sz="1600" i="1" dirty="0" err="1">
                <a:latin typeface="Book Antiqua" panose="02040602050305030304" pitchFamily="18" charset="0"/>
              </a:rPr>
              <a:t>Jahrhunderts</a:t>
            </a:r>
            <a:r>
              <a:rPr lang="en-US" sz="1600" dirty="0">
                <a:latin typeface="Book Antiqua" panose="02040602050305030304" pitchFamily="18" charset="0"/>
              </a:rPr>
              <a:t>, </a:t>
            </a:r>
            <a:r>
              <a:rPr lang="en-US" sz="1600" dirty="0" err="1">
                <a:latin typeface="Book Antiqua" panose="02040602050305030304" pitchFamily="18" charset="0"/>
              </a:rPr>
              <a:t>Leipizg</a:t>
            </a:r>
            <a:r>
              <a:rPr lang="en-US" sz="1600" dirty="0">
                <a:latin typeface="Book Antiqua" panose="02040602050305030304" pitchFamily="18" charset="0"/>
              </a:rPr>
              <a:t>, K. W. </a:t>
            </a:r>
            <a:r>
              <a:rPr lang="en-US" sz="1600" dirty="0" err="1">
                <a:latin typeface="Book Antiqua" panose="02040602050305030304" pitchFamily="18" charset="0"/>
              </a:rPr>
              <a:t>Hiersemann</a:t>
            </a:r>
            <a:r>
              <a:rPr lang="en-US" sz="1600" dirty="0">
                <a:latin typeface="Book Antiqua" panose="02040602050305030304" pitchFamily="18" charset="0"/>
              </a:rPr>
              <a:t>, 1931.</a:t>
            </a:r>
            <a:endParaRPr lang="es-ES" sz="1600" dirty="0">
              <a:latin typeface="Book Antiqua" panose="02040602050305030304" pitchFamily="18" charset="0"/>
            </a:endParaRPr>
          </a:p>
          <a:p>
            <a:pPr marL="342900" indent="-342900" algn="just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b="1" dirty="0" smtClean="0">
                <a:latin typeface="Book Antiqua" panose="02040602050305030304" pitchFamily="18" charset="0"/>
              </a:rPr>
              <a:t>40 estampas </a:t>
            </a:r>
            <a:r>
              <a:rPr lang="es-ES" sz="2000" b="1" dirty="0">
                <a:latin typeface="Book Antiqua" panose="02040602050305030304" pitchFamily="18" charset="0"/>
              </a:rPr>
              <a:t>hispanas </a:t>
            </a:r>
            <a:r>
              <a:rPr lang="es-ES" sz="2000" b="1" dirty="0" smtClean="0">
                <a:latin typeface="Book Antiqua" panose="02040602050305030304" pitchFamily="18" charset="0"/>
              </a:rPr>
              <a:t>de los siglos XV y </a:t>
            </a:r>
            <a:r>
              <a:rPr lang="es-ES" sz="2000" b="1" dirty="0" smtClean="0">
                <a:latin typeface="Book Antiqua" panose="02040602050305030304" pitchFamily="18" charset="0"/>
              </a:rPr>
              <a:t>primeras décadas del </a:t>
            </a:r>
            <a:r>
              <a:rPr lang="es-ES" sz="2000" b="1" dirty="0">
                <a:latin typeface="Book Antiqua" panose="02040602050305030304" pitchFamily="18" charset="0"/>
              </a:rPr>
              <a:t>s. XVI</a:t>
            </a:r>
          </a:p>
          <a:p>
            <a:pPr marL="342900" indent="-342900" algn="just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b="1" dirty="0">
                <a:latin typeface="Book Antiqua" panose="02040602050305030304" pitchFamily="18" charset="0"/>
              </a:rPr>
              <a:t>3 medievales no hispanas (desconocidas hasta el momento)</a:t>
            </a:r>
          </a:p>
          <a:p>
            <a:pPr marL="342900" indent="-342900" algn="just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b="1" dirty="0" smtClean="0">
                <a:latin typeface="Book Antiqua" panose="02040602050305030304" pitchFamily="18" charset="0"/>
              </a:rPr>
              <a:t>5 dudosas</a:t>
            </a:r>
            <a:endParaRPr lang="es-ES" sz="2000" b="1" dirty="0">
              <a:latin typeface="Book Antiqua" panose="02040602050305030304" pitchFamily="18" charset="0"/>
            </a:endParaRPr>
          </a:p>
          <a:p>
            <a:pPr marL="342900" indent="-342900" algn="just">
              <a:lnSpc>
                <a:spcPts val="26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2000" b="1" dirty="0">
                <a:latin typeface="Book Antiqua" panose="02040602050305030304" pitchFamily="18" charset="0"/>
              </a:rPr>
              <a:t>4 descartadas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FDBC8-FF21-4294-932E-DF0717DBA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453" y="3731348"/>
            <a:ext cx="1937741" cy="292243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3DE7525-6F49-4995-9B22-2B72CAFBB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967" y="3747413"/>
            <a:ext cx="2172396" cy="291440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E4650D9-2B05-427D-A053-4D4F9F1534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84" y="3739380"/>
            <a:ext cx="2103368" cy="2922440"/>
          </a:xfrm>
          <a:prstGeom prst="rect">
            <a:avLst/>
          </a:prstGeom>
        </p:spPr>
      </p:pic>
      <p:pic>
        <p:nvPicPr>
          <p:cNvPr id="10" name="Imagen 9" descr="Saint Anthony of Padua with the infant Christ (WA1917.20, record shot)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79" y="3747413"/>
            <a:ext cx="1803108" cy="292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41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0F4DFF0-E277-418E-B169-A45E6EED2E2B}"/>
              </a:ext>
            </a:extLst>
          </p:cNvPr>
          <p:cNvSpPr/>
          <p:nvPr/>
        </p:nvSpPr>
        <p:spPr>
          <a:xfrm>
            <a:off x="5319252" y="89191"/>
            <a:ext cx="3578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b="1" dirty="0">
                <a:latin typeface="Constantia" panose="02030602050306030303" pitchFamily="18" charset="0"/>
              </a:rPr>
              <a:t>MATRICES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B916C6-F82D-4A15-8EC7-D78C0C9A8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369" y="2602318"/>
            <a:ext cx="4566162" cy="32021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4E4E87F-DDDF-5DFE-2C6D-4187DA4C1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98922" cy="586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713666" y="1222431"/>
            <a:ext cx="4081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Book Antiqua" panose="02040602050305030304" pitchFamily="18" charset="0"/>
              </a:rPr>
              <a:t>Colecciones </a:t>
            </a:r>
            <a:r>
              <a:rPr lang="es-ES" sz="2400" dirty="0" err="1" smtClean="0">
                <a:latin typeface="Book Antiqua" panose="02040602050305030304" pitchFamily="18" charset="0"/>
              </a:rPr>
              <a:t>Abadal</a:t>
            </a:r>
            <a:r>
              <a:rPr lang="es-ES" sz="2400" dirty="0" smtClean="0">
                <a:latin typeface="Book Antiqua" panose="02040602050305030304" pitchFamily="18" charset="0"/>
              </a:rPr>
              <a:t> </a:t>
            </a:r>
            <a:r>
              <a:rPr lang="es-ES" sz="2400" dirty="0">
                <a:latin typeface="Book Antiqua" panose="02040602050305030304" pitchFamily="18" charset="0"/>
              </a:rPr>
              <a:t>y </a:t>
            </a:r>
            <a:r>
              <a:rPr lang="es-ES" sz="2400" dirty="0" err="1">
                <a:latin typeface="Book Antiqua" panose="02040602050305030304" pitchFamily="18" charset="0"/>
              </a:rPr>
              <a:t>Guasp</a:t>
            </a:r>
            <a:endParaRPr lang="es-ES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6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C079B25-57CF-40B5-8202-4E39F824E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513" y="3556000"/>
            <a:ext cx="2264391" cy="328714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8981DC7-571E-4458-A110-EA77CA406B1F}"/>
              </a:ext>
            </a:extLst>
          </p:cNvPr>
          <p:cNvSpPr txBox="1"/>
          <p:nvPr/>
        </p:nvSpPr>
        <p:spPr>
          <a:xfrm>
            <a:off x="273916" y="133928"/>
            <a:ext cx="8436330" cy="321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s-ES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ESTOS RESULTADOS:</a:t>
            </a:r>
            <a:endParaRPr lang="es-ES" sz="2400" b="1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0" indent="-252413" algn="just"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179388" algn="l"/>
              </a:tabLst>
            </a:pPr>
            <a:r>
              <a:rPr lang="es-ES" sz="22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Confirman que la metodología propuesta resulta conveniente.</a:t>
            </a:r>
          </a:p>
          <a:p>
            <a:pPr marL="539750" indent="-252413" algn="just"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179388" algn="l"/>
              </a:tabLst>
            </a:pPr>
            <a:r>
              <a:rPr lang="en-US" sz="2200" dirty="0" err="1" smtClean="0">
                <a:latin typeface="Book Antiqua" panose="02040602050305030304" pitchFamily="18" charset="0"/>
              </a:rPr>
              <a:t>Indican</a:t>
            </a:r>
            <a:r>
              <a:rPr lang="en-US" sz="2200" dirty="0" smtClean="0">
                <a:latin typeface="Book Antiqua" panose="02040602050305030304" pitchFamily="18" charset="0"/>
              </a:rPr>
              <a:t> </a:t>
            </a:r>
            <a:r>
              <a:rPr lang="en-US" sz="2200" dirty="0" err="1" smtClean="0">
                <a:latin typeface="Book Antiqua" panose="02040602050305030304" pitchFamily="18" charset="0"/>
              </a:rPr>
              <a:t>dónde</a:t>
            </a:r>
            <a:r>
              <a:rPr lang="en-US" sz="2200" dirty="0" smtClean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buscar</a:t>
            </a:r>
            <a:r>
              <a:rPr lang="en-US" sz="2200" dirty="0">
                <a:latin typeface="Book Antiqua" panose="02040602050305030304" pitchFamily="18" charset="0"/>
              </a:rPr>
              <a:t> (</a:t>
            </a:r>
            <a:r>
              <a:rPr lang="en-US" sz="2200" dirty="0" err="1">
                <a:latin typeface="Book Antiqua" panose="02040602050305030304" pitchFamily="18" charset="0"/>
              </a:rPr>
              <a:t>guardas</a:t>
            </a:r>
            <a:r>
              <a:rPr lang="en-US" sz="2200" dirty="0">
                <a:latin typeface="Book Antiqua" panose="02040602050305030304" pitchFamily="18" charset="0"/>
              </a:rPr>
              <a:t>, </a:t>
            </a:r>
            <a:r>
              <a:rPr lang="en-US" sz="2200" i="1" dirty="0">
                <a:latin typeface="Book Antiqua" panose="02040602050305030304" pitchFamily="18" charset="0"/>
              </a:rPr>
              <a:t>collages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en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manuscritos</a:t>
            </a:r>
            <a:r>
              <a:rPr lang="en-US" sz="2200" dirty="0">
                <a:latin typeface="Book Antiqua" panose="02040602050305030304" pitchFamily="18" charset="0"/>
              </a:rPr>
              <a:t>, </a:t>
            </a:r>
            <a:r>
              <a:rPr lang="en-US" sz="2200" dirty="0" err="1">
                <a:latin typeface="Book Antiqua" panose="02040602050305030304" pitchFamily="18" charset="0"/>
              </a:rPr>
              <a:t>archivos</a:t>
            </a:r>
            <a:r>
              <a:rPr lang="en-US" sz="2200" dirty="0">
                <a:latin typeface="Book Antiqua" panose="02040602050305030304" pitchFamily="18" charset="0"/>
              </a:rPr>
              <a:t>…)</a:t>
            </a:r>
          </a:p>
          <a:p>
            <a:pPr marL="539750" indent="-252413" algn="just"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179388" algn="l"/>
              </a:tabLst>
            </a:pPr>
            <a:r>
              <a:rPr lang="es-ES" sz="22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Muestran un panorama notablemente diferente de lo asumido tradicionalmente</a:t>
            </a:r>
            <a:endParaRPr lang="es-ES" sz="22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0" indent="-252413" algn="just"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179388" algn="l"/>
              </a:tabLst>
            </a:pPr>
            <a:r>
              <a:rPr lang="es-ES" sz="22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Ofrecen un horizonte esperanzador.</a:t>
            </a:r>
            <a:r>
              <a:rPr lang="es-ES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2400" dirty="0">
              <a:latin typeface="Book Antiqua" panose="0204060205030503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C5AEDF6-7FB4-47CA-8749-72223F359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57793"/>
            <a:ext cx="2116337" cy="288535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8107038-7A9E-4EC8-897D-D1A8722CE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553" y="3546180"/>
            <a:ext cx="2022459" cy="18542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4953B56-1275-4D16-9432-A990A6F92A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165" y="3736349"/>
            <a:ext cx="2381835" cy="310679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CB780B0-EFDB-4DBF-9BA6-4F9513ACA72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818" y="4670492"/>
            <a:ext cx="2116338" cy="227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3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dación Ramón Areces | Madr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038" y="143468"/>
            <a:ext cx="746368" cy="74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s UCM | Biblioteca Complutense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308" y="143468"/>
            <a:ext cx="728666" cy="82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82708" y="2682654"/>
            <a:ext cx="81903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i="1" dirty="0">
                <a:latin typeface="Constantia" panose="02030602050306030303" pitchFamily="18" charset="0"/>
              </a:rPr>
              <a:t>Catálogo digital de estampas sueltas de autores populares/autor anónimo de los Reinos </a:t>
            </a:r>
            <a:r>
              <a:rPr lang="es-ES" sz="4000" i="1" dirty="0" smtClean="0">
                <a:latin typeface="Constantia" panose="02030602050306030303" pitchFamily="18" charset="0"/>
              </a:rPr>
              <a:t>Hispanos</a:t>
            </a:r>
          </a:p>
          <a:p>
            <a:pPr algn="ctr"/>
            <a:r>
              <a:rPr lang="es-ES" sz="4000" i="1" dirty="0" smtClean="0">
                <a:latin typeface="Constantia" panose="02030602050306030303" pitchFamily="18" charset="0"/>
              </a:rPr>
              <a:t>2025-2028 (29) </a:t>
            </a:r>
            <a:endParaRPr lang="es-ES" sz="4000" dirty="0">
              <a:latin typeface="Constantia" panose="02030602050306030303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28246" y="1126032"/>
            <a:ext cx="84992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200" dirty="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“II Concurso Nacional para la Adjudicación de Ayudas a la Investigación en Humanidades” Fundación Ramón Areces, 2025</a:t>
            </a:r>
            <a:endParaRPr lang="es-ES" sz="2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60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822D952-347D-4FFE-A71E-F36B5EA1C953}"/>
              </a:ext>
            </a:extLst>
          </p:cNvPr>
          <p:cNvSpPr/>
          <p:nvPr/>
        </p:nvSpPr>
        <p:spPr>
          <a:xfrm>
            <a:off x="282530" y="145719"/>
            <a:ext cx="8443347" cy="6592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dirty="0">
                <a:latin typeface="Constantia" panose="02030602050306030303" pitchFamily="18" charset="0"/>
                <a:ea typeface="+mj-ea"/>
                <a:cs typeface="+mj-cs"/>
              </a:rPr>
              <a:t>CATÁLOGO DE ESTAMPAS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EC19D7A-82F4-4F83-ADE5-C4C2959B2EDD}"/>
              </a:ext>
            </a:extLst>
          </p:cNvPr>
          <p:cNvSpPr/>
          <p:nvPr/>
        </p:nvSpPr>
        <p:spPr>
          <a:xfrm>
            <a:off x="198329" y="886925"/>
            <a:ext cx="8578347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100"/>
              </a:lnSpc>
              <a:spcAft>
                <a:spcPts val="1200"/>
              </a:spcAft>
            </a:pPr>
            <a:r>
              <a:rPr lang="es-ES" sz="2100" dirty="0">
                <a:latin typeface="Constantia" panose="02030602050306030303" pitchFamily="18" charset="0"/>
              </a:rPr>
              <a:t>Ficha catalográfica semejante a la usada en la sección de Grabados de la BNE pero adaptada a las necesidades particulares del estudio.</a:t>
            </a:r>
            <a:r>
              <a:rPr lang="es-ES" sz="2100" dirty="0"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100" dirty="0">
                <a:latin typeface="Constantia" panose="02030602050306030303" pitchFamily="18" charset="0"/>
              </a:rPr>
              <a:t>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446" y="1981989"/>
            <a:ext cx="2821353" cy="422690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262" y="1981989"/>
            <a:ext cx="2799641" cy="422690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29" y="1983723"/>
            <a:ext cx="2745542" cy="422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3876" y="478264"/>
            <a:ext cx="8292123" cy="5465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900"/>
              </a:lnSpc>
              <a:spcAft>
                <a:spcPts val="3000"/>
              </a:spcAft>
            </a:pPr>
            <a:r>
              <a:rPr lang="es-ES" sz="24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El </a:t>
            </a:r>
            <a:r>
              <a:rPr lang="es-ES" sz="2400" b="1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formato </a:t>
            </a:r>
            <a:r>
              <a:rPr lang="es-ES" sz="2400" b="1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digital </a:t>
            </a:r>
            <a:r>
              <a:rPr lang="es-ES" sz="24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ofrece </a:t>
            </a:r>
            <a:r>
              <a:rPr lang="es-ES" sz="24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una serie de </a:t>
            </a:r>
            <a:r>
              <a:rPr lang="es-ES" sz="2400" b="1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ventajas</a:t>
            </a:r>
            <a:r>
              <a:rPr lang="es-ES" sz="24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 como son: </a:t>
            </a:r>
            <a:endParaRPr lang="es-ES" sz="2400" dirty="0" smtClean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58775" indent="-252413" algn="just">
              <a:lnSpc>
                <a:spcPts val="3400"/>
              </a:lnSpc>
              <a:spcAft>
                <a:spcPts val="1800"/>
              </a:spcAft>
              <a:buFontTx/>
              <a:buChar char="-"/>
            </a:pPr>
            <a:r>
              <a:rPr lang="es-ES" sz="2200" b="1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Mayor </a:t>
            </a:r>
            <a:r>
              <a:rPr lang="es-ES" sz="2200" b="1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flexibilidad: </a:t>
            </a:r>
            <a:r>
              <a:rPr lang="es-ES" sz="22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actualización de los contenidos, nuevos registros, correcciones en tiempo </a:t>
            </a:r>
            <a:r>
              <a:rPr lang="es-ES" sz="22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real…</a:t>
            </a:r>
          </a:p>
          <a:p>
            <a:pPr marL="358775" indent="-252413" algn="just">
              <a:lnSpc>
                <a:spcPts val="3400"/>
              </a:lnSpc>
              <a:spcAft>
                <a:spcPts val="1800"/>
              </a:spcAft>
              <a:buFontTx/>
              <a:buChar char="-"/>
            </a:pPr>
            <a:r>
              <a:rPr lang="es-ES" sz="2200" b="1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Incorporación </a:t>
            </a:r>
            <a:r>
              <a:rPr lang="es-ES" sz="2200" b="1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de enlaces </a:t>
            </a:r>
            <a:r>
              <a:rPr lang="es-ES" sz="22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a digitalizaciones, registros bibliográficos o </a:t>
            </a:r>
            <a:r>
              <a:rPr lang="es-ES" sz="22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catalográficos relacionados, </a:t>
            </a:r>
            <a:r>
              <a:rPr lang="es-ES" sz="22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referencias bibliográficas de </a:t>
            </a:r>
            <a:r>
              <a:rPr lang="es-ES" sz="22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interés, geolocalización... </a:t>
            </a:r>
            <a:endParaRPr lang="es-ES" sz="2200" dirty="0" smtClean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58775" indent="-252413" algn="just">
              <a:lnSpc>
                <a:spcPts val="3400"/>
              </a:lnSpc>
              <a:spcAft>
                <a:spcPts val="1800"/>
              </a:spcAft>
              <a:buFontTx/>
              <a:buChar char="-"/>
            </a:pPr>
            <a:r>
              <a:rPr lang="es-ES" sz="22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Permite </a:t>
            </a:r>
            <a:r>
              <a:rPr lang="es-ES" sz="22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realizar </a:t>
            </a:r>
            <a:r>
              <a:rPr lang="es-ES" sz="2200" b="1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búsquedas iconográficas </a:t>
            </a:r>
            <a:r>
              <a:rPr lang="es-ES" sz="22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o </a:t>
            </a:r>
            <a:r>
              <a:rPr lang="es-ES" sz="2200" b="1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cotejos de </a:t>
            </a:r>
            <a:r>
              <a:rPr lang="es-ES" sz="2200" b="1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grabados</a:t>
            </a:r>
            <a:r>
              <a:rPr lang="es-ES" sz="22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</a:p>
          <a:p>
            <a:pPr marL="358775" indent="-252413" algn="just">
              <a:lnSpc>
                <a:spcPts val="3400"/>
              </a:lnSpc>
              <a:spcAft>
                <a:spcPts val="1800"/>
              </a:spcAft>
              <a:buFontTx/>
              <a:buChar char="-"/>
            </a:pPr>
            <a:r>
              <a:rPr lang="es-ES" sz="2200" b="1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Accesibilidad </a:t>
            </a:r>
            <a:r>
              <a:rPr lang="es-ES" sz="22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capacidad de alcance mucho mayor</a:t>
            </a:r>
            <a:r>
              <a:rPr lang="es-ES" sz="22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número amplio de usuarios, diversidad funcional</a:t>
            </a:r>
          </a:p>
        </p:txBody>
      </p:sp>
    </p:spTree>
    <p:extLst>
      <p:ext uri="{BB962C8B-B14F-4D97-AF65-F5344CB8AC3E}">
        <p14:creationId xmlns:p14="http://schemas.microsoft.com/office/powerpoint/2010/main" val="279380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259755" y="318737"/>
            <a:ext cx="368208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3000"/>
              </a:lnSpc>
              <a:spcAft>
                <a:spcPts val="1200"/>
              </a:spcAft>
            </a:pPr>
            <a:r>
              <a:rPr lang="es-ES" sz="3600" b="1" dirty="0">
                <a:latin typeface="Book Antiqua" panose="02040602050305030304" pitchFamily="18" charset="0"/>
              </a:rPr>
              <a:t>MOTIVACIÓN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34D2813-CBDF-4884-BD30-E5B83DF5F5D9}"/>
              </a:ext>
            </a:extLst>
          </p:cNvPr>
          <p:cNvSpPr/>
          <p:nvPr/>
        </p:nvSpPr>
        <p:spPr>
          <a:xfrm>
            <a:off x="5180082" y="1215945"/>
            <a:ext cx="3824581" cy="330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  <a:spcAft>
                <a:spcPts val="1800"/>
              </a:spcAft>
            </a:pPr>
            <a:r>
              <a:rPr lang="es-ES" sz="2400" b="1" dirty="0">
                <a:latin typeface="Book Antiqua" panose="02040602050305030304" pitchFamily="18" charset="0"/>
              </a:rPr>
              <a:t>Estampa bajomedieval:</a:t>
            </a:r>
          </a:p>
          <a:p>
            <a:pPr marL="269875" indent="-269875" algn="just">
              <a:lnSpc>
                <a:spcPts val="3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" sz="2400" b="1" dirty="0">
                <a:latin typeface="Book Antiqua" panose="02040602050305030304" pitchFamily="18" charset="0"/>
              </a:rPr>
              <a:t>Cifras de producción </a:t>
            </a:r>
            <a:r>
              <a:rPr lang="es-ES" sz="2400" dirty="0">
                <a:latin typeface="Book Antiqua" panose="02040602050305030304" pitchFamily="18" charset="0"/>
              </a:rPr>
              <a:t>excepcionalmente </a:t>
            </a:r>
            <a:r>
              <a:rPr lang="es-ES" sz="2400" b="1" dirty="0">
                <a:latin typeface="Book Antiqua" panose="02040602050305030304" pitchFamily="18" charset="0"/>
              </a:rPr>
              <a:t>elevadas.</a:t>
            </a:r>
          </a:p>
          <a:p>
            <a:pPr marL="269875" indent="-269875" algn="just">
              <a:lnSpc>
                <a:spcPts val="3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" sz="2400" dirty="0">
                <a:latin typeface="Book Antiqua" panose="02040602050305030304" pitchFamily="18" charset="0"/>
              </a:rPr>
              <a:t>Presencia </a:t>
            </a:r>
            <a:r>
              <a:rPr lang="es-ES" sz="2400" b="1" dirty="0">
                <a:latin typeface="Book Antiqua" panose="02040602050305030304" pitchFamily="18" charset="0"/>
              </a:rPr>
              <a:t>ubicua</a:t>
            </a:r>
            <a:r>
              <a:rPr lang="es-ES" sz="2400" dirty="0">
                <a:latin typeface="Book Antiqua" panose="02040602050305030304" pitchFamily="18" charset="0"/>
              </a:rPr>
              <a:t>.</a:t>
            </a:r>
          </a:p>
          <a:p>
            <a:pPr marL="269875" indent="-269875" algn="just">
              <a:lnSpc>
                <a:spcPts val="3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s-ES" sz="2400" b="1" dirty="0">
                <a:latin typeface="Book Antiqua" panose="02040602050305030304" pitchFamily="18" charset="0"/>
              </a:rPr>
              <a:t>Índice de desaparición </a:t>
            </a:r>
            <a:r>
              <a:rPr lang="es-ES" sz="2400" dirty="0">
                <a:latin typeface="Book Antiqua" panose="02040602050305030304" pitchFamily="18" charset="0"/>
              </a:rPr>
              <a:t>sorprendentemente </a:t>
            </a:r>
            <a:r>
              <a:rPr lang="es-ES" sz="2400" b="1" dirty="0">
                <a:latin typeface="Book Antiqua" panose="02040602050305030304" pitchFamily="18" charset="0"/>
              </a:rPr>
              <a:t>alto</a:t>
            </a:r>
            <a:r>
              <a:rPr lang="es-ES" sz="2400" dirty="0">
                <a:latin typeface="Book Antiqua" panose="02040602050305030304" pitchFamily="18" charset="0"/>
              </a:rPr>
              <a:t>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997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71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4AC3710-20B5-4D75-A99A-C259CC80AFF2}"/>
              </a:ext>
            </a:extLst>
          </p:cNvPr>
          <p:cNvSpPr/>
          <p:nvPr/>
        </p:nvSpPr>
        <p:spPr>
          <a:xfrm>
            <a:off x="408328" y="704512"/>
            <a:ext cx="80825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Book Antiqua" panose="02040602050305030304" pitchFamily="18" charset="0"/>
              </a:rPr>
              <a:t>Problemática:  límites cronológicos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6D153A-30F5-A781-CA30-72DD441FD8F3}"/>
              </a:ext>
            </a:extLst>
          </p:cNvPr>
          <p:cNvSpPr txBox="1"/>
          <p:nvPr/>
        </p:nvSpPr>
        <p:spPr>
          <a:xfrm>
            <a:off x="1868282" y="3022924"/>
            <a:ext cx="546995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s-ES" sz="3200" b="1" dirty="0">
                <a:latin typeface="Book Antiqua" panose="02040602050305030304" pitchFamily="18" charset="0"/>
              </a:rPr>
              <a:t>¿31 de diciembre de 1500?</a:t>
            </a:r>
          </a:p>
          <a:p>
            <a:pPr algn="ctr">
              <a:spcAft>
                <a:spcPts val="2400"/>
              </a:spcAft>
            </a:pPr>
            <a:r>
              <a:rPr lang="es-ES" sz="3200" b="1" dirty="0">
                <a:latin typeface="Book Antiqua" panose="02040602050305030304" pitchFamily="18" charset="0"/>
              </a:rPr>
              <a:t>¿Postincunables 1520?</a:t>
            </a:r>
          </a:p>
          <a:p>
            <a:pPr algn="ctr">
              <a:spcAft>
                <a:spcPts val="2400"/>
              </a:spcAft>
            </a:pPr>
            <a:r>
              <a:rPr lang="es-ES" sz="3200" b="1" dirty="0" smtClean="0">
                <a:latin typeface="Book Antiqua" panose="02040602050305030304" pitchFamily="18" charset="0"/>
              </a:rPr>
              <a:t>Primera </a:t>
            </a:r>
            <a:r>
              <a:rPr lang="es-ES" sz="3200" b="1" dirty="0">
                <a:latin typeface="Book Antiqua" panose="02040602050305030304" pitchFamily="18" charset="0"/>
              </a:rPr>
              <a:t>mitad del </a:t>
            </a:r>
            <a:r>
              <a:rPr lang="es-ES" sz="3200" b="1" dirty="0" smtClean="0">
                <a:latin typeface="Book Antiqua" panose="02040602050305030304" pitchFamily="18" charset="0"/>
              </a:rPr>
              <a:t>XVI</a:t>
            </a:r>
            <a:endParaRPr lang="es-ES" sz="3200" dirty="0">
              <a:latin typeface="Book Antiqua" panose="02040602050305030304" pitchFamily="18" charset="0"/>
            </a:endParaRPr>
          </a:p>
        </p:txBody>
      </p:sp>
      <p:sp>
        <p:nvSpPr>
          <p:cNvPr id="4" name="Flecha: hacia abajo 9">
            <a:extLst>
              <a:ext uri="{FF2B5EF4-FFF2-40B4-BE49-F238E27FC236}">
                <a16:creationId xmlns:a16="http://schemas.microsoft.com/office/drawing/2014/main" id="{303A7519-1873-4275-A874-C48FE13D3F07}"/>
              </a:ext>
            </a:extLst>
          </p:cNvPr>
          <p:cNvSpPr/>
          <p:nvPr/>
        </p:nvSpPr>
        <p:spPr>
          <a:xfrm>
            <a:off x="4190300" y="1779833"/>
            <a:ext cx="756838" cy="72499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774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D593C-DBEC-80A9-23F1-49819E07C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31729" y="266673"/>
            <a:ext cx="5268109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>
              <a:spcAft>
                <a:spcPts val="600"/>
              </a:spcAft>
            </a:pPr>
            <a:r>
              <a:rPr lang="es-ES" sz="3600" b="1" dirty="0">
                <a:latin typeface="Book Antiqua" panose="02040602050305030304" pitchFamily="18" charset="0"/>
              </a:rPr>
              <a:t>Problemática: Datación</a:t>
            </a:r>
          </a:p>
          <a:p>
            <a:pPr marL="182563" algn="ctr">
              <a:spcAft>
                <a:spcPts val="1800"/>
              </a:spcAft>
            </a:pPr>
            <a:endParaRPr lang="es-ES" b="1" dirty="0" smtClean="0">
              <a:latin typeface="Book Antiqua" panose="02040602050305030304" pitchFamily="18" charset="0"/>
            </a:endParaRPr>
          </a:p>
          <a:p>
            <a:pPr marL="182563" algn="ctr">
              <a:spcAft>
                <a:spcPts val="600"/>
              </a:spcAft>
            </a:pPr>
            <a:r>
              <a:rPr lang="es-ES" sz="2000" b="1" dirty="0" smtClean="0">
                <a:latin typeface="Book Antiqua" panose="02040602050305030304" pitchFamily="18" charset="0"/>
              </a:rPr>
              <a:t>Iconografía </a:t>
            </a:r>
            <a:r>
              <a:rPr lang="es-ES" sz="2000" b="1" dirty="0">
                <a:latin typeface="Book Antiqua" panose="02040602050305030304" pitchFamily="18" charset="0"/>
              </a:rPr>
              <a:t>y modelos retardatarios</a:t>
            </a:r>
          </a:p>
        </p:txBody>
      </p:sp>
      <p:sp>
        <p:nvSpPr>
          <p:cNvPr id="7" name="Flecha: hacia abajo 9">
            <a:extLst>
              <a:ext uri="{FF2B5EF4-FFF2-40B4-BE49-F238E27FC236}">
                <a16:creationId xmlns:a16="http://schemas.microsoft.com/office/drawing/2014/main" id="{303A7519-1873-4275-A874-C48FE13D3F07}"/>
              </a:ext>
            </a:extLst>
          </p:cNvPr>
          <p:cNvSpPr/>
          <p:nvPr/>
        </p:nvSpPr>
        <p:spPr>
          <a:xfrm>
            <a:off x="4436778" y="970941"/>
            <a:ext cx="356998" cy="38102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F1776DF-0A0C-5B28-0200-CE59C1095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492" y="2231293"/>
            <a:ext cx="2475482" cy="399111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5D5283D-0C58-4C6F-BE90-8F82F672F6F0}"/>
              </a:ext>
            </a:extLst>
          </p:cNvPr>
          <p:cNvSpPr/>
          <p:nvPr/>
        </p:nvSpPr>
        <p:spPr>
          <a:xfrm>
            <a:off x="5247974" y="2437797"/>
            <a:ext cx="3741308" cy="2464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algn="r">
              <a:lnSpc>
                <a:spcPts val="3900"/>
              </a:lnSpc>
              <a:spcAft>
                <a:spcPts val="600"/>
              </a:spcAft>
            </a:pPr>
            <a:r>
              <a:rPr lang="es-ES" sz="2000" b="1" dirty="0">
                <a:latin typeface="Book Antiqua" panose="02040602050305030304" pitchFamily="18" charset="0"/>
              </a:rPr>
              <a:t>1493, septiembre 10, Sevilla</a:t>
            </a:r>
          </a:p>
          <a:p>
            <a:pPr marL="90488" algn="just">
              <a:lnSpc>
                <a:spcPts val="3500"/>
              </a:lnSpc>
            </a:pPr>
            <a:r>
              <a:rPr lang="es-ES" sz="2100" b="1" dirty="0" err="1">
                <a:latin typeface="Book Antiqua" panose="02040602050305030304" pitchFamily="18" charset="0"/>
              </a:rPr>
              <a:t>Meinardo</a:t>
            </a:r>
            <a:r>
              <a:rPr lang="es-ES" sz="2100" b="1" dirty="0">
                <a:latin typeface="Book Antiqua" panose="02040602050305030304" pitchFamily="18" charset="0"/>
              </a:rPr>
              <a:t> </a:t>
            </a:r>
            <a:r>
              <a:rPr lang="es-ES" sz="2100" b="1" dirty="0" err="1">
                <a:latin typeface="Book Antiqua" panose="02040602050305030304" pitchFamily="18" charset="0"/>
              </a:rPr>
              <a:t>Ungut</a:t>
            </a:r>
            <a:r>
              <a:rPr lang="es-ES" sz="2100" b="1" dirty="0">
                <a:latin typeface="Book Antiqua" panose="02040602050305030304" pitchFamily="18" charset="0"/>
              </a:rPr>
              <a:t> "dio fe que imprimió </a:t>
            </a:r>
            <a:r>
              <a:rPr lang="es-ES" sz="2100" b="1" dirty="0" err="1">
                <a:latin typeface="Book Antiqua" panose="02040602050305030304" pitchFamily="18" charset="0"/>
              </a:rPr>
              <a:t>cinquenta</a:t>
            </a:r>
            <a:r>
              <a:rPr lang="es-ES" sz="2100" b="1" dirty="0">
                <a:latin typeface="Book Antiqua" panose="02040602050305030304" pitchFamily="18" charset="0"/>
              </a:rPr>
              <a:t> </a:t>
            </a:r>
            <a:r>
              <a:rPr lang="es-ES" sz="2100" b="1" dirty="0" err="1">
                <a:latin typeface="Book Antiqua" panose="02040602050305030304" pitchFamily="18" charset="0"/>
              </a:rPr>
              <a:t>mill</a:t>
            </a:r>
            <a:r>
              <a:rPr lang="es-ES" sz="2100" b="1" dirty="0">
                <a:latin typeface="Book Antiqua" panose="02040602050305030304" pitchFamily="18" charset="0"/>
              </a:rPr>
              <a:t> </a:t>
            </a:r>
            <a:r>
              <a:rPr lang="es-ES" sz="2100" b="1" dirty="0" err="1">
                <a:latin typeface="Book Antiqua" panose="02040602050305030304" pitchFamily="18" charset="0"/>
              </a:rPr>
              <a:t>varónicas</a:t>
            </a:r>
            <a:r>
              <a:rPr lang="es-ES" sz="2100" b="1" dirty="0">
                <a:latin typeface="Book Antiqua" panose="02040602050305030304" pitchFamily="18" charset="0"/>
              </a:rPr>
              <a:t> en </a:t>
            </a:r>
            <a:r>
              <a:rPr lang="es-ES" sz="2100" b="1" dirty="0" err="1">
                <a:latin typeface="Book Antiqua" panose="02040602050305030304" pitchFamily="18" charset="0"/>
              </a:rPr>
              <a:t>pargamino</a:t>
            </a:r>
            <a:r>
              <a:rPr lang="es-ES" sz="2100" b="1" dirty="0">
                <a:latin typeface="Book Antiqua" panose="02040602050305030304" pitchFamily="18" charset="0"/>
              </a:rPr>
              <a:t>“ para el obispo de Jaén</a:t>
            </a:r>
            <a:r>
              <a:rPr lang="es-ES" sz="2300" b="1" dirty="0">
                <a:latin typeface="Book Antiqua" panose="02040602050305030304" pitchFamily="18" charset="0"/>
              </a:rPr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31292"/>
            <a:ext cx="2772491" cy="398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4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5B844-94E5-42BF-F466-D00E13A32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F451AFB-024A-B500-CADA-DD6FB2745D1B}"/>
              </a:ext>
            </a:extLst>
          </p:cNvPr>
          <p:cNvSpPr/>
          <p:nvPr/>
        </p:nvSpPr>
        <p:spPr>
          <a:xfrm>
            <a:off x="469287" y="199080"/>
            <a:ext cx="814348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sz="3600" b="1" dirty="0">
                <a:latin typeface="Book Antiqua" panose="02040602050305030304" pitchFamily="18" charset="0"/>
              </a:rPr>
              <a:t>Problemática: Datación</a:t>
            </a:r>
          </a:p>
          <a:p>
            <a:pPr marL="182563" algn="ctr">
              <a:spcBef>
                <a:spcPts val="3000"/>
              </a:spcBef>
              <a:spcAft>
                <a:spcPts val="600"/>
              </a:spcAft>
            </a:pPr>
            <a:r>
              <a:rPr lang="es-ES" sz="2800" b="1" dirty="0" smtClean="0">
                <a:latin typeface="Book Antiqua" panose="02040602050305030304" pitchFamily="18" charset="0"/>
              </a:rPr>
              <a:t>Reutilización </a:t>
            </a:r>
            <a:r>
              <a:rPr lang="es-ES" sz="2800" b="1" dirty="0">
                <a:latin typeface="Book Antiqua" panose="02040602050305030304" pitchFamily="18" charset="0"/>
              </a:rPr>
              <a:t>de </a:t>
            </a:r>
            <a:r>
              <a:rPr lang="es-ES" sz="2800" b="1" dirty="0" smtClean="0">
                <a:latin typeface="Book Antiqua" panose="02040602050305030304" pitchFamily="18" charset="0"/>
              </a:rPr>
              <a:t>tacos</a:t>
            </a:r>
            <a:endParaRPr lang="es-ES" sz="2800" b="1" dirty="0">
              <a:latin typeface="Book Antiqua" panose="0204060205030503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B922EF-992E-9E93-3041-6EEA55FF6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55" y="1934308"/>
            <a:ext cx="3556897" cy="492369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5BCA023-4980-D5D3-1738-357A44B96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685" y="2339962"/>
            <a:ext cx="5062738" cy="17587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BB50E5-E46A-6291-A379-D6E2C76CF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271" y="3739647"/>
            <a:ext cx="3762667" cy="1899153"/>
          </a:xfrm>
          <a:prstGeom prst="rect">
            <a:avLst/>
          </a:prstGeom>
        </p:spPr>
      </p:pic>
      <p:sp>
        <p:nvSpPr>
          <p:cNvPr id="7" name="Flecha: hacia abajo 9">
            <a:extLst>
              <a:ext uri="{FF2B5EF4-FFF2-40B4-BE49-F238E27FC236}">
                <a16:creationId xmlns:a16="http://schemas.microsoft.com/office/drawing/2014/main" id="{303A7519-1873-4275-A874-C48FE13D3F07}"/>
              </a:ext>
            </a:extLst>
          </p:cNvPr>
          <p:cNvSpPr/>
          <p:nvPr/>
        </p:nvSpPr>
        <p:spPr>
          <a:xfrm>
            <a:off x="4362532" y="904510"/>
            <a:ext cx="356998" cy="38102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776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4AC3710-20B5-4D75-A99A-C259CC80AFF2}"/>
              </a:ext>
            </a:extLst>
          </p:cNvPr>
          <p:cNvSpPr/>
          <p:nvPr/>
        </p:nvSpPr>
        <p:spPr>
          <a:xfrm>
            <a:off x="918595" y="182556"/>
            <a:ext cx="76328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atin typeface="Book Antiqua" panose="02040602050305030304" pitchFamily="18" charset="0"/>
              </a:rPr>
              <a:t>Problemática:</a:t>
            </a: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r>
              <a:rPr lang="es-ES" sz="2400" b="1" dirty="0">
                <a:latin typeface="Book Antiqua" panose="02040602050305030304" pitchFamily="18" charset="0"/>
              </a:rPr>
              <a:t>¿Estampa de los Reinos Hispanos? </a:t>
            </a: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r>
              <a:rPr lang="es-ES" sz="2400" b="1" dirty="0">
                <a:latin typeface="Book Antiqua" panose="02040602050305030304" pitchFamily="18" charset="0"/>
              </a:rPr>
              <a:t>¿Estampa Ibérica? No incluye </a:t>
            </a:r>
            <a:r>
              <a:rPr lang="es-ES" sz="2400" b="1" dirty="0" smtClean="0">
                <a:latin typeface="Book Antiqua" panose="02040602050305030304" pitchFamily="18" charset="0"/>
              </a:rPr>
              <a:t>Baleares y sí Portugal.</a:t>
            </a:r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r>
              <a:rPr lang="es-ES" sz="3200" b="1" dirty="0" smtClean="0">
                <a:latin typeface="Book Antiqua" panose="02040602050305030304" pitchFamily="18" charset="0"/>
              </a:rPr>
              <a:t>Estampa </a:t>
            </a:r>
            <a:r>
              <a:rPr lang="es-ES" sz="3200" b="1" dirty="0">
                <a:latin typeface="Book Antiqua" panose="02040602050305030304" pitchFamily="18" charset="0"/>
              </a:rPr>
              <a:t>en </a:t>
            </a:r>
            <a:r>
              <a:rPr lang="es-ES" sz="3200" b="1" dirty="0" smtClean="0">
                <a:latin typeface="Book Antiqua" panose="02040602050305030304" pitchFamily="18" charset="0"/>
              </a:rPr>
              <a:t>España</a:t>
            </a:r>
            <a:endParaRPr lang="es-E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009292" y="4313758"/>
            <a:ext cx="4572000" cy="1500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2800"/>
              </a:lnSpc>
              <a:spcAft>
                <a:spcPts val="600"/>
              </a:spcAft>
            </a:pPr>
            <a:r>
              <a:rPr lang="es-ES" b="1" dirty="0">
                <a:latin typeface="Book Antiqua" panose="02040602050305030304" pitchFamily="18" charset="0"/>
              </a:rPr>
              <a:t>¿No interesan los ejemplares medievales no hispanos, sobre todo si son desconocidos para los grandes catálogos europeos?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34" y="3446584"/>
            <a:ext cx="2509344" cy="333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4AC3710-20B5-4D75-A99A-C259CC80AFF2}"/>
              </a:ext>
            </a:extLst>
          </p:cNvPr>
          <p:cNvSpPr/>
          <p:nvPr/>
        </p:nvSpPr>
        <p:spPr>
          <a:xfrm>
            <a:off x="774833" y="243287"/>
            <a:ext cx="763283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Book Antiqua" panose="02040602050305030304" pitchFamily="18" charset="0"/>
              </a:rPr>
              <a:t>Problemática:</a:t>
            </a:r>
          </a:p>
          <a:p>
            <a:pPr algn="ctr"/>
            <a:endParaRPr lang="es-ES" sz="3200" b="1" dirty="0">
              <a:latin typeface="Book Antiqua" panose="02040602050305030304" pitchFamily="18" charset="0"/>
            </a:endParaRPr>
          </a:p>
          <a:p>
            <a:pPr algn="ctr"/>
            <a:endParaRPr lang="es-ES" sz="3200" b="1" dirty="0">
              <a:latin typeface="Book Antiqua" panose="02040602050305030304" pitchFamily="18" charset="0"/>
            </a:endParaRPr>
          </a:p>
          <a:p>
            <a:pPr algn="ctr"/>
            <a:r>
              <a:rPr lang="es-ES" sz="4000" b="1" dirty="0">
                <a:latin typeface="Book Antiqua" panose="02040602050305030304" pitchFamily="18" charset="0"/>
              </a:rPr>
              <a:t>Catalogación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BDC79A0-210E-40F7-A3D6-D61D12CA69BB}"/>
              </a:ext>
            </a:extLst>
          </p:cNvPr>
          <p:cNvSpPr/>
          <p:nvPr/>
        </p:nvSpPr>
        <p:spPr>
          <a:xfrm>
            <a:off x="416297" y="2933073"/>
            <a:ext cx="4086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Book Antiqua" panose="02040602050305030304" pitchFamily="18" charset="0"/>
              </a:rPr>
              <a:t>Adheridas a un manuscrito</a:t>
            </a: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r>
              <a:rPr lang="es-ES" sz="2400" b="1" dirty="0">
                <a:latin typeface="Book Antiqua" panose="02040602050305030304" pitchFamily="18" charset="0"/>
              </a:rPr>
              <a:t>Registro bibliográfico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9ADB162-DF22-4A3D-86FC-975B588ADF56}"/>
              </a:ext>
            </a:extLst>
          </p:cNvPr>
          <p:cNvSpPr/>
          <p:nvPr/>
        </p:nvSpPr>
        <p:spPr>
          <a:xfrm>
            <a:off x="5014762" y="2933073"/>
            <a:ext cx="39367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Book Antiqua" panose="02040602050305030304" pitchFamily="18" charset="0"/>
              </a:rPr>
              <a:t>Adheridas a un impreso</a:t>
            </a: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endParaRPr lang="es-ES" sz="2400" b="1" dirty="0">
              <a:latin typeface="Book Antiqua" panose="02040602050305030304" pitchFamily="18" charset="0"/>
            </a:endParaRPr>
          </a:p>
          <a:p>
            <a:pPr algn="ctr"/>
            <a:r>
              <a:rPr lang="es-ES" sz="2400" b="1" dirty="0">
                <a:latin typeface="Book Antiqua" panose="02040602050305030304" pitchFamily="18" charset="0"/>
              </a:rPr>
              <a:t>Registro de ejemplar</a:t>
            </a: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F91F3AA4-42AB-4231-B688-2F65145C35A5}"/>
              </a:ext>
            </a:extLst>
          </p:cNvPr>
          <p:cNvSpPr/>
          <p:nvPr/>
        </p:nvSpPr>
        <p:spPr>
          <a:xfrm>
            <a:off x="4273617" y="1034988"/>
            <a:ext cx="596766" cy="60181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3FA7C7F8-7074-4F2D-AF9D-EC11240FC99A}"/>
              </a:ext>
            </a:extLst>
          </p:cNvPr>
          <p:cNvSpPr/>
          <p:nvPr/>
        </p:nvSpPr>
        <p:spPr>
          <a:xfrm>
            <a:off x="2098308" y="3646559"/>
            <a:ext cx="587142" cy="59818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AA7B6497-C952-4543-A0AB-7606E26C8F21}"/>
              </a:ext>
            </a:extLst>
          </p:cNvPr>
          <p:cNvSpPr/>
          <p:nvPr/>
        </p:nvSpPr>
        <p:spPr>
          <a:xfrm>
            <a:off x="6689556" y="3603478"/>
            <a:ext cx="587142" cy="59818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0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9F2FEC4-CF7A-4C5A-805E-A7898E0CF581}"/>
              </a:ext>
            </a:extLst>
          </p:cNvPr>
          <p:cNvSpPr/>
          <p:nvPr/>
        </p:nvSpPr>
        <p:spPr>
          <a:xfrm>
            <a:off x="652453" y="1767834"/>
            <a:ext cx="7490061" cy="36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5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Book Antiqua" panose="02040602050305030304" pitchFamily="18" charset="0"/>
              </a:rPr>
              <a:t>No todas las bibliotecas usan las mismas etiquetas en Formato Marc, y no todas se recuperan con la misma facilidad.</a:t>
            </a:r>
          </a:p>
          <a:p>
            <a:pPr marL="342900" indent="-342900" algn="just">
              <a:lnSpc>
                <a:spcPts val="35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Book Antiqua" panose="02040602050305030304" pitchFamily="18" charset="0"/>
              </a:rPr>
              <a:t>No todos los catalogadores identifican correctamente estos elementos (xilografía / calcografía/ </a:t>
            </a:r>
            <a:r>
              <a:rPr lang="es-ES" sz="2400" b="1" dirty="0" err="1">
                <a:latin typeface="Book Antiqua" panose="02040602050305030304" pitchFamily="18" charset="0"/>
              </a:rPr>
              <a:t>xilominiatura</a:t>
            </a:r>
            <a:r>
              <a:rPr lang="es-ES" sz="2400" b="1" dirty="0">
                <a:latin typeface="Book Antiqua" panose="02040602050305030304" pitchFamily="18" charset="0"/>
              </a:rPr>
              <a:t>/ iluminación…).</a:t>
            </a:r>
          </a:p>
          <a:p>
            <a:pPr marL="342900" indent="-342900" algn="just">
              <a:lnSpc>
                <a:spcPts val="35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latin typeface="Book Antiqua" panose="02040602050305030304" pitchFamily="18" charset="0"/>
              </a:rPr>
              <a:t>Prisas, despistes...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07F647B-268A-4DA1-9F45-E06192F8EF0A}"/>
              </a:ext>
            </a:extLst>
          </p:cNvPr>
          <p:cNvSpPr/>
          <p:nvPr/>
        </p:nvSpPr>
        <p:spPr>
          <a:xfrm>
            <a:off x="495699" y="789892"/>
            <a:ext cx="2047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latin typeface="Book Antiqua" panose="02040602050305030304" pitchFamily="18" charset="0"/>
              </a:rPr>
              <a:t>Además:</a:t>
            </a:r>
          </a:p>
        </p:txBody>
      </p:sp>
    </p:spTree>
    <p:extLst>
      <p:ext uri="{BB962C8B-B14F-4D97-AF65-F5344CB8AC3E}">
        <p14:creationId xmlns:p14="http://schemas.microsoft.com/office/powerpoint/2010/main" val="202200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82B3D51-8284-47C8-A124-F6DB673D3413}"/>
              </a:ext>
            </a:extLst>
          </p:cNvPr>
          <p:cNvSpPr/>
          <p:nvPr/>
        </p:nvSpPr>
        <p:spPr>
          <a:xfrm>
            <a:off x="4677878" y="391510"/>
            <a:ext cx="4446872" cy="581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100"/>
              </a:lnSpc>
            </a:pPr>
            <a:r>
              <a:rPr lang="es-ES" sz="2800" b="1" dirty="0">
                <a:latin typeface="Book Antiqua" panose="02040602050305030304" pitchFamily="18" charset="0"/>
              </a:rPr>
              <a:t>Panorama inabarcable</a:t>
            </a:r>
          </a:p>
        </p:txBody>
      </p:sp>
      <p:pic>
        <p:nvPicPr>
          <p:cNvPr id="1026" name="Picture 2" descr="Enterrado vivo. | Abstract artwork, Abstract, Artwork">
            <a:extLst>
              <a:ext uri="{FF2B5EF4-FFF2-40B4-BE49-F238E27FC236}">
                <a16:creationId xmlns:a16="http://schemas.microsoft.com/office/drawing/2014/main" id="{B830F3B4-7E70-4EC8-B167-596536EBB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592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4CDB8FDD-657F-44CB-B7DA-04BE0429B237}"/>
              </a:ext>
            </a:extLst>
          </p:cNvPr>
          <p:cNvSpPr/>
          <p:nvPr/>
        </p:nvSpPr>
        <p:spPr>
          <a:xfrm>
            <a:off x="6602931" y="1393971"/>
            <a:ext cx="596766" cy="60181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E0F20DF-FA60-4A43-BE7F-A8E4CAD7647E}"/>
              </a:ext>
            </a:extLst>
          </p:cNvPr>
          <p:cNvSpPr/>
          <p:nvPr/>
        </p:nvSpPr>
        <p:spPr>
          <a:xfrm>
            <a:off x="4981074" y="2536340"/>
            <a:ext cx="3840480" cy="2160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100"/>
              </a:lnSpc>
            </a:pPr>
            <a:r>
              <a:rPr lang="es-ES" sz="2800" b="1" dirty="0">
                <a:latin typeface="Book Antiqua" panose="02040602050305030304" pitchFamily="18" charset="0"/>
              </a:rPr>
              <a:t>Imprescindible </a:t>
            </a:r>
            <a:r>
              <a:rPr lang="es-ES" sz="2800" b="1" dirty="0" smtClean="0">
                <a:latin typeface="Book Antiqua" panose="02040602050305030304" pitchFamily="18" charset="0"/>
              </a:rPr>
              <a:t>colaboración y apoyo de las instituciones patrimoniales</a:t>
            </a:r>
            <a:endParaRPr lang="es-ES" sz="28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77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263292" y="3063412"/>
            <a:ext cx="4532922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3600" dirty="0">
                <a:solidFill>
                  <a:srgbClr val="000000"/>
                </a:solidFill>
                <a:latin typeface="Constantia" panose="02030602050306030303" pitchFamily="18" charset="0"/>
                <a:ea typeface="Calibri" panose="020F0502020204030204" pitchFamily="34" charset="0"/>
              </a:rPr>
              <a:t>Muchas gracias por su atención</a:t>
            </a:r>
          </a:p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s-ES" sz="240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hcarvajal@ucm.es</a:t>
            </a:r>
            <a:r>
              <a:rPr lang="es-ES" sz="240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24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Fundación Ramón Areces | Mad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770" y="5996072"/>
            <a:ext cx="746368" cy="74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s UCM | Biblioteca Complutense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124" y="5919036"/>
            <a:ext cx="728666" cy="82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888374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4048369" y="198014"/>
            <a:ext cx="496276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sz="2400" b="1" dirty="0">
                <a:latin typeface="Book Antiqua" panose="02040602050305030304" pitchFamily="18" charset="0"/>
              </a:rPr>
              <a:t>V Jornadas de Gestión del Patrimonio Bibliográfico REBIUN</a:t>
            </a:r>
          </a:p>
          <a:p>
            <a:pPr algn="ctr">
              <a:spcAft>
                <a:spcPts val="1200"/>
              </a:spcAft>
            </a:pPr>
            <a:r>
              <a:rPr lang="es-ES" sz="16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</a:rPr>
              <a:t>Universidad de Barcelona, 16-17 de abril 2026</a:t>
            </a:r>
          </a:p>
        </p:txBody>
      </p:sp>
    </p:spTree>
    <p:extLst>
      <p:ext uri="{BB962C8B-B14F-4D97-AF65-F5344CB8AC3E}">
        <p14:creationId xmlns:p14="http://schemas.microsoft.com/office/powerpoint/2010/main" val="135268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8347C3E-54DF-47FF-BEC2-0B7740287B53}"/>
              </a:ext>
            </a:extLst>
          </p:cNvPr>
          <p:cNvSpPr/>
          <p:nvPr/>
        </p:nvSpPr>
        <p:spPr>
          <a:xfrm>
            <a:off x="3556000" y="577353"/>
            <a:ext cx="51687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4600"/>
              </a:lnSpc>
              <a:spcAft>
                <a:spcPts val="1200"/>
              </a:spcAft>
            </a:pPr>
            <a:r>
              <a:rPr lang="es-ES" sz="2400" dirty="0">
                <a:latin typeface="Book Antiqua" panose="02040602050305030304" pitchFamily="18" charset="0"/>
              </a:rPr>
              <a:t>1475, agosto 5, Zaragoza </a:t>
            </a:r>
          </a:p>
          <a:p>
            <a:pPr algn="just">
              <a:lnSpc>
                <a:spcPts val="4600"/>
              </a:lnSpc>
            </a:pPr>
            <a:r>
              <a:rPr lang="es-ES" sz="2400" dirty="0">
                <a:latin typeface="Book Antiqua" panose="02040602050305030304" pitchFamily="18" charset="0"/>
              </a:rPr>
              <a:t>Hans </a:t>
            </a:r>
            <a:r>
              <a:rPr lang="es-ES" sz="2400" dirty="0" err="1">
                <a:latin typeface="Book Antiqua" panose="02040602050305030304" pitchFamily="18" charset="0"/>
              </a:rPr>
              <a:t>Panicer</a:t>
            </a:r>
            <a:r>
              <a:rPr lang="es-ES" sz="2400" dirty="0">
                <a:latin typeface="Book Antiqua" panose="02040602050305030304" pitchFamily="18" charset="0"/>
              </a:rPr>
              <a:t>, sastre alemán establecido en Zaragoza, mandaba reclamar a su procurador en Barcelona “</a:t>
            </a:r>
            <a:r>
              <a:rPr lang="es-ES" sz="2400" b="1" dirty="0" err="1">
                <a:latin typeface="Book Antiqua" panose="02040602050305030304" pitchFamily="18" charset="0"/>
              </a:rPr>
              <a:t>cinquo</a:t>
            </a:r>
            <a:r>
              <a:rPr lang="es-ES" sz="2400" b="1" dirty="0">
                <a:latin typeface="Book Antiqua" panose="02040602050305030304" pitchFamily="18" charset="0"/>
              </a:rPr>
              <a:t> mil </a:t>
            </a:r>
            <a:r>
              <a:rPr lang="es-ES" sz="2400" b="1" dirty="0" err="1">
                <a:latin typeface="Book Antiqua" panose="02040602050305030304" pitchFamily="18" charset="0"/>
              </a:rPr>
              <a:t>paperes</a:t>
            </a:r>
            <a:r>
              <a:rPr lang="es-ES" sz="2400" b="1" dirty="0">
                <a:latin typeface="Book Antiqua" panose="02040602050305030304" pitchFamily="18" charset="0"/>
              </a:rPr>
              <a:t> pintados de diversas </a:t>
            </a:r>
            <a:r>
              <a:rPr lang="es-ES" sz="2400" b="1" dirty="0" err="1">
                <a:latin typeface="Book Antiqua" panose="02040602050305030304" pitchFamily="18" charset="0"/>
              </a:rPr>
              <a:t>ymagines</a:t>
            </a:r>
            <a:r>
              <a:rPr lang="es-ES" sz="2400" dirty="0">
                <a:latin typeface="Book Antiqua" panose="02040602050305030304" pitchFamily="18" charset="0"/>
              </a:rPr>
              <a:t>”.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93" y="200756"/>
            <a:ext cx="2854902" cy="618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1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alentín Carderera - Wikipedia, la enciclopedia libre">
            <a:extLst>
              <a:ext uri="{FF2B5EF4-FFF2-40B4-BE49-F238E27FC236}">
                <a16:creationId xmlns:a16="http://schemas.microsoft.com/office/drawing/2014/main" id="{BA49AB57-3600-43F1-96A0-1846C66E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104284" cy="374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CF5F1C1-CE8D-4317-9511-E89EEE29C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582" y="603062"/>
            <a:ext cx="4259884" cy="4350784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F79CCAF4-8557-48AA-A21C-D07C1BB25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12" y="0"/>
            <a:ext cx="2673164" cy="223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9916075-44F2-4D4C-99A3-C644755C2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010" y="3248025"/>
            <a:ext cx="2762250" cy="3609975"/>
          </a:xfrm>
          <a:prstGeom prst="rect">
            <a:avLst/>
          </a:prstGeom>
        </p:spPr>
      </p:pic>
      <p:pic>
        <p:nvPicPr>
          <p:cNvPr id="2052" name="Picture 4" descr="rosell torres isidoro - Iberlibro">
            <a:extLst>
              <a:ext uri="{FF2B5EF4-FFF2-40B4-BE49-F238E27FC236}">
                <a16:creationId xmlns:a16="http://schemas.microsoft.com/office/drawing/2014/main" id="{90646762-4B27-4F4A-A399-9805B7D30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28" y="3415151"/>
            <a:ext cx="2182546" cy="307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B7FDCC-9073-4D6A-BF4E-87E11F49C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2426" y="3091296"/>
            <a:ext cx="2762250" cy="376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8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24238"/>
            <a:ext cx="2857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8" descr="Resultado de imagen de Historia del grabado de Francisco Esteve Botey (Barcelona, 193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s-ES">
              <a:latin typeface="Book Antiqua" panose="0204060205030503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DAE0BB6-610B-42A8-8000-03A5EEE37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37"/>
            <a:ext cx="3475322" cy="4885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F40ECA3-32BE-46F3-B041-9D374B5DDEB7}"/>
              </a:ext>
            </a:extLst>
          </p:cNvPr>
          <p:cNvSpPr/>
          <p:nvPr/>
        </p:nvSpPr>
        <p:spPr>
          <a:xfrm>
            <a:off x="3590222" y="367154"/>
            <a:ext cx="5265019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0825" algn="just">
              <a:lnSpc>
                <a:spcPts val="3500"/>
              </a:lnSpc>
              <a:spcAft>
                <a:spcPts val="800"/>
              </a:spcAft>
            </a:pPr>
            <a:r>
              <a:rPr lang="es-ES" sz="2200" b="1" dirty="0">
                <a:latin typeface="Book Antiqua" panose="020406020503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“Estas editoriales gráficas de los países del Norte invadieron con sus estampas el mercado español e incluso la América virreinal, matando toda posibilidad de competencia en un país como el nuestro”</a:t>
            </a:r>
            <a:r>
              <a:rPr lang="es-ES_tradnl" sz="22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200" b="1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62C741A-AD55-4FD7-8D25-2C3747764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887" y="3783454"/>
            <a:ext cx="2620557" cy="306660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60CA7478-388A-4036-B51A-30E0E718D813}"/>
              </a:ext>
            </a:extLst>
          </p:cNvPr>
          <p:cNvSpPr/>
          <p:nvPr/>
        </p:nvSpPr>
        <p:spPr>
          <a:xfrm>
            <a:off x="5566613" y="5011258"/>
            <a:ext cx="3350190" cy="1678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es-ES_tradnl" dirty="0">
                <a:latin typeface="Book Antiqua" panose="020406020503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Enrique </a:t>
            </a:r>
            <a:r>
              <a:rPr lang="es-ES_tradnl" cap="small" dirty="0">
                <a:latin typeface="Book Antiqua" panose="020406020503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Lafuente Ferrari</a:t>
            </a:r>
            <a:r>
              <a:rPr lang="es-ES_tradnl" dirty="0">
                <a:latin typeface="Book Antiqua" panose="020406020503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“Una antología del grabado español: I. Sobre la historia del grabado en España”, </a:t>
            </a:r>
            <a:r>
              <a:rPr lang="es-ES_tradnl" i="1" dirty="0" err="1">
                <a:latin typeface="Book Antiqua" panose="020406020503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Clavileño</a:t>
            </a:r>
            <a:r>
              <a:rPr lang="es-ES_tradnl" dirty="0">
                <a:latin typeface="Book Antiqua" panose="020406020503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18 (1952), p. 37.</a:t>
            </a:r>
            <a:endParaRPr lang="es-E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94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413885" y="667262"/>
            <a:ext cx="5024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Book Antiqua" panose="02040602050305030304" pitchFamily="18" charset="0"/>
              </a:rPr>
              <a:t>Fernando Checa </a:t>
            </a:r>
            <a:r>
              <a:rPr lang="es-ES" sz="2400" b="1" dirty="0" err="1">
                <a:latin typeface="Book Antiqua" panose="02040602050305030304" pitchFamily="18" charset="0"/>
              </a:rPr>
              <a:t>Cremades</a:t>
            </a:r>
            <a:r>
              <a:rPr lang="es-ES" sz="2400" b="1" dirty="0">
                <a:latin typeface="Book Antiqua" panose="02040602050305030304" pitchFamily="18" charset="0"/>
              </a:rPr>
              <a:t>, 1987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91" y="1614190"/>
            <a:ext cx="3245890" cy="4257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56181B2-58C5-4217-9280-E26D8BC3D7D5}"/>
              </a:ext>
            </a:extLst>
          </p:cNvPr>
          <p:cNvSpPr/>
          <p:nvPr/>
        </p:nvSpPr>
        <p:spPr>
          <a:xfrm>
            <a:off x="4103570" y="2033684"/>
            <a:ext cx="4918510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500"/>
              </a:lnSpc>
            </a:pPr>
            <a:r>
              <a:rPr lang="es-ES_tradnl" sz="26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“Excepcionalmente rico, muy deudor a veces de soluciones foráneas, pero con indudables e importantes aportaciones originales”.</a:t>
            </a:r>
            <a:endParaRPr lang="es-ES" sz="26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0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24238"/>
            <a:ext cx="2857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20E5610-B2CE-4FC3-9E97-0426DA4A0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53" y="265283"/>
            <a:ext cx="3294915" cy="4459118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3 Rectángulo">
            <a:extLst>
              <a:ext uri="{FF2B5EF4-FFF2-40B4-BE49-F238E27FC236}">
                <a16:creationId xmlns:a16="http://schemas.microsoft.com/office/drawing/2014/main" id="{C324DA99-7389-4EE3-AD83-AB4D2CDC4938}"/>
              </a:ext>
            </a:extLst>
          </p:cNvPr>
          <p:cNvSpPr/>
          <p:nvPr/>
        </p:nvSpPr>
        <p:spPr>
          <a:xfrm>
            <a:off x="4586288" y="2748636"/>
            <a:ext cx="3985386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s-ES" sz="2400" b="1" dirty="0">
                <a:latin typeface="Book Antiqua" panose="02040602050305030304" pitchFamily="18" charset="0"/>
              </a:rPr>
              <a:t>CARECE DE IMÁGENES</a:t>
            </a:r>
          </a:p>
          <a:p>
            <a:pPr algn="ctr">
              <a:spcAft>
                <a:spcPts val="1800"/>
              </a:spcAft>
            </a:pPr>
            <a:r>
              <a:rPr lang="es-ES" sz="2400" b="1" dirty="0">
                <a:latin typeface="Book Antiqua" panose="02040602050305030304" pitchFamily="18" charset="0"/>
              </a:rPr>
              <a:t>CITA SOLO 6 ESTAMPAS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3498991-3FC4-4B25-A41B-DDECF16855E4}"/>
              </a:ext>
            </a:extLst>
          </p:cNvPr>
          <p:cNvSpPr txBox="1"/>
          <p:nvPr/>
        </p:nvSpPr>
        <p:spPr>
          <a:xfrm>
            <a:off x="4314431" y="395078"/>
            <a:ext cx="4471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>
                <a:latin typeface="Book Antiqua" panose="02040602050305030304" pitchFamily="18" charset="0"/>
              </a:rPr>
              <a:t>Kurz</a:t>
            </a:r>
            <a:r>
              <a:rPr lang="es-ES" sz="2400" b="1" dirty="0">
                <a:latin typeface="Book Antiqua" panose="02040602050305030304" pitchFamily="18" charset="0"/>
              </a:rPr>
              <a:t>, Martin, </a:t>
            </a:r>
            <a:r>
              <a:rPr lang="de-DE" sz="2400" b="1" i="1" dirty="0">
                <a:latin typeface="Book Antiqua" panose="02040602050305030304" pitchFamily="18" charset="0"/>
              </a:rPr>
              <a:t>Handbuch der Iberischen Bilddrucke des XV. Jahrhunderts</a:t>
            </a:r>
            <a:r>
              <a:rPr lang="de-DE" sz="2400" b="1" dirty="0">
                <a:latin typeface="Book Antiqua" panose="02040602050305030304" pitchFamily="18" charset="0"/>
              </a:rPr>
              <a:t>, Leipzig, Hiersemann, 1931.</a:t>
            </a:r>
            <a:endParaRPr lang="es-ES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0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7D9EB51-5303-4D6C-BCE2-4041EB366882}"/>
              </a:ext>
            </a:extLst>
          </p:cNvPr>
          <p:cNvSpPr/>
          <p:nvPr/>
        </p:nvSpPr>
        <p:spPr>
          <a:xfrm>
            <a:off x="169567" y="854800"/>
            <a:ext cx="4623815" cy="1829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s-ES" sz="5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¿Dónde han ido a parar?</a:t>
            </a:r>
            <a:endParaRPr lang="es-ES" sz="5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4A0A46-A979-46BF-8AE4-7FADD6CA8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685" y="0"/>
            <a:ext cx="4188315" cy="68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2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2ABFE23-C9FA-40AB-B2F8-12AB4F3D3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068" y="2713789"/>
            <a:ext cx="6041863" cy="41436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7D9EB51-5303-4D6C-BCE2-4041EB366882}"/>
              </a:ext>
            </a:extLst>
          </p:cNvPr>
          <p:cNvSpPr/>
          <p:nvPr/>
        </p:nvSpPr>
        <p:spPr>
          <a:xfrm>
            <a:off x="3120875" y="171407"/>
            <a:ext cx="2902252" cy="126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s-E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Rueda de la Fortuna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INVENT/42368 y </a:t>
            </a:r>
            <a:r>
              <a:rPr lang="es-E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Árbol de los estamentos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INVENT/4236 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6069867-51C7-410A-8C58-67C5D7AFF29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31490" cy="456184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AEEF74D-15B3-45A6-8834-E869B80984B6}"/>
              </a:ext>
            </a:extLst>
          </p:cNvPr>
          <p:cNvSpPr/>
          <p:nvPr/>
        </p:nvSpPr>
        <p:spPr>
          <a:xfrm>
            <a:off x="3608433" y="2096254"/>
            <a:ext cx="1838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BNE MSS/10269</a:t>
            </a:r>
            <a:endParaRPr lang="es-ES" dirty="0">
              <a:latin typeface="Constantia" panose="02030602050306030303" pitchFamily="18" charset="0"/>
            </a:endParaRPr>
          </a:p>
        </p:txBody>
      </p:sp>
      <p:pic>
        <p:nvPicPr>
          <p:cNvPr id="7" name="Imagen 6" descr="Un dibujo de una persona&#10;&#10;Descripción generada automáticamente con confianza baja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127" y="0"/>
            <a:ext cx="3120872" cy="450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2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e62f-8909-4e64-a3f9-5eafc4c8ed3e" xsi:nil="true"/>
    <lcf76f155ced4ddcb4097134ff3c332f xmlns="a752e01c-04bd-41f2-ac56-46c23207d59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7DF4A6-7AF7-486F-8588-F34B68AF1A79}">
  <ds:schemaRefs>
    <ds:schemaRef ds:uri="http://schemas.microsoft.com/office/2006/metadata/properties"/>
    <ds:schemaRef ds:uri="http://schemas.microsoft.com/office/infopath/2007/PartnerControls"/>
    <ds:schemaRef ds:uri="f335d21d-08a9-4b49-a854-63fbf993f17d"/>
    <ds:schemaRef ds:uri="02438a32-e18b-4eac-be57-1917724db1f8"/>
  </ds:schemaRefs>
</ds:datastoreItem>
</file>

<file path=customXml/itemProps2.xml><?xml version="1.0" encoding="utf-8"?>
<ds:datastoreItem xmlns:ds="http://schemas.openxmlformats.org/officeDocument/2006/customXml" ds:itemID="{01C88591-D2AF-44F7-BE49-2B9D8426E4B4}"/>
</file>

<file path=customXml/itemProps3.xml><?xml version="1.0" encoding="utf-8"?>
<ds:datastoreItem xmlns:ds="http://schemas.openxmlformats.org/officeDocument/2006/customXml" ds:itemID="{DC7DF4F8-0B8E-4C4C-B090-BF68475796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832</Words>
  <Application>Microsoft Office PowerPoint</Application>
  <PresentationFormat>Presentación en pantalla (4:3)</PresentationFormat>
  <Paragraphs>103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7" baseType="lpstr">
      <vt:lpstr>Arial</vt:lpstr>
      <vt:lpstr>Book Antiqua</vt:lpstr>
      <vt:lpstr>Calibri</vt:lpstr>
      <vt:lpstr>Calibri Light</vt:lpstr>
      <vt:lpstr>Cambria</vt:lpstr>
      <vt:lpstr>Constantia</vt:lpstr>
      <vt:lpstr>Garet Bold</vt:lpstr>
      <vt:lpstr>Times New Roman</vt:lpstr>
      <vt:lpstr>Wingdings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Neus Verger</dc:creator>
  <cp:lastModifiedBy>Helena</cp:lastModifiedBy>
  <cp:revision>36</cp:revision>
  <dcterms:created xsi:type="dcterms:W3CDTF">2026-02-23T11:01:56Z</dcterms:created>
  <dcterms:modified xsi:type="dcterms:W3CDTF">2026-04-13T16:32:54Z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