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</p:sldMasterIdLst>
  <p:notesMasterIdLst>
    <p:notesMasterId r:id="rId14"/>
  </p:notesMasterIdLst>
  <p:sldIdLst>
    <p:sldId id="266" r:id="rId2"/>
    <p:sldId id="26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5143500" type="screen16x9"/>
  <p:notesSz cx="6858000" cy="9144000"/>
  <p:embeddedFontLst>
    <p:embeddedFont>
      <p:font typeface="Candara" panose="020E0502030303020204" pitchFamily="34" charset="0"/>
      <p:regular r:id="rId15"/>
      <p:bold r:id="rId16"/>
      <p:italic r:id="rId17"/>
      <p:boldItalic r:id="rId18"/>
    </p:embeddedFont>
    <p:embeddedFont>
      <p:font typeface="Cambria" panose="02040503050406030204" pitchFamily="18" charset="0"/>
      <p:regular r:id="rId19"/>
      <p:bold r:id="rId20"/>
      <p:italic r:id="rId21"/>
      <p:bold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Verdana" panose="020B0604030504040204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65b1ae7c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7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g65b1ae7c07_0_0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5b1ae7c07_0_310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g65b1ae7c07_0_3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291" y="685838"/>
            <a:ext cx="6675600" cy="3429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65b1ae7c07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291" y="685838"/>
            <a:ext cx="6675600" cy="3429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g65b1ae7c07_0_47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5b1ae7c07_0_408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65b1ae7c07_0_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291" y="685838"/>
            <a:ext cx="6675600" cy="3429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5b1ae7c07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65b1ae7c07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5b1ae7c07_0_4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65b1ae7c07_0_4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65c06aa6ce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g65c06aa6ce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6ae0d64f70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g6ae0d64f70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65b1ae7c07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65b1ae7c07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65b1ae7c07_0_2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g65b1ae7c07_0_2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175275" y="1069475"/>
            <a:ext cx="2748000" cy="848100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/>
        </p:nvSpPr>
        <p:spPr>
          <a:xfrm>
            <a:off x="152625" y="1069475"/>
            <a:ext cx="2793300" cy="17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2923300" y="1069475"/>
            <a:ext cx="5037600" cy="848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1" i="0" u="none" strike="noStrike" cap="none">
              <a:solidFill>
                <a:srgbClr val="C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TITLE_AND_BODY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/>
          <p:nvPr/>
        </p:nvSpPr>
        <p:spPr>
          <a:xfrm>
            <a:off x="0" y="0"/>
            <a:ext cx="40212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4"/>
          <p:cNvSpPr txBox="1"/>
          <p:nvPr/>
        </p:nvSpPr>
        <p:spPr>
          <a:xfrm>
            <a:off x="860705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0" name="Google Shape;60;p14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3140225" y="2286450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900" y="2425770"/>
            <a:ext cx="3139712" cy="19569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_ONLY_1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/>
          <p:nvPr/>
        </p:nvSpPr>
        <p:spPr>
          <a:xfrm>
            <a:off x="1506200" y="1263875"/>
            <a:ext cx="6176100" cy="32400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5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Google Shape;67;p15"/>
          <p:cNvSpPr txBox="1"/>
          <p:nvPr/>
        </p:nvSpPr>
        <p:spPr>
          <a:xfrm>
            <a:off x="1720075" y="1384525"/>
            <a:ext cx="5793000" cy="17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8" name="Google Shape;68;p15"/>
          <p:cNvSpPr/>
          <p:nvPr/>
        </p:nvSpPr>
        <p:spPr>
          <a:xfrm>
            <a:off x="1935725" y="1585575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_1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6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solidFill>
            <a:srgbClr val="AF2741"/>
          </a:solidFill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2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/>
          <p:nvPr/>
        </p:nvSpPr>
        <p:spPr>
          <a:xfrm>
            <a:off x="1506200" y="1263875"/>
            <a:ext cx="6176100" cy="32400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7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7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7"/>
          <p:cNvSpPr txBox="1"/>
          <p:nvPr/>
        </p:nvSpPr>
        <p:spPr>
          <a:xfrm>
            <a:off x="1720075" y="1384525"/>
            <a:ext cx="5793000" cy="17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8" name="Google Shape;78;p17"/>
          <p:cNvSpPr/>
          <p:nvPr/>
        </p:nvSpPr>
        <p:spPr>
          <a:xfrm>
            <a:off x="1935725" y="1585575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3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/>
          <p:nvPr/>
        </p:nvSpPr>
        <p:spPr>
          <a:xfrm>
            <a:off x="1506200" y="1263875"/>
            <a:ext cx="6176100" cy="32400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8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8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3" name="Google Shape;83;p18"/>
          <p:cNvSpPr txBox="1"/>
          <p:nvPr/>
        </p:nvSpPr>
        <p:spPr>
          <a:xfrm>
            <a:off x="1720075" y="1384525"/>
            <a:ext cx="5793000" cy="17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4" name="Google Shape;84;p18"/>
          <p:cNvSpPr/>
          <p:nvPr/>
        </p:nvSpPr>
        <p:spPr>
          <a:xfrm>
            <a:off x="1935725" y="1585575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05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5. Resolución de </a:t>
            </a:r>
            <a:r>
              <a:rPr lang="es-ES" sz="105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problemas: </a:t>
            </a:r>
            <a:r>
              <a:rPr lang="es-ES" sz="105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5.1. Resolución de problemas técnicos: </a:t>
            </a:r>
            <a:br>
              <a:rPr lang="es-ES" sz="105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05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Identificar problemas técnicos y resolverlos en el uso de dispositivos y entornos digitales</a:t>
            </a: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05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</a:t>
            </a: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244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/>
          <p:nvPr/>
        </p:nvSpPr>
        <p:spPr>
          <a:xfrm>
            <a:off x="0" y="-1300"/>
            <a:ext cx="6086400" cy="12360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6"/>
          <p:cNvSpPr txBox="1"/>
          <p:nvPr/>
        </p:nvSpPr>
        <p:spPr>
          <a:xfrm>
            <a:off x="102000" y="232249"/>
            <a:ext cx="6086400" cy="123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200" b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¿SABES QUE HAY GUÍAS DE AYUDA PARA RESOLVER PROBLEMAS TÉCNICOS? </a:t>
            </a:r>
            <a:endParaRPr sz="2200" b="1" i="0" u="none" strike="noStrike" cap="none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9" name="Google Shape;159;p2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6"/>
          <p:cNvSpPr txBox="1"/>
          <p:nvPr/>
        </p:nvSpPr>
        <p:spPr>
          <a:xfrm>
            <a:off x="1147300" y="2605050"/>
            <a:ext cx="16200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El conjunto de datos sobre una persona u organización,  accesibles de forma pública través de Internet. 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1" name="Google Shape;161;p26"/>
          <p:cNvSpPr txBox="1"/>
          <p:nvPr/>
        </p:nvSpPr>
        <p:spPr>
          <a:xfrm>
            <a:off x="5207100" y="2605050"/>
            <a:ext cx="1771800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Es u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na identidad     fragmentada y múltiple,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compuesta por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diferentes perfiles según el entorno 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o contexto en que se construya.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2" name="Google Shape;162;p26"/>
          <p:cNvSpPr txBox="1"/>
          <p:nvPr/>
        </p:nvSpPr>
        <p:spPr>
          <a:xfrm>
            <a:off x="774750" y="1406275"/>
            <a:ext cx="7594500" cy="18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3" name="Google Shape;163;p26"/>
          <p:cNvSpPr/>
          <p:nvPr/>
        </p:nvSpPr>
        <p:spPr>
          <a:xfrm>
            <a:off x="872200" y="1467475"/>
            <a:ext cx="6969000" cy="3550200"/>
          </a:xfrm>
          <a:prstGeom prst="rect">
            <a:avLst/>
          </a:prstGeom>
          <a:solidFill>
            <a:srgbClr val="EEEEEE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64" name="Google Shape;16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910385">
            <a:off x="7746488" y="766600"/>
            <a:ext cx="376745" cy="81689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6"/>
          <p:cNvSpPr txBox="1"/>
          <p:nvPr/>
        </p:nvSpPr>
        <p:spPr>
          <a:xfrm>
            <a:off x="1128825" y="2375425"/>
            <a:ext cx="5653800" cy="6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6"/>
          <p:cNvSpPr txBox="1"/>
          <p:nvPr/>
        </p:nvSpPr>
        <p:spPr>
          <a:xfrm>
            <a:off x="1344775" y="1928825"/>
            <a:ext cx="5653800" cy="30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Franklin Gothic"/>
              <a:buChar char="➢"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caso de tener algún problema técnico, debes consultar las guías de ayuda, que podrás encontrar identificadas por diferentes iconos</a:t>
            </a: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Franklin Gothic"/>
              <a:buChar char="➢"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Adopta un enfoque activo para la solución de problemas. Busca en Internet vídeos y manuales</a:t>
            </a: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Franklin Gothic"/>
              <a:buChar char="➢"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 consultando las guías no encuentras la solución, contacta con el servicio técnico de tu universidad</a:t>
            </a: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67" name="Google Shape;16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82625" y="3659100"/>
            <a:ext cx="971900" cy="129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/>
          <p:nvPr/>
        </p:nvSpPr>
        <p:spPr>
          <a:xfrm>
            <a:off x="0" y="-1300"/>
            <a:ext cx="6086400" cy="11394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7"/>
          <p:cNvSpPr txBox="1"/>
          <p:nvPr/>
        </p:nvSpPr>
        <p:spPr>
          <a:xfrm>
            <a:off x="102000" y="156050"/>
            <a:ext cx="6086400" cy="8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SEGURIDAD ¿POR QUÉ Y PARA QUÉ?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4" name="Google Shape;174;p27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7"/>
          <p:cNvSpPr txBox="1"/>
          <p:nvPr/>
        </p:nvSpPr>
        <p:spPr>
          <a:xfrm>
            <a:off x="1147300" y="2605050"/>
            <a:ext cx="16200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El conjunto de datos sobre una persona u organización,  accesibles de forma pública través de Internet. 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6" name="Google Shape;176;p27"/>
          <p:cNvSpPr txBox="1"/>
          <p:nvPr/>
        </p:nvSpPr>
        <p:spPr>
          <a:xfrm>
            <a:off x="5207100" y="2605050"/>
            <a:ext cx="1771800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Es u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na identidad     fragmentada y múltiple,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compuesta por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diferentes perfiles según el entorno 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o contexto en que se construya.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7" name="Google Shape;177;p27"/>
          <p:cNvSpPr txBox="1"/>
          <p:nvPr/>
        </p:nvSpPr>
        <p:spPr>
          <a:xfrm>
            <a:off x="102000" y="1228350"/>
            <a:ext cx="6622200" cy="344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800"/>
              <a:buFont typeface="Cambria"/>
              <a:buChar char="➢"/>
            </a:pP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>Las medidas de seguridad están enfocadas para prevenir y evitar  virus o ciberataques</a:t>
            </a: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800"/>
              <a:buFont typeface="Cambria"/>
              <a:buChar char="➢"/>
            </a:pP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>Conoce las aplicaciones y medidas que la universidad pone a tu disposición para que estés protegido</a:t>
            </a: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800"/>
              <a:buFont typeface="Cambria"/>
              <a:buChar char="➢"/>
            </a:pP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>Usa antivirus y mantenlo actualizado</a:t>
            </a: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800"/>
              <a:buFont typeface="Cambria"/>
              <a:buChar char="➢"/>
            </a:pP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>Utiliza software legal y no descargues ficheros de sitios poco recomendables</a:t>
            </a: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>dejarse aconsejar y sobretodo preguntar si hay alguna duda o concepto que no se entiende. </a:t>
            </a: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>En todos los campus universitarios existe un departamento de informática donde enviar las consultas relacionadas con la tecnología, que nos ayudarán a resolver las dudas que tengamos con el uso de la tecnología y sus recursos. </a:t>
            </a: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>Además también existen manuales y guías de uso de los programas recomendados por la universidad que pueden ser de mucha ayuda en tu día a día académico. </a:t>
            </a: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78" name="Google Shape;17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5500" y="3486150"/>
            <a:ext cx="2508500" cy="165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5. Resolución </a:t>
            </a:r>
            <a:r>
              <a:rPr lang="es-ES" sz="120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200" smtClean="0">
                <a:latin typeface="Arial" panose="020B0604020202020204" pitchFamily="34" charset="0"/>
                <a:cs typeface="Arial" panose="020B0604020202020204" pitchFamily="34" charset="0"/>
              </a:rPr>
              <a:t>problemas: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5.1. Resolución de problemas técnicos: </a:t>
            </a:r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Identificar problemas técnicos y resolverlos en el uso de dispositivos y entornos digitales</a:t>
            </a: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95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9"/>
          <p:cNvSpPr/>
          <p:nvPr/>
        </p:nvSpPr>
        <p:spPr>
          <a:xfrm>
            <a:off x="175275" y="1069475"/>
            <a:ext cx="2748000" cy="1302600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9"/>
          <p:cNvSpPr txBox="1"/>
          <p:nvPr/>
        </p:nvSpPr>
        <p:spPr>
          <a:xfrm>
            <a:off x="152625" y="1069475"/>
            <a:ext cx="2793300" cy="11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Resolución de problemas técnicos</a:t>
            </a: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2" name="Google Shape;92;p19"/>
          <p:cNvSpPr/>
          <p:nvPr/>
        </p:nvSpPr>
        <p:spPr>
          <a:xfrm>
            <a:off x="2923300" y="1069475"/>
            <a:ext cx="5659200" cy="13026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9"/>
          <p:cNvSpPr txBox="1"/>
          <p:nvPr/>
        </p:nvSpPr>
        <p:spPr>
          <a:xfrm>
            <a:off x="2985625" y="992430"/>
            <a:ext cx="5864400" cy="1961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2700" b="1" dirty="0">
                <a:solidFill>
                  <a:srgbClr val="AF274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Identificar problemas técnicos y resolverlos en el uso de dispositivos y entornos </a:t>
            </a:r>
            <a:r>
              <a:rPr lang="es" sz="2700" b="1" dirty="0" smtClean="0">
                <a:solidFill>
                  <a:srgbClr val="AF274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digitales</a:t>
            </a:r>
            <a:endParaRPr sz="2700" b="1" i="0" u="none" strike="noStrike" cap="none" dirty="0">
              <a:solidFill>
                <a:srgbClr val="AF274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0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0" name="Google Shape;100;p20"/>
          <p:cNvSpPr txBox="1"/>
          <p:nvPr/>
        </p:nvSpPr>
        <p:spPr>
          <a:xfrm>
            <a:off x="3148600" y="2036174"/>
            <a:ext cx="5659500" cy="27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Saber conectarte a una red doméstica o educativa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Configurar dispositivos móviles para que funcionen correctamente y conocer los sistemas de seguridad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Saber buscar la información para la resolución teórica y técnica de problemas relacionados con el uso de recursos, herramientas y servicios digitales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/>
          <p:nvPr/>
        </p:nvSpPr>
        <p:spPr>
          <a:xfrm>
            <a:off x="2212925" y="1377150"/>
            <a:ext cx="4893900" cy="3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Características técnicas de los dispositivos, herramientas, entornos y servicios digitales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Configuración y conexión de tus dispositivos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Conexión Wi-Fi: Eduroam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Acceso a Aulas Virtuales y MOOCs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Solución de problemas técnicos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Seguridad: ¿por qué y para qué?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6" name="Google Shape;106;p21"/>
          <p:cNvSpPr/>
          <p:nvPr/>
        </p:nvSpPr>
        <p:spPr>
          <a:xfrm>
            <a:off x="1975100" y="2097556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1"/>
          <p:cNvSpPr/>
          <p:nvPr/>
        </p:nvSpPr>
        <p:spPr>
          <a:xfrm>
            <a:off x="1975100" y="2921158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1"/>
          <p:cNvSpPr/>
          <p:nvPr/>
        </p:nvSpPr>
        <p:spPr>
          <a:xfrm>
            <a:off x="1975100" y="3332955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1"/>
          <p:cNvSpPr/>
          <p:nvPr/>
        </p:nvSpPr>
        <p:spPr>
          <a:xfrm>
            <a:off x="1975100" y="2509344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1"/>
          <p:cNvSpPr/>
          <p:nvPr/>
        </p:nvSpPr>
        <p:spPr>
          <a:xfrm>
            <a:off x="1975100" y="3805605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/>
          <p:nvPr/>
        </p:nvSpPr>
        <p:spPr>
          <a:xfrm>
            <a:off x="0" y="-1300"/>
            <a:ext cx="6086400" cy="12360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2"/>
          <p:cNvSpPr txBox="1"/>
          <p:nvPr/>
        </p:nvSpPr>
        <p:spPr>
          <a:xfrm>
            <a:off x="29100" y="0"/>
            <a:ext cx="6159300" cy="16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¿</a:t>
            </a:r>
            <a:r>
              <a:rPr lang="es" sz="18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CONOCES LAS CARACTERÍSTICAS TÉCNICAS DE LOS DISPOSITIVOS, HERRAMIENTAS, ENTORNOS Y SERVICIOS DIGITALES QUE USAS?</a:t>
            </a:r>
            <a:endParaRPr sz="18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7" name="Google Shape;117;p22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2"/>
          <p:cNvSpPr txBox="1"/>
          <p:nvPr/>
        </p:nvSpPr>
        <p:spPr>
          <a:xfrm>
            <a:off x="1147300" y="2605050"/>
            <a:ext cx="16200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El conjunto de datos sobre una persona u organización,  accesibles de forma pública través de Internet. 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9" name="Google Shape;119;p22"/>
          <p:cNvSpPr txBox="1"/>
          <p:nvPr/>
        </p:nvSpPr>
        <p:spPr>
          <a:xfrm>
            <a:off x="5207100" y="2605050"/>
            <a:ext cx="1771800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Es u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na identidad     fragmentada y múltiple,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compuesta por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diferentes perfiles según el entorno 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o contexto en que se construya.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0" name="Google Shape;120;p22"/>
          <p:cNvSpPr txBox="1"/>
          <p:nvPr/>
        </p:nvSpPr>
        <p:spPr>
          <a:xfrm>
            <a:off x="4930800" y="1625100"/>
            <a:ext cx="4213200" cy="30288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Debes conocer qué elementos hay en un ordenador o en un dispositivo digital</a:t>
            </a: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 importante saber configurar dispositivos móviles para que funcionen correctamente</a:t>
            </a: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1" name="Google Shape;1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75" y="1876400"/>
            <a:ext cx="4580699" cy="31412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2"/>
          <p:cNvSpPr txBox="1"/>
          <p:nvPr/>
        </p:nvSpPr>
        <p:spPr>
          <a:xfrm>
            <a:off x="10843050" y="855475"/>
            <a:ext cx="6159300" cy="7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/>
          <p:nvPr/>
        </p:nvSpPr>
        <p:spPr>
          <a:xfrm>
            <a:off x="0" y="-1300"/>
            <a:ext cx="6086400" cy="12360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3"/>
          <p:cNvSpPr txBox="1"/>
          <p:nvPr/>
        </p:nvSpPr>
        <p:spPr>
          <a:xfrm>
            <a:off x="102000" y="232250"/>
            <a:ext cx="60864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CONFIGURACIÓN Y CONEXIONES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9" name="Google Shape;129;p23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3"/>
          <p:cNvSpPr txBox="1"/>
          <p:nvPr/>
        </p:nvSpPr>
        <p:spPr>
          <a:xfrm>
            <a:off x="1147300" y="2605050"/>
            <a:ext cx="16200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El conjunto de datos sobre una persona u organización,  accesibles de forma pública través de Internet. 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1" name="Google Shape;131;p23"/>
          <p:cNvSpPr txBox="1"/>
          <p:nvPr/>
        </p:nvSpPr>
        <p:spPr>
          <a:xfrm>
            <a:off x="5207100" y="2605050"/>
            <a:ext cx="1771800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Es u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na identidad     fragmentada y múltiple,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compuesta por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diferentes perfiles según el entorno 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o contexto en que se construya.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2" name="Google Shape;132;p23"/>
          <p:cNvSpPr txBox="1"/>
          <p:nvPr/>
        </p:nvSpPr>
        <p:spPr>
          <a:xfrm>
            <a:off x="1433125" y="1403675"/>
            <a:ext cx="7719600" cy="36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720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2000"/>
              <a:buFont typeface="Cambria"/>
              <a:buChar char="➢"/>
            </a:pPr>
            <a:r>
              <a:rPr lang="es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Ten en cuenta que la configuración de tu cuenta de cliente del  correo electrónico es diferente para cada aplicación (Android, Iphone…)</a:t>
            </a: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720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2000"/>
              <a:buFont typeface="Cambria"/>
              <a:buChar char="➢"/>
            </a:pPr>
            <a:r>
              <a:rPr lang="es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El acceso a la red a través de la tecnología Wi-Fi proporciona a los usuarios la posibilidad de conectar sus equipos personales y/o portátiles a la red corporativa evitando el uso de cables</a:t>
            </a: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720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2000"/>
              <a:buFont typeface="Cambria"/>
              <a:buChar char="➢"/>
            </a:pPr>
            <a:r>
              <a:rPr lang="es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Eduroam permite más tipos de tráfico,  además de ofrecer la opción de usar cualquier Wi-Fi eduroam por todo el mundo</a:t>
            </a: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/>
          <p:nvPr/>
        </p:nvSpPr>
        <p:spPr>
          <a:xfrm>
            <a:off x="0" y="-1300"/>
            <a:ext cx="6086400" cy="12360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4"/>
          <p:cNvSpPr txBox="1"/>
          <p:nvPr/>
        </p:nvSpPr>
        <p:spPr>
          <a:xfrm>
            <a:off x="102000" y="232250"/>
            <a:ext cx="60864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CONEXIÓN WI-FI: EDUROAM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9" name="Google Shape;139;p24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4"/>
          <p:cNvSpPr txBox="1"/>
          <p:nvPr/>
        </p:nvSpPr>
        <p:spPr>
          <a:xfrm>
            <a:off x="1147300" y="2605050"/>
            <a:ext cx="16200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El conjunto de datos sobre una persona u organización,  accesibles de forma pública través de Internet. 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5207100" y="2605050"/>
            <a:ext cx="1771800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Es u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na identidad     fragmentada y múltiple,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compuesta por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diferentes perfiles según el entorno 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o contexto en que se construya.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" name="Google Shape;142;p24"/>
          <p:cNvSpPr txBox="1"/>
          <p:nvPr/>
        </p:nvSpPr>
        <p:spPr>
          <a:xfrm>
            <a:off x="1433125" y="1403675"/>
            <a:ext cx="7719600" cy="36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720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800"/>
              <a:buFont typeface="Cambria"/>
              <a:buChar char="➢"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El uso de Eduroam por primera vez desde un dispositivo requiere la configuración previa del mismo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720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800"/>
              <a:buFont typeface="Cambria"/>
              <a:buChar char="➢"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forma recomendada de realizar esta configuración es siguiendo las instrucciones que te proporciona tu universidad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720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800"/>
              <a:buFont typeface="Cambria"/>
              <a:buChar char="➢"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Una buena configuración garantiza la seguridad y confirmará que tu dispositivo habla con el servidor de autenticación correcto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720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800"/>
              <a:buFont typeface="Cambria"/>
              <a:buChar char="➢"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Para solucionar los problemas de conexión la universidad te ofrece un servicio de atención al usuario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5"/>
          <p:cNvSpPr/>
          <p:nvPr/>
        </p:nvSpPr>
        <p:spPr>
          <a:xfrm>
            <a:off x="0" y="-1300"/>
            <a:ext cx="6086400" cy="12360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5"/>
          <p:cNvSpPr txBox="1"/>
          <p:nvPr/>
        </p:nvSpPr>
        <p:spPr>
          <a:xfrm>
            <a:off x="102000" y="232250"/>
            <a:ext cx="60864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ACCESO A AULAS VIRTUALES Y MOOCS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9" name="Google Shape;149;p25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5"/>
          <p:cNvSpPr txBox="1"/>
          <p:nvPr/>
        </p:nvSpPr>
        <p:spPr>
          <a:xfrm>
            <a:off x="1147300" y="2605050"/>
            <a:ext cx="16200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El conjunto de datos sobre una persona u organización,  accesibles de forma pública través de Internet. 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1" name="Google Shape;151;p25"/>
          <p:cNvSpPr txBox="1"/>
          <p:nvPr/>
        </p:nvSpPr>
        <p:spPr>
          <a:xfrm>
            <a:off x="5207100" y="2605050"/>
            <a:ext cx="1771800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Es u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na identidad     fragmentada y múltiple,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compuesta por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diferentes perfiles según el entorno 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o contexto en que se construya.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2" name="Google Shape;152;p25"/>
          <p:cNvSpPr txBox="1"/>
          <p:nvPr/>
        </p:nvSpPr>
        <p:spPr>
          <a:xfrm>
            <a:off x="1433125" y="1403675"/>
            <a:ext cx="7719600" cy="36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720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200"/>
              <a:buFont typeface="Franklin Gothic"/>
              <a:buChar char="➢"/>
            </a:pPr>
            <a:r>
              <a:rPr lang="es" sz="12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acceder a Aulas Virtuales lo primero que necesitas es un dispositivo con conexión a Internet, ya sea un ordenador o un dispositivo móvil, para que puedas entrar desde cualquier sitio</a:t>
            </a:r>
            <a:endParaRPr sz="1200">
              <a:solidFill>
                <a:srgbClr val="666666"/>
              </a:solidFill>
              <a:highlight>
                <a:srgbClr val="F2F2F2"/>
              </a:highlight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2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720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200"/>
              <a:buFont typeface="Franklin Gothic"/>
              <a:buChar char="➢"/>
            </a:pPr>
            <a:r>
              <a:rPr lang="es" sz="12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 posible que requiera un navegador web con una resolución mínima recomendada (Safari, Firefox, Window, Chrome…)</a:t>
            </a:r>
            <a:endParaRPr sz="12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720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200"/>
              <a:buFont typeface="Franklin Gothic"/>
              <a:buChar char="➢"/>
            </a:pPr>
            <a:r>
              <a:rPr lang="es" sz="12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problemas derivados de autenticación de credenciales o de imposibilidad de acceso deberás resolverlos con los tutoriales, preguntas frecuentes... o con “Ayuda o Soporte al Usuario”</a:t>
            </a:r>
            <a:endParaRPr sz="1200">
              <a:solidFill>
                <a:srgbClr val="666666"/>
              </a:solidFill>
              <a:highlight>
                <a:srgbClr val="F2F2F2"/>
              </a:highlight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2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720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2741"/>
              </a:buClr>
              <a:buSzPts val="1200"/>
              <a:buFont typeface="Franklin Gothic"/>
              <a:buChar char="➢"/>
            </a:pPr>
            <a:r>
              <a:rPr lang="es" sz="12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 has olvidado la clave de acceso, o simplemente deseas cambiarla, podrás utilizar la herramienta de Restablecer Contraseña</a:t>
            </a:r>
            <a:endParaRPr sz="12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720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ranklin Gothic"/>
              <a:buChar char="➢"/>
            </a:pPr>
            <a:r>
              <a:rPr lang="es" sz="12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MOOCs son cursos a distancia, sólo se necesita tener un ordenador, conexión a Internet y usar un navegador web. Los materiales que se utilizan en el curso están disponibles en Internet. Sólo necesitas registrarte</a:t>
            </a:r>
            <a:endParaRPr sz="12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898</Words>
  <Application>Microsoft Office PowerPoint</Application>
  <PresentationFormat>Presentación en pantalla (16:9)</PresentationFormat>
  <Paragraphs>104</Paragraphs>
  <Slides>12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Candara</vt:lpstr>
      <vt:lpstr>Cambria</vt:lpstr>
      <vt:lpstr>Franklin Gothic</vt:lpstr>
      <vt:lpstr>Arial</vt:lpstr>
      <vt:lpstr>Bliss Pro</vt:lpstr>
      <vt:lpstr>Calibri</vt:lpstr>
      <vt:lpstr>Verdana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Garbiñe Ustarroz</dc:creator>
  <cp:lastModifiedBy>Garbiñe Ustarroz</cp:lastModifiedBy>
  <cp:revision>5</cp:revision>
  <dcterms:modified xsi:type="dcterms:W3CDTF">2020-01-08T10:23:00Z</dcterms:modified>
</cp:coreProperties>
</file>