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17"/>
  </p:notesMasterIdLst>
  <p:sldIdLst>
    <p:sldId id="268" r:id="rId3"/>
    <p:sldId id="269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Verdana" panose="020B0604030504040204" pitchFamily="34" charset="0"/>
      <p:regular r:id="rId22"/>
      <p:bold r:id="rId23"/>
      <p:italic r:id="rId24"/>
      <p:boldItalic r:id="rId25"/>
    </p:embeddedFont>
    <p:embeddedFont>
      <p:font typeface="Franklin Gothic" panose="020B0604020202020204" charset="0"/>
      <p:bold r:id="rId26"/>
    </p:embeddedFont>
    <p:embeddedFont>
      <p:font typeface="Candara" panose="020E0502030303020204" pitchFamily="34" charset="0"/>
      <p:regular r:id="rId27"/>
      <p:bold r:id="rId28"/>
      <p:italic r:id="rId29"/>
      <p:boldItalic r:id="rId30"/>
    </p:embeddedFont>
    <p:embeddedFont>
      <p:font typeface="Cambria" panose="02040503050406030204" pitchFamily="18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C45C03C-DDCE-4348-90FA-D9218A7320A1}">
  <a:tblStyle styleId="{7C45C03C-DDCE-4348-90FA-D9218A7320A1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ineye.com/" TargetMode="External"/><Relationship Id="rId13" Type="http://schemas.openxmlformats.org/officeDocument/2006/relationships/hyperlink" Target="https://www.boe.es/buscar/act.php?id=BOE-A-1996-8930&amp;tn=1&amp;p=20141105&amp;vd=#a138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s://www.turnitin.com/es" TargetMode="External"/><Relationship Id="rId7" Type="http://schemas.openxmlformats.org/officeDocument/2006/relationships/hyperlink" Target="http://www.crossref.org/" TargetMode="External"/><Relationship Id="rId12" Type="http://schemas.openxmlformats.org/officeDocument/2006/relationships/hyperlink" Target="https://www.boe.es/buscar/act.php?id=BOE-A-1996-8930&amp;tn=1&amp;p=20141105&amp;vd=#a6" TargetMode="External"/><Relationship Id="rId17" Type="http://schemas.openxmlformats.org/officeDocument/2006/relationships/hyperlink" Target="http://www.boe.es/aeboe/consultas/bases_datos/search.php?coleccion=conso&amp;frases=no&amp;sort_field%5B0%5D=id_rng_peso&amp;sort_order%5B0%5D=asc&amp;sort_field%5B1%5D=fpu&amp;sort_order%5B1%5D=desc&amp;operador%5B0%5D=and&amp;campo%5B0%5D=TIT&amp;dato%5B0%5D=Ley+Org%E1nica+2%2F1984+de+26+de+marzo&amp;operador%5B1%5D=and&amp;operador%5B1%5D=and&amp;campo%5B1%5D=ID_TIPOLOGIA&amp;dato%5B1%5D=&amp;operador%5B2%5D=and&amp;campo%5B2%5D=ID_RNG&amp;dato%5B2%5D=&amp;operador%5B3%5D=and&amp;campo%5B3%5D=FPU&amp;dato%5B3%5D%5B0%5D=&amp;dato%5B3%5D%5B1%5D=&amp;page_hits=40&amp;OK=Buscar" TargetMode="External"/><Relationship Id="rId2" Type="http://schemas.openxmlformats.org/officeDocument/2006/relationships/notesSlide" Target="../notesSlides/notesSlide10.xml"/><Relationship Id="rId16" Type="http://schemas.openxmlformats.org/officeDocument/2006/relationships/hyperlink" Target="https://www.boe.es/buscar/act.php?id=BOE-A-1995-25444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plagiarism.bloomfieldmedia.com/wordpress/software/wcopyfind/" TargetMode="External"/><Relationship Id="rId11" Type="http://schemas.openxmlformats.org/officeDocument/2006/relationships/hyperlink" Target="http://www.scanmyessay.com/" TargetMode="External"/><Relationship Id="rId5" Type="http://schemas.openxmlformats.org/officeDocument/2006/relationships/hyperlink" Target="http://www.copyscape.com/" TargetMode="External"/><Relationship Id="rId15" Type="http://schemas.openxmlformats.org/officeDocument/2006/relationships/hyperlink" Target="https://www.boe.es/buscar/act.php?id=BOE-A-1995-25444&amp;tn=1&amp;p=20150428&amp;vd=#a270" TargetMode="External"/><Relationship Id="rId10" Type="http://schemas.openxmlformats.org/officeDocument/2006/relationships/hyperlink" Target="http://theory.stanford.edu/~aiken/moss/" TargetMode="External"/><Relationship Id="rId19" Type="http://schemas.openxmlformats.org/officeDocument/2006/relationships/image" Target="../media/image16.png"/><Relationship Id="rId4" Type="http://schemas.openxmlformats.org/officeDocument/2006/relationships/image" Target="../media/image14.png"/><Relationship Id="rId9" Type="http://schemas.openxmlformats.org/officeDocument/2006/relationships/hyperlink" Target="https://www.grammarly.com/plagiarism-checker" TargetMode="External"/><Relationship Id="rId14" Type="http://schemas.openxmlformats.org/officeDocument/2006/relationships/hyperlink" Target="https://www.boe.es/buscar/act.php?id=BOE-A-1996-8930&amp;tn=1&amp;p=20141105&amp;vd=#preambulo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guiasbus.us.es/gestoresbibliografico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oe.es/buscar/act.php?id=BOE-A-1995-25444&amp;tn=1&amp;p=20121228#a27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://guiasbus.us.es/c.php?g=458850&amp;p=3144690&amp;preview=db28106e35867f03016e9b3312a9da6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3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Creación de contenido digital: 3.3. Derechos de autor y licencias:</a:t>
            </a:r>
            <a:b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2. Plagio y cómo evitarlo</a:t>
            </a:r>
            <a:endParaRPr lang="es-ES" sz="1100" dirty="0">
              <a:solidFill>
                <a:srgbClr val="1A1A1A"/>
              </a:solidFill>
              <a:latin typeface="Bliss Pro" panose="02000506050000020004" pitchFamily="50" charset="0"/>
              <a:ea typeface="Arial" panose="020B0604020202020204" pitchFamily="34" charset="0"/>
              <a:cs typeface="Candara" panose="020E050203030302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s-ES" sz="11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47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2"/>
          <p:cNvSpPr txBox="1"/>
          <p:nvPr/>
        </p:nvSpPr>
        <p:spPr>
          <a:xfrm>
            <a:off x="343325" y="1291025"/>
            <a:ext cx="8124300" cy="28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400" b="1" i="0" u="none" strike="noStrike" cap="none">
                <a:solidFill>
                  <a:srgbClr val="E54B4A"/>
                </a:solidFill>
                <a:latin typeface="Arial"/>
                <a:ea typeface="Arial"/>
                <a:cs typeface="Arial"/>
                <a:sym typeface="Arial"/>
              </a:rPr>
              <a:t>Plagio no intencionado:</a:t>
            </a: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Se produce por desconocimiento de lo que constituye  el plagio.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Es el que más común al comienzo de la universidad.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Al desconocimiento se le une una mala organización.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Falta de interés al preparar los trabajos.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No se incluyen las citas  o no se hacen correctamente.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Se parafrasea sin realmente alejarse del texto original y sin citar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Se desarrollan pensamientos o teorías basadas en ideas ajenas, sin citar.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61" name="Google Shape;161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5025" y="134825"/>
            <a:ext cx="2910325" cy="19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2"/>
          <p:cNvSpPr/>
          <p:nvPr/>
        </p:nvSpPr>
        <p:spPr>
          <a:xfrm>
            <a:off x="0" y="36425"/>
            <a:ext cx="51615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ESTRATEGIAS PARA EVITAR EL PLAGIO</a:t>
            </a: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3"/>
          <p:cNvSpPr txBox="1"/>
          <p:nvPr/>
        </p:nvSpPr>
        <p:spPr>
          <a:xfrm>
            <a:off x="692300" y="1312425"/>
            <a:ext cx="3698400" cy="12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E54B4A"/>
                </a:solidFill>
                <a:latin typeface="Cambria"/>
                <a:ea typeface="Cambria"/>
                <a:cs typeface="Cambria"/>
                <a:sym typeface="Cambria"/>
              </a:rPr>
              <a:t>Emplea la paráfrasis</a:t>
            </a: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Es decir,  expresa las ideas de un texto con distintas palabras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Usa sinónimos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Cambia la estructura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8" name="Google Shape;168;p33"/>
          <p:cNvSpPr txBox="1"/>
          <p:nvPr/>
        </p:nvSpPr>
        <p:spPr>
          <a:xfrm>
            <a:off x="4637900" y="1240350"/>
            <a:ext cx="3698400" cy="17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E54B4A"/>
                </a:solidFill>
                <a:latin typeface="Cambria"/>
                <a:ea typeface="Cambria"/>
                <a:cs typeface="Cambria"/>
                <a:sym typeface="Cambria"/>
              </a:rPr>
              <a:t>Resume</a:t>
            </a: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Extrae solo los puntos principales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Sé fiel al sentido del original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Diferencia claramente tus conclusiones de las del original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9" name="Google Shape;169;p33"/>
          <p:cNvSpPr txBox="1"/>
          <p:nvPr/>
        </p:nvSpPr>
        <p:spPr>
          <a:xfrm>
            <a:off x="692300" y="2878425"/>
            <a:ext cx="3945600" cy="17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E54B4A"/>
                </a:solidFill>
                <a:latin typeface="Cambria"/>
                <a:ea typeface="Cambria"/>
                <a:cs typeface="Cambria"/>
                <a:sym typeface="Cambria"/>
              </a:rPr>
              <a:t>Usa las comillas</a:t>
            </a: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Entrecomilla siempre las palabras textuales de un autor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Procura que las citas sean cortas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Analiza o comenta la cita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Complementa la cita con su referencia bibliográfica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Utiliza un estilo de citación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70" name="Google Shape;170;p33" descr="portapapeles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0950" y="149975"/>
            <a:ext cx="982025" cy="98202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33"/>
          <p:cNvSpPr/>
          <p:nvPr/>
        </p:nvSpPr>
        <p:spPr>
          <a:xfrm>
            <a:off x="5012000" y="3396975"/>
            <a:ext cx="3576900" cy="730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65C1B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400" b="0" i="0" u="none" strike="noStrike" cap="none">
                <a:solidFill>
                  <a:srgbClr val="980000"/>
                </a:solidFill>
                <a:latin typeface="Cambria"/>
                <a:ea typeface="Cambria"/>
                <a:cs typeface="Cambria"/>
                <a:sym typeface="Cambria"/>
              </a:rPr>
              <a:t>¡RECUERDA!</a:t>
            </a: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: Cita siempre todas las fuentes que uses.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" name="Google Shape;172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311420">
            <a:off x="8580646" y="3257770"/>
            <a:ext cx="478455" cy="925838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3"/>
          <p:cNvSpPr/>
          <p:nvPr/>
        </p:nvSpPr>
        <p:spPr>
          <a:xfrm>
            <a:off x="0" y="36425"/>
            <a:ext cx="51615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ESTRATEGIAS PARA EVITAR EL PLAGIO</a:t>
            </a: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4"/>
          <p:cNvSpPr/>
          <p:nvPr/>
        </p:nvSpPr>
        <p:spPr>
          <a:xfrm>
            <a:off x="1224050" y="1125600"/>
            <a:ext cx="7159800" cy="6039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65C1B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34"/>
          <p:cNvSpPr txBox="1"/>
          <p:nvPr/>
        </p:nvSpPr>
        <p:spPr>
          <a:xfrm>
            <a:off x="1372550" y="1161575"/>
            <a:ext cx="68628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Existen muchos programas para detectar el plagio, aunque a veces con solo buscar en Google una parte del texto sospechoso obtenemos la fuente original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" name="Google Shape;180;p34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0575" y="1980588"/>
            <a:ext cx="1063225" cy="361775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34"/>
          <p:cNvSpPr txBox="1"/>
          <p:nvPr/>
        </p:nvSpPr>
        <p:spPr>
          <a:xfrm>
            <a:off x="3785125" y="1980588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s" sz="900" b="1" i="0" u="sng" strike="noStrike" cap="non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/>
              </a:rPr>
              <a:t>Turnitin</a:t>
            </a:r>
            <a:r>
              <a:rPr lang="es" sz="900" b="1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es uno de los programas antiplagio más conocidos. También existen opciones gratuitas </a:t>
            </a:r>
            <a:r>
              <a:rPr lang="es" sz="900" b="0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como</a:t>
            </a:r>
            <a:r>
              <a:rPr lang="es" sz="900" b="1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900" b="1" i="0" u="sng" strike="noStrike" cap="non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5"/>
              </a:rPr>
              <a:t>Copyscape</a:t>
            </a:r>
            <a:r>
              <a:rPr lang="es" sz="900" b="1" i="0" u="sng" strike="noStrike" cap="non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900" b="1" i="0" u="sng" strike="noStrike" cap="non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6"/>
              </a:rPr>
              <a:t>Wcopyfind</a:t>
            </a:r>
            <a:r>
              <a:rPr lang="es" sz="900" b="1" i="0" u="sng" strike="noStrike" cap="non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900" b="1" i="0" u="sng" strike="noStrike" cap="non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7"/>
              </a:rPr>
              <a:t>Crossref</a:t>
            </a:r>
            <a:r>
              <a:rPr lang="es" sz="900" b="1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s" sz="900" b="1" i="0" u="sng" strike="noStrike" cap="non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8"/>
              </a:rPr>
              <a:t>TineEye</a:t>
            </a:r>
            <a:r>
              <a:rPr lang="es" sz="900" b="1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(imágenes), </a:t>
            </a:r>
            <a:r>
              <a:rPr lang="es" sz="900" b="1" i="0" u="sng" strike="noStrike" cap="non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9"/>
              </a:rPr>
              <a:t>Grammarly</a:t>
            </a:r>
            <a:r>
              <a:rPr lang="es" sz="900" b="1" i="0" u="sng" strike="noStrike" cap="non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900" b="1" i="0" u="sng" strike="noStrike" cap="non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10"/>
              </a:rPr>
              <a:t>Moss</a:t>
            </a:r>
            <a:r>
              <a:rPr lang="es" sz="900" b="1" i="0" u="sng" strike="noStrike" cap="non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900" b="1" i="0" u="sng" strike="noStrike" cap="non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11"/>
              </a:rPr>
              <a:t>Viper</a:t>
            </a:r>
            <a:r>
              <a:rPr lang="es" sz="900" b="1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etc.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34"/>
          <p:cNvSpPr txBox="1"/>
          <p:nvPr/>
        </p:nvSpPr>
        <p:spPr>
          <a:xfrm>
            <a:off x="4308650" y="2857825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83" name="Google Shape;183;p34"/>
          <p:cNvGraphicFramePr/>
          <p:nvPr/>
        </p:nvGraphicFramePr>
        <p:xfrm>
          <a:off x="680000" y="2970750"/>
          <a:ext cx="7666400" cy="1889730"/>
        </p:xfrm>
        <a:graphic>
          <a:graphicData uri="http://schemas.openxmlformats.org/drawingml/2006/table">
            <a:tbl>
              <a:tblPr>
                <a:noFill/>
                <a:tableStyleId>{7C45C03C-DDCE-4348-90FA-D9218A7320A1}</a:tableStyleId>
              </a:tblPr>
              <a:tblGrid>
                <a:gridCol w="190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5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19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" sz="1400" b="1" u="none" strike="noStrike" cap="none"/>
                        <a:t>Y si descubrimos que nos han plagiado:</a:t>
                      </a:r>
                      <a:endParaRPr sz="1400" b="1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777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139700" lvl="0" indent="-28575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3333"/>
                        </a:buClr>
                        <a:buSzPts val="900"/>
                        <a:buFont typeface="Arial"/>
                        <a:buChar char="●"/>
                      </a:pPr>
                      <a:r>
                        <a:rPr lang="es" sz="900" u="none" strike="noStrike" cap="none">
                          <a:solidFill>
                            <a:srgbClr val="333333"/>
                          </a:solidFill>
                        </a:rPr>
                        <a:t> </a:t>
                      </a:r>
                      <a:r>
                        <a:rPr lang="es" sz="900" b="1" u="none" strike="noStrike" cap="none">
                          <a:solidFill>
                            <a:srgbClr val="333333"/>
                          </a:solidFill>
                        </a:rPr>
                        <a:t>Si no se reclama </a:t>
                      </a:r>
                      <a:r>
                        <a:rPr lang="es" sz="900" u="none" strike="noStrike" cap="none">
                          <a:solidFill>
                            <a:srgbClr val="333333"/>
                          </a:solidFill>
                        </a:rPr>
                        <a:t>se considerará como</a:t>
                      </a:r>
                      <a:r>
                        <a:rPr lang="es" sz="900" b="1" u="none" strike="noStrike" cap="none">
                          <a:solidFill>
                            <a:srgbClr val="333333"/>
                          </a:solidFill>
                        </a:rPr>
                        <a:t> autor al que ha firmado ilícitamente.</a:t>
                      </a:r>
                      <a:endParaRPr sz="900" b="1" u="none" strike="noStrike" cap="none">
                        <a:solidFill>
                          <a:srgbClr val="333333"/>
                        </a:solidFill>
                      </a:endParaRPr>
                    </a:p>
                    <a:p>
                      <a:pPr marL="457200" marR="139700" lvl="0" indent="-28575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Char char="●"/>
                      </a:pPr>
                      <a:r>
                        <a:rPr lang="es" sz="900" u="none" strike="noStrike" cap="none">
                          <a:solidFill>
                            <a:srgbClr val="333333"/>
                          </a:solidFill>
                        </a:rPr>
                        <a:t>Se puede reclamar ejerciendo las acciones oportunas para que se reconozca tu paternidad (</a:t>
                      </a:r>
                      <a:r>
                        <a:rPr lang="es" sz="900" b="1" u="none" strike="noStrike" cap="none">
                          <a:solidFill>
                            <a:srgbClr val="333333"/>
                          </a:solidFill>
                        </a:rPr>
                        <a:t>Art. </a:t>
                      </a:r>
                      <a:r>
                        <a:rPr lang="es" sz="900" b="1" u="sng" strike="noStrike" cap="none">
                          <a:solidFill>
                            <a:schemeClr val="hlink"/>
                          </a:solidFill>
                          <a:hlinkClick r:id="rId12"/>
                        </a:rPr>
                        <a:t>6.1</a:t>
                      </a:r>
                      <a:r>
                        <a:rPr lang="es" sz="900" b="1" u="none" strike="noStrike" cap="none">
                          <a:solidFill>
                            <a:srgbClr val="333333"/>
                          </a:solidFill>
                        </a:rPr>
                        <a:t> y </a:t>
                      </a:r>
                      <a:r>
                        <a:rPr lang="es" sz="900" b="1" u="sng" strike="noStrike" cap="none">
                          <a:solidFill>
                            <a:schemeClr val="hlink"/>
                          </a:solidFill>
                          <a:hlinkClick r:id="rId13"/>
                        </a:rPr>
                        <a:t>138 </a:t>
                      </a:r>
                      <a:r>
                        <a:rPr lang="es" sz="900" b="1" u="none" strike="noStrike" cap="none">
                          <a:solidFill>
                            <a:srgbClr val="333333"/>
                          </a:solidFill>
                        </a:rPr>
                        <a:t>de la </a:t>
                      </a:r>
                      <a:r>
                        <a:rPr lang="es" sz="900" b="1" u="sng" strike="noStrike" cap="none">
                          <a:solidFill>
                            <a:schemeClr val="hlink"/>
                          </a:solidFill>
                          <a:hlinkClick r:id="rId14"/>
                        </a:rPr>
                        <a:t>Ley de PI.)</a:t>
                      </a:r>
                      <a:endParaRPr sz="900" b="1" u="sng" strike="noStrike" cap="none">
                        <a:solidFill>
                          <a:schemeClr val="hlink"/>
                        </a:solidFill>
                        <a:hlinkClick r:id="rId14"/>
                      </a:endParaRPr>
                    </a:p>
                    <a:p>
                      <a:pPr marL="457200" marR="139700" lvl="0" indent="-28575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Char char="●"/>
                      </a:pPr>
                      <a:r>
                        <a:rPr lang="es" sz="900" u="none" strike="noStrike" cap="none">
                          <a:solidFill>
                            <a:srgbClr val="333333"/>
                          </a:solidFill>
                        </a:rPr>
                        <a:t> Se considera </a:t>
                      </a:r>
                      <a:r>
                        <a:rPr lang="es" sz="900" b="1" u="none" strike="noStrike" cap="none">
                          <a:solidFill>
                            <a:srgbClr val="333333"/>
                          </a:solidFill>
                        </a:rPr>
                        <a:t>Delito de Plagio (Art. </a:t>
                      </a:r>
                      <a:r>
                        <a:rPr lang="es" sz="900" b="1" u="sng" strike="noStrike" cap="none">
                          <a:solidFill>
                            <a:schemeClr val="hlink"/>
                          </a:solidFill>
                          <a:hlinkClick r:id="rId15"/>
                        </a:rPr>
                        <a:t>270.1</a:t>
                      </a:r>
                      <a:r>
                        <a:rPr lang="es" sz="900" b="1" u="none" strike="noStrike" cap="none">
                          <a:solidFill>
                            <a:srgbClr val="333333"/>
                          </a:solidFill>
                        </a:rPr>
                        <a:t> del </a:t>
                      </a:r>
                      <a:r>
                        <a:rPr lang="es" sz="900" b="1" u="sng" strike="noStrike" cap="none">
                          <a:solidFill>
                            <a:schemeClr val="hlink"/>
                          </a:solidFill>
                          <a:hlinkClick r:id="rId16"/>
                        </a:rPr>
                        <a:t>Código Penal</a:t>
                      </a:r>
                      <a:r>
                        <a:rPr lang="es" sz="900" b="1" u="none" strike="noStrike" cap="none">
                          <a:solidFill>
                            <a:srgbClr val="333333"/>
                          </a:solidFill>
                        </a:rPr>
                        <a:t>) </a:t>
                      </a:r>
                      <a:r>
                        <a:rPr lang="es" sz="900" u="none" strike="noStrike" cap="none">
                          <a:solidFill>
                            <a:srgbClr val="333333"/>
                          </a:solidFill>
                        </a:rPr>
                        <a:t>si hay ánimo de </a:t>
                      </a:r>
                      <a:r>
                        <a:rPr lang="es" sz="900" b="1" u="none" strike="noStrike" cap="none">
                          <a:solidFill>
                            <a:srgbClr val="333333"/>
                          </a:solidFill>
                        </a:rPr>
                        <a:t>lucro y perjuicio de un tercero</a:t>
                      </a:r>
                      <a:r>
                        <a:rPr lang="es" sz="900" u="none" strike="noStrike" cap="none">
                          <a:solidFill>
                            <a:srgbClr val="333333"/>
                          </a:solidFill>
                        </a:rPr>
                        <a:t>.</a:t>
                      </a:r>
                      <a:endParaRPr sz="900" u="none" strike="noStrike" cap="none">
                        <a:solidFill>
                          <a:srgbClr val="333333"/>
                        </a:solidFill>
                      </a:endParaRPr>
                    </a:p>
                    <a:p>
                      <a:pPr marL="457200" marR="139700" lvl="0" indent="-28575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3333"/>
                        </a:buClr>
                        <a:buSzPts val="900"/>
                        <a:buFont typeface="Arial"/>
                        <a:buChar char="●"/>
                      </a:pPr>
                      <a:r>
                        <a:rPr lang="es" sz="900" u="none" strike="noStrike" cap="none">
                          <a:solidFill>
                            <a:srgbClr val="333333"/>
                          </a:solidFill>
                        </a:rPr>
                        <a:t> Puede </a:t>
                      </a:r>
                      <a:r>
                        <a:rPr lang="es" sz="900" b="1" u="none" strike="noStrike" cap="none">
                          <a:solidFill>
                            <a:srgbClr val="333333"/>
                          </a:solidFill>
                        </a:rPr>
                        <a:t>ser denunciado por cualquier persona</a:t>
                      </a:r>
                      <a:r>
                        <a:rPr lang="es" sz="900" u="none" strike="noStrike" cap="none">
                          <a:solidFill>
                            <a:srgbClr val="333333"/>
                          </a:solidFill>
                        </a:rPr>
                        <a:t>, no sólo por los afectados.</a:t>
                      </a:r>
                      <a:endParaRPr sz="900" u="none" strike="noStrike" cap="none">
                        <a:solidFill>
                          <a:srgbClr val="333333"/>
                        </a:solidFill>
                      </a:endParaRPr>
                    </a:p>
                    <a:p>
                      <a:pPr marL="457200" marR="139700" lvl="0" indent="-28575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Char char="●"/>
                      </a:pPr>
                      <a:r>
                        <a:rPr lang="es" sz="900" u="none" strike="noStrike" cap="none">
                          <a:solidFill>
                            <a:srgbClr val="333333"/>
                          </a:solidFill>
                        </a:rPr>
                        <a:t> En el plazo de </a:t>
                      </a:r>
                      <a:r>
                        <a:rPr lang="es" sz="900" b="1" u="none" strike="noStrike" cap="none">
                          <a:solidFill>
                            <a:srgbClr val="333333"/>
                          </a:solidFill>
                        </a:rPr>
                        <a:t>7 días desde la publicación, el autor plagiado pueda remitir una carta de rectificación</a:t>
                      </a:r>
                      <a:r>
                        <a:rPr lang="es" sz="900" u="none" strike="noStrike" cap="none">
                          <a:solidFill>
                            <a:srgbClr val="333333"/>
                          </a:solidFill>
                        </a:rPr>
                        <a:t>  y plantear una acción judicial de tramitación rápida si  no se produjera la rectificación  (</a:t>
                      </a:r>
                      <a:r>
                        <a:rPr lang="es" sz="900" b="1" u="sng" strike="noStrike" cap="none">
                          <a:solidFill>
                            <a:schemeClr val="hlink"/>
                          </a:solidFill>
                          <a:hlinkClick r:id="rId17"/>
                        </a:rPr>
                        <a:t>Ley Orgánica 2/1984 de 26 de marzo).</a:t>
                      </a:r>
                      <a:endParaRPr sz="1400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A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84" name="Google Shape;184;p34"/>
          <p:cNvPicPr preferRelativeResize="0"/>
          <p:nvPr/>
        </p:nvPicPr>
        <p:blipFill/>
        <p:spPr>
          <a:xfrm>
            <a:off x="923800" y="2399225"/>
            <a:ext cx="1113800" cy="25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85" name="Google Shape;185;p34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844850" y="1980600"/>
            <a:ext cx="1104825" cy="266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34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2358958" y="2285875"/>
            <a:ext cx="1104805" cy="305275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34"/>
          <p:cNvSpPr/>
          <p:nvPr/>
        </p:nvSpPr>
        <p:spPr>
          <a:xfrm>
            <a:off x="0" y="36425"/>
            <a:ext cx="51615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PROGRAMAS ANTIPLAGIO</a:t>
            </a: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5"/>
          <p:cNvSpPr txBox="1"/>
          <p:nvPr/>
        </p:nvSpPr>
        <p:spPr>
          <a:xfrm>
            <a:off x="973125" y="1497525"/>
            <a:ext cx="67353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Anota los datos del documento/web en la que te has basado y así facilitas su localización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Sé ordenado y cuidadoso a la hora de guardar tus notas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Usa citas para apoyar tus ideas, pero no pueden ser  la única base para tu trabajo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Utiliza</a:t>
            </a:r>
            <a:r>
              <a:rPr lang="es" sz="1400" b="0" i="0" u="none" strike="noStrike" cap="none">
                <a:solidFill>
                  <a:schemeClr val="hlink"/>
                </a:solidFill>
                <a:uFill>
                  <a:noFill/>
                </a:uFill>
                <a:latin typeface="Cambria"/>
                <a:ea typeface="Cambria"/>
                <a:cs typeface="Cambria"/>
                <a:sym typeface="Cambria"/>
                <a:hlinkClick r:id="rId3"/>
              </a:rPr>
              <a:t> gestores bibliográficos</a:t>
            </a: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que te facilitarán esta tarea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3" name="Google Shape;193;p35"/>
          <p:cNvSpPr/>
          <p:nvPr/>
        </p:nvSpPr>
        <p:spPr>
          <a:xfrm>
            <a:off x="0" y="36425"/>
            <a:ext cx="51615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CONSEJOS GENERALES</a:t>
            </a: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6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449C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36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214C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0" name="Google Shape;200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  <a:endParaRPr lang="es-E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3. Creación de contenido digital: 3.3. Derechos de autor y licencias:</a:t>
            </a:r>
            <a:b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2. Plagio y cómo evitarlo</a:t>
            </a:r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302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/>
          <p:nvPr/>
        </p:nvSpPr>
        <p:spPr>
          <a:xfrm>
            <a:off x="0" y="0"/>
            <a:ext cx="2932200" cy="5143500"/>
          </a:xfrm>
          <a:prstGeom prst="rect">
            <a:avLst/>
          </a:prstGeom>
          <a:solidFill>
            <a:srgbClr val="449C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5"/>
          <p:cNvSpPr/>
          <p:nvPr/>
        </p:nvSpPr>
        <p:spPr>
          <a:xfrm>
            <a:off x="2923300" y="1069475"/>
            <a:ext cx="5659200" cy="11496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5"/>
          <p:cNvSpPr/>
          <p:nvPr/>
        </p:nvSpPr>
        <p:spPr>
          <a:xfrm>
            <a:off x="175275" y="1069475"/>
            <a:ext cx="2748000" cy="1907100"/>
          </a:xfrm>
          <a:prstGeom prst="rect">
            <a:avLst/>
          </a:prstGeom>
          <a:solidFill>
            <a:srgbClr val="214C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2985625" y="1021600"/>
            <a:ext cx="5864400" cy="11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000" b="1" i="0" u="none" strike="noStrike" cap="none">
                <a:solidFill>
                  <a:srgbClr val="31465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PLAGIO y CÓMO EVITARLO</a:t>
            </a:r>
            <a:endParaRPr sz="3000" b="1" i="0" u="none" strike="noStrike" cap="none">
              <a:solidFill>
                <a:srgbClr val="214C19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3" name="Google Shape;103;p25"/>
          <p:cNvSpPr txBox="1"/>
          <p:nvPr/>
        </p:nvSpPr>
        <p:spPr>
          <a:xfrm>
            <a:off x="152625" y="1069475"/>
            <a:ext cx="27933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i="0" u="none" strike="noStrike" cap="none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Creación de contenido digital. </a:t>
            </a:r>
            <a:br>
              <a:rPr lang="es" sz="1800" b="1" i="0" u="none" strike="noStrike" cap="none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" sz="1800" b="1" i="0" u="none" strike="noStrike" cap="none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Derechos de autor y licencias</a:t>
            </a:r>
            <a:endParaRPr sz="1800" b="0" i="0" u="none" strike="noStrike" cap="none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04" name="Google Shape;104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0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Al finalizar este apartado...</a:t>
            </a:r>
            <a:endParaRPr sz="2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10" name="Google Shape;110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394175"/>
            <a:ext cx="3064025" cy="1905674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6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6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3140225" y="2286450"/>
            <a:ext cx="52404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Podrás identificar cuándo se comete plagio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Serás consciente de las implicaciones del plagio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Conocerás cuáles son los principales tipos de plagio y las estrategias para evitarlo</a:t>
            </a: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7"/>
          <p:cNvSpPr/>
          <p:nvPr/>
        </p:nvSpPr>
        <p:spPr>
          <a:xfrm>
            <a:off x="1506200" y="1263875"/>
            <a:ext cx="6176100" cy="1911600"/>
          </a:xfrm>
          <a:prstGeom prst="rect">
            <a:avLst/>
          </a:prstGeom>
          <a:solidFill>
            <a:srgbClr val="449C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7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7"/>
          <p:cNvSpPr txBox="1"/>
          <p:nvPr/>
        </p:nvSpPr>
        <p:spPr>
          <a:xfrm>
            <a:off x="1644750" y="7686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2400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24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1" name="Google Shape;121;p27"/>
          <p:cNvSpPr txBox="1"/>
          <p:nvPr/>
        </p:nvSpPr>
        <p:spPr>
          <a:xfrm>
            <a:off x="1720800" y="1384525"/>
            <a:ext cx="5828400" cy="258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Char char="●"/>
            </a:pPr>
            <a:r>
              <a:rPr lang="es"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es el plagio y cuándo plagiamos </a:t>
            </a:r>
            <a:endParaRPr sz="14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Char char="●"/>
            </a:pPr>
            <a:r>
              <a:rPr lang="es"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Implicaciones del plagio</a:t>
            </a:r>
            <a:endParaRPr sz="18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Char char="●"/>
            </a:pPr>
            <a:r>
              <a:rPr lang="es"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Tipos de plagio </a:t>
            </a:r>
            <a:endParaRPr sz="18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Char char="●"/>
            </a:pPr>
            <a:r>
              <a:rPr lang="es"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Estrategias para evitarlo</a:t>
            </a:r>
            <a:endParaRPr sz="18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anklin Gothic"/>
              <a:buChar char="●"/>
            </a:pPr>
            <a:r>
              <a:rPr lang="es"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Consejos generales</a:t>
            </a:r>
            <a:endParaRPr sz="18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8"/>
          <p:cNvSpPr txBox="1"/>
          <p:nvPr/>
        </p:nvSpPr>
        <p:spPr>
          <a:xfrm>
            <a:off x="421125" y="1277000"/>
            <a:ext cx="8205900" cy="27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marR="1397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El plagio consiste en "c</a:t>
            </a:r>
            <a:r>
              <a:rPr lang="es" sz="1800" b="0" i="1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opiar en lo sustancial obras ajenas, dándolas como propias</a:t>
            </a:r>
            <a:r>
              <a:rPr lang="es" sz="18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", según el Diccionario de la Real Academia de la Lengua. </a:t>
            </a:r>
            <a:endParaRPr sz="18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139700" marR="139700" lvl="0" indent="0" algn="just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Siempre que empleemos material ajeno, ya sean libros, artículos, imágenes, música, etc., tendremos que citar la fuente original y al autor/es. Si no lo hacemos, estaremos apropiandonos del fruto del trabajo ajeno y el resultado será considerado un plagio, lo cual puede tener incluso consecuencias legales (</a:t>
            </a:r>
            <a:r>
              <a:rPr lang="es" sz="1800" b="0" i="0" u="none" strike="noStrike" cap="none">
                <a:solidFill>
                  <a:schemeClr val="hlink"/>
                </a:solidFill>
                <a:uFill>
                  <a:noFill/>
                </a:uFill>
                <a:latin typeface="Cambria"/>
                <a:ea typeface="Cambria"/>
                <a:cs typeface="Cambria"/>
                <a:sym typeface="Cambria"/>
                <a:hlinkClick r:id="rId3"/>
              </a:rPr>
              <a:t>art. 270 Código Penal</a:t>
            </a:r>
            <a:r>
              <a:rPr lang="es" sz="18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).</a:t>
            </a:r>
            <a:endParaRPr sz="18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7" name="Google Shape;127;p28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28" descr="adn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56725" y="3511400"/>
            <a:ext cx="1540050" cy="1540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8"/>
          <p:cNvSpPr/>
          <p:nvPr/>
        </p:nvSpPr>
        <p:spPr>
          <a:xfrm>
            <a:off x="0" y="36425"/>
            <a:ext cx="51615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QUÉ ES EL PLAGIO Y CUÁNDO PLAGIAMOS</a:t>
            </a:r>
            <a:endParaRPr sz="1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9"/>
          <p:cNvSpPr txBox="1"/>
          <p:nvPr/>
        </p:nvSpPr>
        <p:spPr>
          <a:xfrm>
            <a:off x="487600" y="1208625"/>
            <a:ext cx="6530700" cy="46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 veces no estamos seguros de cuándo cometemos plagio y cuándo no. Tener clara la diferencia  nos ayudará a evitarlo: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35" name="Google Shape;135;p29" descr="portapapeles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70875" y="3215550"/>
            <a:ext cx="1819651" cy="181965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9"/>
          <p:cNvSpPr txBox="1"/>
          <p:nvPr/>
        </p:nvSpPr>
        <p:spPr>
          <a:xfrm>
            <a:off x="267700" y="1980625"/>
            <a:ext cx="31983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1397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s" sz="10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Cuando expresamos o presentamos trabajos o ideas originales de nuestra autoría, aunque estén apoyados en el conocimiento generado por otros.</a:t>
            </a:r>
            <a:endParaRPr sz="10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139700" lvl="0" indent="0" algn="just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0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Cuando presentamos una compilación de resultados o información de una investigación original.</a:t>
            </a:r>
            <a:endParaRPr sz="10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139700" lvl="0" indent="0" algn="just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0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Cuando utilizamos información de “conocimiento común"</a:t>
            </a:r>
            <a:endParaRPr sz="10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139700" lvl="0" indent="0" algn="just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0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- Cuando utilizamos obras de</a:t>
            </a:r>
            <a:r>
              <a:rPr lang="es" sz="1000" b="0" i="0" u="none" strike="noStrike" cap="none">
                <a:solidFill>
                  <a:schemeClr val="hlink"/>
                </a:solidFill>
                <a:uFill>
                  <a:noFill/>
                </a:uFill>
                <a:latin typeface="Cambria"/>
                <a:ea typeface="Cambria"/>
                <a:cs typeface="Cambria"/>
                <a:sym typeface="Cambria"/>
                <a:hlinkClick r:id="rId4"/>
              </a:rPr>
              <a:t> </a:t>
            </a:r>
            <a:r>
              <a:rPr lang="es" sz="1000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dominio público</a:t>
            </a:r>
            <a:r>
              <a:rPr lang="es" sz="10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citándolas.</a:t>
            </a:r>
            <a:endParaRPr sz="10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139700" lvl="0" indent="0" algn="just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7" name="Google Shape;137;p29"/>
          <p:cNvSpPr txBox="1"/>
          <p:nvPr/>
        </p:nvSpPr>
        <p:spPr>
          <a:xfrm>
            <a:off x="3620975" y="1980625"/>
            <a:ext cx="30009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" sz="1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- Utilizar el trabajo de otros – un texto, una imagen, una idea – sin citarlos.</a:t>
            </a:r>
            <a:endParaRPr sz="1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" sz="1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- Presentar trabajos o resultados propios de trabajos anteriores como si fueran actuales sin advertirlo.</a:t>
            </a:r>
            <a:endParaRPr sz="1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" sz="1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- Los típicos “refritos” de autores ajenos sin reconocimiento de la autoría de los mismos.</a:t>
            </a:r>
            <a:endParaRPr sz="1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" sz="1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- Usar contenidos de Internet (textos, imágenes, vídeos, música), sin citar al autor o la fuente de la que los extraemos.</a:t>
            </a:r>
            <a:endParaRPr sz="1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" sz="1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- Parafrasear un texto  sin citar su autor.</a:t>
            </a:r>
            <a:endParaRPr sz="1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- No reconocer el trabajo de colaboradores o coautores.</a:t>
            </a:r>
            <a:endParaRPr sz="1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38" name="Google Shape;138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53650" y="4243875"/>
            <a:ext cx="7620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21875" y="2333925"/>
            <a:ext cx="628650" cy="62865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9"/>
          <p:cNvSpPr/>
          <p:nvPr/>
        </p:nvSpPr>
        <p:spPr>
          <a:xfrm>
            <a:off x="0" y="36425"/>
            <a:ext cx="51615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QUÉ ES EL PLAGIO Y CUÁNDO PLAGIAMOS</a:t>
            </a:r>
            <a:endParaRPr sz="1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0"/>
          <p:cNvSpPr txBox="1"/>
          <p:nvPr/>
        </p:nvSpPr>
        <p:spPr>
          <a:xfrm>
            <a:off x="358025" y="1139550"/>
            <a:ext cx="3920400" cy="286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rgbClr val="E54B4A"/>
                </a:solidFill>
                <a:latin typeface="Arial"/>
                <a:ea typeface="Arial"/>
                <a:cs typeface="Arial"/>
                <a:sym typeface="Arial"/>
              </a:rPr>
              <a:t>Implicaciones éticas</a:t>
            </a:r>
            <a:r>
              <a:rPr lang="es" sz="1400" b="0" i="0" u="none" strike="noStrike" cap="none">
                <a:solidFill>
                  <a:srgbClr val="E54B4A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lang="e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Atenta contra los derechos morales (y según el caso, patrimoniales) del autor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Atenta contra el interés público, ya que fomenta la falta de credibilidad en las instituciones y en los profesionales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 el ámbito académico, atenta contra el interés del propio individuo que plagia, ya que provoca una formación deficiente y pone en entredicho su integridad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6" name="Google Shape;146;p30"/>
          <p:cNvSpPr txBox="1"/>
          <p:nvPr/>
        </p:nvSpPr>
        <p:spPr>
          <a:xfrm>
            <a:off x="4905800" y="1139550"/>
            <a:ext cx="3920400" cy="286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rgbClr val="E54B4A"/>
                </a:solidFill>
                <a:latin typeface="Arial"/>
                <a:ea typeface="Arial"/>
                <a:cs typeface="Arial"/>
                <a:sym typeface="Arial"/>
              </a:rPr>
              <a:t>Implicaciones legales</a:t>
            </a:r>
            <a:r>
              <a:rPr lang="es" sz="1400" b="0" i="0" u="none" strike="noStrike" cap="none">
                <a:solidFill>
                  <a:srgbClr val="E54B4A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lang="e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“</a:t>
            </a:r>
            <a:r>
              <a:rPr lang="es" sz="950" b="0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Será castigado con la pena de prisión de seis meses a cuatro años y multa de doce a veinticuatro meses el que, con ánimo de obtener un beneficio económico directo o indirecto y en perjuicio de tercero, reproduzca, plagie, distribuya, comunique públicamente o de cualquier otro modo explote económicamente, en todo o en parte, una obra o prestación literaria, artística o científica, o su transformación, interpretación o ejecución artística fijada en cualquier tipo de soporte o comunicada a través de cualquier medio, sin la autorización de los titulares de los correspondientes derechos de propiedad intelectual o de sus cesionarios.” </a:t>
            </a:r>
            <a:r>
              <a:rPr lang="es" sz="950" b="1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Apartado 1 del art. 270 del Código Penal</a:t>
            </a:r>
            <a:endParaRPr sz="1400" b="1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El plagio de tesis doctorales o TFG puede ser castigado con penas de cárcel (Ver Sentencia 83/2018 de 23 Feb. 2018 de la Audiencia Provincial de Granada)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47" name="Google Shape;147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48225" y="0"/>
            <a:ext cx="1369350" cy="128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30"/>
          <p:cNvSpPr/>
          <p:nvPr/>
        </p:nvSpPr>
        <p:spPr>
          <a:xfrm>
            <a:off x="0" y="36425"/>
            <a:ext cx="51615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IMPLICACIONES DEL PLAGIO</a:t>
            </a: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1"/>
          <p:cNvSpPr txBox="1"/>
          <p:nvPr/>
        </p:nvSpPr>
        <p:spPr>
          <a:xfrm>
            <a:off x="343325" y="1291025"/>
            <a:ext cx="8124300" cy="28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rgbClr val="E54B4A"/>
                </a:solidFill>
                <a:latin typeface="Arial"/>
                <a:ea typeface="Arial"/>
                <a:cs typeface="Arial"/>
                <a:sym typeface="Arial"/>
              </a:rPr>
              <a:t>Plagio intencionado</a:t>
            </a:r>
            <a:r>
              <a:rPr lang="es" sz="1400" b="0" i="0" u="none" strike="noStrike" cap="none">
                <a:solidFill>
                  <a:srgbClr val="E54B4A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 sz="1400" b="0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Es un engaño consciente, cuando se presenta como propio lo que no lo es: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Copiar y pegar de Internet.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Copiar las palabras, imágenes o creaciones de otros, sin citarlas, para hacerlas pasar como propias.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Citar erróneamente una obra de forma consciente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Comprar, robar o tomar prestado un trabajo redactado por otra persona para hacerlo pasar como propio.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Presentar el trabajo de otra persona como propio.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Cambria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Pagar a otra persona para que escriba el trabajo y hacerlo pasar como propio.</a:t>
            </a: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54" name="Google Shape;154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5025" y="134825"/>
            <a:ext cx="2910325" cy="19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31"/>
          <p:cNvSpPr/>
          <p:nvPr/>
        </p:nvSpPr>
        <p:spPr>
          <a:xfrm>
            <a:off x="0" y="36425"/>
            <a:ext cx="51615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TIPOS DE  PLAGIO</a:t>
            </a: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1134</Words>
  <Application>Microsoft Office PowerPoint</Application>
  <PresentationFormat>Presentación en pantalla (16:9)</PresentationFormat>
  <Paragraphs>135</Paragraphs>
  <Slides>14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14</vt:i4>
      </vt:variant>
    </vt:vector>
  </HeadingPairs>
  <TitlesOfParts>
    <vt:vector size="23" baseType="lpstr">
      <vt:lpstr>Arial</vt:lpstr>
      <vt:lpstr>Calibri</vt:lpstr>
      <vt:lpstr>Bliss Pro</vt:lpstr>
      <vt:lpstr>Verdana</vt:lpstr>
      <vt:lpstr>Franklin Gothic</vt:lpstr>
      <vt:lpstr>Candara</vt:lpstr>
      <vt:lpstr>Cambria</vt:lpstr>
      <vt:lpstr>Simple Light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2</cp:revision>
  <dcterms:modified xsi:type="dcterms:W3CDTF">2019-10-18T13:32:49Z</dcterms:modified>
</cp:coreProperties>
</file>