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74" r:id="rId5"/>
    <p:sldId id="257" r:id="rId6"/>
    <p:sldId id="259" r:id="rId7"/>
    <p:sldId id="268" r:id="rId8"/>
    <p:sldId id="270" r:id="rId9"/>
    <p:sldId id="269" r:id="rId10"/>
    <p:sldId id="271" r:id="rId11"/>
    <p:sldId id="273" r:id="rId12"/>
    <p:sldId id="267" r:id="rId1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B9AC"/>
    <a:srgbClr val="D3C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64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22D1-2568-4073-B934-F82C7E232B9F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4B52F-2F93-4989-A2F0-01433F6C21A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775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58156-DAA8-4062-9E97-50CF2766C27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1854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6B5A5D-5D85-4D77-B24F-6037D074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CE5190-0ACF-465B-83D7-6C1CB9560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60A16-8A52-404B-ADBD-51EE764C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7762D5-73AF-4775-BAF1-9AA9252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C49C66-4659-444E-948A-3687ABEE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32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35C87A-0A63-44C1-B8D8-14168595D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08032E-6EB6-4BCB-A6D1-726E1F6C7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C17E0F-A76D-4446-9353-041C582C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08A504-EA39-43A2-B1E4-FC050A48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DE916-20EE-4DFB-A77A-A55B9BDB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44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B0235-962F-43FE-85D4-1BF167A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F00A45-5148-496E-9487-C60AF208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0DEE4B-24D4-499E-93F9-51B0FEF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433BD-AF23-484B-B348-6E8CD3A6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A112BD-5072-40EC-BE41-77DEA5AE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4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E12CC2-B475-4B48-8560-AD4F95B2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53EE0E-E623-475F-9E24-A8F003BF7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11D1B3-8823-4E81-85E3-E3CD62A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5EFA2-DB1B-465D-9338-E5490A0D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D348E5-46BC-4602-A6D2-1C207A8B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74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C5998-8348-439B-9EA0-46362746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633BBD-EEDD-4EEF-81EA-BE5732EC0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D36BBF-EF1B-4F22-B863-5AB5C8FC5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F5F7C1-E7A6-4440-8B22-6375013C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B7C9E8-BA8D-4022-B07E-9805075A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A559B8-274F-4E0C-9CFC-7C1470C5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67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0919C-22AC-4D39-B08A-7EC854FAA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BD6E32-99FB-4067-96FA-B98BE2AD6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BCD30F-1B7D-484A-B859-EA844871D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54A551-8359-40A5-B547-A8824355A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375B34-C549-4E96-AB32-5F85416FB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4AE76A-977D-4EEC-B170-D6282E3F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E918E9-795D-4023-BEF2-CAD07E6A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E23D09E-547B-4442-8F89-4B965F7D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56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D037C-8180-4E55-8A64-0D7ACC41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A4466-27DF-4D32-A20C-FC11CCA3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D7783A-CE62-4839-99A1-190985F5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88EFEB1-418A-4F90-9F81-CF01DBB5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74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EA4BC4-1619-4B4B-A619-F8FEBADF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D84429-5EBD-4FA4-B6B0-67B9FDB5A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0AF8C8-2C8F-4451-972E-A951D67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4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8E96F2-C532-4CAC-9CAA-97814450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F2FCBB-0CC3-43CF-B707-0D828DD3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17F4D7-3F3B-4F95-95B1-5E407331A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0F9912-CA4E-4B6E-AE35-7DC3A716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7E6D52-73D9-4D35-B927-E809AB155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F787BB-7DFA-41A8-A149-52958C1C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1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6C17C-D88E-4079-ADB8-F3EECC74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5393C5-EE78-4FBD-90FC-89C22C26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ED3D1D-00A2-4C28-89F8-0B5FC1498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35EB1C-6A28-4065-9198-90772ECB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BCCED1-F201-47DF-B6BD-1571CF1C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DA4B12-56FC-42EA-9F65-5DFD425E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1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rebiun.org/grupos-trabajo/repositorios/evaluacion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2BF3EACD-922F-4458-B5FE-2C3DBDB53FBB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8301"/>
            <a:ext cx="10207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98292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-38032"/>
            <a:ext cx="85420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F4AC7C94-FC45-388E-937E-33CB05C2E584}"/>
              </a:ext>
            </a:extLst>
          </p:cNvPr>
          <p:cNvGrpSpPr/>
          <p:nvPr/>
        </p:nvGrpSpPr>
        <p:grpSpPr>
          <a:xfrm>
            <a:off x="-94069" y="-41767"/>
            <a:ext cx="12290608" cy="6934336"/>
            <a:chOff x="-94069" y="-41767"/>
            <a:chExt cx="12290608" cy="6934336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0" y="-34573"/>
              <a:ext cx="12191999" cy="6927142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-94069" y="-41767"/>
              <a:ext cx="12290608" cy="6934336"/>
              <a:chOff x="-4330842" y="-2947204"/>
              <a:chExt cx="16039208" cy="10959211"/>
            </a:xfrm>
          </p:grpSpPr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35809" y="-2947204"/>
                <a:ext cx="7560051" cy="1095921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539994" y="-2504857"/>
                <a:ext cx="59663" cy="1911803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32113" y="-598516"/>
                <a:ext cx="2059408" cy="5185403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91523" y="3515681"/>
                <a:ext cx="1871725" cy="1085431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618484" y="-596717"/>
                <a:ext cx="1971115" cy="2815143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614790" y="-1951627"/>
                <a:ext cx="2801602" cy="83186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4214007" y="4930585"/>
                <a:ext cx="15922373" cy="111876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 eaLnBrk="1" hangingPunct="1"/>
                <a:r>
                  <a:rPr lang="es-ES" altLang="es-ES" sz="28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GT de Repositorios. Informe Acción 2</a:t>
                </a:r>
              </a:p>
              <a:p>
                <a:pPr algn="ctr" eaLnBrk="1" hangingPunct="1"/>
                <a:r>
                  <a:rPr lang="es-ES" altLang="es-ES" sz="2800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Evaluación de repositorios institucionales REBIUN</a:t>
                </a: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-4214007" y="-2496590"/>
                <a:ext cx="15910522" cy="94431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-4330842" y="-1346483"/>
                <a:ext cx="15910522" cy="453701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sz="2000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XX Workshop de Proyectos Digitales</a:t>
                </a:r>
              </a:p>
            </p:txBody>
          </p:sp>
        </p:grp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B23CA0-DACC-C9E1-2DA8-4D9780F68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770" y="5809805"/>
            <a:ext cx="2734460" cy="102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49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5F57321-9B2B-7AE6-1DDC-7C97EA75351D}"/>
              </a:ext>
            </a:extLst>
          </p:cNvPr>
          <p:cNvSpPr txBox="1"/>
          <p:nvPr/>
        </p:nvSpPr>
        <p:spPr>
          <a:xfrm>
            <a:off x="8598904" y="758757"/>
            <a:ext cx="33560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ES" b="1" i="1" dirty="0">
                <a:solidFill>
                  <a:prstClr val="black"/>
                </a:solidFill>
                <a:latin typeface="Bliss Pro Medium" panose="02000603050000020004"/>
              </a:rPr>
              <a:t>Equipo:</a:t>
            </a:r>
          </a:p>
          <a:p>
            <a:pPr defTabSz="457200"/>
            <a:endParaRPr lang="es-ES" i="1" dirty="0">
              <a:solidFill>
                <a:prstClr val="black"/>
              </a:solidFill>
              <a:latin typeface="Bliss Pro Medium" panose="02000603050000020004"/>
            </a:endParaRPr>
          </a:p>
          <a:p>
            <a:pPr defTabSz="457200"/>
            <a:r>
              <a:rPr lang="es-ES" i="1" dirty="0">
                <a:solidFill>
                  <a:prstClr val="black"/>
                </a:solidFill>
                <a:latin typeface="Bliss Pro Medium" panose="02000603050000020004"/>
              </a:rPr>
              <a:t>Catalina Guzmán (UCO), coordinadora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Cristina Azorín (UAB)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Juan Antonio Barrera (US)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José Manuel </a:t>
            </a:r>
            <a:r>
              <a:rPr lang="es-ES" i="1" dirty="0" err="1">
                <a:latin typeface="Bliss Pro Medium" panose="02000603050000020004"/>
              </a:rPr>
              <a:t>Erbez</a:t>
            </a:r>
            <a:r>
              <a:rPr lang="es-ES" i="1" dirty="0">
                <a:latin typeface="Bliss Pro Medium" panose="02000603050000020004"/>
              </a:rPr>
              <a:t> (ULL)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Rebeca Marín (UC3M)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Francisco Martínez (UPV)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M ª Ángeles Molina (UM)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José Carlos Morillo (UHU)</a:t>
            </a:r>
          </a:p>
          <a:p>
            <a:pPr defTabSz="457200"/>
            <a:r>
              <a:rPr lang="es-ES" i="1" dirty="0" err="1">
                <a:latin typeface="Bliss Pro Medium" panose="02000603050000020004"/>
              </a:rPr>
              <a:t>Brigit</a:t>
            </a:r>
            <a:r>
              <a:rPr lang="es-ES" i="1" dirty="0">
                <a:latin typeface="Bliss Pro Medium" panose="02000603050000020004"/>
              </a:rPr>
              <a:t> </a:t>
            </a:r>
            <a:r>
              <a:rPr lang="es-ES" i="1" dirty="0" err="1">
                <a:latin typeface="Bliss Pro Medium" panose="02000603050000020004"/>
              </a:rPr>
              <a:t>Nonó</a:t>
            </a:r>
            <a:r>
              <a:rPr lang="es-ES" i="1" dirty="0">
                <a:latin typeface="Bliss Pro Medium" panose="02000603050000020004"/>
              </a:rPr>
              <a:t> (</a:t>
            </a:r>
            <a:r>
              <a:rPr lang="es-ES" i="1" dirty="0" err="1">
                <a:latin typeface="Bliss Pro Medium" panose="02000603050000020004"/>
              </a:rPr>
              <a:t>UdG</a:t>
            </a:r>
            <a:r>
              <a:rPr lang="es-ES" i="1" dirty="0">
                <a:latin typeface="Bliss Pro Medium" panose="02000603050000020004"/>
              </a:rPr>
              <a:t>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Rosa Padrós (UOC)</a:t>
            </a:r>
          </a:p>
          <a:p>
            <a:pPr defTabSz="457200"/>
            <a:r>
              <a:rPr lang="es-ES" i="1" dirty="0">
                <a:latin typeface="Bliss Pro Medium" panose="02000603050000020004"/>
              </a:rPr>
              <a:t>Jordi Prats (UPC)</a:t>
            </a:r>
            <a:endParaRPr lang="es-ES" dirty="0">
              <a:solidFill>
                <a:prstClr val="black"/>
              </a:solidFill>
              <a:latin typeface="Bliss Pro Medium" panose="02000603050000020004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A43786F-E542-61FE-C506-4CCD1FF4CD88}"/>
              </a:ext>
            </a:extLst>
          </p:cNvPr>
          <p:cNvSpPr txBox="1"/>
          <p:nvPr/>
        </p:nvSpPr>
        <p:spPr>
          <a:xfrm>
            <a:off x="431259" y="356681"/>
            <a:ext cx="7049311" cy="2013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3200" b="1" dirty="0">
                <a:latin typeface="Bliss Pro Medium" panose="02000603050000020004"/>
              </a:rPr>
              <a:t>Acción 2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0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Bliss Pro Medium" panose="02000603050000020004"/>
                <a:cs typeface="Calibri"/>
              </a:rPr>
              <a:t>Evaluación de repositorios institucionales REBIUN</a:t>
            </a:r>
          </a:p>
          <a:p>
            <a:pPr algn="l" rtl="0" fontAlgn="base"/>
            <a:r>
              <a:rPr lang="es-ES" sz="1800" b="0" i="0" u="none" strike="noStrike" dirty="0">
                <a:effectLst/>
                <a:latin typeface="Bliss Pro Medium" panose="02000603050000020004"/>
              </a:rPr>
              <a:t>Línea 1:</a:t>
            </a:r>
            <a:r>
              <a:rPr lang="en-US" sz="1800" b="0" i="0" dirty="0">
                <a:effectLst/>
                <a:latin typeface="Bliss Pro Medium" panose="02000603050000020004"/>
              </a:rPr>
              <a:t>​</a:t>
            </a:r>
            <a:endParaRPr lang="en-US" b="0" i="0" dirty="0">
              <a:effectLst/>
              <a:latin typeface="Bliss Pro Medium" panose="02000603050000020004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effectLst/>
                <a:latin typeface="Bliss Pro Medium" panose="02000603050000020004"/>
              </a:rPr>
              <a:t>Ámbito 2, área de actuación 7 </a:t>
            </a:r>
            <a:r>
              <a:rPr lang="en-US" b="0" i="0" dirty="0">
                <a:effectLst/>
                <a:latin typeface="Bliss Pro Medium" panose="02000603050000020004"/>
              </a:rPr>
              <a:t>​</a:t>
            </a:r>
          </a:p>
          <a:p>
            <a:pPr algn="l" rtl="0" fontAlgn="base"/>
            <a:r>
              <a:rPr lang="es-ES" sz="1800" b="0" i="0" u="none" strike="noStrike" dirty="0">
                <a:effectLst/>
                <a:latin typeface="Bliss Pro Medium" panose="02000603050000020004"/>
              </a:rPr>
              <a:t>Línea 2:</a:t>
            </a:r>
            <a:r>
              <a:rPr lang="en-US" sz="1800" b="0" i="0" dirty="0">
                <a:effectLst/>
                <a:latin typeface="Bliss Pro Medium" panose="02000603050000020004"/>
              </a:rPr>
              <a:t>​</a:t>
            </a:r>
            <a:endParaRPr lang="en-US" b="0" i="0" dirty="0">
              <a:effectLst/>
              <a:latin typeface="Bliss Pro Medium" panose="02000603050000020004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effectLst/>
                <a:latin typeface="Bliss Pro Medium" panose="02000603050000020004"/>
              </a:rPr>
              <a:t>Ámbito 1, área de actuación 3 (</a:t>
            </a:r>
            <a:r>
              <a:rPr lang="es-ES" b="0" i="0" u="none" strike="noStrike" dirty="0" err="1">
                <a:effectLst/>
                <a:latin typeface="Bliss Pro Medium" panose="02000603050000020004"/>
              </a:rPr>
              <a:t>Obj</a:t>
            </a:r>
            <a:r>
              <a:rPr lang="es-ES" b="0" i="0" u="none" strike="noStrike" dirty="0">
                <a:effectLst/>
                <a:latin typeface="Bliss Pro Medium" panose="02000603050000020004"/>
              </a:rPr>
              <a:t>. 1)</a:t>
            </a:r>
            <a:endParaRPr lang="en-US" b="0" i="0" dirty="0">
              <a:effectLst/>
              <a:latin typeface="Bliss Pro Medium" panose="02000603050000020004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BF41835-E738-DDDB-FA9D-561D63A9819E}"/>
              </a:ext>
            </a:extLst>
          </p:cNvPr>
          <p:cNvSpPr txBox="1"/>
          <p:nvPr/>
        </p:nvSpPr>
        <p:spPr>
          <a:xfrm>
            <a:off x="431258" y="2519463"/>
            <a:ext cx="7506511" cy="2749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latin typeface="Bliss Pro Medium" panose="02000603050000020004"/>
              </a:rPr>
              <a:t>Objetivos 2023-2024</a:t>
            </a:r>
          </a:p>
          <a:p>
            <a:pPr marL="355600" marR="5080" indent="-342900">
              <a:lnSpc>
                <a:spcPct val="116100"/>
              </a:lnSpc>
              <a:buAutoNum type="arabicPeriod"/>
            </a:pPr>
            <a:r>
              <a:rPr lang="es-ES" sz="1800" kern="0" spc="-10" dirty="0">
                <a:latin typeface="Bliss Pro Medium" panose="02000603050000020004"/>
                <a:cs typeface="Calibri"/>
              </a:rPr>
              <a:t>Elaborar material informativo sobre los requisitos que deben cumplir los repositorios de datos para ser confiables</a:t>
            </a:r>
            <a:r>
              <a:rPr lang="es-ES" sz="1800" kern="0" spc="40" dirty="0">
                <a:latin typeface="Bliss Pro Medium" panose="02000603050000020004"/>
                <a:cs typeface="Calibri"/>
              </a:rPr>
              <a:t>.</a:t>
            </a:r>
          </a:p>
          <a:p>
            <a:pPr marL="355600" marR="5080" indent="-342900">
              <a:lnSpc>
                <a:spcPct val="116100"/>
              </a:lnSpc>
              <a:buAutoNum type="arabicPeriod"/>
            </a:pPr>
            <a:endParaRPr lang="es-ES" dirty="0">
              <a:latin typeface="Bliss Pro Medium" panose="02000603050000020004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latin typeface="Bliss Pro Medium" panose="02000603050000020004"/>
              </a:rPr>
              <a:t>Colaboración con </a:t>
            </a:r>
            <a:r>
              <a:rPr lang="es-ES" dirty="0" err="1">
                <a:latin typeface="Bliss Pro Medium" panose="02000603050000020004"/>
              </a:rPr>
              <a:t>FECyT</a:t>
            </a:r>
            <a:r>
              <a:rPr lang="es-ES" dirty="0">
                <a:latin typeface="Bliss Pro Medium" panose="02000603050000020004"/>
              </a:rPr>
              <a:t> en el testeo de la aplicación que están desarrollando para la evaluación de los repositorios.</a:t>
            </a:r>
          </a:p>
          <a:p>
            <a:pPr marL="342900" indent="-342900">
              <a:buFont typeface="+mj-lt"/>
              <a:buAutoNum type="arabicPeriod"/>
            </a:pPr>
            <a:endParaRPr lang="es-ES" dirty="0">
              <a:latin typeface="Bliss Pro Medium" panose="02000603050000020004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latin typeface="Bliss Pro Medium" panose="02000603050000020004"/>
              </a:rPr>
              <a:t>Incorporación de miembros del GTREP de </a:t>
            </a:r>
            <a:r>
              <a:rPr lang="es-ES" dirty="0" err="1">
                <a:latin typeface="Bliss Pro Medium" panose="02000603050000020004"/>
              </a:rPr>
              <a:t>Rebiun</a:t>
            </a:r>
            <a:r>
              <a:rPr lang="es-ES" dirty="0">
                <a:latin typeface="Bliss Pro Medium" panose="02000603050000020004"/>
              </a:rPr>
              <a:t> como evaluadores durante el periodo en que </a:t>
            </a:r>
            <a:r>
              <a:rPr lang="es-ES" dirty="0" err="1">
                <a:latin typeface="Bliss Pro Medium" panose="02000603050000020004"/>
              </a:rPr>
              <a:t>FCEyT</a:t>
            </a:r>
            <a:r>
              <a:rPr lang="es-ES" dirty="0">
                <a:latin typeface="Bliss Pro Medium" panose="02000603050000020004"/>
              </a:rPr>
              <a:t> abra la convocatoria de evaluación.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C31C2E36-8D8B-6E44-4314-8AC70FBCB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7876" y="6264613"/>
            <a:ext cx="1121115" cy="389120"/>
          </a:xfrm>
          <a:prstGeom prst="rect">
            <a:avLst/>
          </a:prstGeom>
        </p:spPr>
      </p:pic>
      <p:pic>
        <p:nvPicPr>
          <p:cNvPr id="5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A448FE3A-5CA6-E023-FC1B-5877B91B56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250950" y="6069524"/>
            <a:ext cx="10025976" cy="778211"/>
          </a:xfrm>
        </p:spPr>
      </p:pic>
    </p:spTree>
    <p:extLst>
      <p:ext uri="{BB962C8B-B14F-4D97-AF65-F5344CB8AC3E}">
        <p14:creationId xmlns:p14="http://schemas.microsoft.com/office/powerpoint/2010/main" val="331806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9F75FC9-A523-64C5-B330-8985494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030" y="43063"/>
            <a:ext cx="8064230" cy="636824"/>
          </a:xfrm>
        </p:spPr>
        <p:txBody>
          <a:bodyPr>
            <a:noAutofit/>
          </a:bodyPr>
          <a:lstStyle/>
          <a:p>
            <a:pPr algn="ctr"/>
            <a:br>
              <a:rPr lang="es-ES" sz="2800" dirty="0">
                <a:latin typeface="Bliss Pro Medium" panose="02000603050000020004"/>
              </a:rPr>
            </a:br>
            <a:r>
              <a:rPr lang="es-ES" sz="2400" b="1" dirty="0">
                <a:solidFill>
                  <a:schemeClr val="bg2">
                    <a:lumMod val="50000"/>
                  </a:schemeClr>
                </a:solidFill>
                <a:latin typeface="Bliss Pro Medium" panose="02000603050000020004"/>
              </a:rPr>
              <a:t>Acción 2: Evaluación de repositorios institucionales REBIUN</a:t>
            </a:r>
            <a:br>
              <a:rPr lang="es-ES" sz="2800" dirty="0">
                <a:latin typeface="Bliss Pro Medium" panose="02000603050000020004"/>
              </a:rPr>
            </a:br>
            <a:endParaRPr lang="es-ES" sz="2800" dirty="0">
              <a:latin typeface="Bliss Pro Medium" panose="020006030500000200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73049A-9C0E-DD69-E6BE-ACDB3C3A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931" y="6241976"/>
            <a:ext cx="1225685" cy="42541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4AAF85C-B3DF-944F-BE52-A75CB720AD02}"/>
              </a:ext>
            </a:extLst>
          </p:cNvPr>
          <p:cNvSpPr txBox="1"/>
          <p:nvPr/>
        </p:nvSpPr>
        <p:spPr>
          <a:xfrm>
            <a:off x="844577" y="1372064"/>
            <a:ext cx="101576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Bliss Pro Medium" panose="02000603050000020004"/>
              </a:rPr>
              <a:t>2016 - 2019</a:t>
            </a:r>
          </a:p>
          <a:p>
            <a:r>
              <a:rPr lang="es-ES" dirty="0">
                <a:latin typeface="Bliss Pro Medium" panose="02000603050000020004"/>
              </a:rPr>
              <a:t>• Proceso evaluación basado en 25 criterios seleccionados de la Guía de Evaluación Repositorios </a:t>
            </a:r>
            <a:r>
              <a:rPr lang="es-ES" dirty="0" err="1">
                <a:latin typeface="Bliss Pro Medium" panose="02000603050000020004"/>
              </a:rPr>
              <a:t>FECyT</a:t>
            </a:r>
            <a:endParaRPr lang="es-ES" dirty="0">
              <a:latin typeface="Bliss Pro Medium" panose="02000603050000020004"/>
            </a:endParaRPr>
          </a:p>
          <a:p>
            <a:r>
              <a:rPr lang="es-ES" dirty="0">
                <a:latin typeface="Bliss Pro Medium" panose="02000603050000020004"/>
              </a:rPr>
              <a:t>•  61% de los repositorios REBIUN evaluados</a:t>
            </a:r>
          </a:p>
          <a:p>
            <a:r>
              <a:rPr lang="es-ES" dirty="0">
                <a:latin typeface="Bliss Pro Medium" panose="02000603050000020004"/>
              </a:rPr>
              <a:t>• Sello REBIUN</a:t>
            </a:r>
          </a:p>
          <a:p>
            <a:endParaRPr lang="es-ES" dirty="0">
              <a:latin typeface="Bliss Pro Medium" panose="02000603050000020004"/>
            </a:endParaRPr>
          </a:p>
          <a:p>
            <a:r>
              <a:rPr lang="es-ES" dirty="0">
                <a:latin typeface="Bliss Pro Medium" panose="02000603050000020004"/>
              </a:rPr>
              <a:t>	</a:t>
            </a:r>
          </a:p>
          <a:p>
            <a:endParaRPr lang="es-ES" dirty="0">
              <a:latin typeface="Bliss Pro Medium" panose="02000603050000020004"/>
            </a:endParaRPr>
          </a:p>
          <a:p>
            <a:r>
              <a:rPr lang="es-ES" dirty="0">
                <a:latin typeface="Bliss Pro Medium" panose="02000603050000020004"/>
              </a:rPr>
              <a:t>		</a:t>
            </a:r>
          </a:p>
          <a:p>
            <a:endParaRPr lang="es-ES" dirty="0">
              <a:latin typeface="Bliss Pro Medium" panose="02000603050000020004"/>
            </a:endParaRPr>
          </a:p>
          <a:p>
            <a:r>
              <a:rPr lang="es-ES" b="1">
                <a:latin typeface="Bliss Pro Medium" panose="02000603050000020004"/>
              </a:rPr>
              <a:t>2020 </a:t>
            </a:r>
            <a:r>
              <a:rPr lang="es-ES" b="1" dirty="0">
                <a:latin typeface="Bliss Pro Medium" panose="02000603050000020004"/>
              </a:rPr>
              <a:t>- 2022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Nueva Guía de evaluación </a:t>
            </a:r>
            <a:r>
              <a:rPr lang="es-ES" dirty="0" err="1">
                <a:latin typeface="Bliss Pro Medium" panose="02000603050000020004"/>
              </a:rPr>
              <a:t>FECyT</a:t>
            </a: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Definición de nuevos criterios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Colaboración con </a:t>
            </a:r>
            <a:r>
              <a:rPr lang="es-ES" dirty="0" err="1">
                <a:latin typeface="Bliss Pro Medium" panose="02000603050000020004"/>
              </a:rPr>
              <a:t>Scire</a:t>
            </a:r>
            <a:r>
              <a:rPr lang="es-ES" dirty="0">
                <a:latin typeface="Bliss Pro Medium" panose="02000603050000020004"/>
              </a:rPr>
              <a:t> </a:t>
            </a:r>
            <a:r>
              <a:rPr lang="es-ES" dirty="0">
                <a:latin typeface="Bliss Pro Medium" panose="02000603050000020004"/>
                <a:sym typeface="Wingdings" panose="05000000000000000000" pitchFamily="2" charset="2"/>
              </a:rPr>
              <a:t> </a:t>
            </a:r>
            <a:r>
              <a:rPr lang="es-ES" dirty="0">
                <a:latin typeface="Bliss Pro Medium" panose="02000603050000020004"/>
              </a:rPr>
              <a:t>diseño herramienta para la evaluación basada en el software </a:t>
            </a:r>
            <a:r>
              <a:rPr lang="es-ES" dirty="0" err="1">
                <a:latin typeface="Bliss Pro Medium" panose="02000603050000020004"/>
              </a:rPr>
              <a:t>dPyx</a:t>
            </a:r>
            <a:endParaRPr lang="es-ES" dirty="0">
              <a:latin typeface="Bliss Pro Medium" panose="02000603050000020004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3A5B9C5-E0E1-6B19-4EF1-143ABD3E7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482" y="2756419"/>
            <a:ext cx="942714" cy="94271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27431B0-4F0D-303E-E2A5-BBEDBF310F3F}"/>
              </a:ext>
            </a:extLst>
          </p:cNvPr>
          <p:cNvSpPr txBox="1"/>
          <p:nvPr/>
        </p:nvSpPr>
        <p:spPr>
          <a:xfrm>
            <a:off x="3859787" y="2904610"/>
            <a:ext cx="6267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Bliss Pro Medium" panose="02000603050000020004"/>
                <a:hlinkClick r:id="rId5"/>
              </a:rPr>
              <a:t>https://www.rebiun.org/grupos-trabajo/repositorios/evaluacion</a:t>
            </a:r>
            <a:endParaRPr lang="es-ES" dirty="0">
              <a:latin typeface="Bliss Pro Medium" panose="02000603050000020004"/>
            </a:endParaRPr>
          </a:p>
          <a:p>
            <a:endParaRPr lang="es-ES" dirty="0">
              <a:latin typeface="Bliss Pro Medium" panose="02000603050000020004"/>
            </a:endParaRPr>
          </a:p>
        </p:txBody>
      </p:sp>
      <p:pic>
        <p:nvPicPr>
          <p:cNvPr id="10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C19084ED-00E5-B37C-D2BB-FAC06BC3451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101087" y="6021153"/>
            <a:ext cx="10025976" cy="7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72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9F75FC9-A523-64C5-B330-8985494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84" y="10265"/>
            <a:ext cx="8064230" cy="63682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Bliss Pro Medium" panose="02000603050000020004"/>
              </a:rPr>
            </a:br>
            <a:r>
              <a:rPr lang="es-ES" sz="2400" b="1" dirty="0">
                <a:solidFill>
                  <a:schemeClr val="bg2">
                    <a:lumMod val="50000"/>
                  </a:schemeClr>
                </a:solidFill>
                <a:latin typeface="Bliss Pro Medium" panose="02000603050000020004"/>
              </a:rPr>
              <a:t>Acción 2: Evaluación de repositorios institucionales REBIUN</a:t>
            </a:r>
            <a:br>
              <a:rPr lang="es-ES" sz="2800" dirty="0">
                <a:latin typeface="Bliss Pro Medium" panose="02000603050000020004"/>
              </a:rPr>
            </a:br>
            <a:endParaRPr lang="es-ES" sz="2800" dirty="0">
              <a:latin typeface="Bliss Pro Medium" panose="020006030500000200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73049A-9C0E-DD69-E6BE-ACDB3C3A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3085" y="6214745"/>
            <a:ext cx="1225685" cy="4254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FAD438A-CDD5-BC03-90DC-3655A7E4D005}"/>
              </a:ext>
            </a:extLst>
          </p:cNvPr>
          <p:cNvSpPr txBox="1"/>
          <p:nvPr/>
        </p:nvSpPr>
        <p:spPr>
          <a:xfrm>
            <a:off x="784634" y="1085465"/>
            <a:ext cx="11074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Bliss Pro Medium" panose="02000603050000020004"/>
              </a:rPr>
              <a:t>Objetivo 2. </a:t>
            </a:r>
            <a:r>
              <a:rPr lang="es-ES" dirty="0">
                <a:latin typeface="Bliss Pro Medium" panose="02000603050000020004"/>
              </a:rPr>
              <a:t>Colaboración con </a:t>
            </a:r>
            <a:r>
              <a:rPr lang="es-ES" dirty="0" err="1">
                <a:latin typeface="Bliss Pro Medium" panose="02000603050000020004"/>
              </a:rPr>
              <a:t>FECyT</a:t>
            </a:r>
            <a:r>
              <a:rPr lang="es-ES" dirty="0">
                <a:latin typeface="Bliss Pro Medium" panose="02000603050000020004"/>
              </a:rPr>
              <a:t> en el testeo de la aplicación que están desarrollando para la evaluación de los repositorios.</a:t>
            </a:r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4C38D9C7-3100-AA17-48BC-BACBC85C8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17072" y="2167580"/>
            <a:ext cx="1819275" cy="381000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3C94B427-AC85-68CD-63A6-22DCE70D6F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11228" y="2053280"/>
            <a:ext cx="1562100" cy="6096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700C2DA-7C76-BFE9-2B17-190A7372AAFB}"/>
              </a:ext>
            </a:extLst>
          </p:cNvPr>
          <p:cNvSpPr txBox="1"/>
          <p:nvPr/>
        </p:nvSpPr>
        <p:spPr>
          <a:xfrm>
            <a:off x="777089" y="1902378"/>
            <a:ext cx="106378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2023 inicio de esta fase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Definición de nuevos criterios basados en la Guía 2021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38 criterios:  21 requeridos y 17 recomendados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Estructura en 5 áreas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Políticas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Metadatos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Bliss Pro Medium" panose="02000603050000020004"/>
              </a:rPr>
              <a:t>Interoperatividad</a:t>
            </a:r>
            <a:endParaRPr lang="es-ES" dirty="0">
              <a:latin typeface="Bliss Pro Medium" panose="02000603050000020004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Logs/</a:t>
            </a:r>
            <a:r>
              <a:rPr lang="es-ES" dirty="0" err="1">
                <a:latin typeface="Bliss Pro Medium" panose="02000603050000020004"/>
              </a:rPr>
              <a:t>Estadísicas</a:t>
            </a:r>
            <a:endParaRPr lang="es-ES" dirty="0">
              <a:latin typeface="Bliss Pro Medium" panose="02000603050000020004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Visibilidad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Fin de la colaboración con </a:t>
            </a:r>
            <a:r>
              <a:rPr lang="es-ES" dirty="0" err="1">
                <a:latin typeface="Bliss Pro Medium" panose="02000603050000020004"/>
              </a:rPr>
              <a:t>Scire</a:t>
            </a: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Bliss Pro Medium" panose="02000603050000020004"/>
              </a:rPr>
              <a:t>FECyT</a:t>
            </a:r>
            <a:r>
              <a:rPr lang="es-ES" dirty="0">
                <a:latin typeface="Bliss Pro Medium" panose="02000603050000020004"/>
              </a:rPr>
              <a:t>  aloja la herramienta de evaluación basada en </a:t>
            </a:r>
            <a:r>
              <a:rPr lang="es-ES" dirty="0" err="1">
                <a:latin typeface="Bliss Pro Medium" panose="02000603050000020004"/>
              </a:rPr>
              <a:t>sotfware</a:t>
            </a:r>
            <a:r>
              <a:rPr lang="es-ES" dirty="0">
                <a:latin typeface="Bliss Pro Medium" panose="02000603050000020004"/>
              </a:rPr>
              <a:t> </a:t>
            </a:r>
            <a:r>
              <a:rPr lang="es-ES" dirty="0" err="1">
                <a:latin typeface="Bliss Pro Medium" panose="02000603050000020004"/>
              </a:rPr>
              <a:t>dPyx</a:t>
            </a:r>
            <a:r>
              <a:rPr lang="es-ES" dirty="0">
                <a:latin typeface="Bliss Pro Medium" panose="02000603050000020004"/>
              </a:rPr>
              <a:t> y heredera de la anterior </a:t>
            </a:r>
          </a:p>
        </p:txBody>
      </p:sp>
      <p:pic>
        <p:nvPicPr>
          <p:cNvPr id="7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6B802A4D-EA4D-95A5-1428-EE9D08418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58743" y="6031528"/>
            <a:ext cx="10515600" cy="816207"/>
          </a:xfrm>
        </p:spPr>
      </p:pic>
    </p:spTree>
    <p:extLst>
      <p:ext uri="{BB962C8B-B14F-4D97-AF65-F5344CB8AC3E}">
        <p14:creationId xmlns:p14="http://schemas.microsoft.com/office/powerpoint/2010/main" val="2314257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9F75FC9-A523-64C5-B330-8985494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763" y="10265"/>
            <a:ext cx="8064230" cy="63682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Bliss Pro Medium" panose="02000603050000020004"/>
              </a:rPr>
            </a:br>
            <a:r>
              <a:rPr lang="es-ES" sz="2400" b="1" dirty="0">
                <a:solidFill>
                  <a:schemeClr val="bg2">
                    <a:lumMod val="50000"/>
                  </a:schemeClr>
                </a:solidFill>
                <a:latin typeface="Bliss Pro Medium" panose="02000603050000020004"/>
              </a:rPr>
              <a:t>Acción 2: Evaluación de repositorios institucionales REBIUN</a:t>
            </a:r>
            <a:br>
              <a:rPr lang="es-ES" sz="2800" dirty="0">
                <a:latin typeface="Bliss Pro Medium" panose="02000603050000020004"/>
              </a:rPr>
            </a:br>
            <a:endParaRPr lang="es-ES" sz="2800" dirty="0">
              <a:latin typeface="Bliss Pro Medium" panose="020006030500000200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73049A-9C0E-DD69-E6BE-ACDB3C3A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931" y="6241976"/>
            <a:ext cx="1225685" cy="42541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BE0514C-25DD-D258-65AF-DEB57ABC7349}"/>
              </a:ext>
            </a:extLst>
          </p:cNvPr>
          <p:cNvSpPr txBox="1"/>
          <p:nvPr/>
        </p:nvSpPr>
        <p:spPr>
          <a:xfrm>
            <a:off x="743339" y="894804"/>
            <a:ext cx="1063689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Bliss Pro Medium" panose="02000603050000020004"/>
              </a:rPr>
              <a:t>Trabajos del grupo</a:t>
            </a:r>
          </a:p>
          <a:p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Bliss Pro Medium" panose="02000603050000020004"/>
              </a:rPr>
              <a:t>Consensuación</a:t>
            </a:r>
            <a:r>
              <a:rPr lang="es-ES" dirty="0">
                <a:latin typeface="Bliss Pro Medium" panose="02000603050000020004"/>
              </a:rPr>
              <a:t> de los criterios junto con </a:t>
            </a:r>
            <a:r>
              <a:rPr lang="es-ES" dirty="0" err="1">
                <a:latin typeface="Bliss Pro Medium" panose="02000603050000020004"/>
              </a:rPr>
              <a:t>FECyT</a:t>
            </a: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Estudio de la ponderación de estos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Evaluación del funcionamiento desde el punto de vista del administrador del repositorio a evaluar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Evaluación del funcionamiento desde el punto de vista del evaluador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Revisión de las leyendas de ayuda de la herramienta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Revisión de los  mensajes que se reciben desde la herramienta durante todo el proceso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Acordar junto con </a:t>
            </a:r>
            <a:r>
              <a:rPr lang="es-ES" dirty="0" err="1">
                <a:latin typeface="Bliss Pro Medium" panose="02000603050000020004"/>
              </a:rPr>
              <a:t>FECyT</a:t>
            </a:r>
            <a:r>
              <a:rPr lang="es-ES" dirty="0">
                <a:latin typeface="Bliss Pro Medium" panose="02000603050000020004"/>
              </a:rPr>
              <a:t> el calendario de implementación de esta herramienta</a:t>
            </a:r>
          </a:p>
          <a:p>
            <a:r>
              <a:rPr lang="es-ES" dirty="0">
                <a:latin typeface="Bliss Pro Medium" panose="02000603050000020004"/>
              </a:rPr>
              <a:t> </a:t>
            </a:r>
            <a:endParaRPr lang="es-ES" dirty="0"/>
          </a:p>
        </p:txBody>
      </p:sp>
      <p:pic>
        <p:nvPicPr>
          <p:cNvPr id="6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F537B937-6D4F-8542-8D3E-FB350E7FE1B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250950" y="6069524"/>
            <a:ext cx="10025976" cy="7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02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9F75FC9-A523-64C5-B330-8985494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763" y="10265"/>
            <a:ext cx="8064230" cy="63682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Bliss Pro Medium" panose="02000603050000020004"/>
              </a:rPr>
            </a:br>
            <a:r>
              <a:rPr lang="es-ES" sz="2400" b="1" dirty="0">
                <a:solidFill>
                  <a:schemeClr val="bg2">
                    <a:lumMod val="50000"/>
                  </a:schemeClr>
                </a:solidFill>
                <a:latin typeface="Bliss Pro Medium" panose="02000603050000020004"/>
              </a:rPr>
              <a:t>Acción 2: Evaluación de repositorios institucionales REBIUN</a:t>
            </a:r>
            <a:br>
              <a:rPr lang="es-ES" sz="2800" dirty="0">
                <a:latin typeface="Bliss Pro Medium" panose="02000603050000020004"/>
              </a:rPr>
            </a:br>
            <a:endParaRPr lang="es-ES" sz="2800" dirty="0">
              <a:latin typeface="Bliss Pro Medium" panose="020006030500000200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73049A-9C0E-DD69-E6BE-ACDB3C3A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931" y="6241976"/>
            <a:ext cx="1225685" cy="42541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2914737-7ADB-177E-9E0E-A4D3AB789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6949" y="780889"/>
            <a:ext cx="9808433" cy="4777939"/>
          </a:xfrm>
          <a:prstGeom prst="rect">
            <a:avLst/>
          </a:prstGeom>
          <a:effectLst>
            <a:softEdge rad="88900"/>
          </a:effectLst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B3779EFC-CA8D-5A18-6034-75EB1B1E4BD0}"/>
              </a:ext>
            </a:extLst>
          </p:cNvPr>
          <p:cNvSpPr/>
          <p:nvPr/>
        </p:nvSpPr>
        <p:spPr>
          <a:xfrm>
            <a:off x="6381345" y="1906620"/>
            <a:ext cx="878070" cy="632059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C20A1949-7921-FCD1-5BDE-F7CEDD6FC1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250950" y="6069524"/>
            <a:ext cx="10025976" cy="7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99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9F75FC9-A523-64C5-B330-8985494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763" y="10265"/>
            <a:ext cx="8064230" cy="63682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Bliss Pro Medium" panose="02000603050000020004"/>
              </a:rPr>
            </a:br>
            <a:r>
              <a:rPr lang="es-ES" sz="2400" b="1" dirty="0">
                <a:solidFill>
                  <a:schemeClr val="bg2">
                    <a:lumMod val="50000"/>
                  </a:schemeClr>
                </a:solidFill>
                <a:latin typeface="Bliss Pro Medium" panose="02000603050000020004"/>
              </a:rPr>
              <a:t>Acción 2: Evaluación de repositorios institucionales REBIUN</a:t>
            </a:r>
            <a:br>
              <a:rPr lang="es-ES" sz="2800" dirty="0">
                <a:latin typeface="Bliss Pro Medium" panose="02000603050000020004"/>
              </a:rPr>
            </a:br>
            <a:endParaRPr lang="es-ES" sz="2800" dirty="0">
              <a:latin typeface="Bliss Pro Medium" panose="020006030500000200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73049A-9C0E-DD69-E6BE-ACDB3C3A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931" y="6241976"/>
            <a:ext cx="1225685" cy="42541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033BAC1-1144-4C55-4010-A816652C2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972" y="916282"/>
            <a:ext cx="10511073" cy="470848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20C94F1B-FB92-A860-3163-01D35D251F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250950" y="6069524"/>
            <a:ext cx="10025976" cy="7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09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46BA656-B60C-2EDC-DA61-FA8E1BBC9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498"/>
          <a:stretch/>
        </p:blipFill>
        <p:spPr>
          <a:xfrm>
            <a:off x="0" y="5972783"/>
            <a:ext cx="12192000" cy="8749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9F75FC9-A523-64C5-B330-8985494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763" y="10265"/>
            <a:ext cx="8064230" cy="636824"/>
          </a:xfrm>
        </p:spPr>
        <p:txBody>
          <a:bodyPr>
            <a:noAutofit/>
          </a:bodyPr>
          <a:lstStyle/>
          <a:p>
            <a:br>
              <a:rPr lang="es-ES" sz="2800" dirty="0">
                <a:latin typeface="Bliss Pro Medium" panose="02000603050000020004"/>
              </a:rPr>
            </a:br>
            <a:r>
              <a:rPr lang="es-ES" sz="2400" b="1" dirty="0">
                <a:solidFill>
                  <a:schemeClr val="bg2">
                    <a:lumMod val="50000"/>
                  </a:schemeClr>
                </a:solidFill>
                <a:latin typeface="Bliss Pro Medium" panose="02000603050000020004"/>
              </a:rPr>
              <a:t>Acción 2: Evaluación de repositorios institucionales REBIUN</a:t>
            </a:r>
            <a:br>
              <a:rPr lang="es-ES" sz="2800" dirty="0">
                <a:latin typeface="Bliss Pro Medium" panose="02000603050000020004"/>
              </a:rPr>
            </a:br>
            <a:endParaRPr lang="es-ES" sz="2800" dirty="0">
              <a:latin typeface="Bliss Pro Medium" panose="020006030500000200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E73049A-9C0E-DD69-E6BE-ACDB3C3A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931" y="6241976"/>
            <a:ext cx="1225685" cy="4254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AD80AA1-2584-95AB-16B5-55B88A0555B2}"/>
              </a:ext>
            </a:extLst>
          </p:cNvPr>
          <p:cNvSpPr txBox="1"/>
          <p:nvPr/>
        </p:nvSpPr>
        <p:spPr>
          <a:xfrm>
            <a:off x="997837" y="3257681"/>
            <a:ext cx="98230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Bliss Pro Medium" panose="02000603050000020004"/>
              </a:rPr>
              <a:t>Objetivo 3. </a:t>
            </a:r>
            <a:r>
              <a:rPr lang="es-ES" dirty="0">
                <a:latin typeface="Bliss Pro Medium" panose="02000603050000020004"/>
              </a:rPr>
              <a:t>Incorporación de miembros del GTREP de REBIUN como evaluadores durante el periodo en que </a:t>
            </a:r>
            <a:r>
              <a:rPr lang="es-ES" dirty="0" err="1">
                <a:latin typeface="Bliss Pro Medium" panose="02000603050000020004"/>
              </a:rPr>
              <a:t>FCEyT</a:t>
            </a:r>
            <a:r>
              <a:rPr lang="es-ES" dirty="0">
                <a:latin typeface="Bliss Pro Medium" panose="02000603050000020004"/>
              </a:rPr>
              <a:t> abra la convocatoria de evaluación.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Prueba piloto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Bliss Pro Medium" panose="020006030500000200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Bliss Pro Medium" panose="02000603050000020004"/>
              </a:rPr>
              <a:t>Convocatoria de evaluación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504932A-B181-CD62-8010-C3A5519F2C8D}"/>
              </a:ext>
            </a:extLst>
          </p:cNvPr>
          <p:cNvSpPr txBox="1"/>
          <p:nvPr/>
        </p:nvSpPr>
        <p:spPr>
          <a:xfrm>
            <a:off x="997837" y="1234162"/>
            <a:ext cx="98230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Bliss Pro Medium" panose="02000603050000020004"/>
              </a:rPr>
              <a:t>Objetivo 1. </a:t>
            </a:r>
            <a:r>
              <a:rPr lang="es-ES" sz="1800" kern="0" spc="-10" dirty="0">
                <a:latin typeface="Bliss Pro Medium" panose="02000603050000020004"/>
                <a:cs typeface="Calibri"/>
              </a:rPr>
              <a:t>Elaborar material informativo sobre los requisitos que deben cumplir los repositorios de datos para ser confiables</a:t>
            </a:r>
          </a:p>
          <a:p>
            <a:endParaRPr lang="es-ES" sz="1800" kern="0" spc="-10" dirty="0">
              <a:latin typeface="Bliss Pro Medium" panose="02000603050000020004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Colaboración Línea 1, Línea 2 y GTREP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Comienzo mayo 2024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76014BE-CDC3-ED11-F477-1315AA2F4695}"/>
              </a:ext>
            </a:extLst>
          </p:cNvPr>
          <p:cNvSpPr txBox="1"/>
          <p:nvPr/>
        </p:nvSpPr>
        <p:spPr>
          <a:xfrm>
            <a:off x="997837" y="728319"/>
            <a:ext cx="1425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Bliss Pro Medium" panose="02000603050000020004"/>
              </a:rPr>
              <a:t>2024</a:t>
            </a:r>
          </a:p>
        </p:txBody>
      </p:sp>
      <p:pic>
        <p:nvPicPr>
          <p:cNvPr id="10" name="Marcador de contenido 4" descr="Texto, Carta&#10;&#10;Descripción generada automáticamente">
            <a:extLst>
              <a:ext uri="{FF2B5EF4-FFF2-40B4-BE49-F238E27FC236}">
                <a16:creationId xmlns:a16="http://schemas.microsoft.com/office/drawing/2014/main" id="{EB697A38-2B87-14A9-EACD-C4BAF7E9A3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40386" r="1958" b="19834"/>
          <a:stretch/>
        </p:blipFill>
        <p:spPr>
          <a:xfrm>
            <a:off x="250950" y="6069524"/>
            <a:ext cx="10025976" cy="7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93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FAC914-31E9-9F49-A36F-B8ED4D423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914E6A3-1710-9294-1355-3D1FDAE174B7}"/>
              </a:ext>
            </a:extLst>
          </p:cNvPr>
          <p:cNvSpPr txBox="1"/>
          <p:nvPr/>
        </p:nvSpPr>
        <p:spPr>
          <a:xfrm>
            <a:off x="943583" y="3905177"/>
            <a:ext cx="1018161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spc="-15" dirty="0">
                <a:solidFill>
                  <a:schemeClr val="bg1"/>
                </a:solidFill>
                <a:latin typeface="Bliss Pro Medium" panose="02000603050000020004"/>
                <a:cs typeface="Calibri"/>
              </a:rPr>
              <a:t>Evaluación de repositorios institucionales REBIUN</a:t>
            </a:r>
            <a:endParaRPr lang="es-ES" altLang="es-ES" sz="2800" b="1" dirty="0">
              <a:solidFill>
                <a:schemeClr val="bg1"/>
              </a:solidFill>
              <a:latin typeface="Bliss Pro Medium" panose="02000603050000020004"/>
            </a:endParaRPr>
          </a:p>
          <a:p>
            <a:pPr algn="ctr"/>
            <a:r>
              <a:rPr lang="es-ES" altLang="es-ES" sz="1600" b="1" dirty="0">
                <a:solidFill>
                  <a:schemeClr val="bg1"/>
                </a:solidFill>
                <a:latin typeface="Bliss Pro Medium" panose="02000603050000020004"/>
              </a:rPr>
              <a:t>Grupo de Trabajo de Repositorios de Rebiun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7A24B75-F538-8C41-E61F-90573F515809}"/>
              </a:ext>
            </a:extLst>
          </p:cNvPr>
          <p:cNvSpPr txBox="1"/>
          <p:nvPr/>
        </p:nvSpPr>
        <p:spPr>
          <a:xfrm>
            <a:off x="3842427" y="1475575"/>
            <a:ext cx="434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Bliss Pro Medium" panose="02000603050000020004"/>
              </a:rPr>
              <a:t>¡Muchas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5035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1f56cb3-888f-46ac-ab5e-43ad8eda9a6b">
      <Terms xmlns="http://schemas.microsoft.com/office/infopath/2007/PartnerControls"/>
    </lcf76f155ced4ddcb4097134ff3c332f>
    <TaxCatchAll xmlns="f1251364-07dc-4db6-8cfa-9f1033c3d32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63947BCB75824E8707DD34D752D9F3" ma:contentTypeVersion="16" ma:contentTypeDescription="Crear nuevo documento." ma:contentTypeScope="" ma:versionID="4368cb7a54e2b34c5bacdc21f3638778">
  <xsd:schema xmlns:xsd="http://www.w3.org/2001/XMLSchema" xmlns:xs="http://www.w3.org/2001/XMLSchema" xmlns:p="http://schemas.microsoft.com/office/2006/metadata/properties" xmlns:ns2="d1f56cb3-888f-46ac-ab5e-43ad8eda9a6b" xmlns:ns3="f1251364-07dc-4db6-8cfa-9f1033c3d327" targetNamespace="http://schemas.microsoft.com/office/2006/metadata/properties" ma:root="true" ma:fieldsID="ce3d5c03c821c9232d9a689294eeffb1" ns2:_="" ns3:_="">
    <xsd:import namespace="d1f56cb3-888f-46ac-ab5e-43ad8eda9a6b"/>
    <xsd:import namespace="f1251364-07dc-4db6-8cfa-9f1033c3d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6cb3-888f-46ac-ab5e-43ad8eda9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a698e60-3d8f-4b30-b92a-bdf31bd9d27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51364-07dc-4db6-8cfa-9f1033c3d32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c74f4a4-ada9-46e7-8d08-2948b23069bc}" ma:internalName="TaxCatchAll" ma:showField="CatchAllData" ma:web="f1251364-07dc-4db6-8cfa-9f1033c3d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214995-52E8-4EBA-ACFF-54FD5690F105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customXml/itemProps2.xml><?xml version="1.0" encoding="utf-8"?>
<ds:datastoreItem xmlns:ds="http://schemas.openxmlformats.org/officeDocument/2006/customXml" ds:itemID="{B260748E-BE66-45A9-8A3C-6B4B356678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CD82A3-83ED-4737-9430-FE3BAD2F94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f56cb3-888f-46ac-ab5e-43ad8eda9a6b"/>
    <ds:schemaRef ds:uri="f1251364-07dc-4db6-8cfa-9f1033c3d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539</Words>
  <Application>Microsoft Office PowerPoint</Application>
  <PresentationFormat>Panorámica</PresentationFormat>
  <Paragraphs>100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Aptos</vt:lpstr>
      <vt:lpstr>Arial</vt:lpstr>
      <vt:lpstr>Bliss Pro Medium</vt:lpstr>
      <vt:lpstr>Calibri</vt:lpstr>
      <vt:lpstr>Calibri Light</vt:lpstr>
      <vt:lpstr>Tema de Office</vt:lpstr>
      <vt:lpstr>Presentación de PowerPoint</vt:lpstr>
      <vt:lpstr>Presentación de PowerPoint</vt:lpstr>
      <vt:lpstr> Acción 2: Evaluación de repositorios institucionales REBIUN </vt:lpstr>
      <vt:lpstr> Acción 2: Evaluación de repositorios institucionales REBIUN </vt:lpstr>
      <vt:lpstr> Acción 2: Evaluación de repositorios institucionales REBIUN </vt:lpstr>
      <vt:lpstr> Acción 2: Evaluación de repositorios institucionales REBIUN </vt:lpstr>
      <vt:lpstr> Acción 2: Evaluación de repositorios institucionales REBIUN </vt:lpstr>
      <vt:lpstr> Acción 2: Evaluación de repositorios institucionales REBIUN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Raúl Aguilera Ortega</cp:lastModifiedBy>
  <cp:revision>16</cp:revision>
  <dcterms:created xsi:type="dcterms:W3CDTF">2018-07-03T11:13:14Z</dcterms:created>
  <dcterms:modified xsi:type="dcterms:W3CDTF">2024-07-07T07:16:22Z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</Properties>
</file>