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24"/>
  </p:notesMasterIdLst>
  <p:sldIdLst>
    <p:sldId id="275" r:id="rId3"/>
    <p:sldId id="276" r:id="rId4"/>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9144000" cy="5143500" type="screen16x9"/>
  <p:notesSz cx="6858000" cy="9144000"/>
  <p:embeddedFontLst>
    <p:embeddedFont>
      <p:font typeface="Franklin Gothic" panose="020B0604020202020204" charset="0"/>
      <p:bold r:id="rId25"/>
    </p:embeddedFont>
    <p:embeddedFont>
      <p:font typeface="Calibri" panose="020F0502020204030204" pitchFamily="34" charset="0"/>
      <p:regular r:id="rId26"/>
      <p:bold r:id="rId27"/>
      <p:italic r:id="rId28"/>
      <p:boldItalic r:id="rId29"/>
    </p:embeddedFont>
    <p:embeddedFont>
      <p:font typeface="Verdana" panose="020B0604030504040204" pitchFamily="34" charset="0"/>
      <p:regular r:id="rId30"/>
      <p:bold r:id="rId31"/>
      <p:italic r:id="rId32"/>
      <p:boldItalic r:id="rId33"/>
    </p:embeddedFont>
    <p:embeddedFont>
      <p:font typeface="Candara" panose="020E0502030303020204" pitchFamily="34" charset="0"/>
      <p:regular r:id="rId34"/>
      <p:bold r:id="rId35"/>
      <p:italic r:id="rId36"/>
      <p:boldItalic r:id="rId37"/>
    </p:embeddedFont>
    <p:embeddedFont>
      <p:font typeface="Cambria" panose="02040503050406030204" pitchFamily="18"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A23729F-B3E9-4DAB-954A-7114AE750254}">
  <a:tblStyle styleId="{2A23729F-B3E9-4DAB-954A-7114AE750254}"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658" y="6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2.fntdata"/><Relationship Id="rId39" Type="http://schemas.openxmlformats.org/officeDocument/2006/relationships/font" Target="fonts/font15.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0.fntdata"/><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5.fntdata"/><Relationship Id="rId41"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7.fntdata"/><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40926e9aa2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g40926e9aa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598c1afc2f_0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g598c1afc2f_0_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598c1afc2f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 name="Google Shape;174;g598c1afc2f_0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59afd62747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g59afd62747_0_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59afd62747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g59afd62747_0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59afd62747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g59afd62747_0_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40a41e7316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2" name="Google Shape;202;g40a41e7316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5c4b096d2f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g5c4b096d2f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3f82abecb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 name="Google Shape;220;g3f82abecb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40926e9aa2_0_1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g40926e9aa2_0_1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0926e9aa2_0_1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1" name="Google Shape;241;g40926e9aa2_0_1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40926e9aa2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g40926e9aa2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40926e9aa2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g40926e9aa2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40926e9aa2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5" name="Google Shape;125;g40926e9aa2_0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598c1afc2f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g598c1afc2f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598c1afc2f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g598c1afc2f_0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598c1afc2f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 name="Google Shape;146;g598c1afc2f_0_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59afd62747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3" name="Google Shape;153;g59afd62747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98c1afc2f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g598c1afc2f_0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56" name="Google Shape;56;p14"/>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57" name="Google Shape;57;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60" name="Google Shape;60;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61" name="Google Shape;61;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64" name="Google Shape;64;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67" name="Google Shape;67;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8" name="Google Shape;68;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9" name="Google Shape;69;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2" name="Google Shape;72;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3"/>
        <p:cNvGrpSpPr/>
        <p:nvPr/>
      </p:nvGrpSpPr>
      <p:grpSpPr>
        <a:xfrm>
          <a:off x="0" y="0"/>
          <a:ext cx="0" cy="0"/>
          <a:chOff x="0" y="0"/>
          <a:chExt cx="0" cy="0"/>
        </a:xfrm>
      </p:grpSpPr>
      <p:sp>
        <p:nvSpPr>
          <p:cNvPr id="74" name="Google Shape;74;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75" name="Google Shape;75;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76" name="Google Shape;76;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79" name="Google Shape;79;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83" name="Google Shape;83;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84" name="Google Shape;84;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Google Shape;85;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6"/>
        <p:cNvGrpSpPr/>
        <p:nvPr/>
      </p:nvGrpSpPr>
      <p:grpSpPr>
        <a:xfrm>
          <a:off x="0" y="0"/>
          <a:ext cx="0" cy="0"/>
          <a:chOff x="0" y="0"/>
          <a:chExt cx="0" cy="0"/>
        </a:xfrm>
      </p:grpSpPr>
      <p:sp>
        <p:nvSpPr>
          <p:cNvPr id="87" name="Google Shape;87;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88" name="Google Shape;88;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9"/>
        <p:cNvGrpSpPr/>
        <p:nvPr/>
      </p:nvGrpSpPr>
      <p:grpSpPr>
        <a:xfrm>
          <a:off x="0" y="0"/>
          <a:ext cx="0" cy="0"/>
          <a:chOff x="0" y="0"/>
          <a:chExt cx="0" cy="0"/>
        </a:xfrm>
      </p:grpSpPr>
      <p:sp>
        <p:nvSpPr>
          <p:cNvPr id="90" name="Google Shape;90;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91" name="Google Shape;91;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marR="0" lvl="0" indent="-342900" algn="ctr"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92" name="Google Shape;92;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s://www.boe.es/buscar/doc.php?id=BOE-A-2018-16673"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hyperlink" Target="http://www.boe.es/buscar/doc.php?id=DOUE-L-2016-80807"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hyperlink" Target="https://www.boe.es/buscar/act.php?id=BOE-A-2002-13758"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hyperlink" Target="https://www.boe.es/buscar/act.php?id=BOE-A-2014-4950"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hyperlink" Target="http://www.ismsforum.es/ficheros/descargas/guiaciudadanoaepd1496923753.pdf"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hyperlink" Target="https://www.aepd.es/reglamento/derechos/index.html" TargetMode="External"/><Relationship Id="rId5" Type="http://schemas.openxmlformats.org/officeDocument/2006/relationships/hyperlink" Target="https://www.aepd.es/media/infografias/infografia-rgpd-derechos-ciudadanos-aepd.pdf" TargetMode="External"/><Relationship Id="rId4" Type="http://schemas.openxmlformats.org/officeDocument/2006/relationships/hyperlink" Target="https://www.oecd.org/sti/ieconomy/40204773.doc"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4</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Seguridad: 4.2. Protección de datos personales e identidad digital:</a:t>
            </a:r>
            <a:b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6. Derechos del ciudadano en relación con el uso de datos</a:t>
            </a:r>
            <a:endPar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1742193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graphicFrame>
        <p:nvGraphicFramePr>
          <p:cNvPr id="155" name="Google Shape;155;p32"/>
          <p:cNvGraphicFramePr/>
          <p:nvPr/>
        </p:nvGraphicFramePr>
        <p:xfrm>
          <a:off x="762863" y="1233175"/>
          <a:ext cx="5151625" cy="3910325"/>
        </p:xfrm>
        <a:graphic>
          <a:graphicData uri="http://schemas.openxmlformats.org/drawingml/2006/table">
            <a:tbl>
              <a:tblPr>
                <a:noFill/>
                <a:tableStyleId>{2A23729F-B3E9-4DAB-954A-7114AE750254}</a:tableStyleId>
              </a:tblPr>
              <a:tblGrid>
                <a:gridCol w="5151625">
                  <a:extLst>
                    <a:ext uri="{9D8B030D-6E8A-4147-A177-3AD203B41FA5}">
                      <a16:colId xmlns:a16="http://schemas.microsoft.com/office/drawing/2014/main" val="20000"/>
                    </a:ext>
                  </a:extLst>
                </a:gridCol>
              </a:tblGrid>
              <a:tr h="605575">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5. “DERECHO AL OLVIDO”</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3304750">
                <a:tc>
                  <a:txBody>
                    <a:bodyPr/>
                    <a:lstStyle/>
                    <a:p>
                      <a:pPr marL="0" marR="0" lvl="0" indent="0" algn="l" rtl="0">
                        <a:lnSpc>
                          <a:spcPct val="100000"/>
                        </a:lnSpc>
                        <a:spcBef>
                          <a:spcPts val="0"/>
                        </a:spcBef>
                        <a:spcAft>
                          <a:spcPts val="0"/>
                        </a:spcAft>
                        <a:buNone/>
                      </a:pPr>
                      <a:r>
                        <a:rPr lang="es">
                          <a:latin typeface="Cambria"/>
                          <a:ea typeface="Cambria"/>
                          <a:cs typeface="Cambria"/>
                          <a:sym typeface="Cambria"/>
                        </a:rPr>
                        <a:t>Supone aplicar los derechos de cancelación y oposición a los buscadores para impedir la difusión de la información cuando ésta es obsoleta o no tiene relevancia ni interés público.</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Si se estima tu pretensión, la información no aparecerá en los resultados de búsquedas, pero seguirá publicada en la fuente original.</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Si los buscadores deniegan tu pretensión puedes interponer una reclamación ante la Agencia Española de Protección de Datos.</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Puedes ejercitarlo ante los buscadores sin necesidad de acudir a la fuente original de publicación. Los principales buscadores han habilitado formularios para facilitar su ejercicio.</a:t>
                      </a: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56" name="Google Shape;156;p32"/>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DERECHOS</a:t>
            </a:r>
            <a:endParaRPr sz="1400" b="0" i="0" u="none" strike="noStrike" cap="none">
              <a:solidFill>
                <a:srgbClr val="000000"/>
              </a:solidFill>
              <a:latin typeface="Arial"/>
              <a:ea typeface="Arial"/>
              <a:cs typeface="Arial"/>
              <a:sym typeface="Arial"/>
            </a:endParaRPr>
          </a:p>
        </p:txBody>
      </p:sp>
      <p:pic>
        <p:nvPicPr>
          <p:cNvPr id="157" name="Google Shape;157;p32"/>
          <p:cNvPicPr preferRelativeResize="0"/>
          <p:nvPr/>
        </p:nvPicPr>
        <p:blipFill rotWithShape="1">
          <a:blip r:embed="rId3">
            <a:alphaModFix/>
          </a:blip>
          <a:srcRect l="19865" t="17661"/>
          <a:stretch/>
        </p:blipFill>
        <p:spPr>
          <a:xfrm>
            <a:off x="6196775" y="2074525"/>
            <a:ext cx="2756076" cy="18888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graphicFrame>
        <p:nvGraphicFramePr>
          <p:cNvPr id="162" name="Google Shape;162;p33"/>
          <p:cNvGraphicFramePr/>
          <p:nvPr/>
        </p:nvGraphicFramePr>
        <p:xfrm>
          <a:off x="762863" y="1233175"/>
          <a:ext cx="6319575" cy="3982795"/>
        </p:xfrm>
        <a:graphic>
          <a:graphicData uri="http://schemas.openxmlformats.org/drawingml/2006/table">
            <a:tbl>
              <a:tblPr>
                <a:noFill/>
                <a:tableStyleId>{2A23729F-B3E9-4DAB-954A-7114AE750254}</a:tableStyleId>
              </a:tblPr>
              <a:tblGrid>
                <a:gridCol w="6319575">
                  <a:extLst>
                    <a:ext uri="{9D8B030D-6E8A-4147-A177-3AD203B41FA5}">
                      <a16:colId xmlns:a16="http://schemas.microsoft.com/office/drawing/2014/main" val="20000"/>
                    </a:ext>
                  </a:extLst>
                </a:gridCol>
              </a:tblGrid>
              <a:tr h="841900">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6. DERECHO A LA LIMITACIÓN DEL TRATAMIENTO</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3068425">
                <a:tc>
                  <a:txBody>
                    <a:bodyPr/>
                    <a:lstStyle/>
                    <a:p>
                      <a:pPr marL="0" marR="0" lvl="0" indent="0" algn="l" rtl="0">
                        <a:lnSpc>
                          <a:spcPct val="100000"/>
                        </a:lnSpc>
                        <a:spcBef>
                          <a:spcPts val="0"/>
                        </a:spcBef>
                        <a:spcAft>
                          <a:spcPts val="0"/>
                        </a:spcAft>
                        <a:buNone/>
                      </a:pPr>
                      <a:r>
                        <a:rPr lang="es">
                          <a:latin typeface="Cambria"/>
                          <a:ea typeface="Cambria"/>
                          <a:cs typeface="Cambria"/>
                          <a:sym typeface="Cambria"/>
                        </a:rPr>
                        <a:t>Este derecho permite al interesado, cuyos datos personales son objeto de tratamiento, solicitar que se apliquen medidas para evitar su modificación o, en su caso, su borrado o supresión.</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Si el interesado impugna la exactitud de los datos, deberá limitarse su tratamiento durante un plazo que permita verificar su exactitud.</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Si el tratamiento por el responsable infringe la normativa aplicable en materia de protección de datos, el interesado podrá exigirle que no sean borrados o suprimidos, de forma que se conserve la prueba de la infracción.</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Si el interesado necesita los datos personales para la presentación de reclamaciones, el responsable del tratamiento debe mantenerlos.</a:t>
                      </a: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63" name="Google Shape;163;p33"/>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DERECHOS</a:t>
            </a:r>
            <a:endParaRPr sz="1400" b="0" i="0" u="none" strike="noStrike" cap="none">
              <a:solidFill>
                <a:srgbClr val="000000"/>
              </a:solidFill>
              <a:latin typeface="Arial"/>
              <a:ea typeface="Arial"/>
              <a:cs typeface="Arial"/>
              <a:sym typeface="Arial"/>
            </a:endParaRPr>
          </a:p>
        </p:txBody>
      </p:sp>
      <p:pic>
        <p:nvPicPr>
          <p:cNvPr id="164" name="Google Shape;164;p33"/>
          <p:cNvPicPr preferRelativeResize="0"/>
          <p:nvPr/>
        </p:nvPicPr>
        <p:blipFill>
          <a:blip r:embed="rId3">
            <a:alphaModFix/>
          </a:blip>
          <a:stretch>
            <a:fillRect/>
          </a:stretch>
        </p:blipFill>
        <p:spPr>
          <a:xfrm>
            <a:off x="7214950" y="2245350"/>
            <a:ext cx="1929049" cy="19290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graphicFrame>
        <p:nvGraphicFramePr>
          <p:cNvPr id="169" name="Google Shape;169;p34"/>
          <p:cNvGraphicFramePr/>
          <p:nvPr/>
        </p:nvGraphicFramePr>
        <p:xfrm>
          <a:off x="762863" y="1233175"/>
          <a:ext cx="4902825" cy="3621625"/>
        </p:xfrm>
        <a:graphic>
          <a:graphicData uri="http://schemas.openxmlformats.org/drawingml/2006/table">
            <a:tbl>
              <a:tblPr>
                <a:noFill/>
                <a:tableStyleId>{2A23729F-B3E9-4DAB-954A-7114AE750254}</a:tableStyleId>
              </a:tblPr>
              <a:tblGrid>
                <a:gridCol w="4902825">
                  <a:extLst>
                    <a:ext uri="{9D8B030D-6E8A-4147-A177-3AD203B41FA5}">
                      <a16:colId xmlns:a16="http://schemas.microsoft.com/office/drawing/2014/main" val="20000"/>
                    </a:ext>
                  </a:extLst>
                </a:gridCol>
              </a:tblGrid>
              <a:tr h="702175">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7. DERECHO A LA PORTABILIDAD</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2919450">
                <a:tc>
                  <a:txBody>
                    <a:bodyPr/>
                    <a:lstStyle/>
                    <a:p>
                      <a:pPr marL="0" marR="0" lvl="0" indent="0" algn="l" rtl="0">
                        <a:lnSpc>
                          <a:spcPct val="100000"/>
                        </a:lnSpc>
                        <a:spcBef>
                          <a:spcPts val="0"/>
                        </a:spcBef>
                        <a:spcAft>
                          <a:spcPts val="0"/>
                        </a:spcAft>
                        <a:buClr>
                          <a:schemeClr val="dk1"/>
                        </a:buClr>
                        <a:buSzPts val="1100"/>
                        <a:buFont typeface="Arial"/>
                        <a:buNone/>
                      </a:pPr>
                      <a:r>
                        <a:rPr lang="es">
                          <a:latin typeface="Cambria"/>
                          <a:ea typeface="Cambria"/>
                          <a:cs typeface="Cambria"/>
                          <a:sym typeface="Cambria"/>
                        </a:rPr>
                        <a:t>Se trata de un derecho que busca facilitar la libertad de decidir con qué empresa contratar un servicio y eliminar los problemas a la hora de traspasar los datos de una entidad a otra. </a:t>
                      </a:r>
                      <a:endParaRPr>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endParaRPr>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r>
                        <a:rPr lang="es">
                          <a:latin typeface="Cambria"/>
                          <a:ea typeface="Cambria"/>
                          <a:cs typeface="Cambria"/>
                          <a:sym typeface="Cambria"/>
                        </a:rPr>
                        <a:t>Los usuarios pueden obtener una copia de los datos personales que recopila una empresa o proveedor de servicios digitales para cederlos a otra compañía, por ejemplo, en el caso de redes sociales o plataformas de contenidos en 'streaming'.</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70" name="Google Shape;170;p34"/>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DERECHOS</a:t>
            </a:r>
            <a:endParaRPr sz="1400" b="0" i="0" u="none" strike="noStrike" cap="none">
              <a:solidFill>
                <a:srgbClr val="000000"/>
              </a:solidFill>
              <a:latin typeface="Arial"/>
              <a:ea typeface="Arial"/>
              <a:cs typeface="Arial"/>
              <a:sym typeface="Arial"/>
            </a:endParaRPr>
          </a:p>
        </p:txBody>
      </p:sp>
      <p:pic>
        <p:nvPicPr>
          <p:cNvPr id="171" name="Google Shape;171;p34"/>
          <p:cNvPicPr preferRelativeResize="0"/>
          <p:nvPr/>
        </p:nvPicPr>
        <p:blipFill>
          <a:blip r:embed="rId3">
            <a:alphaModFix/>
          </a:blip>
          <a:stretch>
            <a:fillRect/>
          </a:stretch>
        </p:blipFill>
        <p:spPr>
          <a:xfrm>
            <a:off x="6078350" y="1526575"/>
            <a:ext cx="2716500" cy="22827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graphicFrame>
        <p:nvGraphicFramePr>
          <p:cNvPr id="176" name="Google Shape;176;p35"/>
          <p:cNvGraphicFramePr/>
          <p:nvPr/>
        </p:nvGraphicFramePr>
        <p:xfrm>
          <a:off x="762863" y="1233175"/>
          <a:ext cx="5857600" cy="3891130"/>
        </p:xfrm>
        <a:graphic>
          <a:graphicData uri="http://schemas.openxmlformats.org/drawingml/2006/table">
            <a:tbl>
              <a:tblPr>
                <a:noFill/>
                <a:tableStyleId>{2A23729F-B3E9-4DAB-954A-7114AE750254}</a:tableStyleId>
              </a:tblPr>
              <a:tblGrid>
                <a:gridCol w="5857600">
                  <a:extLst>
                    <a:ext uri="{9D8B030D-6E8A-4147-A177-3AD203B41FA5}">
                      <a16:colId xmlns:a16="http://schemas.microsoft.com/office/drawing/2014/main" val="20000"/>
                    </a:ext>
                  </a:extLst>
                </a:gridCol>
              </a:tblGrid>
              <a:tr h="1215275">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8. DERECHO A NO SER OBJETO DE DECISIONES INDIVIDUALES AUTOMATIZADAS</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2611000">
                <a:tc>
                  <a:txBody>
                    <a:bodyPr/>
                    <a:lstStyle/>
                    <a:p>
                      <a:pPr marL="0" marR="0" lvl="0" indent="0" algn="l" rtl="0">
                        <a:lnSpc>
                          <a:spcPct val="100000"/>
                        </a:lnSpc>
                        <a:spcBef>
                          <a:spcPts val="0"/>
                        </a:spcBef>
                        <a:spcAft>
                          <a:spcPts val="0"/>
                        </a:spcAft>
                        <a:buNone/>
                      </a:pPr>
                      <a:r>
                        <a:rPr lang="es">
                          <a:latin typeface="Cambria"/>
                          <a:ea typeface="Cambria"/>
                          <a:cs typeface="Cambria"/>
                          <a:sym typeface="Cambria"/>
                        </a:rPr>
                        <a:t>El fin de este derecho es restringir la posibilidad de que las empresas elaboren perfiles de usuarios tras recabar de forma automática datos personales con el objetivo de elaborar predicciones sobre personas. </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Por ejemplo, el tratamiento automatizado, una práctica habitual en muchos sectores, como el bancario y financiero, el fiscal y la sanidad, puede dar lugar a la denegación de un crédito, o de la suscripción de un seguro, basándose en nuestros datos económicos o sanitarios recopilados sin nuestro permiso</a:t>
                      </a: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77" name="Google Shape;177;p35"/>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DERECHOS</a:t>
            </a:r>
            <a:endParaRPr sz="1400" b="0" i="0" u="none" strike="noStrike" cap="none">
              <a:solidFill>
                <a:srgbClr val="000000"/>
              </a:solidFill>
              <a:latin typeface="Arial"/>
              <a:ea typeface="Arial"/>
              <a:cs typeface="Arial"/>
              <a:sym typeface="Arial"/>
            </a:endParaRPr>
          </a:p>
        </p:txBody>
      </p:sp>
      <p:pic>
        <p:nvPicPr>
          <p:cNvPr id="178" name="Google Shape;178;p35"/>
          <p:cNvPicPr preferRelativeResize="0"/>
          <p:nvPr/>
        </p:nvPicPr>
        <p:blipFill>
          <a:blip r:embed="rId3">
            <a:alphaModFix/>
          </a:blip>
          <a:stretch>
            <a:fillRect/>
          </a:stretch>
        </p:blipFill>
        <p:spPr>
          <a:xfrm>
            <a:off x="7009725" y="1987300"/>
            <a:ext cx="1714927" cy="189227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graphicFrame>
        <p:nvGraphicFramePr>
          <p:cNvPr id="183" name="Google Shape;183;p36"/>
          <p:cNvGraphicFramePr/>
          <p:nvPr/>
        </p:nvGraphicFramePr>
        <p:xfrm>
          <a:off x="2017888" y="1233175"/>
          <a:ext cx="6227250" cy="3901630"/>
        </p:xfrm>
        <a:graphic>
          <a:graphicData uri="http://schemas.openxmlformats.org/drawingml/2006/table">
            <a:tbl>
              <a:tblPr>
                <a:noFill/>
                <a:tableStyleId>{2A23729F-B3E9-4DAB-954A-7114AE750254}</a:tableStyleId>
              </a:tblPr>
              <a:tblGrid>
                <a:gridCol w="6227250">
                  <a:extLst>
                    <a:ext uri="{9D8B030D-6E8A-4147-A177-3AD203B41FA5}">
                      <a16:colId xmlns:a16="http://schemas.microsoft.com/office/drawing/2014/main" val="20000"/>
                    </a:ext>
                  </a:extLst>
                </a:gridCol>
              </a:tblGrid>
              <a:tr h="1220175">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1. </a:t>
                      </a:r>
                      <a:r>
                        <a:rPr lang="es" sz="2400" b="1" u="sng">
                          <a:solidFill>
                            <a:srgbClr val="FFFFFF"/>
                          </a:solidFill>
                          <a:latin typeface="Franklin Gothic"/>
                          <a:ea typeface="Franklin Gothic"/>
                          <a:cs typeface="Franklin Gothic"/>
                          <a:sym typeface="Franklin Gothic"/>
                          <a:hlinkClick r:id="rId3"/>
                        </a:rPr>
                        <a:t>Ley Orgánica 3/2018, de 5 de diciembre, de Protección de Datos Personales y garantía de los derechos digitales (LOPD-GDD)</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2621500">
                <a:tc>
                  <a:txBody>
                    <a:bodyPr/>
                    <a:lstStyle/>
                    <a:p>
                      <a:pPr marL="457200" marR="0" lvl="0" indent="-317500" algn="l" rtl="0">
                        <a:lnSpc>
                          <a:spcPct val="100000"/>
                        </a:lnSpc>
                        <a:spcBef>
                          <a:spcPts val="0"/>
                        </a:spcBef>
                        <a:spcAft>
                          <a:spcPts val="0"/>
                        </a:spcAft>
                        <a:buClr>
                          <a:srgbClr val="38967B"/>
                        </a:buClr>
                        <a:buSzPts val="1400"/>
                        <a:buFont typeface="Cambria"/>
                        <a:buChar char="★"/>
                      </a:pPr>
                      <a:r>
                        <a:rPr lang="es">
                          <a:latin typeface="Cambria"/>
                          <a:ea typeface="Cambria"/>
                          <a:cs typeface="Cambria"/>
                          <a:sym typeface="Cambria"/>
                        </a:rPr>
                        <a:t>El propósito de la ley orgánica es, en primer lugar, adaptar el derecho español a lo dispuesto en el Reglamento General de Protección de Datos y, al mismo tiempo, garantizar los derechos digitales de la ciudadanía conforme al mandato establecido en el artículo 18.4 de la Constitución.</a:t>
                      </a:r>
                      <a:endParaRPr>
                        <a:latin typeface="Cambria"/>
                        <a:ea typeface="Cambria"/>
                        <a:cs typeface="Cambria"/>
                        <a:sym typeface="Cambria"/>
                      </a:endParaRPr>
                    </a:p>
                    <a:p>
                      <a:pPr marL="457200" marR="0" lvl="0" indent="-317500" algn="l" rtl="0">
                        <a:lnSpc>
                          <a:spcPct val="100000"/>
                        </a:lnSpc>
                        <a:spcBef>
                          <a:spcPts val="0"/>
                        </a:spcBef>
                        <a:spcAft>
                          <a:spcPts val="0"/>
                        </a:spcAft>
                        <a:buClr>
                          <a:srgbClr val="38967B"/>
                        </a:buClr>
                        <a:buSzPts val="1400"/>
                        <a:buFont typeface="Cambria"/>
                        <a:buChar char="★"/>
                      </a:pPr>
                      <a:r>
                        <a:rPr lang="es">
                          <a:latin typeface="Cambria"/>
                          <a:ea typeface="Cambria"/>
                          <a:cs typeface="Cambria"/>
                          <a:sym typeface="Cambria"/>
                        </a:rPr>
                        <a:t>Establece los principios en la protección de los datos personales: exactitud, confidencialidad, consentimiento y tratamiento de datos de naturaleza especial.</a:t>
                      </a:r>
                      <a:endParaRPr>
                        <a:latin typeface="Cambria"/>
                        <a:ea typeface="Cambria"/>
                        <a:cs typeface="Cambria"/>
                        <a:sym typeface="Cambria"/>
                      </a:endParaRPr>
                    </a:p>
                    <a:p>
                      <a:pPr marL="457200" marR="0" lvl="0" indent="-317500" algn="l" rtl="0">
                        <a:lnSpc>
                          <a:spcPct val="100000"/>
                        </a:lnSpc>
                        <a:spcBef>
                          <a:spcPts val="0"/>
                        </a:spcBef>
                        <a:spcAft>
                          <a:spcPts val="0"/>
                        </a:spcAft>
                        <a:buClr>
                          <a:srgbClr val="38967B"/>
                        </a:buClr>
                        <a:buSzPts val="1400"/>
                        <a:buFont typeface="Cambria"/>
                        <a:buChar char="★"/>
                      </a:pPr>
                      <a:r>
                        <a:rPr lang="es">
                          <a:latin typeface="Cambria"/>
                          <a:ea typeface="Cambria"/>
                          <a:cs typeface="Cambria"/>
                          <a:sym typeface="Cambria"/>
                        </a:rPr>
                        <a:t>Enuncia los derechos de las personas en relación a la protección y tratamiento de sus datos personales: acceso, rectificación, supresión, oposición, derecho a la limitación del tratamiento y derecho a la portabilidad.</a:t>
                      </a: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84" name="Google Shape;184;p36"/>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LEGISLACIÓN</a:t>
            </a:r>
            <a:endParaRPr sz="1400" b="0" i="0" u="none" strike="noStrike" cap="none">
              <a:solidFill>
                <a:srgbClr val="000000"/>
              </a:solidFill>
              <a:latin typeface="Arial"/>
              <a:ea typeface="Arial"/>
              <a:cs typeface="Arial"/>
              <a:sym typeface="Arial"/>
            </a:endParaRPr>
          </a:p>
        </p:txBody>
      </p:sp>
      <p:pic>
        <p:nvPicPr>
          <p:cNvPr id="185" name="Google Shape;185;p36"/>
          <p:cNvPicPr preferRelativeResize="0"/>
          <p:nvPr/>
        </p:nvPicPr>
        <p:blipFill>
          <a:blip r:embed="rId4">
            <a:alphaModFix/>
          </a:blip>
          <a:stretch>
            <a:fillRect/>
          </a:stretch>
        </p:blipFill>
        <p:spPr>
          <a:xfrm>
            <a:off x="298425" y="2571750"/>
            <a:ext cx="1258150" cy="12581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graphicFrame>
        <p:nvGraphicFramePr>
          <p:cNvPr id="190" name="Google Shape;190;p37"/>
          <p:cNvGraphicFramePr/>
          <p:nvPr/>
        </p:nvGraphicFramePr>
        <p:xfrm>
          <a:off x="2133388" y="1233175"/>
          <a:ext cx="6111750" cy="3841675"/>
        </p:xfrm>
        <a:graphic>
          <a:graphicData uri="http://schemas.openxmlformats.org/drawingml/2006/table">
            <a:tbl>
              <a:tblPr>
                <a:noFill/>
                <a:tableStyleId>{2A23729F-B3E9-4DAB-954A-7114AE750254}</a:tableStyleId>
              </a:tblPr>
              <a:tblGrid>
                <a:gridCol w="6111750">
                  <a:extLst>
                    <a:ext uri="{9D8B030D-6E8A-4147-A177-3AD203B41FA5}">
                      <a16:colId xmlns:a16="http://schemas.microsoft.com/office/drawing/2014/main" val="20000"/>
                    </a:ext>
                  </a:extLst>
                </a:gridCol>
              </a:tblGrid>
              <a:tr h="1220175">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2. </a:t>
                      </a:r>
                      <a:r>
                        <a:rPr lang="es" sz="2400" b="1" u="sng">
                          <a:solidFill>
                            <a:srgbClr val="FFFFFF"/>
                          </a:solidFill>
                          <a:latin typeface="Franklin Gothic"/>
                          <a:ea typeface="Franklin Gothic"/>
                          <a:cs typeface="Franklin Gothic"/>
                          <a:sym typeface="Franklin Gothic"/>
                          <a:hlinkClick r:id="rId3"/>
                        </a:rPr>
                        <a:t>Reglamento General de Protección de Datos (RGPD)</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2621500">
                <a:tc>
                  <a:txBody>
                    <a:bodyPr/>
                    <a:lstStyle/>
                    <a:p>
                      <a:pPr marL="0" marR="0" lvl="0" indent="0" algn="l" rtl="0">
                        <a:lnSpc>
                          <a:spcPct val="100000"/>
                        </a:lnSpc>
                        <a:spcBef>
                          <a:spcPts val="0"/>
                        </a:spcBef>
                        <a:spcAft>
                          <a:spcPts val="0"/>
                        </a:spcAft>
                        <a:buNone/>
                      </a:pPr>
                      <a:r>
                        <a:rPr lang="es">
                          <a:latin typeface="Cambria"/>
                          <a:ea typeface="Cambria"/>
                          <a:cs typeface="Cambria"/>
                          <a:sym typeface="Cambria"/>
                        </a:rPr>
                        <a:t>Es el reglamento europeo relativo a la protección de las personas físicas en lo que respecta al tratamiento de sus datos personales y a la libre circulación de estos datos.  </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Es una normativa a nivel de la Unión Europea, por lo que cualquier empresa de la unión, o aquellas empresas que tengan negocios en la Unión Europea, que manejen información personal de cualquier tipo, deberán acogerse a la misma. </a:t>
                      </a: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91" name="Google Shape;191;p37"/>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LEGISLACIÓN</a:t>
            </a:r>
            <a:endParaRPr sz="1400" b="0" i="0" u="none" strike="noStrike" cap="none">
              <a:solidFill>
                <a:srgbClr val="000000"/>
              </a:solidFill>
              <a:latin typeface="Arial"/>
              <a:ea typeface="Arial"/>
              <a:cs typeface="Arial"/>
              <a:sym typeface="Arial"/>
            </a:endParaRPr>
          </a:p>
        </p:txBody>
      </p:sp>
      <p:pic>
        <p:nvPicPr>
          <p:cNvPr id="192" name="Google Shape;192;p37"/>
          <p:cNvPicPr preferRelativeResize="0"/>
          <p:nvPr/>
        </p:nvPicPr>
        <p:blipFill rotWithShape="1">
          <a:blip r:embed="rId4">
            <a:alphaModFix/>
          </a:blip>
          <a:srcRect l="26126" r="28068"/>
          <a:stretch/>
        </p:blipFill>
        <p:spPr>
          <a:xfrm>
            <a:off x="476232" y="2571750"/>
            <a:ext cx="1209017" cy="17596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graphicFrame>
        <p:nvGraphicFramePr>
          <p:cNvPr id="197" name="Google Shape;197;p38"/>
          <p:cNvGraphicFramePr/>
          <p:nvPr/>
        </p:nvGraphicFramePr>
        <p:xfrm>
          <a:off x="3368913" y="1233175"/>
          <a:ext cx="4876225" cy="3936995"/>
        </p:xfrm>
        <a:graphic>
          <a:graphicData uri="http://schemas.openxmlformats.org/drawingml/2006/table">
            <a:tbl>
              <a:tblPr>
                <a:noFill/>
                <a:tableStyleId>{2A23729F-B3E9-4DAB-954A-7114AE750254}</a:tableStyleId>
              </a:tblPr>
              <a:tblGrid>
                <a:gridCol w="4876225">
                  <a:extLst>
                    <a:ext uri="{9D8B030D-6E8A-4147-A177-3AD203B41FA5}">
                      <a16:colId xmlns:a16="http://schemas.microsoft.com/office/drawing/2014/main" val="20000"/>
                    </a:ext>
                  </a:extLst>
                </a:gridCol>
              </a:tblGrid>
              <a:tr h="1938300">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3. </a:t>
                      </a:r>
                      <a:r>
                        <a:rPr lang="es" sz="2400" b="1" u="sng">
                          <a:solidFill>
                            <a:srgbClr val="FFFFFF"/>
                          </a:solidFill>
                          <a:latin typeface="Franklin Gothic"/>
                          <a:ea typeface="Franklin Gothic"/>
                          <a:cs typeface="Franklin Gothic"/>
                          <a:sym typeface="Franklin Gothic"/>
                          <a:hlinkClick r:id="rId3"/>
                        </a:rPr>
                        <a:t>Ley 34/2002, de 11 de julio, de servicios de la sociedad de la información y de comercio electrónico</a:t>
                      </a:r>
                      <a:endParaRPr sz="2400" b="1">
                        <a:solidFill>
                          <a:srgbClr val="FFFFFF"/>
                        </a:solidFill>
                        <a:latin typeface="Franklin Gothic"/>
                        <a:ea typeface="Franklin Gothic"/>
                        <a:cs typeface="Franklin Gothic"/>
                        <a:sym typeface="Franklin Gothic"/>
                      </a:endParaRPr>
                    </a:p>
                    <a:p>
                      <a:pPr marL="0" marR="0" lvl="0" indent="0" algn="ctr" rtl="0">
                        <a:lnSpc>
                          <a:spcPct val="100000"/>
                        </a:lnSpc>
                        <a:spcBef>
                          <a:spcPts val="0"/>
                        </a:spcBef>
                        <a:spcAft>
                          <a:spcPts val="0"/>
                        </a:spcAft>
                        <a:buClr>
                          <a:schemeClr val="dk1"/>
                        </a:buClr>
                        <a:buSzPts val="1100"/>
                        <a:buFont typeface="Arial"/>
                        <a:buNone/>
                      </a:pPr>
                      <a:r>
                        <a:rPr lang="es" sz="2400" b="1">
                          <a:solidFill>
                            <a:srgbClr val="FFFFFF"/>
                          </a:solidFill>
                          <a:latin typeface="Franklin Gothic"/>
                          <a:ea typeface="Franklin Gothic"/>
                          <a:cs typeface="Franklin Gothic"/>
                          <a:sym typeface="Franklin Gothic"/>
                        </a:rPr>
                        <a:t>4. </a:t>
                      </a:r>
                      <a:r>
                        <a:rPr lang="es" sz="2400" b="1" u="sng">
                          <a:solidFill>
                            <a:srgbClr val="FFFFFF"/>
                          </a:solidFill>
                          <a:latin typeface="Franklin Gothic"/>
                          <a:ea typeface="Franklin Gothic"/>
                          <a:cs typeface="Franklin Gothic"/>
                          <a:sym typeface="Franklin Gothic"/>
                          <a:hlinkClick r:id="rId4"/>
                        </a:rPr>
                        <a:t>Ley 9/2014, de 9 de mayo, General de Telecomunicaciones</a:t>
                      </a:r>
                      <a:endParaRPr sz="2400" b="1">
                        <a:solidFill>
                          <a:srgbClr val="FFFFFF"/>
                        </a:solidFill>
                        <a:latin typeface="Franklin Gothic"/>
                        <a:ea typeface="Franklin Gothic"/>
                        <a:cs typeface="Franklin Gothic"/>
                        <a:sym typeface="Franklin Gothic"/>
                      </a:endParaRPr>
                    </a:p>
                    <a:p>
                      <a:pPr marL="0" marR="0" lvl="0" indent="0" algn="ctr" rtl="0">
                        <a:lnSpc>
                          <a:spcPct val="100000"/>
                        </a:lnSpc>
                        <a:spcBef>
                          <a:spcPts val="0"/>
                        </a:spcBef>
                        <a:spcAft>
                          <a:spcPts val="0"/>
                        </a:spcAft>
                        <a:buClr>
                          <a:srgbClr val="000000"/>
                        </a:buClr>
                        <a:buSzPts val="1800"/>
                        <a:buFont typeface="Arial"/>
                        <a:buNone/>
                      </a:pPr>
                      <a:endParaRPr sz="2400" b="1">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1193825">
                <a:tc>
                  <a:txBody>
                    <a:bodyPr/>
                    <a:lstStyle/>
                    <a:p>
                      <a:pPr marL="0" marR="0" lvl="0" indent="0" algn="l" rtl="0">
                        <a:lnSpc>
                          <a:spcPct val="100000"/>
                        </a:lnSpc>
                        <a:spcBef>
                          <a:spcPts val="0"/>
                        </a:spcBef>
                        <a:spcAft>
                          <a:spcPts val="0"/>
                        </a:spcAft>
                        <a:buNone/>
                      </a:pPr>
                      <a:r>
                        <a:rPr lang="es">
                          <a:latin typeface="Cambria"/>
                          <a:ea typeface="Cambria"/>
                          <a:cs typeface="Cambria"/>
                          <a:sym typeface="Cambria"/>
                        </a:rPr>
                        <a:t>Estas leyes tratan de las cuestiones relativas a la protección de datos en el ámbito de Internet y las comunicaciones por todos los medios (postales, telefónicas, electrónicas…), así como en las transacciones comerciales por medios digitales</a:t>
                      </a: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98" name="Google Shape;198;p38"/>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LEGISLACIÓN</a:t>
            </a:r>
            <a:endParaRPr sz="1400" b="0" i="0" u="none" strike="noStrike" cap="none">
              <a:solidFill>
                <a:srgbClr val="000000"/>
              </a:solidFill>
              <a:latin typeface="Arial"/>
              <a:ea typeface="Arial"/>
              <a:cs typeface="Arial"/>
              <a:sym typeface="Arial"/>
            </a:endParaRPr>
          </a:p>
        </p:txBody>
      </p:sp>
      <p:pic>
        <p:nvPicPr>
          <p:cNvPr id="199" name="Google Shape;199;p38"/>
          <p:cNvPicPr preferRelativeResize="0"/>
          <p:nvPr/>
        </p:nvPicPr>
        <p:blipFill>
          <a:blip r:embed="rId5">
            <a:alphaModFix/>
          </a:blip>
          <a:stretch>
            <a:fillRect/>
          </a:stretch>
        </p:blipFill>
        <p:spPr>
          <a:xfrm>
            <a:off x="665216" y="2571750"/>
            <a:ext cx="2512160" cy="16741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9"/>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 name="Google Shape;205;p39"/>
          <p:cNvSpPr txBox="1"/>
          <p:nvPr/>
        </p:nvSpPr>
        <p:spPr>
          <a:xfrm>
            <a:off x="1364200" y="185850"/>
            <a:ext cx="3504300" cy="6444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a:solidFill>
                  <a:srgbClr val="FFFFFF"/>
                </a:solidFill>
                <a:latin typeface="Franklin Gothic"/>
                <a:ea typeface="Franklin Gothic"/>
                <a:cs typeface="Franklin Gothic"/>
                <a:sym typeface="Franklin Gothic"/>
              </a:rPr>
              <a:t>RECOMENDACIONES</a:t>
            </a:r>
            <a:br>
              <a:rPr lang="es" sz="2900" b="1">
                <a:solidFill>
                  <a:srgbClr val="FFFFFF"/>
                </a:solidFill>
                <a:latin typeface="Franklin Gothic"/>
                <a:ea typeface="Franklin Gothic"/>
                <a:cs typeface="Franklin Gothic"/>
                <a:sym typeface="Franklin Gothic"/>
              </a:rPr>
            </a:br>
            <a:endParaRPr sz="2900" b="1" i="0" u="none" strike="noStrike" cap="none">
              <a:solidFill>
                <a:srgbClr val="FFFFFF"/>
              </a:solidFill>
              <a:latin typeface="Franklin Gothic"/>
              <a:ea typeface="Franklin Gothic"/>
              <a:cs typeface="Franklin Gothic"/>
              <a:sym typeface="Franklin Gothic"/>
            </a:endParaRPr>
          </a:p>
        </p:txBody>
      </p:sp>
      <p:graphicFrame>
        <p:nvGraphicFramePr>
          <p:cNvPr id="206" name="Google Shape;206;p39"/>
          <p:cNvGraphicFramePr/>
          <p:nvPr/>
        </p:nvGraphicFramePr>
        <p:xfrm>
          <a:off x="4220338" y="1330950"/>
          <a:ext cx="4479225" cy="3511375"/>
        </p:xfrm>
        <a:graphic>
          <a:graphicData uri="http://schemas.openxmlformats.org/drawingml/2006/table">
            <a:tbl>
              <a:tblPr>
                <a:noFill/>
                <a:tableStyleId>{2A23729F-B3E9-4DAB-954A-7114AE750254}</a:tableStyleId>
              </a:tblPr>
              <a:tblGrid>
                <a:gridCol w="4479225">
                  <a:extLst>
                    <a:ext uri="{9D8B030D-6E8A-4147-A177-3AD203B41FA5}">
                      <a16:colId xmlns:a16="http://schemas.microsoft.com/office/drawing/2014/main" val="20000"/>
                    </a:ext>
                  </a:extLst>
                </a:gridCol>
              </a:tblGrid>
              <a:tr h="3511375">
                <a:tc>
                  <a:txBody>
                    <a:bodyPr/>
                    <a:lstStyle/>
                    <a:p>
                      <a:pPr marL="0" lvl="0" indent="0" algn="l" rtl="0">
                        <a:spcBef>
                          <a:spcPts val="0"/>
                        </a:spcBef>
                        <a:spcAft>
                          <a:spcPts val="0"/>
                        </a:spcAft>
                        <a:buNone/>
                      </a:pPr>
                      <a:endParaRPr>
                        <a:solidFill>
                          <a:schemeClr val="dk1"/>
                        </a:solidFill>
                        <a:latin typeface="Cambria"/>
                        <a:ea typeface="Cambria"/>
                        <a:cs typeface="Cambria"/>
                        <a:sym typeface="Cambria"/>
                      </a:endParaRPr>
                    </a:p>
                    <a:p>
                      <a:pPr marL="457200" marR="72000" lvl="0" indent="-34290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Infórmate de qué datos de carácter personal tuyos están siendo tratados por empresas o entidades, la finalidad de este tratamiento, el origen de los datos y si se han comunicado o se van comunicar a un tercero.</a:t>
                      </a:r>
                      <a:endParaRPr>
                        <a:solidFill>
                          <a:srgbClr val="FFFFFF"/>
                        </a:solidFill>
                        <a:latin typeface="Cambria"/>
                        <a:ea typeface="Cambria"/>
                        <a:cs typeface="Cambria"/>
                        <a:sym typeface="Cambria"/>
                      </a:endParaRPr>
                    </a:p>
                    <a:p>
                      <a:pPr marL="457200" marR="72000" lvl="0" indent="-34290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Exige que se modifiquen aquellos datos tuyos que sean inexactos o incompletos.</a:t>
                      </a:r>
                      <a:endParaRPr>
                        <a:solidFill>
                          <a:srgbClr val="FFFFFF"/>
                        </a:solidFill>
                        <a:latin typeface="Cambria"/>
                        <a:ea typeface="Cambria"/>
                        <a:cs typeface="Cambria"/>
                        <a:sym typeface="Cambria"/>
                      </a:endParaRPr>
                    </a:p>
                    <a:p>
                      <a:pPr marL="457200" marR="72000" lvl="0" indent="-34290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Expresa tu oposición a que se realice el tratamiento de tus datos personales cuando consideres que tienes derecho a ello.</a:t>
                      </a:r>
                      <a:endParaRPr>
                        <a:solidFill>
                          <a:srgbClr val="FFFFFF"/>
                        </a:solidFill>
                        <a:latin typeface="Cambria"/>
                        <a:ea typeface="Cambria"/>
                        <a:cs typeface="Cambria"/>
                        <a:sym typeface="Cambria"/>
                      </a:endParaRPr>
                    </a:p>
                    <a:p>
                      <a:pPr marL="457200" marR="72000" lvl="0" indent="-34290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Solicita la cancelación de tus datos personales que sean inadecuados o excesivos.</a:t>
                      </a:r>
                      <a:endParaRPr>
                        <a:solidFill>
                          <a:srgbClr val="FFFFFF"/>
                        </a:solidFill>
                        <a:latin typeface="Cambria"/>
                        <a:ea typeface="Cambria"/>
                        <a:cs typeface="Cambria"/>
                        <a:sym typeface="Cambria"/>
                      </a:endParaRPr>
                    </a:p>
                  </a:txBody>
                  <a:tcPr marL="91425" marR="91425" marT="90000"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bl>
          </a:graphicData>
        </a:graphic>
      </p:graphicFrame>
      <p:sp>
        <p:nvSpPr>
          <p:cNvPr id="207" name="Google Shape;207;p39"/>
          <p:cNvSpPr/>
          <p:nvPr/>
        </p:nvSpPr>
        <p:spPr>
          <a:xfrm rot="-469318">
            <a:off x="120631" y="1828095"/>
            <a:ext cx="2153638" cy="1920162"/>
          </a:xfrm>
          <a:prstGeom prst="ellipse">
            <a:avLst/>
          </a:prstGeom>
          <a:solidFill>
            <a:srgbClr val="A2D6A8"/>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s" sz="1600" b="1" i="1">
                <a:solidFill>
                  <a:srgbClr val="FFFFFF"/>
                </a:solidFill>
                <a:latin typeface="Franklin Gothic"/>
                <a:ea typeface="Franklin Gothic"/>
                <a:cs typeface="Franklin Gothic"/>
                <a:sym typeface="Franklin Gothic"/>
              </a:rPr>
              <a:t>Como ciudadano/a...</a:t>
            </a:r>
            <a:endParaRPr sz="1600" b="1" i="1" u="none" strike="noStrike" cap="none">
              <a:solidFill>
                <a:srgbClr val="FFFFFF"/>
              </a:solidFill>
              <a:latin typeface="Franklin Gothic"/>
              <a:ea typeface="Franklin Gothic"/>
              <a:cs typeface="Franklin Gothic"/>
              <a:sym typeface="Franklin Gothic"/>
            </a:endParaRPr>
          </a:p>
        </p:txBody>
      </p:sp>
      <p:sp>
        <p:nvSpPr>
          <p:cNvPr id="208" name="Google Shape;208;p39"/>
          <p:cNvSpPr/>
          <p:nvPr/>
        </p:nvSpPr>
        <p:spPr>
          <a:xfrm>
            <a:off x="2798750" y="2571750"/>
            <a:ext cx="1071000" cy="535500"/>
          </a:xfrm>
          <a:prstGeom prst="homePlate">
            <a:avLst>
              <a:gd name="adj" fmla="val 50000"/>
            </a:avLst>
          </a:prstGeom>
          <a:solidFill>
            <a:srgbClr val="A2D6A8"/>
          </a:solidFill>
          <a:ln w="76200" cap="flat" cmpd="sng">
            <a:solidFill>
              <a:srgbClr val="3896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40"/>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40"/>
          <p:cNvSpPr txBox="1"/>
          <p:nvPr/>
        </p:nvSpPr>
        <p:spPr>
          <a:xfrm>
            <a:off x="1364200" y="185850"/>
            <a:ext cx="3504300" cy="6444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a:solidFill>
                  <a:srgbClr val="FFFFFF"/>
                </a:solidFill>
                <a:latin typeface="Franklin Gothic"/>
                <a:ea typeface="Franklin Gothic"/>
                <a:cs typeface="Franklin Gothic"/>
                <a:sym typeface="Franklin Gothic"/>
              </a:rPr>
              <a:t>RECOMENDACIONES</a:t>
            </a:r>
            <a:br>
              <a:rPr lang="es" sz="2900" b="1">
                <a:solidFill>
                  <a:srgbClr val="FFFFFF"/>
                </a:solidFill>
                <a:latin typeface="Franklin Gothic"/>
                <a:ea typeface="Franklin Gothic"/>
                <a:cs typeface="Franklin Gothic"/>
                <a:sym typeface="Franklin Gothic"/>
              </a:rPr>
            </a:br>
            <a:endParaRPr sz="2900" b="1" i="0" u="none" strike="noStrike" cap="none">
              <a:solidFill>
                <a:srgbClr val="FFFFFF"/>
              </a:solidFill>
              <a:latin typeface="Franklin Gothic"/>
              <a:ea typeface="Franklin Gothic"/>
              <a:cs typeface="Franklin Gothic"/>
              <a:sym typeface="Franklin Gothic"/>
            </a:endParaRPr>
          </a:p>
        </p:txBody>
      </p:sp>
      <p:graphicFrame>
        <p:nvGraphicFramePr>
          <p:cNvPr id="215" name="Google Shape;215;p40"/>
          <p:cNvGraphicFramePr/>
          <p:nvPr/>
        </p:nvGraphicFramePr>
        <p:xfrm>
          <a:off x="4220338" y="1330950"/>
          <a:ext cx="4479225" cy="3511375"/>
        </p:xfrm>
        <a:graphic>
          <a:graphicData uri="http://schemas.openxmlformats.org/drawingml/2006/table">
            <a:tbl>
              <a:tblPr>
                <a:noFill/>
                <a:tableStyleId>{2A23729F-B3E9-4DAB-954A-7114AE750254}</a:tableStyleId>
              </a:tblPr>
              <a:tblGrid>
                <a:gridCol w="4479225">
                  <a:extLst>
                    <a:ext uri="{9D8B030D-6E8A-4147-A177-3AD203B41FA5}">
                      <a16:colId xmlns:a16="http://schemas.microsoft.com/office/drawing/2014/main" val="20000"/>
                    </a:ext>
                  </a:extLst>
                </a:gridCol>
              </a:tblGrid>
              <a:tr h="3511375">
                <a:tc>
                  <a:txBody>
                    <a:bodyPr/>
                    <a:lstStyle/>
                    <a:p>
                      <a:pPr marL="0" lvl="0" indent="0" algn="l" rtl="0">
                        <a:spcBef>
                          <a:spcPts val="0"/>
                        </a:spcBef>
                        <a:spcAft>
                          <a:spcPts val="0"/>
                        </a:spcAft>
                        <a:buNone/>
                      </a:pPr>
                      <a:endParaRPr>
                        <a:solidFill>
                          <a:schemeClr val="dk1"/>
                        </a:solidFill>
                        <a:latin typeface="Cambria"/>
                        <a:ea typeface="Cambria"/>
                        <a:cs typeface="Cambria"/>
                        <a:sym typeface="Cambria"/>
                      </a:endParaRPr>
                    </a:p>
                    <a:p>
                      <a:pPr marL="457200" marR="72000" lvl="0" indent="-34290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Si no deseas que tu información personal, </a:t>
                      </a:r>
                      <a:r>
                        <a:rPr lang="es">
                          <a:solidFill>
                            <a:schemeClr val="lt1"/>
                          </a:solidFill>
                          <a:latin typeface="Cambria"/>
                          <a:ea typeface="Cambria"/>
                          <a:cs typeface="Cambria"/>
                          <a:sym typeface="Cambria"/>
                        </a:rPr>
                        <a:t>cuando ésta sea obsoleta o no tenga relevancia ni interés público,</a:t>
                      </a:r>
                      <a:r>
                        <a:rPr lang="es">
                          <a:solidFill>
                            <a:srgbClr val="FFFFFF"/>
                          </a:solidFill>
                          <a:latin typeface="Cambria"/>
                          <a:ea typeface="Cambria"/>
                          <a:cs typeface="Cambria"/>
                          <a:sym typeface="Cambria"/>
                        </a:rPr>
                        <a:t> aparezca en los buscadores, solicita su eliminación</a:t>
                      </a:r>
                      <a:endParaRPr>
                        <a:solidFill>
                          <a:srgbClr val="FFFFFF"/>
                        </a:solidFill>
                        <a:latin typeface="Cambria"/>
                        <a:ea typeface="Cambria"/>
                        <a:cs typeface="Cambria"/>
                        <a:sym typeface="Cambria"/>
                      </a:endParaRPr>
                    </a:p>
                    <a:p>
                      <a:pPr marL="457200" marR="72000" lvl="0" indent="-34290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Solicita una copia de tus datos personales que tengan las empresas o proveedores de servicios digitales</a:t>
                      </a:r>
                      <a:endParaRPr>
                        <a:solidFill>
                          <a:srgbClr val="FFFFFF"/>
                        </a:solidFill>
                        <a:latin typeface="Cambria"/>
                        <a:ea typeface="Cambria"/>
                        <a:cs typeface="Cambria"/>
                        <a:sym typeface="Cambria"/>
                      </a:endParaRPr>
                    </a:p>
                  </a:txBody>
                  <a:tcPr marL="91425" marR="91425" marT="90000"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bl>
          </a:graphicData>
        </a:graphic>
      </p:graphicFrame>
      <p:sp>
        <p:nvSpPr>
          <p:cNvPr id="216" name="Google Shape;216;p40"/>
          <p:cNvSpPr/>
          <p:nvPr/>
        </p:nvSpPr>
        <p:spPr>
          <a:xfrm rot="-469318">
            <a:off x="120631" y="1828095"/>
            <a:ext cx="2153638" cy="1920162"/>
          </a:xfrm>
          <a:prstGeom prst="ellipse">
            <a:avLst/>
          </a:prstGeom>
          <a:solidFill>
            <a:srgbClr val="A2D6A8"/>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s" sz="1600" b="1" i="1">
                <a:solidFill>
                  <a:srgbClr val="FFFFFF"/>
                </a:solidFill>
                <a:latin typeface="Franklin Gothic"/>
                <a:ea typeface="Franklin Gothic"/>
                <a:cs typeface="Franklin Gothic"/>
                <a:sym typeface="Franklin Gothic"/>
              </a:rPr>
              <a:t>Como ciudadano/a...</a:t>
            </a:r>
            <a:endParaRPr sz="1600" b="1" i="1" u="none" strike="noStrike" cap="none">
              <a:solidFill>
                <a:srgbClr val="FFFFFF"/>
              </a:solidFill>
              <a:latin typeface="Franklin Gothic"/>
              <a:ea typeface="Franklin Gothic"/>
              <a:cs typeface="Franklin Gothic"/>
              <a:sym typeface="Franklin Gothic"/>
            </a:endParaRPr>
          </a:p>
        </p:txBody>
      </p:sp>
      <p:sp>
        <p:nvSpPr>
          <p:cNvPr id="217" name="Google Shape;217;p40"/>
          <p:cNvSpPr/>
          <p:nvPr/>
        </p:nvSpPr>
        <p:spPr>
          <a:xfrm>
            <a:off x="2798750" y="2571750"/>
            <a:ext cx="1071000" cy="535500"/>
          </a:xfrm>
          <a:prstGeom prst="homePlate">
            <a:avLst>
              <a:gd name="adj" fmla="val 50000"/>
            </a:avLst>
          </a:prstGeom>
          <a:solidFill>
            <a:srgbClr val="A2D6A8"/>
          </a:solidFill>
          <a:ln w="76200" cap="flat" cmpd="sng">
            <a:solidFill>
              <a:srgbClr val="3896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41"/>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41"/>
          <p:cNvSpPr txBox="1"/>
          <p:nvPr/>
        </p:nvSpPr>
        <p:spPr>
          <a:xfrm>
            <a:off x="1364200" y="185850"/>
            <a:ext cx="3504300" cy="6444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a:solidFill>
                  <a:srgbClr val="FFFFFF"/>
                </a:solidFill>
                <a:latin typeface="Franklin Gothic"/>
                <a:ea typeface="Franklin Gothic"/>
                <a:cs typeface="Franklin Gothic"/>
                <a:sym typeface="Franklin Gothic"/>
              </a:rPr>
              <a:t>RECOMENDACIONES</a:t>
            </a:r>
            <a:br>
              <a:rPr lang="es" sz="2900" b="1">
                <a:solidFill>
                  <a:srgbClr val="FFFFFF"/>
                </a:solidFill>
                <a:latin typeface="Franklin Gothic"/>
                <a:ea typeface="Franklin Gothic"/>
                <a:cs typeface="Franklin Gothic"/>
                <a:sym typeface="Franklin Gothic"/>
              </a:rPr>
            </a:br>
            <a:endParaRPr sz="2900" b="1" i="0" u="none" strike="noStrike" cap="none">
              <a:solidFill>
                <a:srgbClr val="FFFFFF"/>
              </a:solidFill>
              <a:latin typeface="Franklin Gothic"/>
              <a:ea typeface="Franklin Gothic"/>
              <a:cs typeface="Franklin Gothic"/>
              <a:sym typeface="Franklin Gothic"/>
            </a:endParaRPr>
          </a:p>
        </p:txBody>
      </p:sp>
      <p:graphicFrame>
        <p:nvGraphicFramePr>
          <p:cNvPr id="224" name="Google Shape;224;p41"/>
          <p:cNvGraphicFramePr/>
          <p:nvPr/>
        </p:nvGraphicFramePr>
        <p:xfrm>
          <a:off x="4142263" y="1997450"/>
          <a:ext cx="4550400" cy="3101425"/>
        </p:xfrm>
        <a:graphic>
          <a:graphicData uri="http://schemas.openxmlformats.org/drawingml/2006/table">
            <a:tbl>
              <a:tblPr>
                <a:noFill/>
                <a:tableStyleId>{2A23729F-B3E9-4DAB-954A-7114AE750254}</a:tableStyleId>
              </a:tblPr>
              <a:tblGrid>
                <a:gridCol w="4550400">
                  <a:extLst>
                    <a:ext uri="{9D8B030D-6E8A-4147-A177-3AD203B41FA5}">
                      <a16:colId xmlns:a16="http://schemas.microsoft.com/office/drawing/2014/main" val="20000"/>
                    </a:ext>
                  </a:extLst>
                </a:gridCol>
              </a:tblGrid>
              <a:tr h="3101425">
                <a:tc>
                  <a:txBody>
                    <a:bodyPr/>
                    <a:lstStyle/>
                    <a:p>
                      <a:pPr marL="0" lvl="0" indent="0" algn="l" rtl="0">
                        <a:spcBef>
                          <a:spcPts val="0"/>
                        </a:spcBef>
                        <a:spcAft>
                          <a:spcPts val="0"/>
                        </a:spcAft>
                        <a:buNone/>
                      </a:pPr>
                      <a:endParaRPr>
                        <a:solidFill>
                          <a:schemeClr val="dk1"/>
                        </a:solidFill>
                        <a:latin typeface="Cambria"/>
                        <a:ea typeface="Cambria"/>
                        <a:cs typeface="Cambria"/>
                        <a:sym typeface="Cambria"/>
                      </a:endParaRPr>
                    </a:p>
                    <a:p>
                      <a:pPr marL="450000" marR="72000" lvl="0" indent="-20955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Nombra a una persona responsable del tratamiento de los datos, que sólo o junto con otras determine los fines y medios del tratamiento</a:t>
                      </a:r>
                      <a:endParaRPr>
                        <a:solidFill>
                          <a:srgbClr val="FFFFFF"/>
                        </a:solidFill>
                        <a:latin typeface="Cambria"/>
                        <a:ea typeface="Cambria"/>
                        <a:cs typeface="Cambria"/>
                        <a:sym typeface="Cambria"/>
                      </a:endParaRPr>
                    </a:p>
                    <a:p>
                      <a:pPr marL="450000" marR="72000" lvl="0" indent="-20955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Identifica a las personas que serán las encargadas del tratamiento de los datos</a:t>
                      </a:r>
                      <a:endParaRPr>
                        <a:solidFill>
                          <a:srgbClr val="FFFFFF"/>
                        </a:solidFill>
                        <a:latin typeface="Cambria"/>
                        <a:ea typeface="Cambria"/>
                        <a:cs typeface="Cambria"/>
                        <a:sym typeface="Cambria"/>
                      </a:endParaRPr>
                    </a:p>
                    <a:p>
                      <a:pPr marL="450000" marR="72000" lvl="0" indent="-20955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Revisa el cumplimiento del deber de informar y asegúrate de que los interesados puedan ejercitar sus derechos</a:t>
                      </a:r>
                      <a:endParaRPr>
                        <a:solidFill>
                          <a:srgbClr val="FFFFFF"/>
                        </a:solidFill>
                        <a:latin typeface="Cambria"/>
                        <a:ea typeface="Cambria"/>
                        <a:cs typeface="Cambria"/>
                        <a:sym typeface="Cambria"/>
                      </a:endParaRPr>
                    </a:p>
                    <a:p>
                      <a:pPr marL="450000" marR="72000" lvl="0" indent="-209550" algn="l" rtl="0">
                        <a:spcBef>
                          <a:spcPts val="0"/>
                        </a:spcBef>
                        <a:spcAft>
                          <a:spcPts val="0"/>
                        </a:spcAft>
                        <a:buClr>
                          <a:srgbClr val="38967B"/>
                        </a:buClr>
                        <a:buSzPts val="1800"/>
                        <a:buFont typeface="Cambria"/>
                        <a:buChar char="●"/>
                      </a:pPr>
                      <a:r>
                        <a:rPr lang="es">
                          <a:solidFill>
                            <a:srgbClr val="FFFFFF"/>
                          </a:solidFill>
                          <a:latin typeface="Cambria"/>
                          <a:ea typeface="Cambria"/>
                          <a:cs typeface="Cambria"/>
                          <a:sym typeface="Cambria"/>
                        </a:rPr>
                        <a:t>Aplica las medidas de seguridad adecuadas para evitar riesgos  respecto a la privacidad de los datos</a:t>
                      </a:r>
                      <a:endParaRPr>
                        <a:solidFill>
                          <a:srgbClr val="FFFFFF"/>
                        </a:solidFill>
                        <a:latin typeface="Cambria"/>
                        <a:ea typeface="Cambria"/>
                        <a:cs typeface="Cambria"/>
                        <a:sym typeface="Cambria"/>
                      </a:endParaRPr>
                    </a:p>
                  </a:txBody>
                  <a:tcPr marL="91425" marR="91425" marT="90000"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bl>
          </a:graphicData>
        </a:graphic>
      </p:graphicFrame>
      <p:sp>
        <p:nvSpPr>
          <p:cNvPr id="225" name="Google Shape;225;p41"/>
          <p:cNvSpPr/>
          <p:nvPr/>
        </p:nvSpPr>
        <p:spPr>
          <a:xfrm rot="-469165">
            <a:off x="602945" y="1592342"/>
            <a:ext cx="3082663" cy="3049952"/>
          </a:xfrm>
          <a:prstGeom prst="ellipse">
            <a:avLst/>
          </a:prstGeom>
          <a:solidFill>
            <a:srgbClr val="38967B"/>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s" sz="1600" b="1" i="1">
                <a:solidFill>
                  <a:srgbClr val="FFFFFF"/>
                </a:solidFill>
                <a:latin typeface="Franklin Gothic"/>
                <a:ea typeface="Franklin Gothic"/>
                <a:cs typeface="Franklin Gothic"/>
                <a:sym typeface="Franklin Gothic"/>
              </a:rPr>
              <a:t>Si eres responsable de un negocio o de una entidad que pueda hacer uso de datos personales de clientes, usuarios o empleados</a:t>
            </a:r>
            <a:endParaRPr sz="1600" b="1" i="1" u="none" strike="noStrike" cap="none">
              <a:solidFill>
                <a:srgbClr val="FFFFFF"/>
              </a:solidFill>
              <a:latin typeface="Franklin Gothic"/>
              <a:ea typeface="Franklin Gothic"/>
              <a:cs typeface="Franklin Gothic"/>
              <a:sym typeface="Franklin Gothic"/>
            </a:endParaRPr>
          </a:p>
        </p:txBody>
      </p:sp>
      <p:pic>
        <p:nvPicPr>
          <p:cNvPr id="226" name="Google Shape;226;p41"/>
          <p:cNvPicPr preferRelativeResize="0"/>
          <p:nvPr/>
        </p:nvPicPr>
        <p:blipFill rotWithShape="1">
          <a:blip r:embed="rId3">
            <a:alphaModFix/>
          </a:blip>
          <a:srcRect/>
          <a:stretch/>
        </p:blipFill>
        <p:spPr>
          <a:xfrm rot="-10197274">
            <a:off x="7512203" y="317653"/>
            <a:ext cx="768021" cy="1486119"/>
          </a:xfrm>
          <a:prstGeom prst="rect">
            <a:avLst/>
          </a:prstGeom>
          <a:noFill/>
          <a:ln>
            <a:noFill/>
          </a:ln>
        </p:spPr>
      </p:pic>
      <p:sp>
        <p:nvSpPr>
          <p:cNvPr id="227" name="Google Shape;227;p41"/>
          <p:cNvSpPr/>
          <p:nvPr/>
        </p:nvSpPr>
        <p:spPr>
          <a:xfrm>
            <a:off x="7692000" y="4754825"/>
            <a:ext cx="144000" cy="147600"/>
          </a:xfrm>
          <a:prstGeom prst="ellipse">
            <a:avLst/>
          </a:prstGeom>
          <a:solidFill>
            <a:srgbClr val="38967B"/>
          </a:solidFill>
          <a:ln w="9525" cap="flat" cmpd="sng">
            <a:solidFill>
              <a:srgbClr val="3896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41"/>
          <p:cNvSpPr/>
          <p:nvPr/>
        </p:nvSpPr>
        <p:spPr>
          <a:xfrm>
            <a:off x="7954375" y="4754700"/>
            <a:ext cx="147600" cy="147000"/>
          </a:xfrm>
          <a:prstGeom prst="ellipse">
            <a:avLst/>
          </a:prstGeom>
          <a:solidFill>
            <a:srgbClr val="38967B"/>
          </a:solidFill>
          <a:ln w="9525" cap="flat" cmpd="sng">
            <a:solidFill>
              <a:srgbClr val="3896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41"/>
          <p:cNvSpPr/>
          <p:nvPr/>
        </p:nvSpPr>
        <p:spPr>
          <a:xfrm>
            <a:off x="8225450" y="4754700"/>
            <a:ext cx="144000" cy="147000"/>
          </a:xfrm>
          <a:prstGeom prst="ellipse">
            <a:avLst/>
          </a:prstGeom>
          <a:solidFill>
            <a:srgbClr val="38967B"/>
          </a:solidFill>
          <a:ln w="9525" cap="flat" cmpd="sng">
            <a:solidFill>
              <a:srgbClr val="3896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0" name="Google Shape;230;p41"/>
          <p:cNvPicPr preferRelativeResize="0"/>
          <p:nvPr/>
        </p:nvPicPr>
        <p:blipFill rotWithShape="1">
          <a:blip r:embed="rId3">
            <a:alphaModFix/>
          </a:blip>
          <a:srcRect/>
          <a:stretch/>
        </p:blipFill>
        <p:spPr>
          <a:xfrm rot="-10197286">
            <a:off x="7074462" y="251315"/>
            <a:ext cx="757828" cy="146637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bg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endParaRPr lang="es-ES" sz="1200" b="1" dirty="0">
              <a:latin typeface="Arial" panose="020B0604020202020204" pitchFamily="34" charset="0"/>
              <a:cs typeface="Arial" panose="020B0604020202020204" pitchFamily="34" charset="0"/>
            </a:endParaRPr>
          </a:p>
          <a:p>
            <a:pPr algn="ctr">
              <a:lnSpc>
                <a:spcPct val="150000"/>
              </a:lnSpc>
            </a:pPr>
            <a:r>
              <a:rPr lang="es-ES" sz="1200" b="1" dirty="0">
                <a:latin typeface="Arial" panose="020B0604020202020204" pitchFamily="34" charset="0"/>
                <a:cs typeface="Arial" panose="020B0604020202020204" pitchFamily="34" charset="0"/>
              </a:rPr>
              <a:t>DE </a:t>
            </a:r>
            <a:r>
              <a:rPr lang="es-ES" sz="1200" b="1" dirty="0">
                <a:latin typeface="Arial" panose="020B0604020202020204" pitchFamily="34" charset="0"/>
                <a:cs typeface="Arial" panose="020B0604020202020204" pitchFamily="34" charset="0"/>
              </a:rPr>
              <a:t>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4. Seguridad: 4.2. Protección de datos personales e identidad digital:</a:t>
            </a:r>
            <a:br>
              <a:rPr lang="es-ES" sz="1200" dirty="0">
                <a:latin typeface="Arial" panose="020B0604020202020204" pitchFamily="34" charset="0"/>
                <a:cs typeface="Arial" panose="020B0604020202020204" pitchFamily="34" charset="0"/>
              </a:rPr>
            </a:br>
            <a:r>
              <a:rPr lang="es-ES" sz="1200" dirty="0">
                <a:latin typeface="Arial" panose="020B0604020202020204" pitchFamily="34" charset="0"/>
                <a:cs typeface="Arial" panose="020B0604020202020204" pitchFamily="34" charset="0"/>
              </a:rPr>
              <a:t>6. Derechos del ciudadano en relación con el uso de datos</a:t>
            </a:r>
          </a:p>
          <a:p>
            <a:pPr algn="ctr"/>
            <a:endParaRPr lang="es-ES" sz="1200" dirty="0"/>
          </a:p>
          <a:p>
            <a:pPr algn="ctr"/>
            <a:r>
              <a:rPr lang="es-ES" sz="1200" dirty="0"/>
              <a:t> </a:t>
            </a:r>
            <a:endParaRPr lang="es-ES" sz="1200" dirty="0"/>
          </a:p>
          <a:p>
            <a:pPr algn="ctr"/>
            <a:endParaRPr lang="es-ES" sz="1200" dirty="0"/>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3010551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2"/>
          <p:cNvSpPr/>
          <p:nvPr/>
        </p:nvSpPr>
        <p:spPr>
          <a:xfrm>
            <a:off x="1359150" y="573125"/>
            <a:ext cx="6425700" cy="756900"/>
          </a:xfrm>
          <a:prstGeom prst="rect">
            <a:avLst/>
          </a:prstGeom>
          <a:solidFill>
            <a:srgbClr val="BFDD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p42"/>
          <p:cNvSpPr/>
          <p:nvPr/>
        </p:nvSpPr>
        <p:spPr>
          <a:xfrm>
            <a:off x="1359150" y="1330025"/>
            <a:ext cx="6425700" cy="3293400"/>
          </a:xfrm>
          <a:prstGeom prst="rect">
            <a:avLst/>
          </a:prstGeom>
          <a:solidFill>
            <a:srgbClr val="DDE4E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p42"/>
          <p:cNvSpPr txBox="1"/>
          <p:nvPr/>
        </p:nvSpPr>
        <p:spPr>
          <a:xfrm>
            <a:off x="2780625" y="634775"/>
            <a:ext cx="4242300" cy="579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3000" b="1" i="0" u="none" strike="noStrike" cap="none">
                <a:solidFill>
                  <a:srgbClr val="FFFFFF"/>
                </a:solidFill>
                <a:latin typeface="Franklin Gothic"/>
                <a:ea typeface="Franklin Gothic"/>
                <a:cs typeface="Franklin Gothic"/>
                <a:sym typeface="Franklin Gothic"/>
              </a:rPr>
              <a:t>PARA SABER MÁS...</a:t>
            </a:r>
            <a:endParaRPr sz="3000" b="1" i="0" u="none" strike="noStrike" cap="none">
              <a:solidFill>
                <a:srgbClr val="FFFFFF"/>
              </a:solidFill>
              <a:latin typeface="Franklin Gothic"/>
              <a:ea typeface="Franklin Gothic"/>
              <a:cs typeface="Franklin Gothic"/>
              <a:sym typeface="Franklin Gothic"/>
            </a:endParaRPr>
          </a:p>
        </p:txBody>
      </p:sp>
      <p:sp>
        <p:nvSpPr>
          <p:cNvPr id="238" name="Google Shape;238;p42"/>
          <p:cNvSpPr txBox="1"/>
          <p:nvPr/>
        </p:nvSpPr>
        <p:spPr>
          <a:xfrm>
            <a:off x="1359150" y="1485300"/>
            <a:ext cx="6425700" cy="2759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s" sz="1800" u="sng">
                <a:solidFill>
                  <a:schemeClr val="hlink"/>
                </a:solidFill>
                <a:latin typeface="Cambria"/>
                <a:ea typeface="Cambria"/>
                <a:cs typeface="Cambria"/>
                <a:sym typeface="Cambria"/>
                <a:hlinkClick r:id="rId3"/>
              </a:rPr>
              <a:t>Protección de datos: guía para el ciudadano</a:t>
            </a:r>
            <a:endParaRPr>
              <a:uFill>
                <a:noFill/>
              </a:uFill>
              <a:hlinkClick r:id="rId4"/>
            </a:endParaRPr>
          </a:p>
          <a:p>
            <a:pPr marL="0" marR="0" lvl="0" indent="0" algn="ctr" rtl="0">
              <a:lnSpc>
                <a:spcPct val="100000"/>
              </a:lnSpc>
              <a:spcBef>
                <a:spcPts val="0"/>
              </a:spcBef>
              <a:spcAft>
                <a:spcPts val="0"/>
              </a:spcAft>
              <a:buClr>
                <a:srgbClr val="000000"/>
              </a:buClr>
              <a:buSzPts val="1800"/>
              <a:buFont typeface="Arial"/>
              <a:buNone/>
            </a:pPr>
            <a:endParaRPr sz="1800">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r>
              <a:rPr lang="es" sz="1800" u="sng">
                <a:solidFill>
                  <a:schemeClr val="hlink"/>
                </a:solidFill>
                <a:latin typeface="Cambria"/>
                <a:ea typeface="Cambria"/>
                <a:cs typeface="Cambria"/>
                <a:sym typeface="Cambria"/>
                <a:hlinkClick r:id="rId5"/>
              </a:rPr>
              <a:t>Infografía: Los derechos que tienes para proteger tus datos personales</a:t>
            </a:r>
            <a:endParaRPr sz="1800">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endParaRPr sz="1800">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r>
              <a:rPr lang="es" sz="1800" u="sng">
                <a:solidFill>
                  <a:schemeClr val="hlink"/>
                </a:solidFill>
                <a:latin typeface="Cambria"/>
                <a:ea typeface="Cambria"/>
                <a:cs typeface="Cambria"/>
                <a:sym typeface="Cambria"/>
                <a:hlinkClick r:id="rId6"/>
              </a:rPr>
              <a:t>Ejerce tus derechos: Agencia Española de Protección de Datos</a:t>
            </a:r>
            <a:endParaRPr sz="1800">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endParaRPr sz="1400" b="1" i="0" u="none" strike="noStrike" cap="none">
              <a:solidFill>
                <a:srgbClr val="FFFF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3"/>
          <p:cNvSpPr/>
          <p:nvPr/>
        </p:nvSpPr>
        <p:spPr>
          <a:xfrm>
            <a:off x="2958875" y="0"/>
            <a:ext cx="6185100" cy="5143500"/>
          </a:xfrm>
          <a:prstGeom prst="rect">
            <a:avLst/>
          </a:prstGeom>
          <a:solidFill>
            <a:srgbClr val="A2D6A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44" name="Google Shape;244;p43"/>
          <p:cNvPicPr preferRelativeResize="0"/>
          <p:nvPr/>
        </p:nvPicPr>
        <p:blipFill rotWithShape="1">
          <a:blip r:embed="rId3">
            <a:alphaModFix/>
          </a:blip>
          <a:srcRect/>
          <a:stretch/>
        </p:blipFill>
        <p:spPr>
          <a:xfrm>
            <a:off x="37617" y="3163850"/>
            <a:ext cx="2841158" cy="499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5"/>
          <p:cNvSpPr/>
          <p:nvPr/>
        </p:nvSpPr>
        <p:spPr>
          <a:xfrm>
            <a:off x="0" y="0"/>
            <a:ext cx="2932200" cy="5143500"/>
          </a:xfrm>
          <a:prstGeom prst="rect">
            <a:avLst/>
          </a:prstGeom>
          <a:solidFill>
            <a:srgbClr val="BFDD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25"/>
          <p:cNvSpPr/>
          <p:nvPr/>
        </p:nvSpPr>
        <p:spPr>
          <a:xfrm>
            <a:off x="2923300" y="1069475"/>
            <a:ext cx="5659200" cy="1149600"/>
          </a:xfrm>
          <a:prstGeom prst="rect">
            <a:avLst/>
          </a:prstGeom>
          <a:solidFill>
            <a:srgbClr val="A2D6A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25"/>
          <p:cNvSpPr/>
          <p:nvPr/>
        </p:nvSpPr>
        <p:spPr>
          <a:xfrm>
            <a:off x="175275" y="1069475"/>
            <a:ext cx="2748000" cy="1907100"/>
          </a:xfrm>
          <a:prstGeom prst="rect">
            <a:avLst/>
          </a:prstGeom>
          <a:solidFill>
            <a:srgbClr val="38967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25"/>
          <p:cNvSpPr txBox="1"/>
          <p:nvPr/>
        </p:nvSpPr>
        <p:spPr>
          <a:xfrm>
            <a:off x="2985625" y="1014200"/>
            <a:ext cx="5864400" cy="68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s" sz="3000" b="1">
                <a:solidFill>
                  <a:srgbClr val="38967B"/>
                </a:solidFill>
                <a:latin typeface="Franklin Gothic"/>
                <a:ea typeface="Franklin Gothic"/>
                <a:cs typeface="Franklin Gothic"/>
                <a:sym typeface="Franklin Gothic"/>
              </a:rPr>
              <a:t>Derechos del ciudadano en relación con el uso de datos</a:t>
            </a:r>
            <a:endParaRPr sz="3000" b="1" i="0" u="none" strike="noStrike" cap="none">
              <a:solidFill>
                <a:srgbClr val="38967B"/>
              </a:solidFill>
              <a:latin typeface="Franklin Gothic"/>
              <a:ea typeface="Franklin Gothic"/>
              <a:cs typeface="Franklin Gothic"/>
              <a:sym typeface="Franklin Gothic"/>
            </a:endParaRPr>
          </a:p>
        </p:txBody>
      </p:sp>
      <p:sp>
        <p:nvSpPr>
          <p:cNvPr id="103" name="Google Shape;103;p25"/>
          <p:cNvSpPr txBox="1"/>
          <p:nvPr/>
        </p:nvSpPr>
        <p:spPr>
          <a:xfrm>
            <a:off x="152625" y="1069475"/>
            <a:ext cx="2793300" cy="1343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s" sz="1800" b="1">
                <a:solidFill>
                  <a:srgbClr val="F3F3F3"/>
                </a:solidFill>
                <a:latin typeface="Cambria"/>
                <a:ea typeface="Cambria"/>
                <a:cs typeface="Cambria"/>
                <a:sym typeface="Cambria"/>
              </a:rPr>
              <a:t>Seguridad. </a:t>
            </a:r>
            <a:br>
              <a:rPr lang="es" sz="1800" b="1">
                <a:solidFill>
                  <a:srgbClr val="F3F3F3"/>
                </a:solidFill>
                <a:latin typeface="Cambria"/>
                <a:ea typeface="Cambria"/>
                <a:cs typeface="Cambria"/>
                <a:sym typeface="Cambria"/>
              </a:rPr>
            </a:br>
            <a:r>
              <a:rPr lang="es" sz="1800" b="1">
                <a:solidFill>
                  <a:schemeClr val="lt1"/>
                </a:solidFill>
                <a:latin typeface="Cambria"/>
                <a:ea typeface="Cambria"/>
                <a:cs typeface="Cambria"/>
                <a:sym typeface="Cambria"/>
              </a:rPr>
              <a:t>Protección de datos personales e identidad digital</a:t>
            </a:r>
            <a:endParaRPr sz="1800" i="0" u="none" strike="noStrike" cap="none">
              <a:solidFill>
                <a:srgbClr val="F3F3F3"/>
              </a:solidFill>
              <a:latin typeface="Cambria"/>
              <a:ea typeface="Cambria"/>
              <a:cs typeface="Cambria"/>
              <a:sym typeface="Cambria"/>
            </a:endParaRPr>
          </a:p>
        </p:txBody>
      </p:sp>
      <p:sp>
        <p:nvSpPr>
          <p:cNvPr id="104" name="Google Shape;104;p25"/>
          <p:cNvSpPr txBox="1"/>
          <p:nvPr/>
        </p:nvSpPr>
        <p:spPr>
          <a:xfrm>
            <a:off x="3154950" y="2682600"/>
            <a:ext cx="2268900" cy="409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5" name="Google Shape;105;p25"/>
          <p:cNvPicPr preferRelativeResize="0"/>
          <p:nvPr/>
        </p:nvPicPr>
        <p:blipFill rotWithShape="1">
          <a:blip r:embed="rId3">
            <a:alphaModFix/>
          </a:blip>
          <a:srcRect/>
          <a:stretch/>
        </p:blipFill>
        <p:spPr>
          <a:xfrm>
            <a:off x="5759450" y="4253850"/>
            <a:ext cx="3090575" cy="543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6"/>
          <p:cNvSpPr/>
          <p:nvPr/>
        </p:nvSpPr>
        <p:spPr>
          <a:xfrm>
            <a:off x="8900" y="0"/>
            <a:ext cx="4019400" cy="1016100"/>
          </a:xfrm>
          <a:prstGeom prst="rect">
            <a:avLst/>
          </a:prstGeom>
          <a:solidFill>
            <a:srgbClr val="BFDD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26"/>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a:solidFill>
                  <a:srgbClr val="FFFFFF"/>
                </a:solidFill>
                <a:latin typeface="Franklin Gothic"/>
                <a:ea typeface="Franklin Gothic"/>
                <a:cs typeface="Franklin Gothic"/>
                <a:sym typeface="Franklin Gothic"/>
              </a:rPr>
              <a:t>OBJETIVOS</a:t>
            </a:r>
            <a:endParaRPr sz="2900" b="1" i="0" u="none" strike="noStrike" cap="none">
              <a:solidFill>
                <a:srgbClr val="FFFFFF"/>
              </a:solidFill>
              <a:latin typeface="Franklin Gothic"/>
              <a:ea typeface="Franklin Gothic"/>
              <a:cs typeface="Franklin Gothic"/>
              <a:sym typeface="Franklin Gothic"/>
            </a:endParaRPr>
          </a:p>
        </p:txBody>
      </p:sp>
      <p:sp>
        <p:nvSpPr>
          <p:cNvPr id="112" name="Google Shape;112;p26"/>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s" sz="2000" b="0" i="0" u="none" strike="noStrike" cap="none">
                <a:solidFill>
                  <a:srgbClr val="000000"/>
                </a:solidFill>
                <a:latin typeface="Cambria"/>
                <a:ea typeface="Cambria"/>
                <a:cs typeface="Cambria"/>
                <a:sym typeface="Cambria"/>
              </a:rPr>
              <a:t>Al finalizar esta actividad tienes que </a:t>
            </a:r>
            <a:r>
              <a:rPr lang="es" sz="2000">
                <a:latin typeface="Cambria"/>
                <a:ea typeface="Cambria"/>
                <a:cs typeface="Cambria"/>
                <a:sym typeface="Cambria"/>
              </a:rPr>
              <a:t>conocer</a:t>
            </a:r>
            <a:r>
              <a:rPr lang="es" sz="2000" b="0" i="0" u="none" strike="noStrike" cap="none">
                <a:solidFill>
                  <a:srgbClr val="000000"/>
                </a:solidFill>
                <a:latin typeface="Cambria"/>
                <a:ea typeface="Cambria"/>
                <a:cs typeface="Cambria"/>
                <a:sym typeface="Cambria"/>
              </a:rPr>
              <a:t>:</a:t>
            </a:r>
            <a:endParaRPr sz="2000" b="0" i="0" u="none" strike="noStrike" cap="none">
              <a:solidFill>
                <a:srgbClr val="000000"/>
              </a:solidFill>
              <a:latin typeface="Cambria"/>
              <a:ea typeface="Cambria"/>
              <a:cs typeface="Cambria"/>
              <a:sym typeface="Cambria"/>
            </a:endParaRPr>
          </a:p>
        </p:txBody>
      </p:sp>
      <p:sp>
        <p:nvSpPr>
          <p:cNvPr id="113" name="Google Shape;113;p26"/>
          <p:cNvSpPr txBox="1"/>
          <p:nvPr/>
        </p:nvSpPr>
        <p:spPr>
          <a:xfrm>
            <a:off x="3140225" y="2166850"/>
            <a:ext cx="5370900" cy="273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 sz="1800">
                <a:latin typeface="Franklin Gothic"/>
                <a:ea typeface="Franklin Gothic"/>
                <a:cs typeface="Franklin Gothic"/>
                <a:sym typeface="Franklin Gothic"/>
              </a:rPr>
              <a:t>Qué </a:t>
            </a:r>
            <a:r>
              <a:rPr lang="es" sz="1800" b="1">
                <a:latin typeface="Franklin Gothic"/>
                <a:ea typeface="Franklin Gothic"/>
                <a:cs typeface="Franklin Gothic"/>
                <a:sym typeface="Franklin Gothic"/>
              </a:rPr>
              <a:t>derechos </a:t>
            </a:r>
            <a:r>
              <a:rPr lang="es" sz="1800">
                <a:latin typeface="Franklin Gothic"/>
                <a:ea typeface="Franklin Gothic"/>
                <a:cs typeface="Franklin Gothic"/>
                <a:sym typeface="Franklin Gothic"/>
              </a:rPr>
              <a:t>tiene el ciudadano en relación con el uso de sus datos personales</a:t>
            </a:r>
            <a:endParaRPr sz="1800" b="1">
              <a:solidFill>
                <a:schemeClr val="dk1"/>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a:solidFill>
                <a:schemeClr val="dk1"/>
              </a:solidFill>
              <a:latin typeface="Franklin Gothic"/>
              <a:ea typeface="Franklin Gothic"/>
              <a:cs typeface="Franklin Gothic"/>
              <a:sym typeface="Franklin Gothic"/>
            </a:endParaRPr>
          </a:p>
          <a:p>
            <a:pPr marL="0" lvl="0" indent="0" algn="l" rtl="0">
              <a:spcBef>
                <a:spcPts val="0"/>
              </a:spcBef>
              <a:spcAft>
                <a:spcPts val="0"/>
              </a:spcAft>
              <a:buClr>
                <a:schemeClr val="dk1"/>
              </a:buClr>
              <a:buSzPts val="1800"/>
              <a:buFont typeface="Arial"/>
              <a:buNone/>
            </a:pPr>
            <a:r>
              <a:rPr lang="es" sz="1800">
                <a:solidFill>
                  <a:schemeClr val="dk1"/>
                </a:solidFill>
                <a:latin typeface="Franklin Gothic"/>
                <a:ea typeface="Franklin Gothic"/>
                <a:cs typeface="Franklin Gothic"/>
                <a:sym typeface="Franklin Gothic"/>
              </a:rPr>
              <a:t>Cómo </a:t>
            </a:r>
            <a:r>
              <a:rPr lang="es" sz="1800" b="1">
                <a:solidFill>
                  <a:schemeClr val="dk1"/>
                </a:solidFill>
                <a:latin typeface="Franklin Gothic"/>
                <a:ea typeface="Franklin Gothic"/>
                <a:cs typeface="Franklin Gothic"/>
                <a:sym typeface="Franklin Gothic"/>
              </a:rPr>
              <a:t>ejercer </a:t>
            </a:r>
            <a:r>
              <a:rPr lang="es" sz="1800">
                <a:solidFill>
                  <a:schemeClr val="dk1"/>
                </a:solidFill>
                <a:latin typeface="Franklin Gothic"/>
                <a:ea typeface="Franklin Gothic"/>
                <a:cs typeface="Franklin Gothic"/>
                <a:sym typeface="Franklin Gothic"/>
              </a:rPr>
              <a:t>esos derechos</a:t>
            </a:r>
            <a:endParaRPr sz="1800" b="1">
              <a:solidFill>
                <a:schemeClr val="dk1"/>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a:solidFill>
                <a:schemeClr val="dk1"/>
              </a:solidFill>
              <a:latin typeface="Franklin Gothic"/>
              <a:ea typeface="Franklin Gothic"/>
              <a:cs typeface="Franklin Gothic"/>
              <a:sym typeface="Franklin Gothic"/>
            </a:endParaRPr>
          </a:p>
          <a:p>
            <a:pPr marL="0" lvl="0" indent="0" algn="l" rtl="0">
              <a:spcBef>
                <a:spcPts val="0"/>
              </a:spcBef>
              <a:spcAft>
                <a:spcPts val="0"/>
              </a:spcAft>
              <a:buClr>
                <a:schemeClr val="dk1"/>
              </a:buClr>
              <a:buSzPts val="1800"/>
              <a:buFont typeface="Arial"/>
              <a:buNone/>
            </a:pPr>
            <a:endParaRPr sz="1800">
              <a:solidFill>
                <a:schemeClr val="dk1"/>
              </a:solidFill>
              <a:latin typeface="Franklin Gothic"/>
              <a:ea typeface="Franklin Gothic"/>
              <a:cs typeface="Franklin Gothic"/>
              <a:sym typeface="Franklin Gothic"/>
            </a:endParaRPr>
          </a:p>
          <a:p>
            <a:pPr marL="0" lvl="0" indent="0" algn="l" rtl="0">
              <a:spcBef>
                <a:spcPts val="0"/>
              </a:spcBef>
              <a:spcAft>
                <a:spcPts val="0"/>
              </a:spcAft>
              <a:buClr>
                <a:schemeClr val="dk1"/>
              </a:buClr>
              <a:buSzPts val="1800"/>
              <a:buFont typeface="Arial"/>
              <a:buNone/>
            </a:pPr>
            <a:r>
              <a:rPr lang="es" sz="1800">
                <a:solidFill>
                  <a:schemeClr val="dk1"/>
                </a:solidFill>
                <a:latin typeface="Franklin Gothic"/>
                <a:ea typeface="Franklin Gothic"/>
                <a:cs typeface="Franklin Gothic"/>
                <a:sym typeface="Franklin Gothic"/>
              </a:rPr>
              <a:t>Qué </a:t>
            </a:r>
            <a:r>
              <a:rPr lang="es" sz="1800" b="1">
                <a:solidFill>
                  <a:schemeClr val="dk1"/>
                </a:solidFill>
                <a:latin typeface="Franklin Gothic"/>
                <a:ea typeface="Franklin Gothic"/>
                <a:cs typeface="Franklin Gothic"/>
                <a:sym typeface="Franklin Gothic"/>
              </a:rPr>
              <a:t>normativa </a:t>
            </a:r>
            <a:r>
              <a:rPr lang="es" sz="1800">
                <a:solidFill>
                  <a:schemeClr val="dk1"/>
                </a:solidFill>
                <a:latin typeface="Franklin Gothic"/>
                <a:ea typeface="Franklin Gothic"/>
                <a:cs typeface="Franklin Gothic"/>
                <a:sym typeface="Franklin Gothic"/>
              </a:rPr>
              <a:t>legal protege esos derechos</a:t>
            </a:r>
            <a:endParaRPr sz="1800">
              <a:solidFill>
                <a:schemeClr val="dk1"/>
              </a:solidFill>
              <a:latin typeface="Franklin Gothic"/>
              <a:ea typeface="Franklin Gothic"/>
              <a:cs typeface="Franklin Gothic"/>
              <a:sym typeface="Franklin Gothic"/>
            </a:endParaRPr>
          </a:p>
        </p:txBody>
      </p:sp>
      <p:pic>
        <p:nvPicPr>
          <p:cNvPr id="114" name="Google Shape;114;p26"/>
          <p:cNvPicPr preferRelativeResize="0"/>
          <p:nvPr/>
        </p:nvPicPr>
        <p:blipFill rotWithShape="1">
          <a:blip r:embed="rId3">
            <a:alphaModFix/>
          </a:blip>
          <a:srcRect/>
          <a:stretch/>
        </p:blipFill>
        <p:spPr>
          <a:xfrm>
            <a:off x="8900" y="2310400"/>
            <a:ext cx="3064025" cy="1905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7"/>
          <p:cNvSpPr/>
          <p:nvPr/>
        </p:nvSpPr>
        <p:spPr>
          <a:xfrm>
            <a:off x="1506200" y="726700"/>
            <a:ext cx="6176100" cy="4416900"/>
          </a:xfrm>
          <a:prstGeom prst="rect">
            <a:avLst/>
          </a:prstGeom>
          <a:solidFill>
            <a:srgbClr val="54457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27"/>
          <p:cNvSpPr/>
          <p:nvPr/>
        </p:nvSpPr>
        <p:spPr>
          <a:xfrm>
            <a:off x="0" y="227500"/>
            <a:ext cx="3761100" cy="499200"/>
          </a:xfrm>
          <a:prstGeom prst="rect">
            <a:avLst/>
          </a:prstGeom>
          <a:solidFill>
            <a:srgbClr val="BFDDD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314656"/>
              </a:solidFill>
              <a:latin typeface="Arial"/>
              <a:ea typeface="Arial"/>
              <a:cs typeface="Arial"/>
              <a:sym typeface="Arial"/>
            </a:endParaRPr>
          </a:p>
        </p:txBody>
      </p:sp>
      <p:sp>
        <p:nvSpPr>
          <p:cNvPr id="121" name="Google Shape;121;p27"/>
          <p:cNvSpPr txBox="1"/>
          <p:nvPr/>
        </p:nvSpPr>
        <p:spPr>
          <a:xfrm>
            <a:off x="1644750" y="231500"/>
            <a:ext cx="2121000" cy="4191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s" sz="2400" b="1" i="0" u="none" strike="noStrike" cap="none">
                <a:solidFill>
                  <a:srgbClr val="F2F2F2"/>
                </a:solidFill>
                <a:latin typeface="Franklin Gothic"/>
                <a:ea typeface="Franklin Gothic"/>
                <a:cs typeface="Franklin Gothic"/>
                <a:sym typeface="Franklin Gothic"/>
              </a:rPr>
              <a:t>SUMARIO</a:t>
            </a:r>
            <a:endParaRPr sz="2400" b="1" i="0" u="none" strike="noStrike" cap="none">
              <a:solidFill>
                <a:srgbClr val="F2F2F2"/>
              </a:solidFill>
              <a:latin typeface="Franklin Gothic"/>
              <a:ea typeface="Franklin Gothic"/>
              <a:cs typeface="Franklin Gothic"/>
              <a:sym typeface="Franklin Gothic"/>
            </a:endParaRPr>
          </a:p>
        </p:txBody>
      </p:sp>
      <p:sp>
        <p:nvSpPr>
          <p:cNvPr id="122" name="Google Shape;122;p27"/>
          <p:cNvSpPr txBox="1"/>
          <p:nvPr/>
        </p:nvSpPr>
        <p:spPr>
          <a:xfrm>
            <a:off x="1720075" y="847350"/>
            <a:ext cx="5793000" cy="3030300"/>
          </a:xfrm>
          <a:prstGeom prst="rect">
            <a:avLst/>
          </a:prstGeom>
          <a:noFill/>
          <a:ln>
            <a:noFill/>
          </a:ln>
        </p:spPr>
        <p:txBody>
          <a:bodyPr spcFirstLastPara="1" wrap="square" lIns="91425" tIns="91425" rIns="91425" bIns="91425" anchor="t" anchorCtr="0">
            <a:noAutofit/>
          </a:bodyPr>
          <a:lstStyle/>
          <a:p>
            <a:pPr marL="457200" marR="0" lvl="0" indent="-381000" algn="l" rtl="0">
              <a:lnSpc>
                <a:spcPct val="100000"/>
              </a:lnSpc>
              <a:spcBef>
                <a:spcPts val="1000"/>
              </a:spcBef>
              <a:spcAft>
                <a:spcPts val="0"/>
              </a:spcAft>
              <a:buClr>
                <a:srgbClr val="38967B"/>
              </a:buClr>
              <a:buSzPts val="2400"/>
              <a:buFont typeface="Franklin Gothic"/>
              <a:buChar char="●"/>
            </a:pPr>
            <a:r>
              <a:rPr lang="es" sz="1800">
                <a:solidFill>
                  <a:srgbClr val="FFFFFF"/>
                </a:solidFill>
                <a:latin typeface="Franklin Gothic"/>
                <a:ea typeface="Franklin Gothic"/>
                <a:cs typeface="Franklin Gothic"/>
                <a:sym typeface="Franklin Gothic"/>
              </a:rPr>
              <a:t>Derechos del ciudadano </a:t>
            </a:r>
            <a:endParaRPr sz="1800">
              <a:solidFill>
                <a:srgbClr val="FFFFFF"/>
              </a:solidFill>
              <a:latin typeface="Franklin Gothic"/>
              <a:ea typeface="Franklin Gothic"/>
              <a:cs typeface="Franklin Gothic"/>
              <a:sym typeface="Franklin Gothic"/>
            </a:endParaRPr>
          </a:p>
          <a:p>
            <a:pPr marL="914400" lvl="1" indent="-317500" algn="l" rtl="0">
              <a:spcBef>
                <a:spcPts val="1000"/>
              </a:spcBef>
              <a:spcAft>
                <a:spcPts val="0"/>
              </a:spcAft>
              <a:buClr>
                <a:schemeClr val="lt1"/>
              </a:buClr>
              <a:buSzPts val="1400"/>
              <a:buFont typeface="Franklin Gothic"/>
              <a:buAutoNum type="arabicPeriod"/>
            </a:pPr>
            <a:r>
              <a:rPr lang="es">
                <a:solidFill>
                  <a:srgbClr val="FFFFFF"/>
                </a:solidFill>
                <a:latin typeface="Franklin Gothic"/>
                <a:ea typeface="Franklin Gothic"/>
                <a:cs typeface="Franklin Gothic"/>
                <a:sym typeface="Franklin Gothic"/>
              </a:rPr>
              <a:t>Acceso</a:t>
            </a:r>
            <a:endParaRPr>
              <a:solidFill>
                <a:srgbClr val="FFFFFF"/>
              </a:solidFill>
              <a:latin typeface="Franklin Gothic"/>
              <a:ea typeface="Franklin Gothic"/>
              <a:cs typeface="Franklin Gothic"/>
              <a:sym typeface="Franklin Gothic"/>
            </a:endParaRPr>
          </a:p>
          <a:p>
            <a:pPr marL="914400" lvl="1" indent="-317500" algn="l" rtl="0">
              <a:spcBef>
                <a:spcPts val="0"/>
              </a:spcBef>
              <a:spcAft>
                <a:spcPts val="0"/>
              </a:spcAft>
              <a:buClr>
                <a:schemeClr val="lt1"/>
              </a:buClr>
              <a:buSzPts val="1400"/>
              <a:buFont typeface="Franklin Gothic"/>
              <a:buAutoNum type="arabicPeriod"/>
            </a:pPr>
            <a:r>
              <a:rPr lang="es">
                <a:solidFill>
                  <a:srgbClr val="FFFFFF"/>
                </a:solidFill>
                <a:latin typeface="Franklin Gothic"/>
                <a:ea typeface="Franklin Gothic"/>
                <a:cs typeface="Franklin Gothic"/>
                <a:sym typeface="Franklin Gothic"/>
              </a:rPr>
              <a:t>Rectificación</a:t>
            </a:r>
            <a:endParaRPr>
              <a:solidFill>
                <a:srgbClr val="FFFFFF"/>
              </a:solidFill>
              <a:latin typeface="Franklin Gothic"/>
              <a:ea typeface="Franklin Gothic"/>
              <a:cs typeface="Franklin Gothic"/>
              <a:sym typeface="Franklin Gothic"/>
            </a:endParaRPr>
          </a:p>
          <a:p>
            <a:pPr marL="914400" lvl="1" indent="-317500" algn="l" rtl="0">
              <a:spcBef>
                <a:spcPts val="0"/>
              </a:spcBef>
              <a:spcAft>
                <a:spcPts val="0"/>
              </a:spcAft>
              <a:buClr>
                <a:schemeClr val="lt1"/>
              </a:buClr>
              <a:buSzPts val="1400"/>
              <a:buFont typeface="Franklin Gothic"/>
              <a:buAutoNum type="arabicPeriod"/>
            </a:pPr>
            <a:r>
              <a:rPr lang="es">
                <a:solidFill>
                  <a:srgbClr val="FFFFFF"/>
                </a:solidFill>
                <a:latin typeface="Franklin Gothic"/>
                <a:ea typeface="Franklin Gothic"/>
                <a:cs typeface="Franklin Gothic"/>
                <a:sym typeface="Franklin Gothic"/>
              </a:rPr>
              <a:t>Oposición</a:t>
            </a:r>
            <a:endParaRPr>
              <a:solidFill>
                <a:srgbClr val="FFFFFF"/>
              </a:solidFill>
              <a:latin typeface="Franklin Gothic"/>
              <a:ea typeface="Franklin Gothic"/>
              <a:cs typeface="Franklin Gothic"/>
              <a:sym typeface="Franklin Gothic"/>
            </a:endParaRPr>
          </a:p>
          <a:p>
            <a:pPr marL="914400" lvl="1" indent="-317500" algn="l" rtl="0">
              <a:spcBef>
                <a:spcPts val="0"/>
              </a:spcBef>
              <a:spcAft>
                <a:spcPts val="0"/>
              </a:spcAft>
              <a:buClr>
                <a:schemeClr val="lt1"/>
              </a:buClr>
              <a:buSzPts val="1400"/>
              <a:buFont typeface="Franklin Gothic"/>
              <a:buAutoNum type="arabicPeriod"/>
            </a:pPr>
            <a:r>
              <a:rPr lang="es">
                <a:solidFill>
                  <a:srgbClr val="FFFFFF"/>
                </a:solidFill>
                <a:latin typeface="Franklin Gothic"/>
                <a:ea typeface="Franklin Gothic"/>
                <a:cs typeface="Franklin Gothic"/>
                <a:sym typeface="Franklin Gothic"/>
              </a:rPr>
              <a:t>Supresión o cancelación</a:t>
            </a:r>
            <a:endParaRPr>
              <a:solidFill>
                <a:srgbClr val="FFFFFF"/>
              </a:solidFill>
              <a:latin typeface="Franklin Gothic"/>
              <a:ea typeface="Franklin Gothic"/>
              <a:cs typeface="Franklin Gothic"/>
              <a:sym typeface="Franklin Gothic"/>
            </a:endParaRPr>
          </a:p>
          <a:p>
            <a:pPr marL="914400" lvl="1" indent="-317500" algn="l" rtl="0">
              <a:spcBef>
                <a:spcPts val="0"/>
              </a:spcBef>
              <a:spcAft>
                <a:spcPts val="0"/>
              </a:spcAft>
              <a:buClr>
                <a:schemeClr val="lt1"/>
              </a:buClr>
              <a:buSzPts val="1400"/>
              <a:buFont typeface="Franklin Gothic"/>
              <a:buAutoNum type="arabicPeriod"/>
            </a:pPr>
            <a:r>
              <a:rPr lang="es">
                <a:solidFill>
                  <a:srgbClr val="FFFFFF"/>
                </a:solidFill>
                <a:latin typeface="Franklin Gothic"/>
                <a:ea typeface="Franklin Gothic"/>
                <a:cs typeface="Franklin Gothic"/>
                <a:sym typeface="Franklin Gothic"/>
              </a:rPr>
              <a:t>Olvido</a:t>
            </a:r>
            <a:endParaRPr>
              <a:solidFill>
                <a:srgbClr val="FFFFFF"/>
              </a:solidFill>
              <a:latin typeface="Franklin Gothic"/>
              <a:ea typeface="Franklin Gothic"/>
              <a:cs typeface="Franklin Gothic"/>
              <a:sym typeface="Franklin Gothic"/>
            </a:endParaRPr>
          </a:p>
          <a:p>
            <a:pPr marL="914400" lvl="1" indent="-317500" algn="l" rtl="0">
              <a:spcBef>
                <a:spcPts val="0"/>
              </a:spcBef>
              <a:spcAft>
                <a:spcPts val="0"/>
              </a:spcAft>
              <a:buClr>
                <a:schemeClr val="lt1"/>
              </a:buClr>
              <a:buSzPts val="1400"/>
              <a:buFont typeface="Franklin Gothic"/>
              <a:buAutoNum type="arabicPeriod"/>
            </a:pPr>
            <a:r>
              <a:rPr lang="es">
                <a:solidFill>
                  <a:srgbClr val="FFFFFF"/>
                </a:solidFill>
                <a:latin typeface="Franklin Gothic"/>
                <a:ea typeface="Franklin Gothic"/>
                <a:cs typeface="Franklin Gothic"/>
                <a:sym typeface="Franklin Gothic"/>
              </a:rPr>
              <a:t>Limitación del tratamiento</a:t>
            </a:r>
            <a:endParaRPr>
              <a:solidFill>
                <a:srgbClr val="FFFFFF"/>
              </a:solidFill>
              <a:latin typeface="Franklin Gothic"/>
              <a:ea typeface="Franklin Gothic"/>
              <a:cs typeface="Franklin Gothic"/>
              <a:sym typeface="Franklin Gothic"/>
            </a:endParaRPr>
          </a:p>
          <a:p>
            <a:pPr marL="914400" lvl="1" indent="-317500" algn="l" rtl="0">
              <a:spcBef>
                <a:spcPts val="0"/>
              </a:spcBef>
              <a:spcAft>
                <a:spcPts val="0"/>
              </a:spcAft>
              <a:buClr>
                <a:schemeClr val="lt1"/>
              </a:buClr>
              <a:buSzPts val="1400"/>
              <a:buFont typeface="Franklin Gothic"/>
              <a:buAutoNum type="arabicPeriod"/>
            </a:pPr>
            <a:r>
              <a:rPr lang="es">
                <a:solidFill>
                  <a:srgbClr val="FFFFFF"/>
                </a:solidFill>
                <a:latin typeface="Franklin Gothic"/>
                <a:ea typeface="Franklin Gothic"/>
                <a:cs typeface="Franklin Gothic"/>
                <a:sym typeface="Franklin Gothic"/>
              </a:rPr>
              <a:t>Portabilidad</a:t>
            </a:r>
            <a:endParaRPr>
              <a:solidFill>
                <a:srgbClr val="FFFFFF"/>
              </a:solidFill>
              <a:latin typeface="Franklin Gothic"/>
              <a:ea typeface="Franklin Gothic"/>
              <a:cs typeface="Franklin Gothic"/>
              <a:sym typeface="Franklin Gothic"/>
            </a:endParaRPr>
          </a:p>
          <a:p>
            <a:pPr marL="914400" lvl="1" indent="-317500" algn="l" rtl="0">
              <a:spcBef>
                <a:spcPts val="0"/>
              </a:spcBef>
              <a:spcAft>
                <a:spcPts val="0"/>
              </a:spcAft>
              <a:buClr>
                <a:schemeClr val="lt1"/>
              </a:buClr>
              <a:buSzPts val="1400"/>
              <a:buFont typeface="Franklin Gothic"/>
              <a:buAutoNum type="arabicPeriod"/>
            </a:pPr>
            <a:r>
              <a:rPr lang="es">
                <a:solidFill>
                  <a:srgbClr val="FFFFFF"/>
                </a:solidFill>
                <a:latin typeface="Franklin Gothic"/>
                <a:ea typeface="Franklin Gothic"/>
                <a:cs typeface="Franklin Gothic"/>
                <a:sym typeface="Franklin Gothic"/>
              </a:rPr>
              <a:t>A no ser objeto de decisiones individuales automatizadas</a:t>
            </a:r>
            <a:endParaRPr>
              <a:solidFill>
                <a:srgbClr val="FFFFFF"/>
              </a:solidFill>
              <a:latin typeface="Franklin Gothic"/>
              <a:ea typeface="Franklin Gothic"/>
              <a:cs typeface="Franklin Gothic"/>
              <a:sym typeface="Franklin Gothic"/>
            </a:endParaRPr>
          </a:p>
          <a:p>
            <a:pPr marL="457200" lvl="0" indent="-381000" algn="l" rtl="0">
              <a:spcBef>
                <a:spcPts val="1000"/>
              </a:spcBef>
              <a:spcAft>
                <a:spcPts val="0"/>
              </a:spcAft>
              <a:buClr>
                <a:srgbClr val="38967B"/>
              </a:buClr>
              <a:buSzPts val="2400"/>
              <a:buFont typeface="Franklin Gothic"/>
              <a:buChar char="●"/>
            </a:pPr>
            <a:r>
              <a:rPr lang="es" sz="1800">
                <a:solidFill>
                  <a:srgbClr val="FFFFFF"/>
                </a:solidFill>
                <a:latin typeface="Franklin Gothic"/>
                <a:ea typeface="Franklin Gothic"/>
                <a:cs typeface="Franklin Gothic"/>
                <a:sym typeface="Franklin Gothic"/>
              </a:rPr>
              <a:t>Legislación</a:t>
            </a:r>
            <a:endParaRPr sz="1800">
              <a:solidFill>
                <a:srgbClr val="FFFFFF"/>
              </a:solidFill>
              <a:latin typeface="Franklin Gothic"/>
              <a:ea typeface="Franklin Gothic"/>
              <a:cs typeface="Franklin Gothic"/>
              <a:sym typeface="Franklin Gothic"/>
            </a:endParaRPr>
          </a:p>
          <a:p>
            <a:pPr marL="457200" lvl="0" indent="-381000" algn="l" rtl="0">
              <a:spcBef>
                <a:spcPts val="1000"/>
              </a:spcBef>
              <a:spcAft>
                <a:spcPts val="0"/>
              </a:spcAft>
              <a:buClr>
                <a:srgbClr val="38967B"/>
              </a:buClr>
              <a:buSzPts val="2400"/>
              <a:buFont typeface="Franklin Gothic"/>
              <a:buChar char="●"/>
            </a:pPr>
            <a:r>
              <a:rPr lang="es" sz="1800">
                <a:solidFill>
                  <a:srgbClr val="FFFFFF"/>
                </a:solidFill>
                <a:latin typeface="Franklin Gothic"/>
                <a:ea typeface="Franklin Gothic"/>
                <a:cs typeface="Franklin Gothic"/>
                <a:sym typeface="Franklin Gothic"/>
              </a:rPr>
              <a:t>Recomendaciones</a:t>
            </a:r>
            <a:endParaRPr sz="1800">
              <a:solidFill>
                <a:srgbClr val="FFFFFF"/>
              </a:solidFill>
              <a:latin typeface="Franklin Gothic"/>
              <a:ea typeface="Franklin Gothic"/>
              <a:cs typeface="Franklin Gothic"/>
              <a:sym typeface="Franklin Gothic"/>
            </a:endParaRPr>
          </a:p>
          <a:p>
            <a:pPr marL="457200" lvl="0" indent="-381000" algn="l" rtl="0">
              <a:spcBef>
                <a:spcPts val="1000"/>
              </a:spcBef>
              <a:spcAft>
                <a:spcPts val="0"/>
              </a:spcAft>
              <a:buClr>
                <a:srgbClr val="38967B"/>
              </a:buClr>
              <a:buSzPts val="2400"/>
              <a:buFont typeface="Franklin Gothic"/>
              <a:buChar char="●"/>
            </a:pPr>
            <a:r>
              <a:rPr lang="es" sz="1800">
                <a:solidFill>
                  <a:srgbClr val="FFFFFF"/>
                </a:solidFill>
                <a:latin typeface="Franklin Gothic"/>
                <a:ea typeface="Franklin Gothic"/>
                <a:cs typeface="Franklin Gothic"/>
                <a:sym typeface="Franklin Gothic"/>
              </a:rPr>
              <a:t>Para saber más… </a:t>
            </a:r>
            <a:endParaRPr sz="1800">
              <a:solidFill>
                <a:srgbClr val="FFFFFF"/>
              </a:solidFill>
              <a:latin typeface="Franklin Gothic"/>
              <a:ea typeface="Franklin Gothic"/>
              <a:cs typeface="Franklin Gothic"/>
              <a:sym typeface="Franklin Gothic"/>
            </a:endParaRPr>
          </a:p>
          <a:p>
            <a:pPr marL="457200" lvl="0" indent="0" algn="l" rtl="0">
              <a:spcBef>
                <a:spcPts val="1000"/>
              </a:spcBef>
              <a:spcAft>
                <a:spcPts val="0"/>
              </a:spcAft>
              <a:buNone/>
            </a:pPr>
            <a:endParaRPr sz="1800">
              <a:solidFill>
                <a:schemeClr val="dk1"/>
              </a:solidFill>
              <a:latin typeface="Franklin Gothic"/>
              <a:ea typeface="Franklin Gothic"/>
              <a:cs typeface="Franklin Gothic"/>
              <a:sym typeface="Franklin Gothic"/>
            </a:endParaRPr>
          </a:p>
          <a:p>
            <a:pPr marL="0" lvl="0" indent="0" algn="l" rtl="0">
              <a:spcBef>
                <a:spcPts val="1000"/>
              </a:spcBef>
              <a:spcAft>
                <a:spcPts val="0"/>
              </a:spcAft>
              <a:buNone/>
            </a:pPr>
            <a:endParaRPr sz="1800">
              <a:solidFill>
                <a:schemeClr val="dk1"/>
              </a:solidFill>
              <a:latin typeface="Franklin Gothic"/>
              <a:ea typeface="Franklin Gothic"/>
              <a:cs typeface="Franklin Gothic"/>
              <a:sym typeface="Franklin Gothic"/>
            </a:endParaRPr>
          </a:p>
          <a:p>
            <a:pPr marL="0" lvl="0" indent="0" algn="l" rtl="0">
              <a:spcBef>
                <a:spcPts val="1000"/>
              </a:spcBef>
              <a:spcAft>
                <a:spcPts val="0"/>
              </a:spcAft>
              <a:buNone/>
            </a:pPr>
            <a:endParaRPr sz="1800">
              <a:solidFill>
                <a:schemeClr val="dk1"/>
              </a:solidFill>
              <a:latin typeface="Franklin Gothic"/>
              <a:ea typeface="Franklin Gothic"/>
              <a:cs typeface="Franklin Gothic"/>
              <a:sym typeface="Franklin Gothic"/>
            </a:endParaRPr>
          </a:p>
          <a:p>
            <a:pPr marL="0" lvl="0" indent="0" algn="l" rtl="0">
              <a:spcBef>
                <a:spcPts val="1000"/>
              </a:spcBef>
              <a:spcAft>
                <a:spcPts val="0"/>
              </a:spcAft>
              <a:buNone/>
            </a:pPr>
            <a:endParaRPr sz="1800">
              <a:solidFill>
                <a:schemeClr val="dk1"/>
              </a:solidFill>
              <a:latin typeface="Franklin Gothic"/>
              <a:ea typeface="Franklin Gothic"/>
              <a:cs typeface="Franklin Gothic"/>
              <a:sym typeface="Franklin Gothic"/>
            </a:endParaRPr>
          </a:p>
          <a:p>
            <a:pPr marL="0" lvl="0" indent="0" algn="l" rtl="0">
              <a:spcBef>
                <a:spcPts val="1000"/>
              </a:spcBef>
              <a:spcAft>
                <a:spcPts val="0"/>
              </a:spcAft>
              <a:buNone/>
            </a:pPr>
            <a:endParaRPr sz="1800">
              <a:solidFill>
                <a:schemeClr val="dk1"/>
              </a:solidFill>
              <a:latin typeface="Franklin Gothic"/>
              <a:ea typeface="Franklin Gothic"/>
              <a:cs typeface="Franklin Gothic"/>
              <a:sym typeface="Franklin Gothic"/>
            </a:endParaRPr>
          </a:p>
          <a:p>
            <a:pPr marL="457200" marR="0" lvl="0" indent="0" algn="l" rtl="0">
              <a:lnSpc>
                <a:spcPct val="100000"/>
              </a:lnSpc>
              <a:spcBef>
                <a:spcPts val="1000"/>
              </a:spcBef>
              <a:spcAft>
                <a:spcPts val="0"/>
              </a:spcAft>
              <a:buNone/>
            </a:pPr>
            <a:endParaRPr sz="1800">
              <a:solidFill>
                <a:schemeClr val="dk1"/>
              </a:solidFill>
              <a:latin typeface="Franklin Gothic"/>
              <a:ea typeface="Franklin Gothic"/>
              <a:cs typeface="Franklin Gothic"/>
              <a:sym typeface="Franklin Gothic"/>
            </a:endParaRPr>
          </a:p>
          <a:p>
            <a:pPr marL="457200" marR="0" lvl="0" indent="0" algn="l" rtl="0">
              <a:lnSpc>
                <a:spcPct val="100000"/>
              </a:lnSpc>
              <a:spcBef>
                <a:spcPts val="1000"/>
              </a:spcBef>
              <a:spcAft>
                <a:spcPts val="0"/>
              </a:spcAft>
              <a:buNone/>
            </a:pPr>
            <a:endParaRPr sz="1800" i="0" u="none" strike="noStrike" cap="none">
              <a:solidFill>
                <a:srgbClr val="000000"/>
              </a:solidFill>
              <a:latin typeface="Franklin Gothic"/>
              <a:ea typeface="Franklin Gothic"/>
              <a:cs typeface="Franklin Gothic"/>
              <a:sym typeface="Franklin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graphicFrame>
        <p:nvGraphicFramePr>
          <p:cNvPr id="127" name="Google Shape;127;p28"/>
          <p:cNvGraphicFramePr/>
          <p:nvPr/>
        </p:nvGraphicFramePr>
        <p:xfrm>
          <a:off x="762863" y="1233175"/>
          <a:ext cx="5628975" cy="3621625"/>
        </p:xfrm>
        <a:graphic>
          <a:graphicData uri="http://schemas.openxmlformats.org/drawingml/2006/table">
            <a:tbl>
              <a:tblPr>
                <a:noFill/>
                <a:tableStyleId>{2A23729F-B3E9-4DAB-954A-7114AE750254}</a:tableStyleId>
              </a:tblPr>
              <a:tblGrid>
                <a:gridCol w="5628975">
                  <a:extLst>
                    <a:ext uri="{9D8B030D-6E8A-4147-A177-3AD203B41FA5}">
                      <a16:colId xmlns:a16="http://schemas.microsoft.com/office/drawing/2014/main" val="20000"/>
                    </a:ext>
                  </a:extLst>
                </a:gridCol>
              </a:tblGrid>
              <a:tr h="702175">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1. DERECHO DE ACCESO</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2919450">
                <a:tc>
                  <a:txBody>
                    <a:bodyPr/>
                    <a:lstStyle/>
                    <a:p>
                      <a:pPr marL="0" marR="0" lvl="0" indent="0" algn="l" rtl="0">
                        <a:lnSpc>
                          <a:spcPct val="100000"/>
                        </a:lnSpc>
                        <a:spcBef>
                          <a:spcPts val="0"/>
                        </a:spcBef>
                        <a:spcAft>
                          <a:spcPts val="0"/>
                        </a:spcAft>
                        <a:buClr>
                          <a:schemeClr val="dk1"/>
                        </a:buClr>
                        <a:buSzPts val="1100"/>
                        <a:buFont typeface="Arial"/>
                        <a:buNone/>
                      </a:pPr>
                      <a:r>
                        <a:rPr lang="es">
                          <a:latin typeface="Cambria"/>
                          <a:ea typeface="Cambria"/>
                          <a:cs typeface="Cambria"/>
                          <a:sym typeface="Cambria"/>
                        </a:rPr>
                        <a:t>A través del ejercicio de este derecho puedes conocer qué datos de carácter personal tuyos están siendo tratados por parte de una empresa u organismo, la finalidad de este tratamiento, el origen de los datos y si se han comunicado o se van comunicar a un tercero.</a:t>
                      </a:r>
                      <a:endParaRPr>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endParaRPr>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r>
                        <a:rPr lang="es">
                          <a:latin typeface="Cambria"/>
                          <a:ea typeface="Cambria"/>
                          <a:cs typeface="Cambria"/>
                          <a:sym typeface="Cambria"/>
                        </a:rPr>
                        <a:t>Una vez que has solicitado el acceso, deben de contestarte en el plazo máximo de un mes, y si la respuesta es positiva, el acceso se hará efectivo en el plazo máximo de diez días hábiles.</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28" name="Google Shape;128;p28"/>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DERECHOS</a:t>
            </a:r>
            <a:endParaRPr sz="1400" b="0" i="0" u="none" strike="noStrike" cap="none">
              <a:solidFill>
                <a:srgbClr val="000000"/>
              </a:solidFill>
              <a:latin typeface="Arial"/>
              <a:ea typeface="Arial"/>
              <a:cs typeface="Arial"/>
              <a:sym typeface="Arial"/>
            </a:endParaRPr>
          </a:p>
        </p:txBody>
      </p:sp>
      <p:pic>
        <p:nvPicPr>
          <p:cNvPr id="129" name="Google Shape;129;p28"/>
          <p:cNvPicPr preferRelativeResize="0"/>
          <p:nvPr/>
        </p:nvPicPr>
        <p:blipFill>
          <a:blip r:embed="rId3">
            <a:alphaModFix/>
          </a:blip>
          <a:stretch>
            <a:fillRect/>
          </a:stretch>
        </p:blipFill>
        <p:spPr>
          <a:xfrm>
            <a:off x="6758525" y="1834450"/>
            <a:ext cx="1948550" cy="19485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graphicFrame>
        <p:nvGraphicFramePr>
          <p:cNvPr id="134" name="Google Shape;134;p29"/>
          <p:cNvGraphicFramePr/>
          <p:nvPr/>
        </p:nvGraphicFramePr>
        <p:xfrm>
          <a:off x="762863" y="1233175"/>
          <a:ext cx="5869300" cy="3910325"/>
        </p:xfrm>
        <a:graphic>
          <a:graphicData uri="http://schemas.openxmlformats.org/drawingml/2006/table">
            <a:tbl>
              <a:tblPr>
                <a:noFill/>
                <a:tableStyleId>{2A23729F-B3E9-4DAB-954A-7114AE750254}</a:tableStyleId>
              </a:tblPr>
              <a:tblGrid>
                <a:gridCol w="5869300">
                  <a:extLst>
                    <a:ext uri="{9D8B030D-6E8A-4147-A177-3AD203B41FA5}">
                      <a16:colId xmlns:a16="http://schemas.microsoft.com/office/drawing/2014/main" val="20000"/>
                    </a:ext>
                  </a:extLst>
                </a:gridCol>
              </a:tblGrid>
              <a:tr h="647900">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2. DERECHO DE RECTIFICACIÓN</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3262425">
                <a:tc>
                  <a:txBody>
                    <a:bodyPr/>
                    <a:lstStyle/>
                    <a:p>
                      <a:pPr marL="0" marR="0" lvl="0" indent="0" algn="l" rtl="0">
                        <a:lnSpc>
                          <a:spcPct val="100000"/>
                        </a:lnSpc>
                        <a:spcBef>
                          <a:spcPts val="0"/>
                        </a:spcBef>
                        <a:spcAft>
                          <a:spcPts val="0"/>
                        </a:spcAft>
                        <a:buClr>
                          <a:schemeClr val="dk1"/>
                        </a:buClr>
                        <a:buSzPts val="1100"/>
                        <a:buFont typeface="Arial"/>
                        <a:buNone/>
                      </a:pPr>
                      <a:r>
                        <a:rPr lang="es">
                          <a:latin typeface="Cambria"/>
                          <a:ea typeface="Cambria"/>
                          <a:cs typeface="Cambria"/>
                          <a:sym typeface="Cambria"/>
                        </a:rPr>
                        <a:t>Consiste en la posibilidad de solicitar que se modifiquen aquellos datos tuyos que sean inexactos o incompletos. Para ello, debes </a:t>
                      </a:r>
                      <a:r>
                        <a:rPr lang="es">
                          <a:solidFill>
                            <a:schemeClr val="dk1"/>
                          </a:solidFill>
                          <a:latin typeface="Cambria"/>
                          <a:ea typeface="Cambria"/>
                          <a:cs typeface="Cambria"/>
                          <a:sym typeface="Cambria"/>
                        </a:rPr>
                        <a:t>indicar </a:t>
                      </a:r>
                      <a:r>
                        <a:rPr lang="es">
                          <a:latin typeface="Cambria"/>
                          <a:ea typeface="Cambria"/>
                          <a:cs typeface="Cambria"/>
                          <a:sym typeface="Cambria"/>
                        </a:rPr>
                        <a:t>en la solicitud qué datos deseas rectificar y acompañar la documentación justificativa correspondiente.</a:t>
                      </a:r>
                      <a:endParaRPr>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Por ejemplo, si has cambiado de domicilio y la dirección que posee la empresa u organismo es la anterior, puedes comunicar la nueva dirección, rectificando tus anteriores datos personales.</a:t>
                      </a:r>
                      <a:endParaRPr>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endParaRPr>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r>
                        <a:rPr lang="es">
                          <a:latin typeface="Cambria"/>
                          <a:ea typeface="Cambria"/>
                          <a:cs typeface="Cambria"/>
                          <a:sym typeface="Cambria"/>
                        </a:rPr>
                        <a:t>Cuando ejercitas este derecho, te deben contestar en el plazo máximo de 10 días hábiles. Si tus datos hubieran sido comunicados a un tercero, el responsable deberá comunicarle los datos rectificados para que a su vez este tercero los rectifique.</a:t>
                      </a: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35" name="Google Shape;135;p29"/>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DERECHOS</a:t>
            </a:r>
            <a:endParaRPr sz="1400" b="0" i="0" u="none" strike="noStrike" cap="none">
              <a:solidFill>
                <a:srgbClr val="000000"/>
              </a:solidFill>
              <a:latin typeface="Arial"/>
              <a:ea typeface="Arial"/>
              <a:cs typeface="Arial"/>
              <a:sym typeface="Arial"/>
            </a:endParaRPr>
          </a:p>
        </p:txBody>
      </p:sp>
      <p:pic>
        <p:nvPicPr>
          <p:cNvPr id="136" name="Google Shape;136;p29"/>
          <p:cNvPicPr preferRelativeResize="0"/>
          <p:nvPr/>
        </p:nvPicPr>
        <p:blipFill>
          <a:blip r:embed="rId3">
            <a:alphaModFix/>
          </a:blip>
          <a:stretch>
            <a:fillRect/>
          </a:stretch>
        </p:blipFill>
        <p:spPr>
          <a:xfrm>
            <a:off x="7005825" y="1997100"/>
            <a:ext cx="1806575" cy="17595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graphicFrame>
        <p:nvGraphicFramePr>
          <p:cNvPr id="141" name="Google Shape;141;p30"/>
          <p:cNvGraphicFramePr/>
          <p:nvPr/>
        </p:nvGraphicFramePr>
        <p:xfrm>
          <a:off x="762863" y="1233175"/>
          <a:ext cx="5926850" cy="3872065"/>
        </p:xfrm>
        <a:graphic>
          <a:graphicData uri="http://schemas.openxmlformats.org/drawingml/2006/table">
            <a:tbl>
              <a:tblPr>
                <a:noFill/>
                <a:tableStyleId>{2A23729F-B3E9-4DAB-954A-7114AE750254}</a:tableStyleId>
              </a:tblPr>
              <a:tblGrid>
                <a:gridCol w="5926850">
                  <a:extLst>
                    <a:ext uri="{9D8B030D-6E8A-4147-A177-3AD203B41FA5}">
                      <a16:colId xmlns:a16="http://schemas.microsoft.com/office/drawing/2014/main" val="20000"/>
                    </a:ext>
                  </a:extLst>
                </a:gridCol>
              </a:tblGrid>
              <a:tr h="702175">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3. DERECHO DE OPOSICIÓN</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2919450">
                <a:tc>
                  <a:txBody>
                    <a:bodyPr/>
                    <a:lstStyle/>
                    <a:p>
                      <a:pPr marL="0" marR="0" lvl="0" indent="0" algn="l" rtl="0">
                        <a:lnSpc>
                          <a:spcPct val="100000"/>
                        </a:lnSpc>
                        <a:spcBef>
                          <a:spcPts val="0"/>
                        </a:spcBef>
                        <a:spcAft>
                          <a:spcPts val="0"/>
                        </a:spcAft>
                        <a:buNone/>
                      </a:pPr>
                      <a:r>
                        <a:rPr lang="es">
                          <a:latin typeface="Cambria"/>
                          <a:ea typeface="Cambria"/>
                          <a:cs typeface="Cambria"/>
                          <a:sym typeface="Cambria"/>
                        </a:rPr>
                        <a:t>Mediante el ejercicio de este derecho puedes oponerte a que se realice el tratamiento de tus datos personales en los siguientes supuestos:</a:t>
                      </a:r>
                      <a:endParaRPr>
                        <a:latin typeface="Cambria"/>
                        <a:ea typeface="Cambria"/>
                        <a:cs typeface="Cambria"/>
                        <a:sym typeface="Cambria"/>
                      </a:endParaRPr>
                    </a:p>
                    <a:p>
                      <a:pPr marL="457200" marR="0" lvl="0" indent="-317500" algn="l" rtl="0">
                        <a:lnSpc>
                          <a:spcPct val="100000"/>
                        </a:lnSpc>
                        <a:spcBef>
                          <a:spcPts val="0"/>
                        </a:spcBef>
                        <a:spcAft>
                          <a:spcPts val="0"/>
                        </a:spcAft>
                        <a:buClr>
                          <a:srgbClr val="38967B"/>
                        </a:buClr>
                        <a:buSzPts val="1400"/>
                        <a:buFont typeface="Cambria"/>
                        <a:buChar char="★"/>
                      </a:pPr>
                      <a:r>
                        <a:rPr lang="es">
                          <a:latin typeface="Cambria"/>
                          <a:ea typeface="Cambria"/>
                          <a:cs typeface="Cambria"/>
                          <a:sym typeface="Cambria"/>
                        </a:rPr>
                        <a:t>Cuando, no siendo necesario tu consentimiento para el tratamiento de tus datos, exista un motivo legítimo y fundado referente a tu concreta situación personal. Por ejemplo, en casos de violencia de género.</a:t>
                      </a:r>
                      <a:endParaRPr>
                        <a:latin typeface="Cambria"/>
                        <a:ea typeface="Cambria"/>
                        <a:cs typeface="Cambria"/>
                        <a:sym typeface="Cambria"/>
                      </a:endParaRPr>
                    </a:p>
                    <a:p>
                      <a:pPr marL="457200" marR="0" lvl="0" indent="-317500" algn="l" rtl="0">
                        <a:lnSpc>
                          <a:spcPct val="100000"/>
                        </a:lnSpc>
                        <a:spcBef>
                          <a:spcPts val="0"/>
                        </a:spcBef>
                        <a:spcAft>
                          <a:spcPts val="0"/>
                        </a:spcAft>
                        <a:buClr>
                          <a:srgbClr val="38967B"/>
                        </a:buClr>
                        <a:buSzPts val="1400"/>
                        <a:buFont typeface="Cambria"/>
                        <a:buChar char="★"/>
                      </a:pPr>
                      <a:r>
                        <a:rPr lang="es">
                          <a:latin typeface="Cambria"/>
                          <a:ea typeface="Cambria"/>
                          <a:cs typeface="Cambria"/>
                          <a:sym typeface="Cambria"/>
                        </a:rPr>
                        <a:t>Cuando la finalidad sea la realización de actividades de publicidad y prospección comercial.</a:t>
                      </a:r>
                      <a:endParaRPr>
                        <a:latin typeface="Cambria"/>
                        <a:ea typeface="Cambria"/>
                        <a:cs typeface="Cambria"/>
                        <a:sym typeface="Cambria"/>
                      </a:endParaRPr>
                    </a:p>
                    <a:p>
                      <a:pPr marL="457200" marR="0" lvl="0" indent="-317500" algn="l" rtl="0">
                        <a:lnSpc>
                          <a:spcPct val="100000"/>
                        </a:lnSpc>
                        <a:spcBef>
                          <a:spcPts val="0"/>
                        </a:spcBef>
                        <a:spcAft>
                          <a:spcPts val="0"/>
                        </a:spcAft>
                        <a:buClr>
                          <a:srgbClr val="38967B"/>
                        </a:buClr>
                        <a:buSzPts val="1400"/>
                        <a:buFont typeface="Cambria"/>
                        <a:buChar char="★"/>
                      </a:pPr>
                      <a:r>
                        <a:rPr lang="es">
                          <a:latin typeface="Cambria"/>
                          <a:ea typeface="Cambria"/>
                          <a:cs typeface="Cambria"/>
                          <a:sym typeface="Cambria"/>
                        </a:rPr>
                        <a:t>Cuando el tratamiento tenga como fin la adopción de una decisión referida a ti basada únicamente en un tratamiento automatizado de tus datos personales. Por ejemplo, la concesión de un crédito.</a:t>
                      </a: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Cuando ejercitas este derecho, al igual que en el de rectificación, te deben contestar en el plazo máximo de 10 días hábiles. </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42" name="Google Shape;142;p30"/>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DERECHOS</a:t>
            </a:r>
            <a:endParaRPr sz="1400" b="0" i="0" u="none" strike="noStrike" cap="none">
              <a:solidFill>
                <a:srgbClr val="000000"/>
              </a:solidFill>
              <a:latin typeface="Arial"/>
              <a:ea typeface="Arial"/>
              <a:cs typeface="Arial"/>
              <a:sym typeface="Arial"/>
            </a:endParaRPr>
          </a:p>
        </p:txBody>
      </p:sp>
      <p:pic>
        <p:nvPicPr>
          <p:cNvPr id="143" name="Google Shape;143;p30"/>
          <p:cNvPicPr preferRelativeResize="0"/>
          <p:nvPr/>
        </p:nvPicPr>
        <p:blipFill rotWithShape="1">
          <a:blip r:embed="rId3">
            <a:alphaModFix/>
          </a:blip>
          <a:srcRect l="6362" r="16986"/>
          <a:stretch/>
        </p:blipFill>
        <p:spPr>
          <a:xfrm>
            <a:off x="6934075" y="2160725"/>
            <a:ext cx="2053874" cy="18944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graphicFrame>
        <p:nvGraphicFramePr>
          <p:cNvPr id="148" name="Google Shape;148;p31"/>
          <p:cNvGraphicFramePr/>
          <p:nvPr/>
        </p:nvGraphicFramePr>
        <p:xfrm>
          <a:off x="762863" y="1233175"/>
          <a:ext cx="6088600" cy="4084260"/>
        </p:xfrm>
        <a:graphic>
          <a:graphicData uri="http://schemas.openxmlformats.org/drawingml/2006/table">
            <a:tbl>
              <a:tblPr>
                <a:noFill/>
                <a:tableStyleId>{2A23729F-B3E9-4DAB-954A-7114AE750254}</a:tableStyleId>
              </a:tblPr>
              <a:tblGrid>
                <a:gridCol w="6088600">
                  <a:extLst>
                    <a:ext uri="{9D8B030D-6E8A-4147-A177-3AD203B41FA5}">
                      <a16:colId xmlns:a16="http://schemas.microsoft.com/office/drawing/2014/main" val="20000"/>
                    </a:ext>
                  </a:extLst>
                </a:gridCol>
              </a:tblGrid>
              <a:tr h="893875">
                <a:tc>
                  <a:txBody>
                    <a:bodyPr/>
                    <a:lstStyle/>
                    <a:p>
                      <a:pPr marL="0" marR="0" lvl="0" indent="0" algn="ctr" rtl="0">
                        <a:lnSpc>
                          <a:spcPct val="100000"/>
                        </a:lnSpc>
                        <a:spcBef>
                          <a:spcPts val="0"/>
                        </a:spcBef>
                        <a:spcAft>
                          <a:spcPts val="0"/>
                        </a:spcAft>
                        <a:buClr>
                          <a:srgbClr val="000000"/>
                        </a:buClr>
                        <a:buSzPts val="1800"/>
                        <a:buFont typeface="Arial"/>
                        <a:buNone/>
                      </a:pPr>
                      <a:r>
                        <a:rPr lang="es" sz="2400" b="1">
                          <a:solidFill>
                            <a:srgbClr val="FFFFFF"/>
                          </a:solidFill>
                          <a:latin typeface="Franklin Gothic"/>
                          <a:ea typeface="Franklin Gothic"/>
                          <a:cs typeface="Franklin Gothic"/>
                          <a:sym typeface="Franklin Gothic"/>
                        </a:rPr>
                        <a:t>4. DERECHO DE SUPRESIÓN O CANCELACIÓN</a:t>
                      </a:r>
                      <a:endParaRPr sz="2400" b="1" u="none" strike="noStrike" cap="none">
                        <a:solidFill>
                          <a:srgbClr val="FFFFFF"/>
                        </a:solidFill>
                        <a:latin typeface="Franklin Gothic"/>
                        <a:ea typeface="Franklin Gothic"/>
                        <a:cs typeface="Franklin Gothic"/>
                        <a:sym typeface="Franklin Gothic"/>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54457D"/>
                    </a:solidFill>
                  </a:tcPr>
                </a:tc>
                <a:extLst>
                  <a:ext uri="{0D108BD9-81ED-4DB2-BD59-A6C34878D82A}">
                    <a16:rowId xmlns:a16="http://schemas.microsoft.com/office/drawing/2014/main" val="10000"/>
                  </a:ext>
                </a:extLst>
              </a:tr>
              <a:tr h="3016450">
                <a:tc>
                  <a:txBody>
                    <a:bodyPr/>
                    <a:lstStyle/>
                    <a:p>
                      <a:pPr marL="0" marR="0" lvl="0" indent="0" algn="l" rtl="0">
                        <a:lnSpc>
                          <a:spcPct val="100000"/>
                        </a:lnSpc>
                        <a:spcBef>
                          <a:spcPts val="0"/>
                        </a:spcBef>
                        <a:spcAft>
                          <a:spcPts val="0"/>
                        </a:spcAft>
                        <a:buNone/>
                      </a:pPr>
                      <a:r>
                        <a:rPr lang="es">
                          <a:latin typeface="Cambria"/>
                          <a:ea typeface="Cambria"/>
                          <a:cs typeface="Cambria"/>
                          <a:sym typeface="Cambria"/>
                        </a:rPr>
                        <a:t>Este derecho permite la cancelación de tus datos personales que sean inadecuados o excesivos. No obstante, se conservarán bloqueados de manera que se impida su tratamiento, sin perjuicio de su puesta a disposición de las administraciones públicas, jueces y tribunales, para la atención de las posibles responsabilidades que hayan surgido del tratamiento durante su plazo de prescripción. Cumplido este plazo, se procederá a la supresión de los mismos.</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Cuando solicites la cancelación de tus datos personales, deberás indicar a qué datos te refieres, aportando la documentación que justifique tal pretensión.</a:t>
                      </a:r>
                      <a:endParaRPr>
                        <a:latin typeface="Cambria"/>
                        <a:ea typeface="Cambria"/>
                        <a:cs typeface="Cambria"/>
                        <a:sym typeface="Cambria"/>
                      </a:endParaRPr>
                    </a:p>
                    <a:p>
                      <a:pPr marL="0" marR="0" lvl="0" indent="0" algn="l" rtl="0">
                        <a:lnSpc>
                          <a:spcPct val="100000"/>
                        </a:lnSpc>
                        <a:spcBef>
                          <a:spcPts val="0"/>
                        </a:spcBef>
                        <a:spcAft>
                          <a:spcPts val="0"/>
                        </a:spcAft>
                        <a:buNone/>
                      </a:pPr>
                      <a:endParaRPr>
                        <a:latin typeface="Cambria"/>
                        <a:ea typeface="Cambria"/>
                        <a:cs typeface="Cambria"/>
                        <a:sym typeface="Cambria"/>
                      </a:endParaRPr>
                    </a:p>
                    <a:p>
                      <a:pPr marL="0" marR="0" lvl="0" indent="0" algn="l" rtl="0">
                        <a:lnSpc>
                          <a:spcPct val="100000"/>
                        </a:lnSpc>
                        <a:spcBef>
                          <a:spcPts val="0"/>
                        </a:spcBef>
                        <a:spcAft>
                          <a:spcPts val="0"/>
                        </a:spcAft>
                        <a:buNone/>
                      </a:pPr>
                      <a:r>
                        <a:rPr lang="es">
                          <a:latin typeface="Cambria"/>
                          <a:ea typeface="Cambria"/>
                          <a:cs typeface="Cambria"/>
                          <a:sym typeface="Cambria"/>
                        </a:rPr>
                        <a:t>Te deben contestar en el plazo máximo de 10 días hábiles. Si tus datos hubieran sido comunicados a un tercero, el responsable deberá comunicarle los datos cancelados para que, a su vez, este tercero los cancele.</a:t>
                      </a:r>
                      <a:endParaRPr>
                        <a:latin typeface="Cambria"/>
                        <a:ea typeface="Cambria"/>
                        <a:cs typeface="Cambria"/>
                        <a:sym typeface="Cambria"/>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49" name="Google Shape;149;p31"/>
          <p:cNvSpPr/>
          <p:nvPr/>
        </p:nvSpPr>
        <p:spPr>
          <a:xfrm>
            <a:off x="8900" y="0"/>
            <a:ext cx="5062200" cy="1016100"/>
          </a:xfrm>
          <a:prstGeom prst="rect">
            <a:avLst/>
          </a:prstGeom>
          <a:solidFill>
            <a:srgbClr val="BFDDD1"/>
          </a:solid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2900"/>
              <a:buFont typeface="Arial"/>
              <a:buNone/>
            </a:pPr>
            <a:r>
              <a:rPr lang="es" sz="2900" b="1">
                <a:solidFill>
                  <a:schemeClr val="lt1"/>
                </a:solidFill>
                <a:latin typeface="Franklin Gothic"/>
                <a:ea typeface="Franklin Gothic"/>
                <a:cs typeface="Franklin Gothic"/>
                <a:sym typeface="Franklin Gothic"/>
              </a:rPr>
              <a:t>DERECHOS</a:t>
            </a:r>
            <a:endParaRPr sz="1400" b="0" i="0" u="none" strike="noStrike" cap="none">
              <a:solidFill>
                <a:srgbClr val="000000"/>
              </a:solidFill>
              <a:latin typeface="Arial"/>
              <a:ea typeface="Arial"/>
              <a:cs typeface="Arial"/>
              <a:sym typeface="Arial"/>
            </a:endParaRPr>
          </a:p>
        </p:txBody>
      </p:sp>
      <p:pic>
        <p:nvPicPr>
          <p:cNvPr id="150" name="Google Shape;150;p31"/>
          <p:cNvPicPr preferRelativeResize="0"/>
          <p:nvPr/>
        </p:nvPicPr>
        <p:blipFill>
          <a:blip r:embed="rId3">
            <a:alphaModFix/>
          </a:blip>
          <a:stretch>
            <a:fillRect/>
          </a:stretch>
        </p:blipFill>
        <p:spPr>
          <a:xfrm>
            <a:off x="7214950" y="2424450"/>
            <a:ext cx="1667675" cy="166765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1618</Words>
  <Application>Microsoft Office PowerPoint</Application>
  <PresentationFormat>Presentación en pantalla (16:9)</PresentationFormat>
  <Paragraphs>140</Paragraphs>
  <Slides>21</Slides>
  <Notes>19</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21</vt:i4>
      </vt:variant>
    </vt:vector>
  </HeadingPairs>
  <TitlesOfParts>
    <vt:vector size="30" baseType="lpstr">
      <vt:lpstr>Arial</vt:lpstr>
      <vt:lpstr>Franklin Gothic</vt:lpstr>
      <vt:lpstr>Calibri</vt:lpstr>
      <vt:lpstr>Verdana</vt:lpstr>
      <vt:lpstr>Bliss Pro</vt:lpstr>
      <vt:lpstr>Candara</vt:lpstr>
      <vt:lpstr>Cambria</vt:lpstr>
      <vt:lpstr>Simple Light</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Garbiñe Ustarroz</dc:creator>
  <cp:lastModifiedBy>Garbiñe Ustarroz</cp:lastModifiedBy>
  <cp:revision>2</cp:revision>
  <dcterms:modified xsi:type="dcterms:W3CDTF">2019-10-18T13:59:58Z</dcterms:modified>
</cp:coreProperties>
</file>