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25"/>
  </p:notesMasterIdLst>
  <p:sldIdLst>
    <p:sldId id="276" r:id="rId3"/>
    <p:sldId id="277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Verdana" panose="020B0604030504040204" pitchFamily="34" charset="0"/>
      <p:regular r:id="rId30"/>
      <p:bold r:id="rId31"/>
      <p:italic r:id="rId32"/>
      <p:boldItalic r:id="rId33"/>
    </p:embeddedFont>
    <p:embeddedFont>
      <p:font typeface="Franklin Gothic" panose="020B0604020202020204" charset="0"/>
      <p:bold r:id="rId34"/>
    </p:embeddedFont>
    <p:embeddedFont>
      <p:font typeface="Candara" panose="020E0502030303020204" pitchFamily="34" charset="0"/>
      <p:regular r:id="rId35"/>
      <p:bold r:id="rId36"/>
      <p:italic r:id="rId37"/>
      <p:boldItalic r:id="rId38"/>
    </p:embeddedFont>
    <p:embeddedFont>
      <p:font typeface="Cambria" panose="02040503050406030204" pitchFamily="18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D8F19C3-DF28-49AF-BCB4-FC81253F7DAD}">
  <a:tblStyle styleId="{BD8F19C3-DF28-49AF-BCB4-FC81253F7DA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41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6" name="Google Shape;22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oe.es/buscar/act.php?id=BOE-A-1996-8930&amp;tn=1&amp;p=20190302&amp;acc=Elegir#a3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hyperlink" Target="https://www.boe.es/buscar/act.php?id=BOE-A-1996-8930&amp;tn=1&amp;p=20190302&amp;acc=Elegir#a3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biun.org/sites/default/files/2017-11/Dominio%20p%C3%BAblicoESP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Portada" TargetMode="External"/><Relationship Id="rId3" Type="http://schemas.openxmlformats.org/officeDocument/2006/relationships/hyperlink" Target="https://www.rebiun.org/sites/default/files/2017-11/Dominio%20p%C3%BAblicoESP.pdf" TargetMode="External"/><Relationship Id="rId7" Type="http://schemas.openxmlformats.org/officeDocument/2006/relationships/hyperlink" Target="http://www.archive.or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bne.es/es/Servicios/InformacionBibliografica/AutoresDominioPublico/" TargetMode="External"/><Relationship Id="rId5" Type="http://schemas.openxmlformats.org/officeDocument/2006/relationships/hyperlink" Target="http://www.gutenberg.org/" TargetMode="External"/><Relationship Id="rId10" Type="http://schemas.openxmlformats.org/officeDocument/2006/relationships/hyperlink" Target="https://imslp.org/" TargetMode="External"/><Relationship Id="rId4" Type="http://schemas.openxmlformats.org/officeDocument/2006/relationships/image" Target="../media/image23.png"/><Relationship Id="rId9" Type="http://schemas.openxmlformats.org/officeDocument/2006/relationships/hyperlink" Target="https://openlibrary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rebiun.org/sites/default/files/2017-11/Dominio%20p%C3%BAblicoESP.pd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oe.es/buscar/act.php?id=BOE-A-1996-8930&amp;tn=1&amp;p=20190302&amp;acc=Elegi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3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. Creación de contenido digital: 3.3. Derechos de autor y licencias: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Consideraciones generales sobre derechos de autor</a:t>
            </a:r>
            <a:endParaRPr lang="es-ES" sz="1100" dirty="0">
              <a:solidFill>
                <a:srgbClr val="1A1A1A"/>
              </a:solidFill>
              <a:latin typeface="Bliss Pro" panose="02000506050000020004" pitchFamily="50" charset="0"/>
              <a:ea typeface="Arial" panose="020B0604020202020204" pitchFamily="34" charset="0"/>
              <a:cs typeface="Candara" panose="020E0502030303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92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2"/>
          <p:cNvSpPr txBox="1"/>
          <p:nvPr/>
        </p:nvSpPr>
        <p:spPr>
          <a:xfrm>
            <a:off x="6346250" y="258645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4CC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2"/>
          <p:cNvSpPr txBox="1"/>
          <p:nvPr/>
        </p:nvSpPr>
        <p:spPr>
          <a:xfrm>
            <a:off x="696900" y="306195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600" b="0" i="0" u="none" strike="noStrike" cap="none">
                <a:solidFill>
                  <a:srgbClr val="F4CCCC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F4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2"/>
          <p:cNvSpPr txBox="1"/>
          <p:nvPr/>
        </p:nvSpPr>
        <p:spPr>
          <a:xfrm>
            <a:off x="1064900" y="1402875"/>
            <a:ext cx="34596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Obras derivadas:</a:t>
            </a: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1.º Las traducciones y adaptaciones.</a:t>
            </a: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2.º Las revisiones, actualizaciones y anotaciones.</a:t>
            </a: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3.º Los compendios, resúmenes y extractos.</a:t>
            </a:r>
            <a:endParaRPr sz="9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4.º Los arreglos musicales.</a:t>
            </a: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5.º Cualesquiera transformaciones de una obra literaria, artística o científica.</a:t>
            </a: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5" name="Google Shape;18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68871" y="1402875"/>
            <a:ext cx="1577754" cy="228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77969" y="780300"/>
            <a:ext cx="2261433" cy="275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2"/>
          <p:cNvSpPr txBox="1"/>
          <p:nvPr/>
        </p:nvSpPr>
        <p:spPr>
          <a:xfrm>
            <a:off x="4996188" y="3737725"/>
            <a:ext cx="15564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Edición original de una aventura de Sherlock Holmes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2"/>
          <p:cNvSpPr txBox="1"/>
          <p:nvPr/>
        </p:nvSpPr>
        <p:spPr>
          <a:xfrm>
            <a:off x="7105225" y="3537450"/>
            <a:ext cx="15564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Edición adaptada para niños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32"/>
          <p:cNvSpPr/>
          <p:nvPr/>
        </p:nvSpPr>
        <p:spPr>
          <a:xfrm>
            <a:off x="0" y="36425"/>
            <a:ext cx="51441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AUTOR. TIPOS DE OBRAS PROTEGIDAS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 txBox="1"/>
          <p:nvPr/>
        </p:nvSpPr>
        <p:spPr>
          <a:xfrm>
            <a:off x="566275" y="3162725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s" sz="9600" b="0" i="0" u="none" strike="noStrike" cap="none">
                <a:solidFill>
                  <a:srgbClr val="F4CCCC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F4CC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3"/>
          <p:cNvSpPr txBox="1"/>
          <p:nvPr/>
        </p:nvSpPr>
        <p:spPr>
          <a:xfrm>
            <a:off x="507675" y="1892550"/>
            <a:ext cx="4075200" cy="13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Colecciones y bases de datos:</a:t>
            </a:r>
            <a:endParaRPr sz="1400" b="1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" sz="90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la LPI protege también las colecciones y bases de datos que por la “</a:t>
            </a:r>
            <a:r>
              <a:rPr lang="es" sz="95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selección o disposición de sus contenidos constituyan creaciones intelectuales, sin perjuicio, en su caso, de los derechos que pudieran subsistir sobre dichos contenidos”</a:t>
            </a:r>
            <a:r>
              <a:rPr lang="es" sz="900" b="0" i="0" u="none" strike="noStrike" cap="none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1400" b="1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3"/>
          <p:cNvSpPr txBox="1"/>
          <p:nvPr/>
        </p:nvSpPr>
        <p:spPr>
          <a:xfrm>
            <a:off x="6346250" y="73580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F4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10077" y="1094850"/>
            <a:ext cx="3297450" cy="2881274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33"/>
          <p:cNvSpPr/>
          <p:nvPr/>
        </p:nvSpPr>
        <p:spPr>
          <a:xfrm>
            <a:off x="0" y="36425"/>
            <a:ext cx="51441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AUTOR. TIPOS DE OBRAS PROTEGIDAS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4"/>
          <p:cNvSpPr/>
          <p:nvPr/>
        </p:nvSpPr>
        <p:spPr>
          <a:xfrm>
            <a:off x="8900" y="0"/>
            <a:ext cx="51096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TIPOS DE DERECHOS Y SU PROTECCIÓN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9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4" name="Google Shape;204;p34"/>
          <p:cNvSpPr txBox="1"/>
          <p:nvPr/>
        </p:nvSpPr>
        <p:spPr>
          <a:xfrm>
            <a:off x="771175" y="1320025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LPI reconoce dos grandes tipos de derechos: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" name="Google Shape;20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5025" y="134825"/>
            <a:ext cx="2910325" cy="19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4"/>
          <p:cNvSpPr/>
          <p:nvPr/>
        </p:nvSpPr>
        <p:spPr>
          <a:xfrm>
            <a:off x="1832425" y="2568225"/>
            <a:ext cx="1804200" cy="1400700"/>
          </a:xfrm>
          <a:prstGeom prst="foldedCorner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4"/>
          <p:cNvSpPr txBox="1"/>
          <p:nvPr/>
        </p:nvSpPr>
        <p:spPr>
          <a:xfrm>
            <a:off x="2313525" y="319080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Derechos morales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4"/>
          <p:cNvSpPr/>
          <p:nvPr/>
        </p:nvSpPr>
        <p:spPr>
          <a:xfrm>
            <a:off x="4846375" y="2522525"/>
            <a:ext cx="1804200" cy="1400700"/>
          </a:xfrm>
          <a:prstGeom prst="foldedCorner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4"/>
          <p:cNvSpPr txBox="1"/>
          <p:nvPr/>
        </p:nvSpPr>
        <p:spPr>
          <a:xfrm>
            <a:off x="5068800" y="319080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Derechos de explotación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" name="Google Shape;214;p35"/>
          <p:cNvGraphicFramePr/>
          <p:nvPr/>
        </p:nvGraphicFramePr>
        <p:xfrm>
          <a:off x="291225" y="1261125"/>
          <a:ext cx="7740700" cy="2462125"/>
        </p:xfrm>
        <a:graphic>
          <a:graphicData uri="http://schemas.openxmlformats.org/drawingml/2006/table">
            <a:tbl>
              <a:tblPr>
                <a:noFill/>
                <a:tableStyleId>{BD8F19C3-DF28-49AF-BCB4-FC81253F7DAD}</a:tableStyleId>
              </a:tblPr>
              <a:tblGrid>
                <a:gridCol w="192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5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62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 b="1" u="none" strike="noStrike" cap="none">
                          <a:solidFill>
                            <a:schemeClr val="dk1"/>
                          </a:solidFill>
                        </a:rPr>
                        <a:t>Derechos morales</a:t>
                      </a:r>
                      <a:endParaRPr sz="14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Los derechos morales sobre la obra corresponden al autor y son </a:t>
                      </a: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irrenunciables e inalienables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. Incluyen:</a:t>
                      </a:r>
                      <a:endParaRPr sz="14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0" algn="just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>
                        <a:solidFill>
                          <a:srgbClr val="000000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-2984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54B4A"/>
                        </a:buClr>
                        <a:buSzPts val="1100"/>
                        <a:buFont typeface="Franklin Gothic"/>
                        <a:buChar char="●"/>
                      </a:pPr>
                      <a:r>
                        <a:rPr lang="es" sz="11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El autor es quien decide si una obra se divulga o no y el formato de divulgación.</a:t>
                      </a:r>
                      <a:endParaRPr sz="11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-2984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54B4A"/>
                        </a:buClr>
                        <a:buSzPts val="1100"/>
                        <a:buFont typeface="Franklin Gothic"/>
                        <a:buChar char="●"/>
                      </a:pPr>
                      <a:r>
                        <a:rPr lang="es" sz="11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Decide si aparece su nombre real, un seudónimo o permanece anónima. </a:t>
                      </a:r>
                      <a:endParaRPr sz="11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-2984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54B4A"/>
                        </a:buClr>
                        <a:buSzPts val="1100"/>
                        <a:buFont typeface="Franklin Gothic"/>
                        <a:buChar char="●"/>
                      </a:pPr>
                      <a:r>
                        <a:rPr lang="es" sz="11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Puede exigir que se reconozca su autoría y que se respete la integridad de la obra.</a:t>
                      </a:r>
                      <a:endParaRPr sz="11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-2984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54B4A"/>
                        </a:buClr>
                        <a:buSzPts val="1100"/>
                        <a:buFont typeface="Franklin Gothic"/>
                        <a:buChar char="●"/>
                      </a:pPr>
                      <a:r>
                        <a:rPr lang="es" sz="11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Puede modificar la obra y retirarla del comercio cuando quiera, previa indemnización a los propietarios de los derechos de explotación</a:t>
                      </a:r>
                      <a:endParaRPr sz="11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-2984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54B4A"/>
                        </a:buClr>
                        <a:buSzPts val="1100"/>
                        <a:buFont typeface="Franklin Gothic"/>
                        <a:buChar char="●"/>
                      </a:pPr>
                      <a:r>
                        <a:rPr lang="es" sz="11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Puede acceder al ejemplar único o raro de la obra, si se encuentra en manos de otro.</a:t>
                      </a:r>
                      <a:endParaRPr sz="11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i="1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5" name="Google Shape;215;p35"/>
          <p:cNvSpPr/>
          <p:nvPr/>
        </p:nvSpPr>
        <p:spPr>
          <a:xfrm>
            <a:off x="8900" y="0"/>
            <a:ext cx="51096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TIPOS DE DERECHOS Y SU PROTECCIÓN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9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" name="Google Shape;220;p36"/>
          <p:cNvGraphicFramePr/>
          <p:nvPr/>
        </p:nvGraphicFramePr>
        <p:xfrm>
          <a:off x="377150" y="1215775"/>
          <a:ext cx="8101050" cy="2380950"/>
        </p:xfrm>
        <a:graphic>
          <a:graphicData uri="http://schemas.openxmlformats.org/drawingml/2006/table">
            <a:tbl>
              <a:tblPr>
                <a:noFill/>
                <a:tableStyleId>{BD8F19C3-DF28-49AF-BCB4-FC81253F7DAD}</a:tableStyleId>
              </a:tblPr>
              <a:tblGrid>
                <a:gridCol w="2015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5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0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400" b="1" u="none" strike="noStrike" cap="none">
                          <a:solidFill>
                            <a:schemeClr val="dk1"/>
                          </a:solidFill>
                        </a:rPr>
                        <a:t>Derechos</a:t>
                      </a:r>
                      <a:endParaRPr sz="14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400" b="1" u="none" strike="noStrike" cap="none">
                          <a:solidFill>
                            <a:schemeClr val="dk1"/>
                          </a:solidFill>
                        </a:rPr>
                        <a:t>de explotación</a:t>
                      </a: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77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El autor tiene el </a:t>
                      </a: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ejercicio exclusivo de los derechos de explotación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de su obra en cualquier forma y, en especial, los derechos de </a:t>
                      </a: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reproducción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</a:t>
                      </a: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distribución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</a:t>
                      </a: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comunicación pública y transformación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, que no podrán ser realizadas sin su autorización, salvo en los casos previstos en la presente Ley.</a:t>
                      </a:r>
                      <a:endParaRPr sz="14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Límites: 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la ley permite excepciones en las que no es necesario pedir autorización al autor, como son la </a:t>
                      </a: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copia privada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(LPI </a:t>
                      </a:r>
                      <a:r>
                        <a:rPr lang="es" sz="1400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art. 31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) y las </a:t>
                      </a:r>
                      <a:r>
                        <a:rPr lang="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citas, reseñas e ilustración con fines educativos o de investigación científica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 (</a:t>
                      </a:r>
                      <a:r>
                        <a:rPr lang="es" sz="1400" u="none" strike="noStrike" cap="none">
                          <a:solidFill>
                            <a:schemeClr val="dk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LPI </a:t>
                      </a:r>
                      <a:r>
                        <a:rPr lang="es" sz="1400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art. 32</a:t>
                      </a:r>
                      <a:r>
                        <a:rPr lang="es" sz="140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).</a:t>
                      </a:r>
                      <a:endParaRPr sz="140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  <a:p>
                      <a:pPr marL="457200" marR="0" lvl="0" indent="0" algn="just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i="1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21" name="Google Shape;221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311420">
            <a:off x="8519171" y="3895670"/>
            <a:ext cx="478455" cy="92583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6"/>
          <p:cNvSpPr/>
          <p:nvPr/>
        </p:nvSpPr>
        <p:spPr>
          <a:xfrm>
            <a:off x="377225" y="3993200"/>
            <a:ext cx="81009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 puede identificar quién tiene los derechos de explotación de una obra a través del símbolo © Copyright, o cualquiera de los símbolos de las distintas licencias de Creative Commons.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6"/>
          <p:cNvSpPr/>
          <p:nvPr/>
        </p:nvSpPr>
        <p:spPr>
          <a:xfrm>
            <a:off x="8900" y="0"/>
            <a:ext cx="51096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TIPOS DE DERECHOS Y SU PROTECCIÓN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9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7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" sz="2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DURACIÓN DE LOS DERECHOS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9" name="Google Shape;229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5025" y="134825"/>
            <a:ext cx="2910325" cy="19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7"/>
          <p:cNvSpPr/>
          <p:nvPr/>
        </p:nvSpPr>
        <p:spPr>
          <a:xfrm>
            <a:off x="689200" y="1423075"/>
            <a:ext cx="48648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España, los </a:t>
            </a: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derechos de explotación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de la obra durarán </a:t>
            </a: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toda la vida del autor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y </a:t>
            </a: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setenta años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después de su muerte o declaración de fallecimiento.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7"/>
          <p:cNvSpPr txBox="1"/>
          <p:nvPr/>
        </p:nvSpPr>
        <p:spPr>
          <a:xfrm>
            <a:off x="1096625" y="2560850"/>
            <a:ext cx="64311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las </a:t>
            </a: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obras anónimas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los 70 años se cuentan a partir de la fecha de divulgación de la obra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las obras </a:t>
            </a: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escritas en colaboración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se contará a partir de la fecha de la muerte del último autor vivo.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7"/>
          <p:cNvSpPr/>
          <p:nvPr/>
        </p:nvSpPr>
        <p:spPr>
          <a:xfrm>
            <a:off x="620000" y="3938500"/>
            <a:ext cx="73110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Una vez expirados los derechos de explotación, la obra pasará a ser de </a:t>
            </a:r>
            <a:r>
              <a:rPr lang="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Dominio Público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311420">
            <a:off x="8474446" y="3794520"/>
            <a:ext cx="478455" cy="925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8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DOMINIO PÚBLICO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38"/>
          <p:cNvSpPr txBox="1"/>
          <p:nvPr/>
        </p:nvSpPr>
        <p:spPr>
          <a:xfrm>
            <a:off x="3702275" y="4722800"/>
            <a:ext cx="5157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Infografía</a:t>
            </a:r>
            <a:r>
              <a:rPr lang="es" sz="1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realizada por Rebiun (Red de Bibliotecas Universitarias).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1325" y="1153000"/>
            <a:ext cx="4524475" cy="35698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1" name="Google Shape;241;p38"/>
          <p:cNvSpPr txBox="1"/>
          <p:nvPr/>
        </p:nvSpPr>
        <p:spPr>
          <a:xfrm>
            <a:off x="5168775" y="1294725"/>
            <a:ext cx="3345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Estas  obras pueden  ser utilizada por cualquiera sin pedir permiso a los herederos ni pagar derechos de explotación.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 embargo, sigue vigente </a:t>
            </a: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obligación de respetar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 derechos morales</a:t>
            </a: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autoría e integridad de la obra.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9"/>
          <p:cNvSpPr txBox="1"/>
          <p:nvPr/>
        </p:nvSpPr>
        <p:spPr>
          <a:xfrm>
            <a:off x="3702275" y="4722800"/>
            <a:ext cx="5157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Infografía</a:t>
            </a:r>
            <a:r>
              <a:rPr lang="es" sz="1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realizada por Rebiun (Red de Bibliotecas Universitarias).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3300" y="1195425"/>
            <a:ext cx="4572500" cy="334805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8" name="Google Shape;248;p39"/>
          <p:cNvSpPr txBox="1"/>
          <p:nvPr/>
        </p:nvSpPr>
        <p:spPr>
          <a:xfrm>
            <a:off x="5168775" y="1294725"/>
            <a:ext cx="3345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Dónde puedes encontrar obras en dominio público: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Proyecto Gutenberg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Autores españoles en dominio público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Internet Archive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Wikimedia Commons</a:t>
            </a:r>
            <a:endParaRPr sz="23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Open library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IMSLP/Petrucci Music Library</a:t>
            </a:r>
            <a:endParaRPr sz="14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DOMINIO PÚBLICO</a:t>
            </a: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0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PRÁCTICA. DESCUBRE...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40"/>
          <p:cNvSpPr txBox="1"/>
          <p:nvPr/>
        </p:nvSpPr>
        <p:spPr>
          <a:xfrm>
            <a:off x="52325" y="1578575"/>
            <a:ext cx="262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Quién tiene los derechos de publicación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 derechos morales de la traducción al español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 derechos de la obra original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 los derechos de las ilustraciones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4925" y="1168500"/>
            <a:ext cx="6166674" cy="3196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1175" y="1277526"/>
            <a:ext cx="172360" cy="40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1"/>
          <p:cNvSpPr txBox="1"/>
          <p:nvPr/>
        </p:nvSpPr>
        <p:spPr>
          <a:xfrm>
            <a:off x="0" y="1510400"/>
            <a:ext cx="262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 derechos de publicación: Editores Ingeniosos, nos lo indica el símbolo de copyright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Juana Juan posee los  derechos morales de la traducción al español 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Pep James los derechos morales de la obra original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eriod"/>
            </a:pP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 los derechos de las ilustraciones son de Ana Ana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4925" y="1168500"/>
            <a:ext cx="6166674" cy="3196814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41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PRÁCTICA. DESCUBRE...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3. Creación de contenido digital: 3.3. Derechos de autor y licencias: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Consideraciones generales sobre derechos de autor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67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2"/>
          <p:cNvSpPr txBox="1"/>
          <p:nvPr/>
        </p:nvSpPr>
        <p:spPr>
          <a:xfrm>
            <a:off x="6346250" y="73580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F4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92551" y="907663"/>
            <a:ext cx="4075200" cy="3328172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2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65C1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Sabías que...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72" name="Google Shape;272;p42"/>
          <p:cNvSpPr txBox="1"/>
          <p:nvPr/>
        </p:nvSpPr>
        <p:spPr>
          <a:xfrm>
            <a:off x="498350" y="1406550"/>
            <a:ext cx="4594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Las obras que están descatalogadas o agotadas no tienen porqué ser de dominio público.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poseer un ejemplar de un documento no te hace dueño de sus derechos de explotación: no puedes distribuir copias de él, por ejemplo, ni colgarlo en internet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una obra puede existir diferentes derechos (mira esta infografía).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42"/>
          <p:cNvSpPr txBox="1"/>
          <p:nvPr/>
        </p:nvSpPr>
        <p:spPr>
          <a:xfrm>
            <a:off x="3702275" y="4722800"/>
            <a:ext cx="5157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Infografía</a:t>
            </a:r>
            <a:r>
              <a:rPr lang="es" sz="1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realizada por Rebiun (Red de Bibliotecas Universitarias).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42"/>
          <p:cNvSpPr/>
          <p:nvPr/>
        </p:nvSpPr>
        <p:spPr>
          <a:xfrm>
            <a:off x="8900" y="0"/>
            <a:ext cx="48969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SABÍAS QUE...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3"/>
          <p:cNvSpPr txBox="1"/>
          <p:nvPr/>
        </p:nvSpPr>
        <p:spPr>
          <a:xfrm>
            <a:off x="1634325" y="1634325"/>
            <a:ext cx="59076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 autores y sus obras se encuentran protegidos por la ley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Los derechos morales no expiran nunca. Los derechos de explotación lo hacen a los 70 años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ley permite usar pequeños fragmentos con fines educativos, pero obliga a dar crédito al autor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54B4A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Una obra en dominio público sigue teniendo un autor/es que deben ser acreditados siempre.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43"/>
          <p:cNvSpPr/>
          <p:nvPr/>
        </p:nvSpPr>
        <p:spPr>
          <a:xfrm>
            <a:off x="0" y="0"/>
            <a:ext cx="48969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CONCLUSIONES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4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44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14C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7" name="Google Shape;287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0" y="0"/>
            <a:ext cx="2932200" cy="51435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5"/>
          <p:cNvSpPr/>
          <p:nvPr/>
        </p:nvSpPr>
        <p:spPr>
          <a:xfrm>
            <a:off x="2923300" y="1069475"/>
            <a:ext cx="6117300" cy="11496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175275" y="1069475"/>
            <a:ext cx="2748000" cy="1907100"/>
          </a:xfrm>
          <a:prstGeom prst="rect">
            <a:avLst/>
          </a:prstGeom>
          <a:solidFill>
            <a:srgbClr val="214C1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85625" y="1021600"/>
            <a:ext cx="5864400" cy="11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000" b="1" i="0" u="none" strike="noStrike" cap="none">
                <a:solidFill>
                  <a:srgbClr val="31465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CONSIDERACIONES GENERALES SOBRE DERECHOS DE AUTOR</a:t>
            </a:r>
            <a:endParaRPr sz="3000" b="1" i="0" u="none" strike="noStrike" cap="none">
              <a:solidFill>
                <a:srgbClr val="214C19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3" name="Google Shape;103;p25"/>
          <p:cNvSpPr txBox="1"/>
          <p:nvPr/>
        </p:nvSpPr>
        <p:spPr>
          <a:xfrm>
            <a:off x="152625" y="1069475"/>
            <a:ext cx="2793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Creación de contenido digital. </a:t>
            </a:r>
            <a:b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" sz="1800" b="1" i="0" u="none" strike="noStrike" cap="none">
                <a:solidFill>
                  <a:srgbClr val="F3F3F3"/>
                </a:solidFill>
                <a:latin typeface="Cambria"/>
                <a:ea typeface="Cambria"/>
                <a:cs typeface="Cambria"/>
                <a:sym typeface="Cambria"/>
              </a:rPr>
              <a:t>Derechos de autor y licencias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04" name="Google Shape;10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0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 finalizar este apartado...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" name="Google Shape;110;p26"/>
          <p:cNvSpPr txBox="1"/>
          <p:nvPr/>
        </p:nvSpPr>
        <p:spPr>
          <a:xfrm>
            <a:off x="3140225" y="2286450"/>
            <a:ext cx="52404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Serás consciente de la importancia de los derechos de autor en un entorno digital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Comprenderás la normativa sobre  derechos de autor 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Adquirirás una actitud crítica ante la información que encuentras en internet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" y="2375550"/>
            <a:ext cx="3064025" cy="19056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" sz="2900" b="1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7"/>
          <p:cNvSpPr/>
          <p:nvPr/>
        </p:nvSpPr>
        <p:spPr>
          <a:xfrm>
            <a:off x="1506200" y="1263875"/>
            <a:ext cx="6176100" cy="2051400"/>
          </a:xfrm>
          <a:prstGeom prst="rect">
            <a:avLst/>
          </a:prstGeom>
          <a:solidFill>
            <a:srgbClr val="449C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7"/>
          <p:cNvSpPr txBox="1"/>
          <p:nvPr/>
        </p:nvSpPr>
        <p:spPr>
          <a:xfrm>
            <a:off x="1720075" y="1232125"/>
            <a:ext cx="5793000" cy="1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Autor. Tipos de obras protegidas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Tipos de derechos y su protección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Duración de los derechos. Dominio público.</a:t>
            </a: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1644750" y="7686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24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24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8"/>
          <p:cNvSpPr/>
          <p:nvPr/>
        </p:nvSpPr>
        <p:spPr>
          <a:xfrm>
            <a:off x="0" y="36425"/>
            <a:ext cx="51441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AUTOR. TIPOS DE OBRAS Y SU PROTECCIÓN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8"/>
          <p:cNvSpPr txBox="1"/>
          <p:nvPr/>
        </p:nvSpPr>
        <p:spPr>
          <a:xfrm>
            <a:off x="4334375" y="1221225"/>
            <a:ext cx="4075200" cy="863100"/>
          </a:xfrm>
          <a:prstGeom prst="rect">
            <a:avLst/>
          </a:prstGeom>
          <a:solidFill>
            <a:srgbClr val="DD7E6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</a:t>
            </a:r>
            <a:r>
              <a:rPr lang="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Real Decreto Legislativo 1/1996, de 12 de abril, por el que se aprueba el texto refundido de la </a:t>
            </a:r>
            <a:r>
              <a:rPr lang="es" sz="14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Ley de Propiedad Intelectual</a:t>
            </a:r>
            <a:r>
              <a:rPr lang="es" sz="1400" b="1" i="0" u="none" strike="noStrike" cap="none">
                <a:solidFill>
                  <a:srgbClr val="5B0F00"/>
                </a:solidFill>
                <a:latin typeface="Arial"/>
                <a:ea typeface="Arial"/>
                <a:cs typeface="Arial"/>
                <a:sym typeface="Arial"/>
              </a:rPr>
              <a:t> (LPI)</a:t>
            </a:r>
            <a:endParaRPr sz="1400" b="1" i="0" u="none" strike="noStrike" cap="none">
              <a:solidFill>
                <a:srgbClr val="5B0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8"/>
          <p:cNvSpPr txBox="1"/>
          <p:nvPr/>
        </p:nvSpPr>
        <p:spPr>
          <a:xfrm>
            <a:off x="410375" y="1287375"/>
            <a:ext cx="4039800" cy="7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¿Cuál es el marco jurídico de los Derechos de autor en España?</a:t>
            </a:r>
            <a:endParaRPr sz="1400" b="1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8"/>
          <p:cNvSpPr txBox="1"/>
          <p:nvPr/>
        </p:nvSpPr>
        <p:spPr>
          <a:xfrm>
            <a:off x="2671750" y="2220475"/>
            <a:ext cx="34314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LPI concede protección a: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8"/>
          <p:cNvSpPr/>
          <p:nvPr/>
        </p:nvSpPr>
        <p:spPr>
          <a:xfrm>
            <a:off x="1983900" y="3943225"/>
            <a:ext cx="4864800" cy="730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400" b="0" i="0" u="none" strike="noStrike" cap="none">
                <a:solidFill>
                  <a:srgbClr val="980000"/>
                </a:solidFill>
                <a:latin typeface="Cambria"/>
                <a:ea typeface="Cambria"/>
                <a:cs typeface="Cambria"/>
                <a:sym typeface="Cambria"/>
              </a:rPr>
              <a:t>¡RECUERDA!</a:t>
            </a:r>
            <a:r>
              <a:rPr lang="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: La LPI no protege las ideas sino su expresión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8"/>
          <p:cNvSpPr/>
          <p:nvPr/>
        </p:nvSpPr>
        <p:spPr>
          <a:xfrm>
            <a:off x="2632675" y="2740575"/>
            <a:ext cx="1952400" cy="1016100"/>
          </a:xfrm>
          <a:prstGeom prst="foldedCorner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8"/>
          <p:cNvSpPr/>
          <p:nvPr/>
        </p:nvSpPr>
        <p:spPr>
          <a:xfrm>
            <a:off x="5253950" y="2740575"/>
            <a:ext cx="1302000" cy="1016100"/>
          </a:xfrm>
          <a:prstGeom prst="foldedCorner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8"/>
          <p:cNvSpPr txBox="1"/>
          <p:nvPr/>
        </p:nvSpPr>
        <p:spPr>
          <a:xfrm>
            <a:off x="2632675" y="3173825"/>
            <a:ext cx="21918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un sujeto: el </a:t>
            </a:r>
            <a:r>
              <a:rPr lang="e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8"/>
          <p:cNvSpPr txBox="1"/>
          <p:nvPr/>
        </p:nvSpPr>
        <p:spPr>
          <a:xfrm>
            <a:off x="5214250" y="312415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objeto: la </a:t>
            </a:r>
            <a:r>
              <a:rPr lang="e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626" y="2420675"/>
            <a:ext cx="1615274" cy="10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9"/>
          <p:cNvSpPr txBox="1"/>
          <p:nvPr/>
        </p:nvSpPr>
        <p:spPr>
          <a:xfrm>
            <a:off x="2122500" y="1361113"/>
            <a:ext cx="4494300" cy="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LPI protege a los autores y a las obras, pero...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" name="Google Shape;142;p29"/>
          <p:cNvGrpSpPr/>
          <p:nvPr/>
        </p:nvGrpSpPr>
        <p:grpSpPr>
          <a:xfrm>
            <a:off x="934875" y="2406650"/>
            <a:ext cx="2702700" cy="1499425"/>
            <a:chOff x="460850" y="1964300"/>
            <a:chExt cx="2702700" cy="1499425"/>
          </a:xfrm>
        </p:grpSpPr>
        <p:sp>
          <p:nvSpPr>
            <p:cNvPr id="143" name="Google Shape;143;p29"/>
            <p:cNvSpPr txBox="1"/>
            <p:nvPr/>
          </p:nvSpPr>
          <p:spPr>
            <a:xfrm>
              <a:off x="565700" y="2439800"/>
              <a:ext cx="2493000" cy="8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 LPI Ley de Propiedad Intelectual considera “</a:t>
              </a:r>
              <a:r>
                <a:rPr lang="es" sz="11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autor a la persona natural que crea alguna obra literaria, artística o científica”.</a:t>
              </a:r>
              <a:endPara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4" name="Google Shape;144;p29"/>
            <p:cNvSpPr txBox="1"/>
            <p:nvPr/>
          </p:nvSpPr>
          <p:spPr>
            <a:xfrm>
              <a:off x="565700" y="1964300"/>
              <a:ext cx="2363400" cy="47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s" sz="1400" b="1" i="0" u="none" strike="noStrike" cap="none">
                  <a:solidFill>
                    <a:srgbClr val="E54B4A"/>
                  </a:solidFill>
                  <a:latin typeface="Arial"/>
                  <a:ea typeface="Arial"/>
                  <a:cs typeface="Arial"/>
                  <a:sym typeface="Arial"/>
                </a:rPr>
                <a:t>¿Quién es el autor?</a:t>
              </a:r>
              <a:endParaRPr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>
              <a:off x="460850" y="1970925"/>
              <a:ext cx="2702700" cy="1492800"/>
            </a:xfrm>
            <a:prstGeom prst="rect">
              <a:avLst/>
            </a:prstGeom>
            <a:noFill/>
            <a:ln w="19050" cap="flat" cmpd="sng">
              <a:solidFill>
                <a:srgbClr val="65C1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6" name="Google Shape;146;p29"/>
          <p:cNvGrpSpPr/>
          <p:nvPr/>
        </p:nvGrpSpPr>
        <p:grpSpPr>
          <a:xfrm>
            <a:off x="4754375" y="2303900"/>
            <a:ext cx="3240300" cy="2242225"/>
            <a:chOff x="5214250" y="1964300"/>
            <a:chExt cx="3240300" cy="2242225"/>
          </a:xfrm>
        </p:grpSpPr>
        <p:sp>
          <p:nvSpPr>
            <p:cNvPr id="147" name="Google Shape;147;p29"/>
            <p:cNvSpPr txBox="1"/>
            <p:nvPr/>
          </p:nvSpPr>
          <p:spPr>
            <a:xfrm>
              <a:off x="5334525" y="1964300"/>
              <a:ext cx="2907900" cy="47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s" sz="1400" b="1" i="0" u="none" strike="noStrike" cap="none">
                  <a:solidFill>
                    <a:srgbClr val="E54B4A"/>
                  </a:solidFill>
                  <a:latin typeface="Arial"/>
                  <a:ea typeface="Arial"/>
                  <a:cs typeface="Arial"/>
                  <a:sym typeface="Arial"/>
                </a:rPr>
                <a:t>¿Qué se considera una obra?</a:t>
              </a:r>
              <a:endParaRPr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9"/>
            <p:cNvSpPr txBox="1"/>
            <p:nvPr/>
          </p:nvSpPr>
          <p:spPr>
            <a:xfrm>
              <a:off x="5334525" y="2406650"/>
              <a:ext cx="3058800" cy="1016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s" sz="11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“todas las creaciones originales literarias, artísticas o científicas expresadas por cualquier medio o soporte, tangible o intangible, actualmente conocido o que se invente en el futuro” </a:t>
              </a:r>
              <a:endPara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 ellas hay que sumarles</a:t>
              </a:r>
              <a:r>
                <a:rPr lang="es" sz="11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las</a:t>
              </a:r>
              <a:r>
                <a:rPr lang="es" sz="11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obras derivadas, </a:t>
              </a:r>
              <a:r>
                <a:rPr lang="es" sz="11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las</a:t>
              </a:r>
              <a:r>
                <a:rPr lang="es" sz="11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colecciones y bases de datos.</a:t>
              </a:r>
              <a:endPara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9"/>
            <p:cNvSpPr/>
            <p:nvPr/>
          </p:nvSpPr>
          <p:spPr>
            <a:xfrm>
              <a:off x="5214250" y="1970925"/>
              <a:ext cx="3240300" cy="2235600"/>
            </a:xfrm>
            <a:prstGeom prst="rect">
              <a:avLst/>
            </a:prstGeom>
            <a:noFill/>
            <a:ln w="19050" cap="flat" cmpd="sng">
              <a:solidFill>
                <a:srgbClr val="65C1B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50" name="Google Shape;150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46625" y="12950"/>
            <a:ext cx="1774025" cy="177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9"/>
          <p:cNvSpPr/>
          <p:nvPr/>
        </p:nvSpPr>
        <p:spPr>
          <a:xfrm>
            <a:off x="0" y="36425"/>
            <a:ext cx="51441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AUTOR. TIPOS DE OBRAS Y SU PROTECCIÓN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3375" y="2617425"/>
            <a:ext cx="7026925" cy="1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47975" y="26398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54370" y="2639849"/>
            <a:ext cx="709193" cy="7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52207" y="2606406"/>
            <a:ext cx="709193" cy="71544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0"/>
          <p:cNvSpPr txBox="1"/>
          <p:nvPr/>
        </p:nvSpPr>
        <p:spPr>
          <a:xfrm>
            <a:off x="1260625" y="3424275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30"/>
          <p:cNvSpPr txBox="1"/>
          <p:nvPr/>
        </p:nvSpPr>
        <p:spPr>
          <a:xfrm>
            <a:off x="3667025" y="3541300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Obras derivadas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30"/>
          <p:cNvSpPr txBox="1"/>
          <p:nvPr/>
        </p:nvSpPr>
        <p:spPr>
          <a:xfrm>
            <a:off x="1452225" y="3541300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Obras y títulos originales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5814225" y="3541300"/>
            <a:ext cx="16839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Colecciones y bases de datos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2122475" y="1393775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Tipos de obras protegidas:</a:t>
            </a:r>
            <a:endParaRPr sz="1500" b="1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89400" y="41200"/>
            <a:ext cx="2202000" cy="2066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0"/>
          <p:cNvSpPr/>
          <p:nvPr/>
        </p:nvSpPr>
        <p:spPr>
          <a:xfrm>
            <a:off x="0" y="36425"/>
            <a:ext cx="51441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AUTOR. TIPOS DE OBRAS PROTEGIDAS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/>
          <p:nvPr/>
        </p:nvSpPr>
        <p:spPr>
          <a:xfrm>
            <a:off x="1818275" y="2110950"/>
            <a:ext cx="417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s" sz="9600" b="0" i="0" u="none" strike="noStrike" cap="none">
                <a:solidFill>
                  <a:srgbClr val="F4CCCC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9600" b="0" i="0" u="none" strike="noStrike" cap="none">
              <a:solidFill>
                <a:srgbClr val="F4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1"/>
          <p:cNvSpPr txBox="1"/>
          <p:nvPr/>
        </p:nvSpPr>
        <p:spPr>
          <a:xfrm>
            <a:off x="187350" y="1198450"/>
            <a:ext cx="45222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1" i="0" u="none" strike="noStrike" cap="none">
                <a:solidFill>
                  <a:srgbClr val="E54B4A"/>
                </a:solidFill>
                <a:latin typeface="Arial"/>
                <a:ea typeface="Arial"/>
                <a:cs typeface="Arial"/>
                <a:sym typeface="Arial"/>
              </a:rPr>
              <a:t>Obras y títulos originales: </a:t>
            </a:r>
            <a:endParaRPr sz="1400" b="1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a) Los libros, folletos, impresos, epistolarios, escritos, discursos y alocuciones, conferencias, informes forenses, explicaciones de cátedra y cualesquiera otras obras de la misma naturaleza.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b) Las composiciones musicales, con o sin letra.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c) Las obras dramáticas y dramático-musicales, las coreografías, las pantomimas y, en general, las obras teatrales.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d) Las obras cinematográficas y cualesquiera otras obras audiovisuales.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e) Las esculturas y las obras de pintura, dibujo, grabado, litografía y las historietas gráficas, tebeos o comics, así como sus ensayos o bocetos y las demás obras plásticas, sean o no aplicadas.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f) Los proyectos, planos, maquetas y diseños de obras arquitectónicas y de ingeniería.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g) Los gráficos, mapas y diseños relativos a la topografía, la geografía y, en general, a la ciencia.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h) Las obras fotográficas y las expresadas por procedimiento análogo a la fotografía.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177800" algn="just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900" b="0" i="0" u="none" strike="noStrike" cap="none">
                <a:solidFill>
                  <a:srgbClr val="434343"/>
                </a:solidFill>
                <a:latin typeface="Verdana"/>
                <a:ea typeface="Verdana"/>
                <a:cs typeface="Verdana"/>
                <a:sym typeface="Verdana"/>
              </a:rPr>
              <a:t>i) Los programas de ordenador.</a:t>
            </a:r>
            <a:endParaRPr sz="900" b="0" i="0" u="none" strike="noStrike" cap="none">
              <a:solidFill>
                <a:srgbClr val="43434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60925" y="1016100"/>
            <a:ext cx="1522375" cy="1141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3772" y="2442001"/>
            <a:ext cx="1597274" cy="1056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41625" y="3042250"/>
            <a:ext cx="1597274" cy="106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211400" y="1655938"/>
            <a:ext cx="1597274" cy="10648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1"/>
          <p:cNvSpPr/>
          <p:nvPr/>
        </p:nvSpPr>
        <p:spPr>
          <a:xfrm>
            <a:off x="0" y="36425"/>
            <a:ext cx="5144100" cy="1016100"/>
          </a:xfrm>
          <a:prstGeom prst="rect">
            <a:avLst/>
          </a:prstGeom>
          <a:solidFill>
            <a:srgbClr val="82C6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AUTOR. TIPOS DE OBRAS PROTEGIDAS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1309</Words>
  <Application>Microsoft Office PowerPoint</Application>
  <PresentationFormat>Presentación en pantalla (16:9)</PresentationFormat>
  <Paragraphs>210</Paragraphs>
  <Slides>22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31" baseType="lpstr">
      <vt:lpstr>Arial</vt:lpstr>
      <vt:lpstr>Calibri</vt:lpstr>
      <vt:lpstr>Bliss Pro</vt:lpstr>
      <vt:lpstr>Verdana</vt:lpstr>
      <vt:lpstr>Franklin Gothic</vt:lpstr>
      <vt:lpstr>Candara</vt:lpstr>
      <vt:lpstr>Cambria</vt:lpstr>
      <vt:lpstr>Simple Light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2</cp:revision>
  <dcterms:modified xsi:type="dcterms:W3CDTF">2019-10-18T13:31:35Z</dcterms:modified>
</cp:coreProperties>
</file>