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78" r:id="rId5"/>
    <p:sldId id="271" r:id="rId6"/>
    <p:sldId id="270" r:id="rId7"/>
    <p:sldId id="273" r:id="rId8"/>
    <p:sldId id="272" r:id="rId9"/>
    <p:sldId id="275" r:id="rId10"/>
    <p:sldId id="274" r:id="rId11"/>
    <p:sldId id="276" r:id="rId12"/>
    <p:sldId id="277" r:id="rId13"/>
    <p:sldId id="261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CBC3"/>
    <a:srgbClr val="C4B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B5BF22-C954-3022-A3C5-9811006941C5}" v="186" dt="2024-05-12T16:31:40.252"/>
    <p1510:client id="{C14FBE37-472F-9CB8-DE5C-E0E1F975FB0D}" v="83" dt="2024-05-12T16:45:04.5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64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1DF18-94C6-4113-BC8C-09204783308B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9FB1651A-7DF3-4590-A89D-ABC7D3E695F2}">
      <dgm:prSet phldrT="[Texto]" phldr="0"/>
      <dgm:spPr/>
      <dgm:t>
        <a:bodyPr/>
        <a:lstStyle/>
        <a:p>
          <a:pPr rtl="0"/>
          <a:r>
            <a:rPr lang="es-ES" b="1">
              <a:latin typeface="Calibri Light" panose="020F0302020204030204"/>
            </a:rPr>
            <a:t>Gestión APC (900 Artículos mensuales de media</a:t>
          </a:r>
          <a:endParaRPr lang="es-ES" b="1"/>
        </a:p>
      </dgm:t>
    </dgm:pt>
    <dgm:pt modelId="{548AD9B0-79B7-4A88-90EF-C63EF4232D19}" type="parTrans" cxnId="{DC4FD55A-72F1-46A4-ADDF-78C6DCA62492}">
      <dgm:prSet/>
      <dgm:spPr/>
      <dgm:t>
        <a:bodyPr/>
        <a:lstStyle/>
        <a:p>
          <a:endParaRPr lang="es-ES"/>
        </a:p>
      </dgm:t>
    </dgm:pt>
    <dgm:pt modelId="{D53D7B02-32E7-4585-9790-4055FB82B27B}" type="sibTrans" cxnId="{DC4FD55A-72F1-46A4-ADDF-78C6DCA62492}">
      <dgm:prSet/>
      <dgm:spPr/>
      <dgm:t>
        <a:bodyPr/>
        <a:lstStyle/>
        <a:p>
          <a:endParaRPr lang="es-ES"/>
        </a:p>
      </dgm:t>
    </dgm:pt>
    <dgm:pt modelId="{3226E217-FE79-4CF2-B884-8B4724E21332}">
      <dgm:prSet phldrT="[Texto]" phldr="0"/>
      <dgm:spPr/>
      <dgm:t>
        <a:bodyPr/>
        <a:lstStyle/>
        <a:p>
          <a:pPr rtl="0"/>
          <a:r>
            <a:rPr lang="es-ES" b="1">
              <a:latin typeface="Calibri Light" panose="020F0302020204030204"/>
            </a:rPr>
            <a:t>Gestión incidencias y redistribuciones</a:t>
          </a:r>
          <a:endParaRPr lang="es-ES" b="1"/>
        </a:p>
      </dgm:t>
    </dgm:pt>
    <dgm:pt modelId="{AA2EC9AA-14E1-4A23-8D5F-B728B5E0BFEF}" type="parTrans" cxnId="{A3304764-88B3-48A8-807C-5EC97FCF4F61}">
      <dgm:prSet/>
      <dgm:spPr/>
      <dgm:t>
        <a:bodyPr/>
        <a:lstStyle/>
        <a:p>
          <a:endParaRPr lang="es-ES"/>
        </a:p>
      </dgm:t>
    </dgm:pt>
    <dgm:pt modelId="{01BE3F05-9EF8-45B1-A8BD-D692938BBF05}" type="sibTrans" cxnId="{A3304764-88B3-48A8-807C-5EC97FCF4F61}">
      <dgm:prSet/>
      <dgm:spPr/>
      <dgm:t>
        <a:bodyPr/>
        <a:lstStyle/>
        <a:p>
          <a:endParaRPr lang="es-ES"/>
        </a:p>
      </dgm:t>
    </dgm:pt>
    <dgm:pt modelId="{1C8BB9B4-8EE4-439A-BF65-4A426795D36B}">
      <dgm:prSet phldrT="[Texto]" phldr="0"/>
      <dgm:spPr/>
      <dgm:t>
        <a:bodyPr/>
        <a:lstStyle/>
        <a:p>
          <a:pPr rtl="0"/>
          <a:r>
            <a:rPr lang="es-ES" b="1">
              <a:latin typeface="Calibri Light" panose="020F0302020204030204"/>
            </a:rPr>
            <a:t>Formación y difusión</a:t>
          </a:r>
          <a:endParaRPr lang="es-ES" b="1"/>
        </a:p>
      </dgm:t>
    </dgm:pt>
    <dgm:pt modelId="{E27434EE-EF00-4F2D-9085-578CEF483886}" type="parTrans" cxnId="{E0C9D5E3-41C9-455D-AB48-12DB96ADB73A}">
      <dgm:prSet/>
      <dgm:spPr/>
      <dgm:t>
        <a:bodyPr/>
        <a:lstStyle/>
        <a:p>
          <a:endParaRPr lang="es-ES"/>
        </a:p>
      </dgm:t>
    </dgm:pt>
    <dgm:pt modelId="{07008C9F-9AEC-4FF5-88A4-6FF4985D5B0F}" type="sibTrans" cxnId="{E0C9D5E3-41C9-455D-AB48-12DB96ADB73A}">
      <dgm:prSet/>
      <dgm:spPr/>
      <dgm:t>
        <a:bodyPr/>
        <a:lstStyle/>
        <a:p>
          <a:endParaRPr lang="es-ES"/>
        </a:p>
      </dgm:t>
    </dgm:pt>
    <dgm:pt modelId="{C283D697-A6DF-4E9B-BA79-F9C53E23F4AA}" type="pres">
      <dgm:prSet presAssocID="{66F1DF18-94C6-4113-BC8C-09204783308B}" presName="linear" presStyleCnt="0">
        <dgm:presLayoutVars>
          <dgm:dir/>
          <dgm:animLvl val="lvl"/>
          <dgm:resizeHandles val="exact"/>
        </dgm:presLayoutVars>
      </dgm:prSet>
      <dgm:spPr/>
    </dgm:pt>
    <dgm:pt modelId="{40B66DB1-9D4F-46ED-B74B-C93B383DD902}" type="pres">
      <dgm:prSet presAssocID="{9FB1651A-7DF3-4590-A89D-ABC7D3E695F2}" presName="parentLin" presStyleCnt="0"/>
      <dgm:spPr/>
    </dgm:pt>
    <dgm:pt modelId="{BA887448-B753-424A-9FA7-D8504559B2D9}" type="pres">
      <dgm:prSet presAssocID="{9FB1651A-7DF3-4590-A89D-ABC7D3E695F2}" presName="parentLeftMargin" presStyleLbl="node1" presStyleIdx="0" presStyleCnt="3"/>
      <dgm:spPr/>
    </dgm:pt>
    <dgm:pt modelId="{1B39808E-129F-418E-9F12-02EFB88816EC}" type="pres">
      <dgm:prSet presAssocID="{9FB1651A-7DF3-4590-A89D-ABC7D3E695F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8BF01B8-5E8C-41D0-B18A-7D9697198A1A}" type="pres">
      <dgm:prSet presAssocID="{9FB1651A-7DF3-4590-A89D-ABC7D3E695F2}" presName="negativeSpace" presStyleCnt="0"/>
      <dgm:spPr/>
    </dgm:pt>
    <dgm:pt modelId="{173F706E-9FD7-4F5C-9C01-D7026403DED9}" type="pres">
      <dgm:prSet presAssocID="{9FB1651A-7DF3-4590-A89D-ABC7D3E695F2}" presName="childText" presStyleLbl="conFgAcc1" presStyleIdx="0" presStyleCnt="3" custLinFactY="-3809" custLinFactNeighborX="447" custLinFactNeighborY="-100000">
        <dgm:presLayoutVars>
          <dgm:bulletEnabled val="1"/>
        </dgm:presLayoutVars>
      </dgm:prSet>
      <dgm:spPr/>
    </dgm:pt>
    <dgm:pt modelId="{67E791AB-F56D-430F-A506-BDAA7078463E}" type="pres">
      <dgm:prSet presAssocID="{D53D7B02-32E7-4585-9790-4055FB82B27B}" presName="spaceBetweenRectangles" presStyleCnt="0"/>
      <dgm:spPr/>
    </dgm:pt>
    <dgm:pt modelId="{969DA752-D66E-46D1-8AD5-2048211986D6}" type="pres">
      <dgm:prSet presAssocID="{3226E217-FE79-4CF2-B884-8B4724E21332}" presName="parentLin" presStyleCnt="0"/>
      <dgm:spPr/>
    </dgm:pt>
    <dgm:pt modelId="{2CBD85F1-B097-4053-A13A-7C00C86151D2}" type="pres">
      <dgm:prSet presAssocID="{3226E217-FE79-4CF2-B884-8B4724E21332}" presName="parentLeftMargin" presStyleLbl="node1" presStyleIdx="0" presStyleCnt="3"/>
      <dgm:spPr/>
    </dgm:pt>
    <dgm:pt modelId="{27B74139-0D40-4094-B1C1-AA4319312B4E}" type="pres">
      <dgm:prSet presAssocID="{3226E217-FE79-4CF2-B884-8B4724E2133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5519E22-28A0-442B-9095-FA9033D7204B}" type="pres">
      <dgm:prSet presAssocID="{3226E217-FE79-4CF2-B884-8B4724E21332}" presName="negativeSpace" presStyleCnt="0"/>
      <dgm:spPr/>
    </dgm:pt>
    <dgm:pt modelId="{598B0287-3B05-4F3F-9300-7A97D2D5B017}" type="pres">
      <dgm:prSet presAssocID="{3226E217-FE79-4CF2-B884-8B4724E21332}" presName="childText" presStyleLbl="conFgAcc1" presStyleIdx="1" presStyleCnt="3">
        <dgm:presLayoutVars>
          <dgm:bulletEnabled val="1"/>
        </dgm:presLayoutVars>
      </dgm:prSet>
      <dgm:spPr/>
    </dgm:pt>
    <dgm:pt modelId="{636C4DF1-55B1-4645-8D14-F726C2980398}" type="pres">
      <dgm:prSet presAssocID="{01BE3F05-9EF8-45B1-A8BD-D692938BBF05}" presName="spaceBetweenRectangles" presStyleCnt="0"/>
      <dgm:spPr/>
    </dgm:pt>
    <dgm:pt modelId="{8E0E266D-02F9-4968-BF69-B5DFC2A01F2B}" type="pres">
      <dgm:prSet presAssocID="{1C8BB9B4-8EE4-439A-BF65-4A426795D36B}" presName="parentLin" presStyleCnt="0"/>
      <dgm:spPr/>
    </dgm:pt>
    <dgm:pt modelId="{F3CDB50E-3709-44CB-8DA9-D1F7DAA61314}" type="pres">
      <dgm:prSet presAssocID="{1C8BB9B4-8EE4-439A-BF65-4A426795D36B}" presName="parentLeftMargin" presStyleLbl="node1" presStyleIdx="1" presStyleCnt="3"/>
      <dgm:spPr/>
    </dgm:pt>
    <dgm:pt modelId="{6C853893-A971-44EC-8022-AD1EF46E106D}" type="pres">
      <dgm:prSet presAssocID="{1C8BB9B4-8EE4-439A-BF65-4A426795D36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4296D8C-37A9-4244-9BF2-0FE9E81F40E4}" type="pres">
      <dgm:prSet presAssocID="{1C8BB9B4-8EE4-439A-BF65-4A426795D36B}" presName="negativeSpace" presStyleCnt="0"/>
      <dgm:spPr/>
    </dgm:pt>
    <dgm:pt modelId="{64B60DC1-8F1F-4238-B063-C19A5BADFF03}" type="pres">
      <dgm:prSet presAssocID="{1C8BB9B4-8EE4-439A-BF65-4A426795D36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C458603-AE9A-44F2-9BF3-7FB6CF624F52}" type="presOf" srcId="{1C8BB9B4-8EE4-439A-BF65-4A426795D36B}" destId="{F3CDB50E-3709-44CB-8DA9-D1F7DAA61314}" srcOrd="0" destOrd="0" presId="urn:microsoft.com/office/officeart/2005/8/layout/list1"/>
    <dgm:cxn modelId="{3C7B8C20-167F-4E20-A550-371CF85C0177}" type="presOf" srcId="{1C8BB9B4-8EE4-439A-BF65-4A426795D36B}" destId="{6C853893-A971-44EC-8022-AD1EF46E106D}" srcOrd="1" destOrd="0" presId="urn:microsoft.com/office/officeart/2005/8/layout/list1"/>
    <dgm:cxn modelId="{2678E640-583C-4722-B147-F3C16CF3A528}" type="presOf" srcId="{9FB1651A-7DF3-4590-A89D-ABC7D3E695F2}" destId="{BA887448-B753-424A-9FA7-D8504559B2D9}" srcOrd="0" destOrd="0" presId="urn:microsoft.com/office/officeart/2005/8/layout/list1"/>
    <dgm:cxn modelId="{A3304764-88B3-48A8-807C-5EC97FCF4F61}" srcId="{66F1DF18-94C6-4113-BC8C-09204783308B}" destId="{3226E217-FE79-4CF2-B884-8B4724E21332}" srcOrd="1" destOrd="0" parTransId="{AA2EC9AA-14E1-4A23-8D5F-B728B5E0BFEF}" sibTransId="{01BE3F05-9EF8-45B1-A8BD-D692938BBF05}"/>
    <dgm:cxn modelId="{DC4FD55A-72F1-46A4-ADDF-78C6DCA62492}" srcId="{66F1DF18-94C6-4113-BC8C-09204783308B}" destId="{9FB1651A-7DF3-4590-A89D-ABC7D3E695F2}" srcOrd="0" destOrd="0" parTransId="{548AD9B0-79B7-4A88-90EF-C63EF4232D19}" sibTransId="{D53D7B02-32E7-4585-9790-4055FB82B27B}"/>
    <dgm:cxn modelId="{CF7532A7-64A1-4A4F-A7EC-1E05207DAF83}" type="presOf" srcId="{66F1DF18-94C6-4113-BC8C-09204783308B}" destId="{C283D697-A6DF-4E9B-BA79-F9C53E23F4AA}" srcOrd="0" destOrd="0" presId="urn:microsoft.com/office/officeart/2005/8/layout/list1"/>
    <dgm:cxn modelId="{0E9061AC-1FE1-4CFF-AA15-BD23FF52553C}" type="presOf" srcId="{9FB1651A-7DF3-4590-A89D-ABC7D3E695F2}" destId="{1B39808E-129F-418E-9F12-02EFB88816EC}" srcOrd="1" destOrd="0" presId="urn:microsoft.com/office/officeart/2005/8/layout/list1"/>
    <dgm:cxn modelId="{E8D5ADAF-0C83-4189-A393-848308C1BF82}" type="presOf" srcId="{3226E217-FE79-4CF2-B884-8B4724E21332}" destId="{27B74139-0D40-4094-B1C1-AA4319312B4E}" srcOrd="1" destOrd="0" presId="urn:microsoft.com/office/officeart/2005/8/layout/list1"/>
    <dgm:cxn modelId="{86E731DE-4503-482D-9C00-73BAD9F2F328}" type="presOf" srcId="{3226E217-FE79-4CF2-B884-8B4724E21332}" destId="{2CBD85F1-B097-4053-A13A-7C00C86151D2}" srcOrd="0" destOrd="0" presId="urn:microsoft.com/office/officeart/2005/8/layout/list1"/>
    <dgm:cxn modelId="{E0C9D5E3-41C9-455D-AB48-12DB96ADB73A}" srcId="{66F1DF18-94C6-4113-BC8C-09204783308B}" destId="{1C8BB9B4-8EE4-439A-BF65-4A426795D36B}" srcOrd="2" destOrd="0" parTransId="{E27434EE-EF00-4F2D-9085-578CEF483886}" sibTransId="{07008C9F-9AEC-4FF5-88A4-6FF4985D5B0F}"/>
    <dgm:cxn modelId="{171D9C8D-C04F-46D5-BB35-B8692A08B300}" type="presParOf" srcId="{C283D697-A6DF-4E9B-BA79-F9C53E23F4AA}" destId="{40B66DB1-9D4F-46ED-B74B-C93B383DD902}" srcOrd="0" destOrd="0" presId="urn:microsoft.com/office/officeart/2005/8/layout/list1"/>
    <dgm:cxn modelId="{F1D84883-FD9A-4F62-B812-DB92F0BAFFD2}" type="presParOf" srcId="{40B66DB1-9D4F-46ED-B74B-C93B383DD902}" destId="{BA887448-B753-424A-9FA7-D8504559B2D9}" srcOrd="0" destOrd="0" presId="urn:microsoft.com/office/officeart/2005/8/layout/list1"/>
    <dgm:cxn modelId="{E072DFA2-1844-4B40-BB06-D4EC69D2A276}" type="presParOf" srcId="{40B66DB1-9D4F-46ED-B74B-C93B383DD902}" destId="{1B39808E-129F-418E-9F12-02EFB88816EC}" srcOrd="1" destOrd="0" presId="urn:microsoft.com/office/officeart/2005/8/layout/list1"/>
    <dgm:cxn modelId="{7D1AEACC-0804-4351-B195-311D87ACFA89}" type="presParOf" srcId="{C283D697-A6DF-4E9B-BA79-F9C53E23F4AA}" destId="{B8BF01B8-5E8C-41D0-B18A-7D9697198A1A}" srcOrd="1" destOrd="0" presId="urn:microsoft.com/office/officeart/2005/8/layout/list1"/>
    <dgm:cxn modelId="{2F9EE430-70C1-4780-BD81-87ABE736AD12}" type="presParOf" srcId="{C283D697-A6DF-4E9B-BA79-F9C53E23F4AA}" destId="{173F706E-9FD7-4F5C-9C01-D7026403DED9}" srcOrd="2" destOrd="0" presId="urn:microsoft.com/office/officeart/2005/8/layout/list1"/>
    <dgm:cxn modelId="{36B9F2BE-1F64-4306-A5D6-E3F321580BF4}" type="presParOf" srcId="{C283D697-A6DF-4E9B-BA79-F9C53E23F4AA}" destId="{67E791AB-F56D-430F-A506-BDAA7078463E}" srcOrd="3" destOrd="0" presId="urn:microsoft.com/office/officeart/2005/8/layout/list1"/>
    <dgm:cxn modelId="{E6C03924-6B37-481F-87FE-6B277E9622A0}" type="presParOf" srcId="{C283D697-A6DF-4E9B-BA79-F9C53E23F4AA}" destId="{969DA752-D66E-46D1-8AD5-2048211986D6}" srcOrd="4" destOrd="0" presId="urn:microsoft.com/office/officeart/2005/8/layout/list1"/>
    <dgm:cxn modelId="{18CBC4FC-4F9B-42D5-9724-8D829D091699}" type="presParOf" srcId="{969DA752-D66E-46D1-8AD5-2048211986D6}" destId="{2CBD85F1-B097-4053-A13A-7C00C86151D2}" srcOrd="0" destOrd="0" presId="urn:microsoft.com/office/officeart/2005/8/layout/list1"/>
    <dgm:cxn modelId="{D5BDBD76-47E1-466D-A31D-318E4769D154}" type="presParOf" srcId="{969DA752-D66E-46D1-8AD5-2048211986D6}" destId="{27B74139-0D40-4094-B1C1-AA4319312B4E}" srcOrd="1" destOrd="0" presId="urn:microsoft.com/office/officeart/2005/8/layout/list1"/>
    <dgm:cxn modelId="{539E0694-845B-42AE-B5A9-E9949F8C9500}" type="presParOf" srcId="{C283D697-A6DF-4E9B-BA79-F9C53E23F4AA}" destId="{F5519E22-28A0-442B-9095-FA9033D7204B}" srcOrd="5" destOrd="0" presId="urn:microsoft.com/office/officeart/2005/8/layout/list1"/>
    <dgm:cxn modelId="{E3263CD1-ED9A-4E4B-96E0-9759C96CD061}" type="presParOf" srcId="{C283D697-A6DF-4E9B-BA79-F9C53E23F4AA}" destId="{598B0287-3B05-4F3F-9300-7A97D2D5B017}" srcOrd="6" destOrd="0" presId="urn:microsoft.com/office/officeart/2005/8/layout/list1"/>
    <dgm:cxn modelId="{9C594AD6-AA3A-4B43-95CA-0DB72D9FB49B}" type="presParOf" srcId="{C283D697-A6DF-4E9B-BA79-F9C53E23F4AA}" destId="{636C4DF1-55B1-4645-8D14-F726C2980398}" srcOrd="7" destOrd="0" presId="urn:microsoft.com/office/officeart/2005/8/layout/list1"/>
    <dgm:cxn modelId="{3A764618-178F-45F9-BB46-7FE108EC54F5}" type="presParOf" srcId="{C283D697-A6DF-4E9B-BA79-F9C53E23F4AA}" destId="{8E0E266D-02F9-4968-BF69-B5DFC2A01F2B}" srcOrd="8" destOrd="0" presId="urn:microsoft.com/office/officeart/2005/8/layout/list1"/>
    <dgm:cxn modelId="{DBAD5052-AE3A-4E5F-AF4B-5A2E067BC967}" type="presParOf" srcId="{8E0E266D-02F9-4968-BF69-B5DFC2A01F2B}" destId="{F3CDB50E-3709-44CB-8DA9-D1F7DAA61314}" srcOrd="0" destOrd="0" presId="urn:microsoft.com/office/officeart/2005/8/layout/list1"/>
    <dgm:cxn modelId="{BBF138FF-3A78-4E63-B99F-A535AEA1B7BE}" type="presParOf" srcId="{8E0E266D-02F9-4968-BF69-B5DFC2A01F2B}" destId="{6C853893-A971-44EC-8022-AD1EF46E106D}" srcOrd="1" destOrd="0" presId="urn:microsoft.com/office/officeart/2005/8/layout/list1"/>
    <dgm:cxn modelId="{C8F6A0F0-4B21-42A9-B0DB-C82DFC0BE02A}" type="presParOf" srcId="{C283D697-A6DF-4E9B-BA79-F9C53E23F4AA}" destId="{34296D8C-37A9-4244-9BF2-0FE9E81F40E4}" srcOrd="9" destOrd="0" presId="urn:microsoft.com/office/officeart/2005/8/layout/list1"/>
    <dgm:cxn modelId="{1B772A6C-FDA7-4A96-ABD5-00D5F9B7985C}" type="presParOf" srcId="{C283D697-A6DF-4E9B-BA79-F9C53E23F4AA}" destId="{64B60DC1-8F1F-4238-B063-C19A5BADFF0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F706E-9FD7-4F5C-9C01-D7026403DED9}">
      <dsp:nvSpPr>
        <dsp:cNvPr id="0" name=""/>
        <dsp:cNvSpPr/>
      </dsp:nvSpPr>
      <dsp:spPr>
        <a:xfrm>
          <a:off x="0" y="1162211"/>
          <a:ext cx="420628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39808E-129F-418E-9F12-02EFB88816EC}">
      <dsp:nvSpPr>
        <dsp:cNvPr id="0" name=""/>
        <dsp:cNvSpPr/>
      </dsp:nvSpPr>
      <dsp:spPr>
        <a:xfrm>
          <a:off x="210314" y="1069810"/>
          <a:ext cx="2944401" cy="3247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291" tIns="0" rIns="111291" bIns="0" numCol="1" spcCol="1270" anchor="ctr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>
              <a:latin typeface="Calibri Light" panose="020F0302020204030204"/>
            </a:rPr>
            <a:t>Gestión APC (900 Artículos mensuales de media</a:t>
          </a:r>
          <a:endParaRPr lang="es-ES" sz="1100" b="1" kern="1200"/>
        </a:p>
      </dsp:txBody>
      <dsp:txXfrm>
        <a:off x="226166" y="1085662"/>
        <a:ext cx="2912697" cy="293016"/>
      </dsp:txXfrm>
    </dsp:sp>
    <dsp:sp modelId="{598B0287-3B05-4F3F-9300-7A97D2D5B017}">
      <dsp:nvSpPr>
        <dsp:cNvPr id="0" name=""/>
        <dsp:cNvSpPr/>
      </dsp:nvSpPr>
      <dsp:spPr>
        <a:xfrm>
          <a:off x="0" y="1731130"/>
          <a:ext cx="420628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B74139-0D40-4094-B1C1-AA4319312B4E}">
      <dsp:nvSpPr>
        <dsp:cNvPr id="0" name=""/>
        <dsp:cNvSpPr/>
      </dsp:nvSpPr>
      <dsp:spPr>
        <a:xfrm>
          <a:off x="210314" y="1568770"/>
          <a:ext cx="2944401" cy="32472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291" tIns="0" rIns="111291" bIns="0" numCol="1" spcCol="1270" anchor="ctr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>
              <a:latin typeface="Calibri Light" panose="020F0302020204030204"/>
            </a:rPr>
            <a:t>Gestión incidencias y redistribuciones</a:t>
          </a:r>
          <a:endParaRPr lang="es-ES" sz="1100" b="1" kern="1200"/>
        </a:p>
      </dsp:txBody>
      <dsp:txXfrm>
        <a:off x="226166" y="1584622"/>
        <a:ext cx="2912697" cy="293016"/>
      </dsp:txXfrm>
    </dsp:sp>
    <dsp:sp modelId="{64B60DC1-8F1F-4238-B063-C19A5BADFF03}">
      <dsp:nvSpPr>
        <dsp:cNvPr id="0" name=""/>
        <dsp:cNvSpPr/>
      </dsp:nvSpPr>
      <dsp:spPr>
        <a:xfrm>
          <a:off x="0" y="2230090"/>
          <a:ext cx="420628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853893-A971-44EC-8022-AD1EF46E106D}">
      <dsp:nvSpPr>
        <dsp:cNvPr id="0" name=""/>
        <dsp:cNvSpPr/>
      </dsp:nvSpPr>
      <dsp:spPr>
        <a:xfrm>
          <a:off x="210314" y="2067730"/>
          <a:ext cx="2944401" cy="3247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291" tIns="0" rIns="111291" bIns="0" numCol="1" spcCol="1270" anchor="ctr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>
              <a:latin typeface="Calibri Light" panose="020F0302020204030204"/>
            </a:rPr>
            <a:t>Formación y difusión</a:t>
          </a:r>
          <a:endParaRPr lang="es-ES" sz="1100" b="1" kern="1200"/>
        </a:p>
      </dsp:txBody>
      <dsp:txXfrm>
        <a:off x="226166" y="2083582"/>
        <a:ext cx="2912697" cy="293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01D5B-383C-4B9A-A6A4-E6B7CBBB29E6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D282D-6F91-4955-A006-E827AE1201F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0135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D58156-DAA8-4062-9E97-50CF2766C27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1854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9D64D-98C7-493A-AB3F-5C7AFAD108C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0409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64071-C968-41E4-8266-2C11C78EA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0D55D1-2D09-40BF-9780-1A177B192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DB9BBB-287F-4A6E-BF77-E7DDD027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3AC71F-ABC0-43C2-828B-EE043195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932E8C-8AE9-4026-B6D8-D1A37681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33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6B5A5D-5D85-4D77-B24F-6037D0745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BCE5190-0ACF-465B-83D7-6C1CB9560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460A16-8A52-404B-ADBD-51EE764C4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7762D5-73AF-4775-BAF1-9AA9252CA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C49C66-4659-444E-948A-3687ABEE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532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35C87A-0A63-44C1-B8D8-14168595D6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08032E-6EB6-4BCB-A6D1-726E1F6C7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C17E0F-A76D-4446-9353-041C582CB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08A504-EA39-43A2-B1E4-FC050A48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CDE916-20EE-4DFB-A77A-A55B9BDB6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644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CB0235-962F-43FE-85D4-1BF167AD2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F00A45-5148-496E-9487-C60AF208A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0DEE4B-24D4-499E-93F9-51B0FEFB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433BD-AF23-484B-B348-6E8CD3A68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A112BD-5072-40EC-BE41-77DEA5AE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248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E12CC2-B475-4B48-8560-AD4F95B25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53EE0E-E623-475F-9E24-A8F003BF7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11D1B3-8823-4E81-85E3-E3CD62AB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95EFA2-DB1B-465D-9338-E5490A0D3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2D348E5-46BC-4602-A6D2-1C207A8B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074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C5998-8348-439B-9EA0-463627468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633BBD-EEDD-4EEF-81EA-BE5732EC08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D36BBF-EF1B-4F22-B863-5AB5C8FC5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F5F7C1-E7A6-4440-8B22-6375013C9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EB7C9E8-BA8D-4022-B07E-9805075A4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BA559B8-274F-4E0C-9CFC-7C1470C5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667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0919C-22AC-4D39-B08A-7EC854FAA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BD6E32-99FB-4067-96FA-B98BE2AD6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6BCD30F-1B7D-484A-B859-EA844871DE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954A551-8359-40A5-B547-A8824355AF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6375B34-C549-4E96-AB32-5F85416FBB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84AE76A-977D-4EEC-B170-D6282E3F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E918E9-795D-4023-BEF2-CAD07E6AD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E23D09E-547B-4442-8F89-4B965F7D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656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5D037C-8180-4E55-8A64-0D7ACC418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DA4466-27DF-4D32-A20C-FC11CCA3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3D7783A-CE62-4839-99A1-190985F5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88EFEB1-418A-4F90-9F81-CF01DBB5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74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CEA4BC4-1619-4B4B-A619-F8FEBADFA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7D84429-5EBD-4FA4-B6B0-67B9FDB5A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A0AF8C8-2C8F-4451-972E-A951D673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4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8E96F2-C532-4CAC-9CAA-97814450B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F2FCBB-0CC3-43CF-B707-0D828DD35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417F4D7-3F3B-4F95-95B1-5E407331AC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0F9912-CA4E-4B6E-AE35-7DC3A716B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B7E6D52-73D9-4D35-B927-E809AB155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7F787BB-7DFA-41A8-A149-52958C1C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571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26C17C-D88E-4079-ADB8-F3EECC74E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85393C5-EE78-4FBD-90FC-89C22C261F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ED3D1D-00A2-4C28-89F8-0B5FC1498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35EB1C-6A28-4065-9198-90772ECB0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8BCCED1-F201-47DF-B6BD-1571CF1C3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1DA4B12-56FC-42EA-9F65-5DFD425E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815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6D0FB6-DB6D-48A3-B6AB-399B0FE2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AAEA9F-7260-4706-9560-D35614559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BF480B-1330-4F5E-B955-A7DBE2C51B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94540-7B1D-4FAF-A9B9-3F73FAE698D8}" type="datetimeFigureOut">
              <a:rPr lang="es-ES" smtClean="0"/>
              <a:t>07/07/2024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C5CB74-EF83-4018-BA36-1ECCAF432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25EF32-3AD4-4FC9-89CD-B112624C6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BA58-BEE9-4500-8237-10D741B835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676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miranda@us.e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hdl.handle.net/20.500.11967/1350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hdl.handle.net/20.500.11967/1350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hyperlink" Target="https://hdl.handle.net/20.500.11967/1346" TargetMode="External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2BF3EACD-922F-4458-B5FE-2C3DBDB53FBB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8301"/>
            <a:ext cx="102070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1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11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98292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1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11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-38032"/>
            <a:ext cx="85420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altLang="es-ES" sz="110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defTabSz="914411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s-ES" altLang="es-ES" sz="11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s-ES" altLang="es-ES">
              <a:latin typeface="Arial" panose="020B0604020202020204" pitchFamily="34" charset="0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F4AC7C94-FC45-388E-937E-33CB05C2E584}"/>
              </a:ext>
            </a:extLst>
          </p:cNvPr>
          <p:cNvGrpSpPr/>
          <p:nvPr/>
        </p:nvGrpSpPr>
        <p:grpSpPr>
          <a:xfrm>
            <a:off x="-94069" y="-41767"/>
            <a:ext cx="12290608" cy="6934336"/>
            <a:chOff x="-94069" y="-41767"/>
            <a:chExt cx="12290608" cy="6934336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0" y="-34573"/>
              <a:ext cx="12191999" cy="6927142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-94069" y="-41767"/>
              <a:ext cx="12290608" cy="6934336"/>
              <a:chOff x="-4330842" y="-2947204"/>
              <a:chExt cx="16039208" cy="10959211"/>
            </a:xfrm>
          </p:grpSpPr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-35809" y="-2947204"/>
                <a:ext cx="7560051" cy="10959211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 dirty="0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539994" y="-2504857"/>
                <a:ext cx="59663" cy="1911803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2" name="Shape 97">
                <a:extLst>
                  <a:ext uri="{FF2B5EF4-FFF2-40B4-BE49-F238E27FC236}">
                    <a16:creationId xmlns:a16="http://schemas.microsoft.com/office/drawing/2014/main" id="{6C7F35E3-A36F-46FB-BFB8-C0DA83C6DEAF}"/>
                  </a:ext>
                </a:extLst>
              </p:cNvPr>
              <p:cNvSpPr/>
              <p:nvPr/>
            </p:nvSpPr>
            <p:spPr>
              <a:xfrm>
                <a:off x="1732113" y="-598516"/>
                <a:ext cx="2059408" cy="5185403"/>
              </a:xfrm>
              <a:custGeom>
                <a:avLst/>
                <a:gdLst/>
                <a:ahLst/>
                <a:cxnLst/>
                <a:rect l="0" t="0" r="0" b="0"/>
                <a:pathLst>
                  <a:path w="2059407" h="515557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3" name="Shape 98">
                <a:extLst>
                  <a:ext uri="{FF2B5EF4-FFF2-40B4-BE49-F238E27FC236}">
                    <a16:creationId xmlns:a16="http://schemas.microsoft.com/office/drawing/2014/main" id="{FD080FE7-A366-4D37-983A-258ACF101A27}"/>
                  </a:ext>
                </a:extLst>
              </p:cNvPr>
              <p:cNvSpPr/>
              <p:nvPr/>
            </p:nvSpPr>
            <p:spPr>
              <a:xfrm>
                <a:off x="3791523" y="3515681"/>
                <a:ext cx="1871725" cy="1085431"/>
              </a:xfrm>
              <a:custGeom>
                <a:avLst/>
                <a:gdLst/>
                <a:ahLst/>
                <a:cxnLst/>
                <a:rect l="0" t="0" r="0" b="0"/>
                <a:pathLst>
                  <a:path w="1954860" h="1087196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4" name="Shape 99">
                <a:extLst>
                  <a:ext uri="{FF2B5EF4-FFF2-40B4-BE49-F238E27FC236}">
                    <a16:creationId xmlns:a16="http://schemas.microsoft.com/office/drawing/2014/main" id="{5FC7E2AC-8D35-4B58-8D8B-0CC863DB9633}"/>
                  </a:ext>
                </a:extLst>
              </p:cNvPr>
              <p:cNvSpPr/>
              <p:nvPr/>
            </p:nvSpPr>
            <p:spPr>
              <a:xfrm>
                <a:off x="3618484" y="-596717"/>
                <a:ext cx="1971115" cy="2815143"/>
              </a:xfrm>
              <a:custGeom>
                <a:avLst/>
                <a:gdLst/>
                <a:ahLst/>
                <a:cxnLst/>
                <a:rect l="0" t="0" r="0" b="0"/>
                <a:pathLst>
                  <a:path w="2069846" h="2801607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922D54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614790" y="-1951627"/>
                <a:ext cx="2801602" cy="83186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 dirty="0">
                    <a:solidFill>
                      <a:srgbClr val="922D54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4214007" y="4939610"/>
                <a:ext cx="15922373" cy="163152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 eaLnBrk="1" hangingPunct="1"/>
                <a:r>
                  <a:rPr lang="es-ES" altLang="es-ES" sz="2800" b="1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Análisis de las características de las publicaciones beneficiadas </a:t>
                </a:r>
              </a:p>
              <a:p>
                <a:pPr algn="ctr" eaLnBrk="1" hangingPunct="1"/>
                <a:r>
                  <a:rPr lang="es-ES" altLang="es-ES" sz="2800" b="1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de los Acuerdos Transformativos CRUE/CSIC durante el año 2022</a:t>
                </a:r>
                <a:endParaRPr lang="es-ES" altLang="es-ES" sz="2600" b="1" dirty="0">
                  <a:solidFill>
                    <a:schemeClr val="bg2">
                      <a:lumMod val="50000"/>
                    </a:schemeClr>
                  </a:solidFill>
                  <a:latin typeface="Bliss Pro Medium" panose="02000603050000020004" pitchFamily="50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-4214007" y="-2496590"/>
                <a:ext cx="15910522" cy="944316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 dirty="0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-4330842" y="-1346483"/>
                <a:ext cx="15910522" cy="453701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_tradnl" sz="2000" dirty="0">
                    <a:solidFill>
                      <a:schemeClr val="bg2">
                        <a:lumMod val="50000"/>
                      </a:schemeClr>
                    </a:solidFill>
                    <a:latin typeface="Bliss Pro Medium" panose="02000603050000020004" pitchFamily="50" charset="0"/>
                  </a:rPr>
                  <a:t>XX Workshop de Proyectos Digitales</a:t>
                </a:r>
              </a:p>
            </p:txBody>
          </p:sp>
        </p:grp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B2B23CA0-DACC-C9E1-2DA8-4D9780F68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770" y="5809805"/>
            <a:ext cx="2734460" cy="102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936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0"/>
            <a:ext cx="12195735" cy="6902036"/>
            <a:chOff x="-3736" y="-43181"/>
            <a:chExt cx="12195735" cy="6902036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C4B9AC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441992" y="-42326"/>
              <a:ext cx="6119659" cy="6901181"/>
              <a:chOff x="114517" y="1366"/>
              <a:chExt cx="8107658" cy="11016771"/>
            </a:xfrm>
          </p:grpSpPr>
          <p:sp>
            <p:nvSpPr>
              <p:cNvPr id="212" name="Shape 7">
                <a:extLst>
                  <a:ext uri="{FF2B5EF4-FFF2-40B4-BE49-F238E27FC236}">
                    <a16:creationId xmlns:a16="http://schemas.microsoft.com/office/drawing/2014/main" id="{5CE865C2-BB42-43DB-82F7-B26E0C350139}"/>
                  </a:ext>
                </a:extLst>
              </p:cNvPr>
              <p:cNvSpPr/>
              <p:nvPr/>
            </p:nvSpPr>
            <p:spPr>
              <a:xfrm>
                <a:off x="114517" y="1366"/>
                <a:ext cx="8107658" cy="11016771"/>
              </a:xfrm>
              <a:custGeom>
                <a:avLst/>
                <a:gdLst/>
                <a:ahLst/>
                <a:cxnLst/>
                <a:rect l="0" t="0" r="0" b="0"/>
                <a:pathLst>
                  <a:path w="7560054" h="10691999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EDE4DD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1" name="Shape 475">
                <a:extLst>
                  <a:ext uri="{FF2B5EF4-FFF2-40B4-BE49-F238E27FC236}">
                    <a16:creationId xmlns:a16="http://schemas.microsoft.com/office/drawing/2014/main" id="{6CAD875F-2B88-432F-AF55-242413B51BDD}"/>
                  </a:ext>
                </a:extLst>
              </p:cNvPr>
              <p:cNvSpPr/>
              <p:nvPr/>
            </p:nvSpPr>
            <p:spPr>
              <a:xfrm>
                <a:off x="6282106" y="716445"/>
                <a:ext cx="70193" cy="1286281"/>
              </a:xfrm>
              <a:custGeom>
                <a:avLst/>
                <a:gdLst/>
                <a:ahLst/>
                <a:cxnLst/>
                <a:rect l="0" t="0" r="0" b="0"/>
                <a:pathLst>
                  <a:path w="70193" h="1286281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504E47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endParaRPr lang="es-ES"/>
              </a:p>
            </p:txBody>
          </p:sp>
          <p:sp>
            <p:nvSpPr>
              <p:cNvPr id="305" name="Rectangle 100">
                <a:extLst>
                  <a:ext uri="{FF2B5EF4-FFF2-40B4-BE49-F238E27FC236}">
                    <a16:creationId xmlns:a16="http://schemas.microsoft.com/office/drawing/2014/main" id="{055C93EA-48C0-4B71-986C-6B5C939AF03F}"/>
                  </a:ext>
                </a:extLst>
              </p:cNvPr>
              <p:cNvSpPr/>
              <p:nvPr/>
            </p:nvSpPr>
            <p:spPr>
              <a:xfrm rot="16200001">
                <a:off x="5415130" y="1175416"/>
                <a:ext cx="2801604" cy="968848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800" b="1">
                    <a:solidFill>
                      <a:srgbClr val="922D54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2024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8" name="Rectangle 103">
                <a:extLst>
                  <a:ext uri="{FF2B5EF4-FFF2-40B4-BE49-F238E27FC236}">
                    <a16:creationId xmlns:a16="http://schemas.microsoft.com/office/drawing/2014/main" id="{841B3A50-D219-48B1-B2B9-8D95ECB8C761}"/>
                  </a:ext>
                </a:extLst>
              </p:cNvPr>
              <p:cNvSpPr/>
              <p:nvPr/>
            </p:nvSpPr>
            <p:spPr>
              <a:xfrm>
                <a:off x="2664664" y="604040"/>
                <a:ext cx="3753620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EVENTOS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503396" y="1774503"/>
                <a:ext cx="5815930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/>
                  <a:t>XX Workshop REBIUN de Proyectos Digitales</a:t>
                </a:r>
                <a:endParaRPr lang="es-ES">
                  <a:solidFill>
                    <a:schemeClr val="bg2">
                      <a:lumMod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48" y="5893609"/>
            <a:ext cx="2059004" cy="774334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438400" y="3128682"/>
            <a:ext cx="6213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/>
              <a:t>Gracias por vuestra atención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45A0BCD-96C7-775A-D9E5-E104E0DDC63F}"/>
              </a:ext>
            </a:extLst>
          </p:cNvPr>
          <p:cNvSpPr txBox="1"/>
          <p:nvPr/>
        </p:nvSpPr>
        <p:spPr>
          <a:xfrm>
            <a:off x="8496821" y="5166986"/>
            <a:ext cx="343213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>
                <a:ea typeface="Calibri"/>
                <a:cs typeface="Calibri"/>
              </a:rPr>
              <a:t>Amparo Miranda</a:t>
            </a:r>
          </a:p>
          <a:p>
            <a:r>
              <a:rPr lang="es-ES">
                <a:ea typeface="Calibri"/>
                <a:cs typeface="Calibri"/>
                <a:hlinkClick r:id="rId3"/>
              </a:rPr>
              <a:t>amiranda@us.es</a:t>
            </a:r>
            <a:endParaRPr lang="es-ES">
              <a:ea typeface="Calibri"/>
              <a:cs typeface="Calibri"/>
            </a:endParaRPr>
          </a:p>
          <a:p>
            <a:r>
              <a:rPr lang="es-ES">
                <a:ea typeface="Calibri"/>
                <a:cs typeface="Calibri"/>
              </a:rPr>
              <a:t>Biblioteca Universidad de Sevilla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A469B02-0257-6880-33B0-211387F71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3300" y="6277213"/>
            <a:ext cx="859611" cy="30482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1D2D6B3-EA77-C25C-A3D2-FF5EEA3C1F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2011" y="3993116"/>
            <a:ext cx="783007" cy="116909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AE4A504C-7363-5D2C-C36A-85CE9640745E}"/>
              </a:ext>
            </a:extLst>
          </p:cNvPr>
          <p:cNvSpPr txBox="1"/>
          <p:nvPr/>
        </p:nvSpPr>
        <p:spPr>
          <a:xfrm>
            <a:off x="3649249" y="4442564"/>
            <a:ext cx="390185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600" u="sng">
                <a:solidFill>
                  <a:srgbClr val="0563C1"/>
                </a:solidFill>
                <a:ea typeface="Calibri"/>
                <a:cs typeface="Calibri"/>
                <a:hlinkClick r:id="rId6"/>
              </a:rPr>
              <a:t>https://hdl.handle.net/20.500.11967/1350</a:t>
            </a:r>
            <a:r>
              <a:rPr lang="es-ES" sz="1600">
                <a:ea typeface="Calibri"/>
                <a:cs typeface="Calibri"/>
              </a:rPr>
              <a:t>​</a:t>
            </a:r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06572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6636" y="-50446"/>
            <a:ext cx="12275132" cy="6908446"/>
            <a:chOff x="-3735" y="-43181"/>
            <a:chExt cx="12275132" cy="6908446"/>
          </a:xfrm>
          <a:solidFill>
            <a:srgbClr val="D3CBC3"/>
          </a:solidFill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5" y="-43181"/>
              <a:ext cx="12275132" cy="6908446"/>
            </a:xfrm>
            <a:prstGeom prst="rect">
              <a:avLst/>
            </a:prstGeom>
            <a:grpFill/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9" name="Rectangle 104">
              <a:extLst>
                <a:ext uri="{FF2B5EF4-FFF2-40B4-BE49-F238E27FC236}">
                  <a16:creationId xmlns:a16="http://schemas.microsoft.com/office/drawing/2014/main" id="{014B8F65-581A-4CCC-A488-7BEBD8A09708}"/>
                </a:ext>
              </a:extLst>
            </p:cNvPr>
            <p:cNvSpPr/>
            <p:nvPr/>
          </p:nvSpPr>
          <p:spPr>
            <a:xfrm>
              <a:off x="6910896" y="664440"/>
              <a:ext cx="128943" cy="59154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4700" b="1">
                  <a:solidFill>
                    <a:srgbClr val="504E47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es-ES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9009"/>
            <a:ext cx="2059004" cy="77433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479C9BB-BDED-FC0F-C924-5DEB5549166A}"/>
              </a:ext>
            </a:extLst>
          </p:cNvPr>
          <p:cNvSpPr txBox="1"/>
          <p:nvPr/>
        </p:nvSpPr>
        <p:spPr>
          <a:xfrm>
            <a:off x="2620226" y="254378"/>
            <a:ext cx="8772663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/>
              <a:t>Objetivo Específico 1.3: APC, realizar seguimiento de los acuerdos transformativos (AT) y analizar los costes de publicación fuera de ellos. Subgrupo Acceso Abierto. Línea 2, Transformación Digital. IV Plan Estratégico.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81B4FD9-0262-45A0-732D-D269EF4FB442}"/>
              </a:ext>
            </a:extLst>
          </p:cNvPr>
          <p:cNvSpPr txBox="1"/>
          <p:nvPr/>
        </p:nvSpPr>
        <p:spPr>
          <a:xfrm>
            <a:off x="581017" y="493218"/>
            <a:ext cx="103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Contexto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D0C38FD-BBF7-A5D5-25D6-884E005AD837}"/>
              </a:ext>
            </a:extLst>
          </p:cNvPr>
          <p:cNvSpPr txBox="1"/>
          <p:nvPr/>
        </p:nvSpPr>
        <p:spPr>
          <a:xfrm>
            <a:off x="592831" y="3855250"/>
            <a:ext cx="1413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Metodología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22379F5-F2FF-6D4A-71C3-F14FFEA94A36}"/>
              </a:ext>
            </a:extLst>
          </p:cNvPr>
          <p:cNvSpPr txBox="1"/>
          <p:nvPr/>
        </p:nvSpPr>
        <p:spPr>
          <a:xfrm>
            <a:off x="2579918" y="3694246"/>
            <a:ext cx="8545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Revisión, valoración y normalización del contenido de los ficheros </a:t>
            </a:r>
            <a:r>
              <a:rPr lang="es-ES" err="1"/>
              <a:t>excell</a:t>
            </a:r>
            <a:r>
              <a:rPr lang="es-ES"/>
              <a:t> proporcionados por los 4 editores para su análisis y representación gráfica en </a:t>
            </a:r>
            <a:r>
              <a:rPr lang="es-ES" err="1"/>
              <a:t>PowerBI</a:t>
            </a:r>
            <a:r>
              <a:rPr lang="es-ES"/>
              <a:t>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6A51095-E1DE-9DD5-6C79-EADA19C00430}"/>
              </a:ext>
            </a:extLst>
          </p:cNvPr>
          <p:cNvSpPr txBox="1"/>
          <p:nvPr/>
        </p:nvSpPr>
        <p:spPr>
          <a:xfrm>
            <a:off x="592831" y="2527546"/>
            <a:ext cx="173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Objetivo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CE01E2A-54DD-BF79-E029-9A24656DFED5}"/>
              </a:ext>
            </a:extLst>
          </p:cNvPr>
          <p:cNvSpPr txBox="1"/>
          <p:nvPr/>
        </p:nvSpPr>
        <p:spPr>
          <a:xfrm>
            <a:off x="2603579" y="2331873"/>
            <a:ext cx="8521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Determinar las principales características de las publicaciones derivadas de los acuerdos durante 2022: títulos más relevantes, categorías temáticas más beneficiadas, licencias CC, métricas, etc. </a:t>
            </a:r>
            <a:endParaRPr lang="es-ES">
              <a:highlight>
                <a:srgbClr val="C4B9AC"/>
              </a:highlight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68DF8F4-82C3-0644-1257-8AF9ECCE4CBE}"/>
              </a:ext>
            </a:extLst>
          </p:cNvPr>
          <p:cNvSpPr txBox="1"/>
          <p:nvPr/>
        </p:nvSpPr>
        <p:spPr>
          <a:xfrm>
            <a:off x="2636358" y="1224676"/>
            <a:ext cx="8641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Amparo de la Iglesia (UAH), Amparo Miranda (US), Fernando Silva (URJC) y Obdulia Vélez (UMON) 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D8FC503-EAF5-6913-4112-721731E51C68}"/>
              </a:ext>
            </a:extLst>
          </p:cNvPr>
          <p:cNvSpPr txBox="1"/>
          <p:nvPr/>
        </p:nvSpPr>
        <p:spPr>
          <a:xfrm>
            <a:off x="551128" y="1351688"/>
            <a:ext cx="1854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Grupo de trabajo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3C184E5-4F6A-FD38-04BE-B3A9D6FBD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4991" y="6506156"/>
            <a:ext cx="861443" cy="301398"/>
          </a:xfrm>
          <a:prstGeom prst="rect">
            <a:avLst/>
          </a:prstGeom>
        </p:spPr>
      </p:pic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4920E1AC-BA22-4092-F69D-2AB7458F4485}"/>
              </a:ext>
            </a:extLst>
          </p:cNvPr>
          <p:cNvCxnSpPr/>
          <p:nvPr/>
        </p:nvCxnSpPr>
        <p:spPr>
          <a:xfrm>
            <a:off x="2353061" y="457200"/>
            <a:ext cx="0" cy="54134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E42C61A-FF0D-08D8-C817-86C2E3E6E13B}"/>
              </a:ext>
            </a:extLst>
          </p:cNvPr>
          <p:cNvCxnSpPr>
            <a:cxnSpLocks/>
          </p:cNvCxnSpPr>
          <p:nvPr/>
        </p:nvCxnSpPr>
        <p:spPr>
          <a:xfrm>
            <a:off x="2353061" y="1284374"/>
            <a:ext cx="0" cy="5193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83EC1F-849A-B5A1-2FCC-F725D11BC6E9}"/>
              </a:ext>
            </a:extLst>
          </p:cNvPr>
          <p:cNvCxnSpPr/>
          <p:nvPr/>
        </p:nvCxnSpPr>
        <p:spPr>
          <a:xfrm>
            <a:off x="2353061" y="2360223"/>
            <a:ext cx="0" cy="8430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7138E0EB-3085-7BF7-6A5A-75F34823271F}"/>
              </a:ext>
            </a:extLst>
          </p:cNvPr>
          <p:cNvCxnSpPr/>
          <p:nvPr/>
        </p:nvCxnSpPr>
        <p:spPr>
          <a:xfrm>
            <a:off x="2353061" y="3675529"/>
            <a:ext cx="0" cy="7287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agen 23">
            <a:extLst>
              <a:ext uri="{FF2B5EF4-FFF2-40B4-BE49-F238E27FC236}">
                <a16:creationId xmlns:a16="http://schemas.microsoft.com/office/drawing/2014/main" id="{89C15247-5741-F6F8-6A53-FB98D5CC8D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5518" y="4817746"/>
            <a:ext cx="542925" cy="762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EBA5EAD6-F231-B6A6-0B5E-ACFE220F31E7}"/>
              </a:ext>
            </a:extLst>
          </p:cNvPr>
          <p:cNvSpPr txBox="1"/>
          <p:nvPr/>
        </p:nvSpPr>
        <p:spPr>
          <a:xfrm>
            <a:off x="581017" y="4849430"/>
            <a:ext cx="1234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/>
              <a:t>Resultado</a:t>
            </a:r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608A9458-AC58-F05C-B6D6-AF2A5F15786B}"/>
              </a:ext>
            </a:extLst>
          </p:cNvPr>
          <p:cNvCxnSpPr>
            <a:cxnSpLocks/>
          </p:cNvCxnSpPr>
          <p:nvPr/>
        </p:nvCxnSpPr>
        <p:spPr>
          <a:xfrm>
            <a:off x="2353061" y="4770541"/>
            <a:ext cx="0" cy="8018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0A7039DD-607F-2EC4-9810-1EB1AD5B9EF6}"/>
              </a:ext>
            </a:extLst>
          </p:cNvPr>
          <p:cNvSpPr txBox="1"/>
          <p:nvPr/>
        </p:nvSpPr>
        <p:spPr>
          <a:xfrm>
            <a:off x="3267462" y="5024322"/>
            <a:ext cx="2904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>
                <a:hlinkClick r:id="rId6"/>
              </a:rPr>
              <a:t>https://hdl.handle.net/20.500.11967/1350</a:t>
            </a:r>
            <a:endParaRPr lang="es-ES" sz="120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7E64364-9F4D-FE1E-FCB9-8141B70E263A}"/>
              </a:ext>
            </a:extLst>
          </p:cNvPr>
          <p:cNvSpPr txBox="1"/>
          <p:nvPr/>
        </p:nvSpPr>
        <p:spPr>
          <a:xfrm>
            <a:off x="6662378" y="4985214"/>
            <a:ext cx="1526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/>
              <a:t>Informe + Anexos</a:t>
            </a:r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EA27A3F9-B3B1-103F-6742-7154A1E54A78}"/>
              </a:ext>
            </a:extLst>
          </p:cNvPr>
          <p:cNvCxnSpPr>
            <a:cxnSpLocks/>
          </p:cNvCxnSpPr>
          <p:nvPr/>
        </p:nvCxnSpPr>
        <p:spPr>
          <a:xfrm>
            <a:off x="6130930" y="5151524"/>
            <a:ext cx="476058" cy="31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060D5EB-5F64-F476-EEF0-07B3376BBF22}"/>
              </a:ext>
            </a:extLst>
          </p:cNvPr>
          <p:cNvSpPr txBox="1"/>
          <p:nvPr/>
        </p:nvSpPr>
        <p:spPr>
          <a:xfrm>
            <a:off x="8181834" y="4506248"/>
            <a:ext cx="3902590" cy="120032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/>
              <a:t>Anexo 1. Fichero con datos brutos por editor.</a:t>
            </a:r>
          </a:p>
          <a:p>
            <a:r>
              <a:rPr lang="es-ES" sz="1200"/>
              <a:t>Anexo 2. Fichero con categorías temáticas por editor.</a:t>
            </a:r>
          </a:p>
          <a:p>
            <a:r>
              <a:rPr lang="es-ES" sz="1200"/>
              <a:t>Anexo 3. Fichero general editores depurado con campos comunes.</a:t>
            </a:r>
          </a:p>
          <a:p>
            <a:r>
              <a:rPr lang="es-ES" sz="1200"/>
              <a:t>Datos disponibles en: https://hdl.handle.net/11441/156263</a:t>
            </a:r>
          </a:p>
          <a:p>
            <a:endParaRPr lang="es-ES" sz="1200"/>
          </a:p>
        </p:txBody>
      </p:sp>
      <p:sp>
        <p:nvSpPr>
          <p:cNvPr id="38" name="Rectangle 105">
            <a:extLst>
              <a:ext uri="{FF2B5EF4-FFF2-40B4-BE49-F238E27FC236}">
                <a16:creationId xmlns:a16="http://schemas.microsoft.com/office/drawing/2014/main" id="{3D3C774B-0601-4DAB-ACD5-F37C10619BF5}"/>
              </a:ext>
            </a:extLst>
          </p:cNvPr>
          <p:cNvSpPr/>
          <p:nvPr/>
        </p:nvSpPr>
        <p:spPr>
          <a:xfrm>
            <a:off x="3641127" y="6437433"/>
            <a:ext cx="4389863" cy="347496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>
                <a:solidFill>
                  <a:schemeClr val="tx1">
                    <a:lumMod val="50000"/>
                    <a:lumOff val="50000"/>
                  </a:schemeClr>
                </a:solidFill>
              </a:rPr>
              <a:t>XX Workshop REBIUN de Proyectos Digitales</a:t>
            </a:r>
            <a:endParaRPr lang="es-ES">
              <a:solidFill>
                <a:schemeClr val="tx1">
                  <a:lumMod val="50000"/>
                  <a:lumOff val="50000"/>
                </a:schemeClr>
              </a:solidFill>
              <a:effectLst/>
              <a:latin typeface="Bliss Pro Medium" panose="02000603050000020004" pitchFamily="50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016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0"/>
            <a:ext cx="12195735" cy="6858000"/>
            <a:chOff x="-3736" y="-43181"/>
            <a:chExt cx="12195735" cy="6858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D3CBC3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22031" y="137240"/>
              <a:ext cx="11745236" cy="6397136"/>
              <a:chOff x="-2826608" y="288017"/>
              <a:chExt cx="15560729" cy="10212134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71563" y="288017"/>
                <a:ext cx="11748848" cy="1331368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3CBC3"/>
              </a:solidFill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r>
                  <a:rPr lang="es-ES" sz="1400" i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Análisis de las características de las publicaciones beneficiadas de los Acuerdos Transformativos CRUE/CSIC durante el año 2022</a:t>
                </a: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s-ES" sz="1400"/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826608" y="8113219"/>
                <a:ext cx="15560729" cy="120813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940097" y="9945422"/>
                <a:ext cx="5815930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XX Workshop REBIUN de Proyectos Digitales</a:t>
                </a:r>
                <a:endParaRPr lang="es-ES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1" y="5946263"/>
            <a:ext cx="2059004" cy="77433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3300" y="6277213"/>
            <a:ext cx="859611" cy="30482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r="12662"/>
          <a:stretch/>
        </p:blipFill>
        <p:spPr>
          <a:xfrm>
            <a:off x="4312268" y="959967"/>
            <a:ext cx="6653655" cy="47252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600652" y="2554563"/>
            <a:ext cx="3378817" cy="1561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analizan los datos de 11.231 artículos publicados, según los editores, en los acuerdos transformativos firmados por CRUE/CSIC durante 2022. </a:t>
            </a:r>
            <a:endParaRPr lang="es-E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/>
          <a:srcRect l="86503" t="29047" b="33454"/>
          <a:stretch/>
        </p:blipFill>
        <p:spPr>
          <a:xfrm>
            <a:off x="9587273" y="2149796"/>
            <a:ext cx="1381791" cy="235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94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0"/>
            <a:ext cx="12195735" cy="6858000"/>
            <a:chOff x="-3736" y="-43181"/>
            <a:chExt cx="12195735" cy="6858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D3CBC3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22031" y="137240"/>
              <a:ext cx="11745236" cy="6397136"/>
              <a:chOff x="-2826608" y="288017"/>
              <a:chExt cx="15560729" cy="10212134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71563" y="288017"/>
                <a:ext cx="11748848" cy="1331368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3CBC3"/>
              </a:solidFill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r>
                  <a:rPr lang="es-ES" sz="1400" i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Análisis de las características de las publicaciones beneficiadas de los Acuerdos Transformativos CRUE/CSIC durante el año 2022</a:t>
                </a: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s-ES" sz="1400"/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826608" y="8113219"/>
                <a:ext cx="15560729" cy="120813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940097" y="9945422"/>
                <a:ext cx="5815930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XX Workshop REBIUN de Proyectos Digitales</a:t>
                </a:r>
                <a:endParaRPr lang="es-ES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1" y="5946263"/>
            <a:ext cx="2059004" cy="77433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3300" y="6277213"/>
            <a:ext cx="859611" cy="30482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7179" y="888307"/>
            <a:ext cx="7826187" cy="477667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83244" y="2787710"/>
            <a:ext cx="24300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>
                <a:latin typeface="Calibri" panose="020F0502020204030204" pitchFamily="34" charset="0"/>
                <a:ea typeface="Calibri" panose="020F0502020204030204" pitchFamily="34" charset="0"/>
              </a:rPr>
              <a:t>El porcentaje de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</a:rPr>
              <a:t>APCs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</a:rPr>
              <a:t> consumidas es de un 84.52% sobre el total.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307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20877"/>
            <a:ext cx="12195735" cy="6858000"/>
            <a:chOff x="-3736" y="-43181"/>
            <a:chExt cx="12195735" cy="6858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D3CBC3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22031" y="137240"/>
              <a:ext cx="11745236" cy="6397136"/>
              <a:chOff x="-2826608" y="288017"/>
              <a:chExt cx="15560729" cy="10212134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71563" y="288017"/>
                <a:ext cx="11748848" cy="1331368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3CBC3"/>
              </a:solidFill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r>
                  <a:rPr lang="es-ES" sz="1400" i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Análisis de las características de las publicaciones beneficiadas de los Acuerdos Transformativos CRUE/CSIC durante el año 2022</a:t>
                </a: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s-ES" sz="1400"/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826608" y="8113219"/>
                <a:ext cx="15560729" cy="120813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940097" y="9945422"/>
                <a:ext cx="5815930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XX Workshop REBIUN de Proyectos Digitales</a:t>
                </a:r>
                <a:endParaRPr lang="es-ES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1" y="5946263"/>
            <a:ext cx="2059004" cy="77433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3300" y="6277213"/>
            <a:ext cx="859611" cy="30482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9796" y="1272085"/>
            <a:ext cx="7737670" cy="417115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24784" y="1715909"/>
            <a:ext cx="3974786" cy="3544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ha publicado en 2.450 títulos de revista de un catálogo de revistas elegibles de más de 6.000 títulos (40% ).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Distribución de artículos por títulos homogénea.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Destacan: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Total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, LWT,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Journal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Cleaner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Food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Chemistry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todos editados por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Elsevier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consonancia con el total de artículos que aporta al estudio. </a:t>
            </a:r>
          </a:p>
        </p:txBody>
      </p:sp>
    </p:spTree>
    <p:extLst>
      <p:ext uri="{BB962C8B-B14F-4D97-AF65-F5344CB8AC3E}">
        <p14:creationId xmlns:p14="http://schemas.microsoft.com/office/powerpoint/2010/main" val="2936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0" y="12439"/>
            <a:ext cx="12195735" cy="6858000"/>
            <a:chOff x="-3736" y="-43181"/>
            <a:chExt cx="12195735" cy="6858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D3CBC3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22031" y="137240"/>
              <a:ext cx="11745236" cy="6397136"/>
              <a:chOff x="-2826608" y="288017"/>
              <a:chExt cx="15560729" cy="10212134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71563" y="288017"/>
                <a:ext cx="11748848" cy="1331368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3CBC3"/>
              </a:solidFill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r>
                  <a:rPr lang="es-ES" sz="1400" i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Análisis de las características de las publicaciones beneficiadas de los Acuerdos Transformativos CRUE/CSIC durante el año 2022</a:t>
                </a: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s-ES" sz="1400"/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826608" y="8113219"/>
                <a:ext cx="15560729" cy="120813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940097" y="9945422"/>
                <a:ext cx="5815930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XX Workshop REBIUN de Proyectos Digitales</a:t>
                </a:r>
                <a:endParaRPr lang="es-ES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1" y="5946263"/>
            <a:ext cx="2059004" cy="77433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3300" y="6277213"/>
            <a:ext cx="859611" cy="30482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298" y="1173609"/>
            <a:ext cx="7291526" cy="426640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68287" y="1746309"/>
            <a:ext cx="3244092" cy="337335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Biología, química y medicina clínica son las áreas mejor representadas, frente a Economía que supone un 6,31% y quedando relegadas a las últimas posiciones las categorías temáticas relacionadas con Artes y Humanidades</a:t>
            </a:r>
            <a:endParaRPr lang="es-ES">
              <a:ea typeface="Calibri" panose="020F0502020204030204"/>
              <a:cs typeface="Calibri" panose="020F0502020204030204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588229" y="5559818"/>
            <a:ext cx="68148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se incluyen las publicaciones de ACS, y más de 300 artículos que están sin categoría JIF. </a:t>
            </a:r>
            <a:endParaRPr lang="es-ES" sz="1400"/>
          </a:p>
        </p:txBody>
      </p:sp>
      <p:sp>
        <p:nvSpPr>
          <p:cNvPr id="8" name="Rectángulo 7"/>
          <p:cNvSpPr/>
          <p:nvPr/>
        </p:nvSpPr>
        <p:spPr>
          <a:xfrm>
            <a:off x="5126903" y="706289"/>
            <a:ext cx="429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Categorías temáticas con mas publicaciones</a:t>
            </a:r>
          </a:p>
        </p:txBody>
      </p:sp>
    </p:spTree>
    <p:extLst>
      <p:ext uri="{BB962C8B-B14F-4D97-AF65-F5344CB8AC3E}">
        <p14:creationId xmlns:p14="http://schemas.microsoft.com/office/powerpoint/2010/main" val="3375969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0" y="-1481"/>
            <a:ext cx="12195735" cy="6858000"/>
            <a:chOff x="-3736" y="-43181"/>
            <a:chExt cx="12195735" cy="6858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D3CBC3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22031" y="137240"/>
              <a:ext cx="11745236" cy="6397136"/>
              <a:chOff x="-2826608" y="288017"/>
              <a:chExt cx="15560729" cy="10212134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71563" y="288017"/>
                <a:ext cx="11748848" cy="1331368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3CBC3"/>
              </a:solidFill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r>
                  <a:rPr lang="es-ES" sz="1400" i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Análisis de las características de las publicaciones beneficiadas de los Acuerdos Transformativos CRUE/CSIC durante el año 2022</a:t>
                </a: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s-ES" sz="1400"/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826608" y="8113219"/>
                <a:ext cx="15560729" cy="120813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940097" y="9945422"/>
                <a:ext cx="5815930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XX Workshop REBIUN de Proyectos Digitales</a:t>
                </a:r>
                <a:endParaRPr lang="es-ES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1" y="5946263"/>
            <a:ext cx="2059004" cy="77433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3300" y="6277213"/>
            <a:ext cx="859611" cy="30482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r="20111"/>
          <a:stretch/>
        </p:blipFill>
        <p:spPr>
          <a:xfrm>
            <a:off x="4818059" y="1378699"/>
            <a:ext cx="6155241" cy="418995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35716" y="1327106"/>
            <a:ext cx="3981240" cy="420435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>
                <a:latin typeface="Calibri"/>
                <a:ea typeface="Calibri"/>
                <a:cs typeface="Calibri"/>
              </a:rPr>
              <a:t>A pesar de que ACS sólo permite licencias CC BY, y que estas también son mayoría en los artículos de Springer, el elevado volumen de artículos publicados con licencias restrictivas tanto en Elsevier (un 67% con CC BY-NC-ND) y Wiley (un 51,54% CC BY-NC-ND y 19,59% CC BY-NC) determina que dichas licencias supongan un 53,53% frente al 46,4% de la CC BY.</a:t>
            </a:r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l="84456"/>
          <a:stretch/>
        </p:blipFill>
        <p:spPr>
          <a:xfrm>
            <a:off x="9785898" y="1420452"/>
            <a:ext cx="1174839" cy="410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62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0" y="0"/>
            <a:ext cx="12195735" cy="6858000"/>
            <a:chOff x="-3736" y="-43181"/>
            <a:chExt cx="12195735" cy="6858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D3CBC3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22031" y="137240"/>
              <a:ext cx="11745236" cy="6397136"/>
              <a:chOff x="-2826608" y="288017"/>
              <a:chExt cx="15560729" cy="10212134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71563" y="288017"/>
                <a:ext cx="11748848" cy="1331368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3CBC3"/>
              </a:solidFill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r>
                  <a:rPr lang="es-ES" sz="1400" i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Análisis de las características de las publicaciones beneficiadas de los Acuerdos Transformativos CRUE/CSIC durante el año 2022</a:t>
                </a: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s-ES" sz="1400"/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826608" y="8113219"/>
                <a:ext cx="15560729" cy="120813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940097" y="9945422"/>
                <a:ext cx="5815930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XX Workshop REBIUN de Proyectos Digitales</a:t>
                </a:r>
                <a:endParaRPr lang="es-ES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1" y="5946263"/>
            <a:ext cx="2059004" cy="77433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3300" y="6277213"/>
            <a:ext cx="859611" cy="30482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7984" y="1103681"/>
            <a:ext cx="7854927" cy="366324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26285" y="2150516"/>
            <a:ext cx="3119304" cy="212686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90% de publicaciones se sitúa en primeros cuartiles (Q1 o Q2) tanto de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CiteScore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como de JIF, a excepción de </a:t>
            </a:r>
            <a:r>
              <a:rPr lang="es-ES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Wiley</a:t>
            </a:r>
            <a:r>
              <a:rPr lang="es-E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que se mantiene en un 82,6%.</a:t>
            </a:r>
            <a:endParaRPr lang="es-E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26285" y="4963393"/>
            <a:ext cx="10977169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Dado que el año sujeto a estudio es previo a los nuevos criterios de evaluación, no podemos observar aún la posible influencia de estos en la selección de las publicaciones.</a:t>
            </a:r>
            <a:endParaRPr lang="es-E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91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320">
            <a:extLst>
              <a:ext uri="{FF2B5EF4-FFF2-40B4-BE49-F238E27FC236}">
                <a16:creationId xmlns:a16="http://schemas.microsoft.com/office/drawing/2014/main" id="{F661A673-9E3A-413E-833C-9E345CADA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3" name="Rectangle 327">
            <a:extLst>
              <a:ext uri="{FF2B5EF4-FFF2-40B4-BE49-F238E27FC236}">
                <a16:creationId xmlns:a16="http://schemas.microsoft.com/office/drawing/2014/main" id="{BD13221B-A9EB-429E-82CA-DA2477D2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02">
            <a:extLst>
              <a:ext uri="{FF2B5EF4-FFF2-40B4-BE49-F238E27FC236}">
                <a16:creationId xmlns:a16="http://schemas.microsoft.com/office/drawing/2014/main" id="{DF7D3316-247B-481B-9051-E699EDFE8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ADF66EB4-9DA3-49FA-BB3F-99668A4AA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211">
            <a:extLst>
              <a:ext uri="{FF2B5EF4-FFF2-40B4-BE49-F238E27FC236}">
                <a16:creationId xmlns:a16="http://schemas.microsoft.com/office/drawing/2014/main" id="{35302772-8368-4DF8-9085-810935A42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9" name="Rectangle 218">
            <a:extLst>
              <a:ext uri="{FF2B5EF4-FFF2-40B4-BE49-F238E27FC236}">
                <a16:creationId xmlns:a16="http://schemas.microsoft.com/office/drawing/2014/main" id="{FFCFC7A6-AA08-4F62-8851-842938306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1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s-ES" alt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A9E667C5-2A48-4E0B-9EA2-3FED79C13585}"/>
              </a:ext>
            </a:extLst>
          </p:cNvPr>
          <p:cNvGrpSpPr/>
          <p:nvPr/>
        </p:nvGrpSpPr>
        <p:grpSpPr>
          <a:xfrm>
            <a:off x="-3736" y="0"/>
            <a:ext cx="12195735" cy="6858000"/>
            <a:chOff x="-3736" y="-43181"/>
            <a:chExt cx="12195735" cy="6858000"/>
          </a:xfrm>
        </p:grpSpPr>
        <p:sp>
          <p:nvSpPr>
            <p:cNvPr id="414" name="Rectángulo 413">
              <a:extLst>
                <a:ext uri="{FF2B5EF4-FFF2-40B4-BE49-F238E27FC236}">
                  <a16:creationId xmlns:a16="http://schemas.microsoft.com/office/drawing/2014/main" id="{63D1D100-1E44-45EC-A91C-87F6788DF65C}"/>
                </a:ext>
              </a:extLst>
            </p:cNvPr>
            <p:cNvSpPr/>
            <p:nvPr/>
          </p:nvSpPr>
          <p:spPr>
            <a:xfrm>
              <a:off x="-3736" y="-43181"/>
              <a:ext cx="12195735" cy="6858000"/>
            </a:xfrm>
            <a:prstGeom prst="rect">
              <a:avLst/>
            </a:prstGeom>
            <a:solidFill>
              <a:srgbClr val="D3CBC3"/>
            </a:solidFill>
            <a:ln>
              <a:solidFill>
                <a:srgbClr val="C4B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10" name="Group 447">
              <a:extLst>
                <a:ext uri="{FF2B5EF4-FFF2-40B4-BE49-F238E27FC236}">
                  <a16:creationId xmlns:a16="http://schemas.microsoft.com/office/drawing/2014/main" id="{F45B2646-6BB6-42E8-81E3-D85A03884C2C}"/>
                </a:ext>
              </a:extLst>
            </p:cNvPr>
            <p:cNvGrpSpPr/>
            <p:nvPr/>
          </p:nvGrpSpPr>
          <p:grpSpPr>
            <a:xfrm>
              <a:off x="222031" y="137240"/>
              <a:ext cx="11745236" cy="6397136"/>
              <a:chOff x="-2826608" y="288017"/>
              <a:chExt cx="15560729" cy="10212134"/>
            </a:xfrm>
          </p:grpSpPr>
          <p:sp>
            <p:nvSpPr>
              <p:cNvPr id="211" name="Shape 469">
                <a:extLst>
                  <a:ext uri="{FF2B5EF4-FFF2-40B4-BE49-F238E27FC236}">
                    <a16:creationId xmlns:a16="http://schemas.microsoft.com/office/drawing/2014/main" id="{3338C2AA-7D12-495F-AE53-8BFE95887EA8}"/>
                  </a:ext>
                </a:extLst>
              </p:cNvPr>
              <p:cNvSpPr/>
              <p:nvPr/>
            </p:nvSpPr>
            <p:spPr>
              <a:xfrm>
                <a:off x="71563" y="288017"/>
                <a:ext cx="11748848" cy="1331368"/>
              </a:xfrm>
              <a:custGeom>
                <a:avLst/>
                <a:gdLst/>
                <a:ahLst/>
                <a:cxnLst/>
                <a:rect l="0" t="0" r="0" b="0"/>
                <a:pathLst>
                  <a:path w="7560057" h="10692003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3CBC3"/>
              </a:solidFill>
              <a:ln w="0" cap="flat">
                <a:miter lim="127000"/>
              </a:ln>
            </p:spPr>
            <p:style>
              <a:lnRef idx="0">
                <a:srgbClr val="000000">
                  <a:alpha val="0"/>
                </a:srgbClr>
              </a:lnRef>
              <a:fillRef idx="1">
                <a:srgbClr val="C4B9AC"/>
              </a:fillRef>
              <a:effectRef idx="0">
                <a:scrgbClr r="0" g="0" b="0"/>
              </a:effectRef>
              <a:fontRef idx="none"/>
            </p:style>
            <p:txBody>
              <a:bodyPr/>
              <a:lstStyle/>
              <a:p>
                <a:r>
                  <a:rPr lang="es-ES" sz="1400" i="1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Análisis de las características de las publicaciones beneficiadas de los Acuerdos Transformativos CRUE/CSIC durante el año 2022</a:t>
                </a: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endParaRPr lang="es-ES" sz="1400"/>
              </a:p>
            </p:txBody>
          </p:sp>
          <p:sp>
            <p:nvSpPr>
              <p:cNvPr id="306" name="Rectangle 101">
                <a:extLst>
                  <a:ext uri="{FF2B5EF4-FFF2-40B4-BE49-F238E27FC236}">
                    <a16:creationId xmlns:a16="http://schemas.microsoft.com/office/drawing/2014/main" id="{4AC1B32B-0FC3-4B70-B248-6C0FC40289EE}"/>
                  </a:ext>
                </a:extLst>
              </p:cNvPr>
              <p:cNvSpPr/>
              <p:nvPr/>
            </p:nvSpPr>
            <p:spPr>
              <a:xfrm>
                <a:off x="-2826608" y="8113219"/>
                <a:ext cx="15560729" cy="120813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t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s-ES" sz="1000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09" name="Rectangle 104">
                <a:extLst>
                  <a:ext uri="{FF2B5EF4-FFF2-40B4-BE49-F238E27FC236}">
                    <a16:creationId xmlns:a16="http://schemas.microsoft.com/office/drawing/2014/main" id="{014B8F65-581A-4CCC-A488-7BEBD8A09708}"/>
                  </a:ext>
                </a:extLst>
              </p:cNvPr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4700" b="1">
                    <a:solidFill>
                      <a:srgbClr val="504E47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  <a:endParaRPr lang="es-ES" sz="1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310" name="Rectangle 105">
                <a:extLst>
                  <a:ext uri="{FF2B5EF4-FFF2-40B4-BE49-F238E27FC236}">
                    <a16:creationId xmlns:a16="http://schemas.microsoft.com/office/drawing/2014/main" id="{3D3C774B-0601-4DAB-ACD5-F37C10619BF5}"/>
                  </a:ext>
                </a:extLst>
              </p:cNvPr>
              <p:cNvSpPr/>
              <p:nvPr/>
            </p:nvSpPr>
            <p:spPr>
              <a:xfrm>
                <a:off x="1940097" y="9945422"/>
                <a:ext cx="5815930" cy="55472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XX Workshop REBIUN de Proyectos Digitales</a:t>
                </a:r>
                <a:endParaRPr lang="es-ES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Bliss Pro Medium" panose="02000603050000020004" pitchFamily="50" charset="0"/>
                  <a:ea typeface="Calibri" panose="020F0502020204030204" pitchFamily="34" charset="0"/>
                </a:endParaRPr>
              </a:p>
            </p:txBody>
          </p:sp>
        </p:grp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110945E-6116-4745-95BF-ECDCAF10B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1" y="5946263"/>
            <a:ext cx="2059004" cy="77433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3300" y="6277213"/>
            <a:ext cx="859611" cy="30482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47504" y="632564"/>
            <a:ext cx="2418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Consideraciones finales</a:t>
            </a:r>
            <a:endParaRPr lang="es-ES" b="1"/>
          </a:p>
        </p:txBody>
      </p:sp>
      <p:sp>
        <p:nvSpPr>
          <p:cNvPr id="6" name="Rectángulo 5"/>
          <p:cNvSpPr/>
          <p:nvPr/>
        </p:nvSpPr>
        <p:spPr>
          <a:xfrm>
            <a:off x="345375" y="1002047"/>
            <a:ext cx="11299646" cy="51501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Times New Roman"/>
              </a:rPr>
              <a:t>Aumento de la publicación en abierto: entre </a:t>
            </a:r>
            <a:r>
              <a:rPr lang="es-E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2018 y 2022 la publicación en revistas híbridas pasa de un 6,4% a un 17,2% del total de publicaciones. </a:t>
            </a:r>
            <a:r>
              <a:rPr lang="es-ES" sz="1600" i="1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Times New Roman"/>
              </a:rPr>
              <a:t>(Informe </a:t>
            </a:r>
            <a:r>
              <a:rPr lang="es-ES" sz="1600" b="1" i="1" u="sng">
                <a:solidFill>
                  <a:srgbClr val="0563C1"/>
                </a:solidFill>
                <a:latin typeface="Calibri"/>
                <a:ea typeface="Times New Roman" panose="02020603050405020304" pitchFamily="18" charset="0"/>
                <a:cs typeface="Times New Roman"/>
                <a:hlinkClick r:id="rId4"/>
              </a:rPr>
              <a:t>Medición del acceso abierto en las universidades españolas y el CSIC (2018-2022)</a:t>
            </a:r>
            <a:r>
              <a:rPr lang="es-ES" sz="1600" b="1" i="1">
                <a:solidFill>
                  <a:srgbClr val="444444"/>
                </a:solidFill>
                <a:latin typeface="Calibri"/>
                <a:ea typeface="Times New Roman" panose="02020603050405020304" pitchFamily="18" charset="0"/>
                <a:cs typeface="Times New Roman"/>
              </a:rPr>
              <a:t>, </a:t>
            </a:r>
            <a:r>
              <a:rPr lang="es-ES" sz="1600" i="1">
                <a:solidFill>
                  <a:srgbClr val="444444"/>
                </a:solidFill>
                <a:latin typeface="Calibri"/>
                <a:ea typeface="Times New Roman" panose="02020603050405020304" pitchFamily="18" charset="0"/>
                <a:cs typeface="Times New Roman"/>
              </a:rPr>
              <a:t>elaborado por REBIUN Línea 2 (4º. P.E.) Grupo de Acceso Abierto)</a:t>
            </a:r>
            <a:endParaRPr lang="es-ES" sz="1600" i="1">
              <a:solidFill>
                <a:srgbClr val="000000"/>
              </a:solidFill>
              <a:latin typeface="Times New Roman"/>
              <a:ea typeface="Calibri" panose="020F0502020204030204" pitchFamily="34" charset="0"/>
              <a:cs typeface="Times New Roman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Se facilita al personal investigador </a:t>
            </a:r>
            <a:r>
              <a:rPr lang="es-ES">
                <a:latin typeface="Calibri"/>
                <a:ea typeface="Calibri"/>
                <a:cs typeface="Times New Roman"/>
              </a:rPr>
              <a:t>el cumplimiento de los requerimientos de acceso abierto sin coste económico. </a:t>
            </a:r>
            <a:endParaRPr lang="es-E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/>
              <a:buChar char="Ø"/>
            </a:pPr>
            <a:r>
              <a:rPr lang="es-ES">
                <a:latin typeface="Calibri"/>
                <a:ea typeface="Calibri"/>
                <a:cs typeface="Calibri" panose="020F0502020204030204"/>
              </a:rPr>
              <a:t>Mayor presión económica en los presupuestos de las Bibliotecas</a:t>
            </a:r>
            <a:endParaRPr lang="es-ES" sz="2000">
              <a:latin typeface="Calibri"/>
              <a:ea typeface="Calibri"/>
              <a:cs typeface="Calibri" panose="020F0502020204030204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>
              <a:latin typeface="Calibri"/>
              <a:ea typeface="Calibri"/>
              <a:cs typeface="Times New Roman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>
                <a:latin typeface="Calibri"/>
                <a:ea typeface="Times New Roman" panose="02020603050405020304" pitchFamily="18" charset="0"/>
                <a:cs typeface="Times New Roman"/>
              </a:rPr>
              <a:t>Aumento carga de trabajo en las instituciones </a:t>
            </a:r>
            <a:endParaRPr lang="es-ES">
              <a:latin typeface="Times New Roman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>
              <a:latin typeface="Calibri"/>
              <a:ea typeface="Times New Roman" panose="02020603050405020304" pitchFamily="18" charset="0"/>
              <a:cs typeface="Times New Roman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s-ES">
              <a:latin typeface="Calibri"/>
              <a:ea typeface="Times New Roman" panose="02020603050405020304" pitchFamily="18" charset="0"/>
              <a:cs typeface="Times New Roman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>
                <a:ea typeface="Times New Roman" panose="02020603050405020304" pitchFamily="18" charset="0"/>
                <a:cs typeface="Times New Roman"/>
              </a:rPr>
              <a:t>Se observa un cambio en las políticas editoriales aumentando los tiempos de embargo en publicaciones que no han pagado </a:t>
            </a:r>
            <a:r>
              <a:rPr lang="es-ES" err="1">
                <a:ea typeface="Times New Roman" panose="02020603050405020304" pitchFamily="18" charset="0"/>
                <a:cs typeface="Times New Roman"/>
              </a:rPr>
              <a:t>APCs</a:t>
            </a:r>
            <a:r>
              <a:rPr lang="es-ES">
                <a:ea typeface="Times New Roman" panose="02020603050405020304" pitchFamily="18" charset="0"/>
                <a:cs typeface="Times New Roman"/>
              </a:rPr>
              <a:t>, dificultando que la vía verde pueda satisfacer la inmediatez del acceso abierto.</a:t>
            </a:r>
            <a:endParaRPr lang="es-ES">
              <a:latin typeface="Times New Roman"/>
              <a:ea typeface="Calibri" panose="020F0502020204030204" pitchFamily="34" charset="0"/>
              <a:cs typeface="Times New Roman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>
                <a:latin typeface="Calibri"/>
                <a:ea typeface="Times New Roman" panose="02020603050405020304" pitchFamily="18" charset="0"/>
                <a:cs typeface="Times New Roman"/>
              </a:rPr>
              <a:t>Necesidad de incentivar la elección de licencias más acordes con la ciencia abierta . </a:t>
            </a:r>
            <a:endParaRPr lang="es-ES">
              <a:solidFill>
                <a:srgbClr val="000000"/>
              </a:solidFill>
              <a:latin typeface="Calibri"/>
              <a:ea typeface="Times New Roman" panose="02020603050405020304" pitchFamily="18" charset="0"/>
              <a:cs typeface="Times New Roman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>
                <a:solidFill>
                  <a:srgbClr val="000000"/>
                </a:solidFill>
                <a:latin typeface="Calibri"/>
                <a:ea typeface="Times New Roman" panose="02020603050405020304" pitchFamily="18" charset="0"/>
                <a:cs typeface="Times New Roman"/>
              </a:rPr>
              <a:t>Necesidad de realizar estudios y análisis que permitan a REBIUN una evaluación global de las publicaciones en abierto. </a:t>
            </a:r>
            <a:endParaRPr lang="es-ES">
              <a:latin typeface="Times New Roman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E2ABD057-3DD0-F6F6-004D-A9075ADA2E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9393843"/>
              </p:ext>
            </p:extLst>
          </p:nvPr>
        </p:nvGraphicFramePr>
        <p:xfrm>
          <a:off x="5600508" y="1716962"/>
          <a:ext cx="4206288" cy="3577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1497604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1f56cb3-888f-46ac-ab5e-43ad8eda9a6b">
      <Terms xmlns="http://schemas.microsoft.com/office/infopath/2007/PartnerControls"/>
    </lcf76f155ced4ddcb4097134ff3c332f>
    <TaxCatchAll xmlns="f1251364-07dc-4db6-8cfa-9f1033c3d32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463947BCB75824E8707DD34D752D9F3" ma:contentTypeVersion="16" ma:contentTypeDescription="Crear nuevo documento." ma:contentTypeScope="" ma:versionID="4368cb7a54e2b34c5bacdc21f3638778">
  <xsd:schema xmlns:xsd="http://www.w3.org/2001/XMLSchema" xmlns:xs="http://www.w3.org/2001/XMLSchema" xmlns:p="http://schemas.microsoft.com/office/2006/metadata/properties" xmlns:ns2="d1f56cb3-888f-46ac-ab5e-43ad8eda9a6b" xmlns:ns3="f1251364-07dc-4db6-8cfa-9f1033c3d327" targetNamespace="http://schemas.microsoft.com/office/2006/metadata/properties" ma:root="true" ma:fieldsID="ce3d5c03c821c9232d9a689294eeffb1" ns2:_="" ns3:_="">
    <xsd:import namespace="d1f56cb3-888f-46ac-ab5e-43ad8eda9a6b"/>
    <xsd:import namespace="f1251364-07dc-4db6-8cfa-9f1033c3d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6cb3-888f-46ac-ab5e-43ad8eda9a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a698e60-3d8f-4b30-b92a-bdf31bd9d27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251364-07dc-4db6-8cfa-9f1033c3d32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c74f4a4-ada9-46e7-8d08-2948b23069bc}" ma:internalName="TaxCatchAll" ma:showField="CatchAllData" ma:web="f1251364-07dc-4db6-8cfa-9f1033c3d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8CDB87-9BFD-487E-973C-B61EB35F3A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58F028-EEC2-408B-9F5D-07F1535C991B}">
  <ds:schemaRefs>
    <ds:schemaRef ds:uri="321c887a-1129-47fc-908e-6d2afe80897b"/>
    <ds:schemaRef ds:uri="dc478f7c-bf22-409f-8b6c-fb80528aeb7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d1f56cb3-888f-46ac-ab5e-43ad8eda9a6b"/>
    <ds:schemaRef ds:uri="f1251364-07dc-4db6-8cfa-9f1033c3d327"/>
  </ds:schemaRefs>
</ds:datastoreItem>
</file>

<file path=customXml/itemProps3.xml><?xml version="1.0" encoding="utf-8"?>
<ds:datastoreItem xmlns:ds="http://schemas.openxmlformats.org/officeDocument/2006/customXml" ds:itemID="{9AB151CA-0CE5-4CBE-BC5F-395862CE23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f56cb3-888f-46ac-ab5e-43ad8eda9a6b"/>
    <ds:schemaRef ds:uri="f1251364-07dc-4db6-8cfa-9f1033c3d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943</Words>
  <Application>Microsoft Office PowerPoint</Application>
  <PresentationFormat>Panorámica</PresentationFormat>
  <Paragraphs>140</Paragraphs>
  <Slides>10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Bliss Pro Medium</vt:lpstr>
      <vt:lpstr>Calibri</vt:lpstr>
      <vt:lpstr>Calibri Light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 Luis Galan Gall</dc:creator>
  <cp:lastModifiedBy>Raúl Aguilera Ortega</cp:lastModifiedBy>
  <cp:revision>5</cp:revision>
  <dcterms:created xsi:type="dcterms:W3CDTF">2018-07-03T11:13:14Z</dcterms:created>
  <dcterms:modified xsi:type="dcterms:W3CDTF">2024-07-07T07:11:38Z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0x0101002463947BCB75824E8707DD34D752D9F3</vt:lpwstr>
  </property>
  <property fmtid="{D5CDD505-2E9C-101B-9397-08002B2CF9AE}" pid="3" name="MediaServiceImageTags">
    <vt:lpwstr/>
  </property>
</Properties>
</file>