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324" r:id="rId2"/>
    <p:sldId id="325" r:id="rId3"/>
    <p:sldId id="256" r:id="rId4"/>
    <p:sldId id="257" r:id="rId5"/>
    <p:sldId id="306" r:id="rId6"/>
    <p:sldId id="311" r:id="rId7"/>
    <p:sldId id="315" r:id="rId8"/>
    <p:sldId id="314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13" r:id="rId18"/>
    <p:sldId id="309" r:id="rId19"/>
  </p:sldIdLst>
  <p:sldSz cx="9144000" cy="5143500" type="screen16x9"/>
  <p:notesSz cx="6797675" cy="9926638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  <p:embeddedFont>
      <p:font typeface="Franklin Gothic Medium" panose="020B0603020102020204" pitchFamily="34" charset="0"/>
      <p:regular r:id="rId29"/>
      <p:italic r:id="rId30"/>
    </p:embeddedFont>
    <p:embeddedFont>
      <p:font typeface="Candara" panose="020E0502030303020204" pitchFamily="34" charset="0"/>
      <p:regular r:id="rId31"/>
      <p:bold r:id="rId32"/>
      <p:italic r:id="rId33"/>
      <p:boldItalic r:id="rId34"/>
    </p:embeddedFont>
    <p:embeddedFont>
      <p:font typeface="Cambria" panose="02040503050406030204" pitchFamily="18" charset="0"/>
      <p:regular r:id="rId35"/>
      <p:bold r:id="rId36"/>
      <p:italic r:id="rId37"/>
      <p:boldItalic r:id="rId38"/>
    </p:embeddedFont>
    <p:embeddedFont>
      <p:font typeface="Franklin Gothic" panose="020B0604020202020204" charset="0"/>
      <p:bold r:id="rId39"/>
    </p:embeddedFont>
    <p:embeddedFont>
      <p:font typeface="source sans pro" panose="020B060402020202020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282D"/>
    <a:srgbClr val="F2C172"/>
    <a:srgbClr val="914E5B"/>
    <a:srgbClr val="AF2741"/>
    <a:srgbClr val="C8953A"/>
    <a:srgbClr val="F2F2F2"/>
    <a:srgbClr val="F78A08"/>
    <a:srgbClr val="F4B7B4"/>
    <a:srgbClr val="FADBDB"/>
    <a:srgbClr val="BFD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281E514-54EA-4034-A982-1CA1E67B1A85}">
  <a:tblStyle styleId="{0281E514-54EA-4034-A982-1CA1E67B1A8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49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9" Type="http://schemas.openxmlformats.org/officeDocument/2006/relationships/font" Target="fonts/font19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42" Type="http://schemas.openxmlformats.org/officeDocument/2006/relationships/font" Target="fonts/font22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font" Target="fonts/font18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41" Type="http://schemas.openxmlformats.org/officeDocument/2006/relationships/font" Target="fonts/font2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0" Type="http://schemas.openxmlformats.org/officeDocument/2006/relationships/font" Target="fonts/font20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43" Type="http://schemas.openxmlformats.org/officeDocument/2006/relationships/font" Target="fonts/font2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71077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5989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3916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4"/>
          <p:cNvSpPr/>
          <p:nvPr userDrawn="1"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Shape 60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56"/>
          <p:cNvSpPr/>
          <p:nvPr userDrawn="1"/>
        </p:nvSpPr>
        <p:spPr>
          <a:xfrm>
            <a:off x="175275" y="1069475"/>
            <a:ext cx="2748000" cy="848035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58"/>
          <p:cNvSpPr txBox="1"/>
          <p:nvPr userDrawn="1"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bg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" name="Shape 55"/>
          <p:cNvSpPr/>
          <p:nvPr userDrawn="1"/>
        </p:nvSpPr>
        <p:spPr>
          <a:xfrm>
            <a:off x="2923300" y="1069475"/>
            <a:ext cx="5659200" cy="923098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57"/>
          <p:cNvSpPr txBox="1"/>
          <p:nvPr userDrawn="1"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C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 userDrawn="1"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hape 66"/>
          <p:cNvSpPr txBox="1"/>
          <p:nvPr userDrawn="1"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67"/>
          <p:cNvSpPr txBox="1"/>
          <p:nvPr userDrawn="1"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" name="Shape 68"/>
          <p:cNvSpPr txBox="1"/>
          <p:nvPr userDrawn="1"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s" sz="18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endParaRPr lang="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00" y="2425770"/>
            <a:ext cx="3139712" cy="19569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4"/>
          <p:cNvSpPr/>
          <p:nvPr userDrawn="1"/>
        </p:nvSpPr>
        <p:spPr>
          <a:xfrm>
            <a:off x="1506200" y="1263874"/>
            <a:ext cx="6176100" cy="3710973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Shape 75"/>
          <p:cNvSpPr/>
          <p:nvPr userDrawn="1"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6" name="Shape 76"/>
          <p:cNvSpPr txBox="1"/>
          <p:nvPr userDrawn="1"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77"/>
          <p:cNvSpPr txBox="1"/>
          <p:nvPr userDrawn="1"/>
        </p:nvSpPr>
        <p:spPr>
          <a:xfrm>
            <a:off x="1720075" y="1384524"/>
            <a:ext cx="5793000" cy="3468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" name="Shape 78"/>
          <p:cNvSpPr/>
          <p:nvPr userDrawn="1"/>
        </p:nvSpPr>
        <p:spPr>
          <a:xfrm>
            <a:off x="1935725" y="1566393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8"/>
          <p:cNvSpPr/>
          <p:nvPr userDrawn="1"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00" y="0"/>
            <a:ext cx="4019350" cy="572700"/>
          </a:xfrm>
        </p:spPr>
        <p:txBody>
          <a:bodyPr/>
          <a:lstStyle>
            <a:lvl1pPr algn="r">
              <a:defRPr sz="2900">
                <a:solidFill>
                  <a:schemeClr val="bg1"/>
                </a:solidFill>
                <a:latin typeface="Franklin Gothic" panose="020B0604020202020204" charset="0"/>
              </a:defRPr>
            </a:lvl1pPr>
          </a:lstStyle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preserve="1" userDrawn="1">
  <p:cSld name="1_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9"/>
          <p:cNvSpPr/>
          <p:nvPr userDrawn="1"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6" name="Shape 210"/>
          <p:cNvSpPr/>
          <p:nvPr userDrawn="1"/>
        </p:nvSpPr>
        <p:spPr>
          <a:xfrm>
            <a:off x="1359150" y="1711025"/>
            <a:ext cx="6425700" cy="24783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7" name="Shape 211"/>
          <p:cNvSpPr txBox="1"/>
          <p:nvPr userDrawn="1"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3000" b="1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" name="Shape 6"/>
          <p:cNvSpPr txBox="1">
            <a:spLocks noGrp="1"/>
          </p:cNvSpPr>
          <p:nvPr>
            <p:ph type="title"/>
          </p:nvPr>
        </p:nvSpPr>
        <p:spPr>
          <a:xfrm>
            <a:off x="1506150" y="1863255"/>
            <a:ext cx="613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800">
                <a:solidFill>
                  <a:schemeClr val="dk1"/>
                </a:solidFill>
                <a:latin typeface="Cambria" panose="02040503050406030204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8" name="Subtítulo 2"/>
          <p:cNvSpPr>
            <a:spLocks noGrp="1"/>
          </p:cNvSpPr>
          <p:nvPr>
            <p:ph type="subTitle" idx="10" hasCustomPrompt="1"/>
          </p:nvPr>
        </p:nvSpPr>
        <p:spPr>
          <a:xfrm>
            <a:off x="2624903" y="3273935"/>
            <a:ext cx="3894194" cy="477951"/>
          </a:xfrm>
        </p:spPr>
        <p:txBody>
          <a:bodyPr/>
          <a:lstStyle>
            <a:lvl1pPr marL="114300" indent="0">
              <a:buNone/>
              <a:defRPr b="1">
                <a:solidFill>
                  <a:srgbClr val="FFFF00"/>
                </a:solidFill>
                <a:latin typeface="Franklin Gothic" panose="020B0604020202020204" charset="0"/>
              </a:defRPr>
            </a:lvl1pPr>
          </a:lstStyle>
          <a:p>
            <a:r>
              <a:rPr lang="es-ES" dirty="0" smtClean="0">
                <a:latin typeface="Franklin Gothic" panose="020B0604020202020204" charset="0"/>
              </a:rPr>
              <a:t>[a personalizar por cada institución]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8927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7"/>
          <p:cNvSpPr/>
          <p:nvPr userDrawn="1"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218"/>
          <p:cNvSpPr/>
          <p:nvPr userDrawn="1"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9" name="Shape 219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617" y="3163850"/>
            <a:ext cx="2841158" cy="499200"/>
          </a:xfrm>
          <a:prstGeom prst="rect">
            <a:avLst/>
          </a:prstGeom>
          <a:solidFill>
            <a:srgbClr val="AF2741"/>
          </a:solidFill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768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3" r:id="rId4"/>
    <p:sldLayoutId id="2147483660" r:id="rId5"/>
    <p:sldLayoutId id="2147483655" r:id="rId6"/>
    <p:sldLayoutId id="2147483657" r:id="rId7"/>
    <p:sldLayoutId id="2147483661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www.xmind.net/" TargetMode="External"/><Relationship Id="rId7" Type="http://schemas.openxmlformats.org/officeDocument/2006/relationships/hyperlink" Target="https://medium.com/@nachogil/el-lado-oscuro-de-la-creatividad-4ee9348026b0" TargetMode="External"/><Relationship Id="rId12" Type="http://schemas.openxmlformats.org/officeDocument/2006/relationships/hyperlink" Target="https://creativecommons.org/licenses/by-sa/4.0" TargetMode="External"/><Relationship Id="rId2" Type="http://schemas.openxmlformats.org/officeDocument/2006/relationships/hyperlink" Target="http://www.mindjet.com/es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hyperlink" Target="https://commons.wikimedia.org/wiki/File:System-architecture-of-the-smart-factory.jpg" TargetMode="External"/><Relationship Id="rId5" Type="http://schemas.openxmlformats.org/officeDocument/2006/relationships/hyperlink" Target="https://cmaptools.uptodown.com/windows" TargetMode="External"/><Relationship Id="rId10" Type="http://schemas.openxmlformats.org/officeDocument/2006/relationships/hyperlink" Target="https://commons.wikimedia.org/wiki/File:Dise%C3%B1o_de_investigaci%C3%B3n_Grupo_150001A_577_Mayo_de_2018.jpg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dium.com/@nachogil/el-lado-oscuro-de-la-creatividad-4ee9348026b0" TargetMode="External"/><Relationship Id="rId3" Type="http://schemas.openxmlformats.org/officeDocument/2006/relationships/image" Target="../media/image21.png"/><Relationship Id="rId7" Type="http://schemas.openxmlformats.org/officeDocument/2006/relationships/image" Target="../media/image22.emf"/><Relationship Id="rId12" Type="http://schemas.openxmlformats.org/officeDocument/2006/relationships/hyperlink" Target="https://creativecommons.org/licenses/by-sa/3.0" TargetMode="External"/><Relationship Id="rId2" Type="http://schemas.openxmlformats.org/officeDocument/2006/relationships/hyperlink" Target="https://audacity.uptodown.com/windows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11" Type="http://schemas.openxmlformats.org/officeDocument/2006/relationships/hyperlink" Target="https://commons.wikimedia.org/wiki/File:System-architecture-of-the-smart-factory.jpg" TargetMode="External"/><Relationship Id="rId5" Type="http://schemas.openxmlformats.org/officeDocument/2006/relationships/hyperlink" Target="https://ardour.org/" TargetMode="External"/><Relationship Id="rId10" Type="http://schemas.openxmlformats.org/officeDocument/2006/relationships/hyperlink" Target="https://es.wikipedia.org/wiki/Archivo:Pantallazo-Audacity.png" TargetMode="External"/><Relationship Id="rId4" Type="http://schemas.openxmlformats.org/officeDocument/2006/relationships/hyperlink" Target="http://www.expstudio.com/downloads.htm" TargetMode="External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3.png"/><Relationship Id="rId7" Type="http://schemas.openxmlformats.org/officeDocument/2006/relationships/image" Target="../media/image14.png"/><Relationship Id="rId2" Type="http://schemas.openxmlformats.org/officeDocument/2006/relationships/hyperlink" Target="https://www.google.com/map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edium.com/@nachogil/el-lado-oscuro-de-la-creatividad-4ee9348026b0" TargetMode="External"/><Relationship Id="rId5" Type="http://schemas.openxmlformats.org/officeDocument/2006/relationships/hyperlink" Target="https://www.waze.com/es/" TargetMode="External"/><Relationship Id="rId4" Type="http://schemas.openxmlformats.org/officeDocument/2006/relationships/hyperlink" Target="https://play.google.com/store/apps/details?id=com.here.app.maps" TargetMode="External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5.png"/><Relationship Id="rId7" Type="http://schemas.openxmlformats.org/officeDocument/2006/relationships/image" Target="../media/image14.png"/><Relationship Id="rId2" Type="http://schemas.openxmlformats.org/officeDocument/2006/relationships/hyperlink" Target="https://www.animaker.es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edium.com/@nachogil/el-lado-oscuro-de-la-creatividad-4ee9348026b0" TargetMode="External"/><Relationship Id="rId5" Type="http://schemas.openxmlformats.org/officeDocument/2006/relationships/hyperlink" Target="https://scratch.mit.edu/" TargetMode="External"/><Relationship Id="rId4" Type="http://schemas.openxmlformats.org/officeDocument/2006/relationships/hyperlink" Target="https://www.powtoon.com/home/g/es/" TargetMode="External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7.png"/><Relationship Id="rId7" Type="http://schemas.openxmlformats.org/officeDocument/2006/relationships/hyperlink" Target="https://medium.com/@nachogil/el-lado-oscuro-de-la-creatividad-4ee9348026b0" TargetMode="External"/><Relationship Id="rId2" Type="http://schemas.openxmlformats.org/officeDocument/2006/relationships/hyperlink" Target="https://public.tableau.com/es-es/s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hyperlink" Target="https://plot.ly/" TargetMode="External"/><Relationship Id="rId4" Type="http://schemas.openxmlformats.org/officeDocument/2006/relationships/hyperlink" Target="https://www.datawrapper.de/" TargetMode="External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9.png"/><Relationship Id="rId7" Type="http://schemas.openxmlformats.org/officeDocument/2006/relationships/hyperlink" Target="https://medium.com/@nachogil/el-lado-oscuro-de-la-creatividad-4ee9348026b0" TargetMode="External"/><Relationship Id="rId2" Type="http://schemas.openxmlformats.org/officeDocument/2006/relationships/hyperlink" Target="https://atlasti.com/es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hyperlink" Target="http://www.qsrinternational.com/nvivo-spanish" TargetMode="External"/><Relationship Id="rId10" Type="http://schemas.openxmlformats.org/officeDocument/2006/relationships/image" Target="../media/image31.png"/><Relationship Id="rId4" Type="http://schemas.openxmlformats.org/officeDocument/2006/relationships/hyperlink" Target="https://www.maxqda.com/" TargetMode="External"/><Relationship Id="rId9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2.png"/><Relationship Id="rId7" Type="http://schemas.openxmlformats.org/officeDocument/2006/relationships/hyperlink" Target="https://medium.com/@nachogil/el-lado-oscuro-de-la-creatividad-4ee9348026b0" TargetMode="External"/><Relationship Id="rId2" Type="http://schemas.openxmlformats.org/officeDocument/2006/relationships/hyperlink" Target="https://www.python.org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hyperlink" Target="https://developer.mozilla.org/es/docs/Web/JavaScript" TargetMode="External"/><Relationship Id="rId4" Type="http://schemas.openxmlformats.org/officeDocument/2006/relationships/hyperlink" Target="https://www.r-project.org/" TargetMode="External"/><Relationship Id="rId9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101innovations.wordpress.com/survey-results/" TargetMode="External"/><Relationship Id="rId2" Type="http://schemas.openxmlformats.org/officeDocument/2006/relationships/hyperlink" Target="http://guias-tematicas.unavarra.es/sp/subjects/guide.php?subject=c20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maze.com/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knovio.com/" TargetMode="External"/><Relationship Id="rId2" Type="http://schemas.openxmlformats.org/officeDocument/2006/relationships/hyperlink" Target="https://prezi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hyperlink" Target="https://medium.com/@nachogil/el-lado-oscuro-de-la-creatividad-4ee9348026b0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www.visme.co/es/" TargetMode="External"/><Relationship Id="rId7" Type="http://schemas.openxmlformats.org/officeDocument/2006/relationships/image" Target="../media/image16.png"/><Relationship Id="rId2" Type="http://schemas.openxmlformats.org/officeDocument/2006/relationships/hyperlink" Target="https://www.canva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e.piktochart.com/output/4883377-dia-de-la-mujer-trabajadora-co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hyperlink" Target="https://medium.com/@nachogil/el-lado-oscuro-de-la-creatividad-4ee9348026b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www.blogger.com/" TargetMode="External"/><Relationship Id="rId7" Type="http://schemas.openxmlformats.org/officeDocument/2006/relationships/hyperlink" Target="https://medium.com/@nachogil/el-lado-oscuro-de-la-creatividad-4ee9348026b0" TargetMode="External"/><Relationship Id="rId2" Type="http://schemas.openxmlformats.org/officeDocument/2006/relationships/hyperlink" Target="https://wordpress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hyperlink" Target="https://medium.com/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5. </a:t>
            </a:r>
            <a:r>
              <a:rPr lang="es-ES" sz="110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Resolución de problemas: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5.3. Usar la tecnología digital de forma creativa: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3. Herramientas innovadoras</a:t>
            </a: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392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3" y="0"/>
            <a:ext cx="4019400" cy="572700"/>
          </a:xfrm>
        </p:spPr>
        <p:txBody>
          <a:bodyPr/>
          <a:lstStyle/>
          <a:p>
            <a:r>
              <a:rPr lang="es-ES" b="1" dirty="0" smtClean="0"/>
              <a:t>MAPAS CONCEPTUALES</a:t>
            </a:r>
            <a:endParaRPr lang="es-ES" b="1" dirty="0"/>
          </a:p>
        </p:txBody>
      </p:sp>
      <p:sp>
        <p:nvSpPr>
          <p:cNvPr id="7" name="Shape 109"/>
          <p:cNvSpPr/>
          <p:nvPr/>
        </p:nvSpPr>
        <p:spPr>
          <a:xfrm>
            <a:off x="599662" y="4358294"/>
            <a:ext cx="7944677" cy="465493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Otras herramientas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innovadoras para trabajar con mapas conceptuales son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2"/>
              </a:rPr>
              <a:t>MindJet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y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3"/>
              </a:rPr>
              <a:t>XMind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  <a:endParaRPr lang="en-US"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910386">
            <a:off x="8250172" y="3857032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09"/>
          <p:cNvSpPr/>
          <p:nvPr/>
        </p:nvSpPr>
        <p:spPr>
          <a:xfrm>
            <a:off x="3274380" y="564817"/>
            <a:ext cx="1973480" cy="355946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err="1" smtClean="0">
                <a:solidFill>
                  <a:schemeClr val="bg1"/>
                </a:solidFill>
                <a:latin typeface="Franklin Gothic" panose="020B0604020202020204" charset="0"/>
              </a:rPr>
              <a:t>CmapTools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5285" y="1193638"/>
            <a:ext cx="46887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Los mapas conceptuales </a:t>
            </a:r>
            <a:r>
              <a:rPr lang="es-ES" b="1" dirty="0" smtClean="0">
                <a:latin typeface="Cambria" panose="02040503050406030204" pitchFamily="18" charset="0"/>
              </a:rPr>
              <a:t>pueden ayudarnos en el estudio o la preparación de trabajos</a:t>
            </a:r>
            <a:r>
              <a:rPr lang="es-ES" dirty="0" smtClean="0">
                <a:latin typeface="Cambria" panose="02040503050406030204" pitchFamily="18" charset="0"/>
              </a:rPr>
              <a:t>. Para trabajar con ellos existen muchas herramientas. Nuestra favorita es: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5124" name="Picture 4" descr="Resultado de imagen de cmaptools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322" y="1984880"/>
            <a:ext cx="2352675" cy="1181101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ángulo 13"/>
          <p:cNvSpPr/>
          <p:nvPr/>
        </p:nvSpPr>
        <p:spPr>
          <a:xfrm>
            <a:off x="56406" y="3218560"/>
            <a:ext cx="46887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Este programa nos permite trabajar de forma casi profesional con mapas conceptuales, para lo cual dispone de </a:t>
            </a:r>
            <a:r>
              <a:rPr lang="es-ES" b="1" dirty="0" smtClean="0">
                <a:latin typeface="Cambria" panose="02040503050406030204" pitchFamily="18" charset="0"/>
              </a:rPr>
              <a:t>múltiples herramientas</a:t>
            </a:r>
            <a:r>
              <a:rPr lang="es-ES" dirty="0" smtClean="0">
                <a:latin typeface="Cambria" panose="02040503050406030204" pitchFamily="18" charset="0"/>
              </a:rPr>
              <a:t>. También podemos compartir nuestras creaciones a través de la web.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1" name="Picture 6" descr="Resultado de imagen de click finger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380" y="2831568"/>
            <a:ext cx="258418" cy="40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le:DiseÃ±o de investigaciÃ³n Grupo 150001A 577 Mayo de 2018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477" y="1002851"/>
            <a:ext cx="2765156" cy="25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 11"/>
          <p:cNvSpPr/>
          <p:nvPr/>
        </p:nvSpPr>
        <p:spPr>
          <a:xfrm>
            <a:off x="5593598" y="3435883"/>
            <a:ext cx="1215796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</a:rPr>
              <a:t>by </a:t>
            </a:r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  <a:hlinkClick r:id="rId10"/>
              </a:rPr>
              <a:t>JasonMoraRuiz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11"/>
              </a:rPr>
              <a:t>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</a:rPr>
              <a:t>is licensed under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12"/>
              </a:rPr>
              <a:t>CC BY-SA 4</a:t>
            </a:r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  <a:hlinkClick r:id="rId12"/>
              </a:rPr>
              <a:t>.0</a:t>
            </a:r>
            <a:endParaRPr lang="en-US" sz="400" i="1" dirty="0" smtClean="0">
              <a:solidFill>
                <a:srgbClr val="0A0A0A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76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182" y="1932302"/>
            <a:ext cx="2793680" cy="1103386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3968600" cy="572700"/>
          </a:xfrm>
        </p:spPr>
        <p:txBody>
          <a:bodyPr/>
          <a:lstStyle/>
          <a:p>
            <a:r>
              <a:rPr lang="es-ES" b="1" dirty="0" smtClean="0"/>
              <a:t>AUDIO</a:t>
            </a:r>
            <a:endParaRPr lang="es-ES" b="1" dirty="0"/>
          </a:p>
        </p:txBody>
      </p:sp>
      <p:sp>
        <p:nvSpPr>
          <p:cNvPr id="7" name="Shape 109"/>
          <p:cNvSpPr/>
          <p:nvPr/>
        </p:nvSpPr>
        <p:spPr>
          <a:xfrm>
            <a:off x="599662" y="4358294"/>
            <a:ext cx="7944677" cy="465493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Otras herramientas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innovadoras para trabajar con audio son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4"/>
              </a:rPr>
              <a:t>EXPStudio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y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5"/>
              </a:rPr>
              <a:t>Ardour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  <a:endParaRPr lang="en-US"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8" name="Shape 1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910386">
            <a:off x="8076578" y="3810423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09"/>
          <p:cNvSpPr/>
          <p:nvPr/>
        </p:nvSpPr>
        <p:spPr>
          <a:xfrm>
            <a:off x="3274380" y="564817"/>
            <a:ext cx="1973480" cy="355946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err="1" smtClean="0">
                <a:solidFill>
                  <a:schemeClr val="bg1"/>
                </a:solidFill>
                <a:latin typeface="Franklin Gothic" panose="020B0604020202020204" charset="0"/>
              </a:rPr>
              <a:t>Audacity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5285" y="1193638"/>
            <a:ext cx="46887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Si necesitamos </a:t>
            </a:r>
            <a:r>
              <a:rPr lang="es-ES" b="1" dirty="0" smtClean="0">
                <a:latin typeface="Cambria" panose="02040503050406030204" pitchFamily="18" charset="0"/>
              </a:rPr>
              <a:t>preparar, editar, mezclar </a:t>
            </a:r>
            <a:r>
              <a:rPr lang="es-ES" dirty="0" smtClean="0">
                <a:latin typeface="Cambria" panose="02040503050406030204" pitchFamily="18" charset="0"/>
              </a:rPr>
              <a:t>o hacer cualquier cosa con una </a:t>
            </a:r>
            <a:r>
              <a:rPr lang="es-ES" b="1" dirty="0" smtClean="0">
                <a:latin typeface="Cambria" panose="02040503050406030204" pitchFamily="18" charset="0"/>
              </a:rPr>
              <a:t>grabación de audio</a:t>
            </a:r>
            <a:r>
              <a:rPr lang="es-ES" dirty="0" smtClean="0">
                <a:latin typeface="Cambria" panose="02040503050406030204" pitchFamily="18" charset="0"/>
              </a:rPr>
              <a:t>, podemos utilizar esta herramienta: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6406" y="3218560"/>
            <a:ext cx="46887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err="1" smtClean="0">
                <a:latin typeface="Cambria" panose="02040503050406030204" pitchFamily="18" charset="0"/>
              </a:rPr>
              <a:t>Audacity</a:t>
            </a:r>
            <a:r>
              <a:rPr lang="es-ES" dirty="0" smtClean="0">
                <a:latin typeface="Cambria" panose="02040503050406030204" pitchFamily="18" charset="0"/>
              </a:rPr>
              <a:t> nos permitirá un tratamiento profesional del audio. Dispone de </a:t>
            </a:r>
            <a:r>
              <a:rPr lang="es-ES" b="1" dirty="0" smtClean="0">
                <a:latin typeface="Cambria" panose="02040503050406030204" pitchFamily="18" charset="0"/>
              </a:rPr>
              <a:t>muchos </a:t>
            </a:r>
            <a:r>
              <a:rPr lang="es-ES" b="1" dirty="0" err="1" smtClean="0">
                <a:latin typeface="Cambria" panose="02040503050406030204" pitchFamily="18" charset="0"/>
              </a:rPr>
              <a:t>plugins</a:t>
            </a:r>
            <a:r>
              <a:rPr lang="es-ES" b="1" dirty="0" smtClean="0">
                <a:latin typeface="Cambria" panose="02040503050406030204" pitchFamily="18" charset="0"/>
              </a:rPr>
              <a:t> y efectos</a:t>
            </a:r>
            <a:r>
              <a:rPr lang="es-ES" dirty="0" smtClean="0">
                <a:latin typeface="Cambria" panose="02040503050406030204" pitchFamily="18" charset="0"/>
              </a:rPr>
              <a:t>, y el aprendizaje no es muy complicado.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1246" y="1161408"/>
            <a:ext cx="3573662" cy="2304160"/>
          </a:xfrm>
          <a:prstGeom prst="rect">
            <a:avLst/>
          </a:prstGeom>
        </p:spPr>
      </p:pic>
      <p:pic>
        <p:nvPicPr>
          <p:cNvPr id="13" name="Picture 6" descr="Resultado de imagen de click finger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686" y="2833494"/>
            <a:ext cx="258418" cy="40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5049927" y="3336560"/>
            <a:ext cx="1215796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</a:rPr>
              <a:t>by </a:t>
            </a:r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  <a:hlinkClick r:id="rId10"/>
              </a:rPr>
              <a:t>Festor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11"/>
              </a:rPr>
              <a:t>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</a:rPr>
              <a:t>is licensed under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12"/>
              </a:rPr>
              <a:t>CC BY-SA </a:t>
            </a:r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  <a:hlinkClick r:id="rId12"/>
              </a:rPr>
              <a:t>3.0</a:t>
            </a:r>
            <a:endParaRPr lang="en-US" sz="400" i="1" dirty="0" smtClean="0">
              <a:solidFill>
                <a:srgbClr val="0A0A0A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08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77" y="1760527"/>
            <a:ext cx="3405809" cy="630607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3968600" cy="572700"/>
          </a:xfrm>
        </p:spPr>
        <p:txBody>
          <a:bodyPr/>
          <a:lstStyle/>
          <a:p>
            <a:r>
              <a:rPr lang="es-ES" b="1" dirty="0" smtClean="0"/>
              <a:t>MAPAS</a:t>
            </a:r>
            <a:endParaRPr lang="es-ES" b="1" dirty="0"/>
          </a:p>
        </p:txBody>
      </p:sp>
      <p:sp>
        <p:nvSpPr>
          <p:cNvPr id="7" name="Shape 109"/>
          <p:cNvSpPr/>
          <p:nvPr/>
        </p:nvSpPr>
        <p:spPr>
          <a:xfrm>
            <a:off x="599662" y="4358294"/>
            <a:ext cx="7944677" cy="465493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Otras herramientas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innovadoras para trabajar con mapas son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4"/>
              </a:rPr>
              <a:t>HERE </a:t>
            </a:r>
            <a:r>
              <a:rPr lang="es-ES" dirty="0" err="1" smtClean="0">
                <a:solidFill>
                  <a:srgbClr val="914E5B"/>
                </a:solidFill>
                <a:latin typeface="Franklin Gothic" panose="020B0604020202020204" charset="0"/>
                <a:hlinkClick r:id="rId4"/>
              </a:rPr>
              <a:t>WeGo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y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5"/>
              </a:rPr>
              <a:t>Waze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  <a:endParaRPr lang="en-US"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sp>
        <p:nvSpPr>
          <p:cNvPr id="9" name="Shape 109"/>
          <p:cNvSpPr/>
          <p:nvPr/>
        </p:nvSpPr>
        <p:spPr>
          <a:xfrm>
            <a:off x="3127513" y="564817"/>
            <a:ext cx="2120347" cy="355946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smtClean="0">
                <a:solidFill>
                  <a:schemeClr val="bg1"/>
                </a:solidFill>
                <a:latin typeface="Franklin Gothic" panose="020B0604020202020204" charset="0"/>
              </a:rPr>
              <a:t>Google </a:t>
            </a:r>
            <a:r>
              <a:rPr lang="es-ES" sz="2400" b="1" dirty="0" err="1" smtClean="0">
                <a:solidFill>
                  <a:schemeClr val="bg1"/>
                </a:solidFill>
                <a:latin typeface="Franklin Gothic" panose="020B0604020202020204" charset="0"/>
              </a:rPr>
              <a:t>Maps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5285" y="1193638"/>
            <a:ext cx="4688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La herramienta que recomendamos para trabajar con mapas es: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95285" y="2839938"/>
            <a:ext cx="46887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Google </a:t>
            </a:r>
            <a:r>
              <a:rPr lang="es-ES" dirty="0" err="1" smtClean="0">
                <a:latin typeface="Cambria" panose="02040503050406030204" pitchFamily="18" charset="0"/>
              </a:rPr>
              <a:t>Maps</a:t>
            </a:r>
            <a:r>
              <a:rPr lang="es-ES" dirty="0" smtClean="0">
                <a:latin typeface="Cambria" panose="02040503050406030204" pitchFamily="18" charset="0"/>
              </a:rPr>
              <a:t> ofrece innumerables </a:t>
            </a:r>
            <a:r>
              <a:rPr lang="es-ES" b="1" dirty="0" smtClean="0">
                <a:latin typeface="Cambria" panose="02040503050406030204" pitchFamily="18" charset="0"/>
              </a:rPr>
              <a:t>opciones creativas</a:t>
            </a:r>
            <a:r>
              <a:rPr lang="es-ES" dirty="0" smtClean="0">
                <a:latin typeface="Cambria" panose="02040503050406030204" pitchFamily="18" charset="0"/>
              </a:rPr>
              <a:t>: no solo sirve para geolocalización o ver mapas. Podemos hacer </a:t>
            </a:r>
            <a:r>
              <a:rPr lang="es-ES" b="1" dirty="0" smtClean="0">
                <a:latin typeface="Cambria" panose="02040503050406030204" pitchFamily="18" charset="0"/>
              </a:rPr>
              <a:t>rutas </a:t>
            </a:r>
            <a:r>
              <a:rPr lang="es-ES" dirty="0" smtClean="0">
                <a:latin typeface="Cambria" panose="02040503050406030204" pitchFamily="18" charset="0"/>
              </a:rPr>
              <a:t>y guardarlas, </a:t>
            </a:r>
            <a:r>
              <a:rPr lang="es-ES" b="1" dirty="0" smtClean="0">
                <a:latin typeface="Cambria" panose="02040503050406030204" pitchFamily="18" charset="0"/>
              </a:rPr>
              <a:t>visitas virtuales </a:t>
            </a:r>
            <a:r>
              <a:rPr lang="es-ES" dirty="0" smtClean="0">
                <a:latin typeface="Cambria" panose="02040503050406030204" pitchFamily="18" charset="0"/>
              </a:rPr>
              <a:t>a museos u otros edificios, medir distancias, ver mapas históricos, señalar datos, etc.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3" name="Picture 6" descr="Resultado de imagen de click finger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051" y="2319292"/>
            <a:ext cx="258418" cy="40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5029" y="1316281"/>
            <a:ext cx="3636040" cy="1663295"/>
          </a:xfrm>
          <a:prstGeom prst="rect">
            <a:avLst/>
          </a:prstGeom>
        </p:spPr>
      </p:pic>
      <p:pic>
        <p:nvPicPr>
          <p:cNvPr id="12" name="Shape 1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1910386">
            <a:off x="8076578" y="3810423"/>
            <a:ext cx="376745" cy="8168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74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900" y="1521823"/>
            <a:ext cx="1221622" cy="1221622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3" y="0"/>
            <a:ext cx="4019400" cy="572700"/>
          </a:xfrm>
        </p:spPr>
        <p:txBody>
          <a:bodyPr/>
          <a:lstStyle/>
          <a:p>
            <a:r>
              <a:rPr lang="es-ES" b="1" dirty="0" smtClean="0"/>
              <a:t>ANIMACI</a:t>
            </a:r>
            <a:r>
              <a:rPr lang="es-ES" b="1" dirty="0" smtClean="0">
                <a:latin typeface="Franklin Gothic Medium" panose="020B0603020102020204" pitchFamily="34" charset="0"/>
              </a:rPr>
              <a:t>Ó</a:t>
            </a:r>
            <a:r>
              <a:rPr lang="es-ES" b="1" dirty="0" smtClean="0"/>
              <a:t>N</a:t>
            </a:r>
            <a:endParaRPr lang="es-ES" b="1" dirty="0"/>
          </a:p>
        </p:txBody>
      </p:sp>
      <p:sp>
        <p:nvSpPr>
          <p:cNvPr id="7" name="Shape 109"/>
          <p:cNvSpPr/>
          <p:nvPr/>
        </p:nvSpPr>
        <p:spPr>
          <a:xfrm>
            <a:off x="599662" y="4414274"/>
            <a:ext cx="7944677" cy="465493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 smtClean="0">
                <a:solidFill>
                  <a:srgbClr val="914E5B"/>
                </a:solidFill>
              </a:rPr>
              <a:t>Otras herramientas </a:t>
            </a:r>
            <a:r>
              <a:rPr lang="es-ES" dirty="0" smtClean="0">
                <a:solidFill>
                  <a:srgbClr val="914E5B"/>
                </a:solidFill>
              </a:rPr>
              <a:t>innovadoras para trabajar con animaciones son </a:t>
            </a:r>
            <a:r>
              <a:rPr lang="es-ES" dirty="0" smtClean="0">
                <a:solidFill>
                  <a:srgbClr val="914E5B"/>
                </a:solidFill>
                <a:hlinkClick r:id="rId4"/>
              </a:rPr>
              <a:t>Powtoon</a:t>
            </a:r>
            <a:r>
              <a:rPr lang="es-ES" dirty="0" smtClean="0">
                <a:solidFill>
                  <a:srgbClr val="914E5B"/>
                </a:solidFill>
              </a:rPr>
              <a:t> y </a:t>
            </a:r>
            <a:r>
              <a:rPr lang="es-ES" dirty="0" smtClean="0">
                <a:solidFill>
                  <a:srgbClr val="914E5B"/>
                </a:solidFill>
                <a:hlinkClick r:id="rId5"/>
              </a:rPr>
              <a:t>Scratch</a:t>
            </a:r>
            <a:r>
              <a:rPr lang="es-ES" dirty="0" smtClean="0">
                <a:solidFill>
                  <a:srgbClr val="914E5B"/>
                </a:solidFill>
              </a:rPr>
              <a:t>.</a:t>
            </a:r>
            <a:endParaRPr lang="en-US" dirty="0">
              <a:solidFill>
                <a:srgbClr val="914E5B"/>
              </a:solidFill>
            </a:endParaRPr>
          </a:p>
        </p:txBody>
      </p:sp>
      <p:sp>
        <p:nvSpPr>
          <p:cNvPr id="9" name="Shape 109"/>
          <p:cNvSpPr/>
          <p:nvPr/>
        </p:nvSpPr>
        <p:spPr>
          <a:xfrm>
            <a:off x="3127513" y="564817"/>
            <a:ext cx="2120347" cy="355946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err="1" smtClean="0">
                <a:solidFill>
                  <a:schemeClr val="bg1"/>
                </a:solidFill>
                <a:latin typeface="Franklin Gothic" panose="020B0604020202020204" charset="0"/>
              </a:rPr>
              <a:t>Animaker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5285" y="1100874"/>
            <a:ext cx="4688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Nuestra herramienta favorita para hacer vídeos de animación es: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95284" y="2967253"/>
            <a:ext cx="46887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Con ella podremos realizar </a:t>
            </a:r>
            <a:r>
              <a:rPr lang="es-ES" b="1" dirty="0" smtClean="0">
                <a:latin typeface="Cambria" panose="02040503050406030204" pitchFamily="18" charset="0"/>
              </a:rPr>
              <a:t>animaciones</a:t>
            </a:r>
            <a:r>
              <a:rPr lang="es-ES" dirty="0" smtClean="0">
                <a:latin typeface="Cambria" panose="02040503050406030204" pitchFamily="18" charset="0"/>
              </a:rPr>
              <a:t> simples, pero </a:t>
            </a:r>
            <a:r>
              <a:rPr lang="es-ES" b="1" dirty="0" smtClean="0">
                <a:latin typeface="Cambria" panose="02040503050406030204" pitchFamily="18" charset="0"/>
              </a:rPr>
              <a:t>muy creativas</a:t>
            </a:r>
            <a:r>
              <a:rPr lang="es-ES" dirty="0" smtClean="0">
                <a:latin typeface="Cambria" panose="02040503050406030204" pitchFamily="18" charset="0"/>
              </a:rPr>
              <a:t>, originales y personalizadas. En un entorno tan complejo pero tan impactante como la animación, es muy interesante disponer de una herramienta que nos permita realizar animaciones sin un alto costo de aprendizaje.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3" name="Picture 6" descr="Resultado de imagen de click finger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304" y="2536993"/>
            <a:ext cx="258418" cy="40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02086" y="1330677"/>
            <a:ext cx="3817746" cy="1767805"/>
          </a:xfrm>
          <a:prstGeom prst="rect">
            <a:avLst/>
          </a:prstGeom>
        </p:spPr>
      </p:pic>
      <p:pic>
        <p:nvPicPr>
          <p:cNvPr id="11" name="Shape 1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1910386">
            <a:off x="8076578" y="3810423"/>
            <a:ext cx="376745" cy="8168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64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69" y="2018031"/>
            <a:ext cx="2642980" cy="864051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50800" y="0"/>
            <a:ext cx="4019400" cy="572700"/>
          </a:xfrm>
        </p:spPr>
        <p:txBody>
          <a:bodyPr/>
          <a:lstStyle/>
          <a:p>
            <a:r>
              <a:rPr lang="es-ES" b="1" dirty="0" smtClean="0"/>
              <a:t>GR</a:t>
            </a:r>
            <a:r>
              <a:rPr lang="es-ES" b="1" dirty="0" smtClean="0">
                <a:latin typeface="Franklin Gothic Medium" panose="020B0603020102020204" pitchFamily="34" charset="0"/>
              </a:rPr>
              <a:t>Á</a:t>
            </a:r>
            <a:r>
              <a:rPr lang="es-ES" b="1" dirty="0" smtClean="0"/>
              <a:t>FICOS</a:t>
            </a:r>
            <a:endParaRPr lang="es-ES" b="1" dirty="0"/>
          </a:p>
        </p:txBody>
      </p:sp>
      <p:sp>
        <p:nvSpPr>
          <p:cNvPr id="7" name="Shape 109"/>
          <p:cNvSpPr/>
          <p:nvPr/>
        </p:nvSpPr>
        <p:spPr>
          <a:xfrm>
            <a:off x="599662" y="4358294"/>
            <a:ext cx="7944677" cy="465493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Otras herramientas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innovadoras para trabajar con gráficos son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4"/>
              </a:rPr>
              <a:t>DataWrapper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y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5"/>
              </a:rPr>
              <a:t>Plotly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  <a:endParaRPr lang="en-US"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8" name="Shape 1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910386">
            <a:off x="8074262" y="3904553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09"/>
          <p:cNvSpPr/>
          <p:nvPr/>
        </p:nvSpPr>
        <p:spPr>
          <a:xfrm>
            <a:off x="3127513" y="564817"/>
            <a:ext cx="2365513" cy="355946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err="1" smtClean="0">
                <a:solidFill>
                  <a:schemeClr val="bg1"/>
                </a:solidFill>
                <a:latin typeface="Franklin Gothic" panose="020B0604020202020204" charset="0"/>
              </a:rPr>
              <a:t>Tableau</a:t>
            </a:r>
            <a:r>
              <a:rPr lang="es-ES" sz="2400" b="1" dirty="0" smtClean="0">
                <a:solidFill>
                  <a:schemeClr val="bg1"/>
                </a:solidFill>
                <a:latin typeface="Franklin Gothic" panose="020B0604020202020204" charset="0"/>
              </a:rPr>
              <a:t> </a:t>
            </a:r>
            <a:r>
              <a:rPr lang="es-ES" sz="2400" b="1" dirty="0" err="1" smtClean="0">
                <a:solidFill>
                  <a:schemeClr val="bg1"/>
                </a:solidFill>
                <a:latin typeface="Franklin Gothic" panose="020B0604020202020204" charset="0"/>
              </a:rPr>
              <a:t>Public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5284" y="1294452"/>
            <a:ext cx="4688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De entre la gran cantidad de herramientas innovadoras para gráficos, os recomendamos: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59026" y="3271567"/>
            <a:ext cx="46887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Uso y almacenamiento gratuito. Con </a:t>
            </a:r>
            <a:r>
              <a:rPr lang="es-ES" b="1" dirty="0" smtClean="0">
                <a:latin typeface="Cambria" panose="02040503050406030204" pitchFamily="18" charset="0"/>
              </a:rPr>
              <a:t>funciones de infografía, animación y hoja de cálculo</a:t>
            </a:r>
            <a:r>
              <a:rPr lang="es-ES" dirty="0" smtClean="0">
                <a:latin typeface="Cambria" panose="02040503050406030204" pitchFamily="18" charset="0"/>
              </a:rPr>
              <a:t>, </a:t>
            </a:r>
            <a:r>
              <a:rPr lang="es-ES" dirty="0" err="1" smtClean="0">
                <a:latin typeface="Cambria" panose="02040503050406030204" pitchFamily="18" charset="0"/>
              </a:rPr>
              <a:t>Tableau</a:t>
            </a:r>
            <a:r>
              <a:rPr lang="es-ES" dirty="0" smtClean="0">
                <a:latin typeface="Cambria" panose="02040503050406030204" pitchFamily="18" charset="0"/>
              </a:rPr>
              <a:t> os permitirá </a:t>
            </a:r>
            <a:r>
              <a:rPr lang="es-ES" b="1" dirty="0" smtClean="0">
                <a:latin typeface="Cambria" panose="02040503050406030204" pitchFamily="18" charset="0"/>
              </a:rPr>
              <a:t>presentar los datos de forma impactante y creativa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3" name="Picture 6" descr="Resultado de imagen de click finger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992" y="2668479"/>
            <a:ext cx="258418" cy="40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860" y="1556062"/>
            <a:ext cx="3545577" cy="167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1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76" y="1865919"/>
            <a:ext cx="2217254" cy="1123409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</p:pic>
      <p:sp>
        <p:nvSpPr>
          <p:cNvPr id="3" name="Rectángulo 2"/>
          <p:cNvSpPr/>
          <p:nvPr/>
        </p:nvSpPr>
        <p:spPr>
          <a:xfrm>
            <a:off x="2160105" y="790"/>
            <a:ext cx="3597965" cy="1015518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2167" y="0"/>
            <a:ext cx="5762487" cy="572700"/>
          </a:xfrm>
        </p:spPr>
        <p:txBody>
          <a:bodyPr/>
          <a:lstStyle/>
          <a:p>
            <a:r>
              <a:rPr lang="es-ES" b="1" dirty="0" smtClean="0"/>
              <a:t>AN</a:t>
            </a:r>
            <a:r>
              <a:rPr lang="es-ES" b="1" dirty="0" smtClean="0">
                <a:latin typeface="Franklin Gothic Medium" panose="020B0603020102020204" pitchFamily="34" charset="0"/>
              </a:rPr>
              <a:t>Á</a:t>
            </a:r>
            <a:r>
              <a:rPr lang="es-ES" b="1" dirty="0" smtClean="0"/>
              <a:t>LISIS DE DATOS CUALITATIVOS</a:t>
            </a:r>
            <a:endParaRPr lang="es-ES" b="1" dirty="0"/>
          </a:p>
        </p:txBody>
      </p:sp>
      <p:sp>
        <p:nvSpPr>
          <p:cNvPr id="7" name="Shape 109"/>
          <p:cNvSpPr/>
          <p:nvPr/>
        </p:nvSpPr>
        <p:spPr>
          <a:xfrm>
            <a:off x="599662" y="4358294"/>
            <a:ext cx="7944677" cy="465493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Otras herramientas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innovadoras para trabajar con gráficos son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4"/>
              </a:rPr>
              <a:t>MaxQData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y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5"/>
              </a:rPr>
              <a:t>Nvivo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  <a:endParaRPr lang="en-US"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8" name="Shape 1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910386">
            <a:off x="8009865" y="3904553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09"/>
          <p:cNvSpPr/>
          <p:nvPr/>
        </p:nvSpPr>
        <p:spPr>
          <a:xfrm>
            <a:off x="4651509" y="565791"/>
            <a:ext cx="1683027" cy="355946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err="1" smtClean="0">
                <a:solidFill>
                  <a:schemeClr val="bg1"/>
                </a:solidFill>
                <a:latin typeface="Franklin Gothic" panose="020B0604020202020204" charset="0"/>
              </a:rPr>
              <a:t>Atlas.ti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2032" y="1173781"/>
            <a:ext cx="4688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Para el análisis de datos cualitativos, hemos seleccionado este programa: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59026" y="3390835"/>
            <a:ext cx="47972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En ciencias sociales y humanidades es crucial el </a:t>
            </a:r>
            <a:r>
              <a:rPr lang="es-ES" b="1" dirty="0" smtClean="0">
                <a:latin typeface="Cambria" panose="02040503050406030204" pitchFamily="18" charset="0"/>
              </a:rPr>
              <a:t>análisis de datos cualitativos</a:t>
            </a:r>
            <a:r>
              <a:rPr lang="es-ES" dirty="0" smtClean="0">
                <a:latin typeface="Cambria" panose="02040503050406030204" pitchFamily="18" charset="0"/>
              </a:rPr>
              <a:t>. </a:t>
            </a:r>
            <a:r>
              <a:rPr lang="es-ES" dirty="0" err="1" smtClean="0">
                <a:latin typeface="Cambria" panose="02040503050406030204" pitchFamily="18" charset="0"/>
              </a:rPr>
              <a:t>Atlas.ti</a:t>
            </a:r>
            <a:r>
              <a:rPr lang="es-ES" dirty="0" smtClean="0">
                <a:latin typeface="Cambria" panose="02040503050406030204" pitchFamily="18" charset="0"/>
              </a:rPr>
              <a:t> ofrece </a:t>
            </a:r>
            <a:r>
              <a:rPr lang="es-ES" b="1" dirty="0" smtClean="0">
                <a:latin typeface="Cambria" panose="02040503050406030204" pitchFamily="18" charset="0"/>
              </a:rPr>
              <a:t>potentes herramientas</a:t>
            </a:r>
            <a:r>
              <a:rPr lang="es-ES" dirty="0" smtClean="0">
                <a:latin typeface="Cambria" panose="02040503050406030204" pitchFamily="18" charset="0"/>
              </a:rPr>
              <a:t> para realizarlo.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3" name="Picture 6" descr="Resultado de imagen de click finger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512" y="2787963"/>
            <a:ext cx="258418" cy="40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911" y="2097329"/>
            <a:ext cx="2944074" cy="1706835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35218" y="1137701"/>
            <a:ext cx="2864354" cy="1611199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</p:pic>
    </p:spTree>
    <p:extLst>
      <p:ext uri="{BB962C8B-B14F-4D97-AF65-F5344CB8AC3E}">
        <p14:creationId xmlns:p14="http://schemas.microsoft.com/office/powerpoint/2010/main" val="203046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73" y="2008620"/>
            <a:ext cx="4384904" cy="1239870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</p:pic>
      <p:sp>
        <p:nvSpPr>
          <p:cNvPr id="3" name="Rectángulo 2"/>
          <p:cNvSpPr/>
          <p:nvPr/>
        </p:nvSpPr>
        <p:spPr>
          <a:xfrm>
            <a:off x="2160105" y="790"/>
            <a:ext cx="3597965" cy="1015518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50801" y="0"/>
            <a:ext cx="5762487" cy="572700"/>
          </a:xfrm>
        </p:spPr>
        <p:txBody>
          <a:bodyPr/>
          <a:lstStyle/>
          <a:p>
            <a:r>
              <a:rPr lang="es-ES" b="1" dirty="0" smtClean="0"/>
              <a:t>LENGUAJES DE PROGRAMACI</a:t>
            </a:r>
            <a:r>
              <a:rPr lang="es-ES" b="1" dirty="0" smtClean="0">
                <a:latin typeface="Franklin Gothic Medium" panose="020B0603020102020204" pitchFamily="34" charset="0"/>
              </a:rPr>
              <a:t>Ó</a:t>
            </a:r>
            <a:r>
              <a:rPr lang="es-ES" b="1" dirty="0" smtClean="0"/>
              <a:t>N</a:t>
            </a:r>
            <a:endParaRPr lang="es-ES" b="1" dirty="0"/>
          </a:p>
        </p:txBody>
      </p:sp>
      <p:sp>
        <p:nvSpPr>
          <p:cNvPr id="7" name="Shape 109"/>
          <p:cNvSpPr/>
          <p:nvPr/>
        </p:nvSpPr>
        <p:spPr>
          <a:xfrm>
            <a:off x="599662" y="4358294"/>
            <a:ext cx="7944677" cy="465493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dirty="0" smtClean="0">
                <a:solidFill>
                  <a:srgbClr val="914E5B"/>
                </a:solidFill>
              </a:rPr>
              <a:t>Otros lenguajes de programación innovadores son </a:t>
            </a:r>
            <a:r>
              <a:rPr lang="es-ES" dirty="0" smtClean="0">
                <a:solidFill>
                  <a:srgbClr val="914E5B"/>
                </a:solidFill>
                <a:hlinkClick r:id="rId4"/>
              </a:rPr>
              <a:t>R</a:t>
            </a:r>
            <a:r>
              <a:rPr lang="es-ES" dirty="0" smtClean="0">
                <a:solidFill>
                  <a:srgbClr val="914E5B"/>
                </a:solidFill>
              </a:rPr>
              <a:t> y </a:t>
            </a:r>
            <a:r>
              <a:rPr lang="es-ES" dirty="0" smtClean="0">
                <a:solidFill>
                  <a:srgbClr val="914E5B"/>
                </a:solidFill>
                <a:hlinkClick r:id="rId5"/>
              </a:rPr>
              <a:t>JavaScript</a:t>
            </a:r>
            <a:r>
              <a:rPr lang="es-ES" dirty="0" smtClean="0">
                <a:solidFill>
                  <a:srgbClr val="914E5B"/>
                </a:solidFill>
              </a:rPr>
              <a:t>.</a:t>
            </a:r>
            <a:endParaRPr lang="en-US" dirty="0">
              <a:solidFill>
                <a:srgbClr val="914E5B"/>
              </a:solidFill>
            </a:endParaRPr>
          </a:p>
        </p:txBody>
      </p:sp>
      <p:pic>
        <p:nvPicPr>
          <p:cNvPr id="8" name="Shape 1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910386">
            <a:off x="8016305" y="3872358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09"/>
          <p:cNvSpPr/>
          <p:nvPr/>
        </p:nvSpPr>
        <p:spPr>
          <a:xfrm>
            <a:off x="4651509" y="565791"/>
            <a:ext cx="1683027" cy="355946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smtClean="0">
                <a:solidFill>
                  <a:schemeClr val="bg1"/>
                </a:solidFill>
                <a:latin typeface="Franklin Gothic" panose="020B0604020202020204" charset="0"/>
              </a:rPr>
              <a:t>Python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2032" y="1054513"/>
            <a:ext cx="46887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Aunque pueda asustarnos la sola mención del término, </a:t>
            </a:r>
            <a:r>
              <a:rPr lang="es-ES" b="1" dirty="0" smtClean="0">
                <a:latin typeface="Cambria" panose="02040503050406030204" pitchFamily="18" charset="0"/>
              </a:rPr>
              <a:t>tener nociones de un lenguaje de programación </a:t>
            </a:r>
            <a:r>
              <a:rPr lang="es-ES" dirty="0" smtClean="0">
                <a:latin typeface="Cambria" panose="02040503050406030204" pitchFamily="18" charset="0"/>
              </a:rPr>
              <a:t>puede ayudarnos a </a:t>
            </a:r>
            <a:r>
              <a:rPr lang="es-ES" b="1" dirty="0" smtClean="0">
                <a:latin typeface="Cambria" panose="02040503050406030204" pitchFamily="18" charset="0"/>
              </a:rPr>
              <a:t>resolver muchos problemas</a:t>
            </a:r>
            <a:r>
              <a:rPr lang="es-ES" dirty="0" smtClean="0">
                <a:latin typeface="Cambria" panose="02040503050406030204" pitchFamily="18" charset="0"/>
              </a:rPr>
              <a:t>. Hemos elegido este: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59026" y="3460380"/>
            <a:ext cx="46887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Es un lenguaje relativamente legible y </a:t>
            </a:r>
            <a:r>
              <a:rPr lang="es-ES" b="1" dirty="0" smtClean="0">
                <a:latin typeface="Cambria" panose="02040503050406030204" pitchFamily="18" charset="0"/>
              </a:rPr>
              <a:t>dispone de gran cantidad de implementaciones y bibliotecas </a:t>
            </a:r>
            <a:r>
              <a:rPr lang="es-ES" dirty="0" smtClean="0">
                <a:latin typeface="Cambria" panose="02040503050406030204" pitchFamily="18" charset="0"/>
              </a:rPr>
              <a:t>que se adaptan a distintos objetivos y funciones.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3" name="Picture 6" descr="Resultado de imagen de click finger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647" y="3005011"/>
            <a:ext cx="258418" cy="402729"/>
          </a:xfrm>
          <a:prstGeom prst="rect">
            <a:avLst/>
          </a:prstGeom>
          <a:noFill/>
          <a:ln>
            <a:noFill/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80029" y="1310257"/>
            <a:ext cx="3093997" cy="202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6150" y="1863254"/>
            <a:ext cx="6131700" cy="1164867"/>
          </a:xfrm>
        </p:spPr>
        <p:txBody>
          <a:bodyPr/>
          <a:lstStyle/>
          <a:p>
            <a:r>
              <a:rPr lang="es-ES" dirty="0" smtClean="0">
                <a:hlinkClick r:id="rId2"/>
              </a:rPr>
              <a:t>Guía temática BUPNA Ciencia 2.0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hlinkClick r:id="rId3"/>
              </a:rPr>
              <a:t>Innovations in </a:t>
            </a:r>
            <a:r>
              <a:rPr lang="es-ES" dirty="0" err="1" smtClean="0">
                <a:hlinkClick r:id="rId3"/>
              </a:rPr>
              <a:t>Scholarly</a:t>
            </a:r>
            <a:r>
              <a:rPr lang="es-ES" dirty="0" smtClean="0">
                <a:hlinkClick r:id="rId3"/>
              </a:rPr>
              <a:t> </a:t>
            </a:r>
            <a:r>
              <a:rPr lang="es-ES" dirty="0" err="1" smtClean="0">
                <a:hlinkClick r:id="rId3"/>
              </a:rPr>
              <a:t>Communication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787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4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Resolución </a:t>
            </a:r>
            <a:r>
              <a:rPr lang="es-ES" sz="1200" smtClean="0">
                <a:latin typeface="Arial" panose="020B0604020202020204" pitchFamily="34" charset="0"/>
                <a:cs typeface="Arial" panose="020B0604020202020204" pitchFamily="34" charset="0"/>
              </a:rPr>
              <a:t>de problemas: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5.3. Usar la tecnología digital de forma creativa:</a:t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3. Herramientas innovadoras</a:t>
            </a: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92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56"/>
          <p:cNvSpPr/>
          <p:nvPr/>
        </p:nvSpPr>
        <p:spPr>
          <a:xfrm>
            <a:off x="175275" y="1069475"/>
            <a:ext cx="2748000" cy="848035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Shape 58"/>
          <p:cNvSpPr txBox="1"/>
          <p:nvPr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Usar la tecnología digital de forma creativa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" name="Shape 55"/>
          <p:cNvSpPr/>
          <p:nvPr/>
        </p:nvSpPr>
        <p:spPr>
          <a:xfrm>
            <a:off x="2923300" y="1069475"/>
            <a:ext cx="5659200" cy="848035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57"/>
          <p:cNvSpPr txBox="1"/>
          <p:nvPr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 dirty="0" smtClean="0">
                <a:solidFill>
                  <a:srgbClr val="AF274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HERRAMIENTAS INNOVADORAS</a:t>
            </a:r>
            <a:endParaRPr sz="3000" b="1" dirty="0">
              <a:solidFill>
                <a:srgbClr val="AF274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3180621" y="2338085"/>
            <a:ext cx="5544815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Localizar </a:t>
            </a: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>herramientas 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innovadoras.</a:t>
            </a:r>
          </a:p>
          <a:p>
            <a:pPr lvl="0"/>
            <a:endParaRPr lang="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Conocer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 algunas herramientas de </a:t>
            </a:r>
            <a:r>
              <a:rPr lang="es" sz="1800" dirty="0" smtClean="0"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ú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ltima generación que te permitan crear contenidos y resolver problemas. </a:t>
            </a:r>
          </a:p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Entender que con estas herramientas puedes resolver problemas de forma creativa. </a:t>
            </a: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82973" y="1439623"/>
            <a:ext cx="523525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 smtClean="0">
                <a:latin typeface="Franklin Gothic" panose="020B0604020202020204" charset="0"/>
              </a:rPr>
              <a:t>Introducción (cómo encontrar herramientas)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Presentaciones (</a:t>
            </a:r>
            <a:r>
              <a:rPr lang="es-ES" sz="1800" dirty="0" err="1" smtClean="0">
                <a:latin typeface="Franklin Gothic" panose="020B0604020202020204" charset="0"/>
              </a:rPr>
              <a:t>Prezi</a:t>
            </a:r>
            <a:r>
              <a:rPr lang="es-ES" sz="1800" dirty="0" smtClean="0">
                <a:latin typeface="Franklin Gothic" panose="020B0604020202020204" charset="0"/>
              </a:rPr>
              <a:t>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Textos (Medium)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Infografías (</a:t>
            </a:r>
            <a:r>
              <a:rPr lang="es-ES" sz="1800" dirty="0" err="1" smtClean="0">
                <a:latin typeface="Franklin Gothic" panose="020B0604020202020204" charset="0"/>
              </a:rPr>
              <a:t>Piktochart</a:t>
            </a:r>
            <a:r>
              <a:rPr lang="es-ES" sz="1800" dirty="0" smtClean="0">
                <a:latin typeface="Franklin Gothic" panose="020B0604020202020204" charset="0"/>
              </a:rPr>
              <a:t>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Mapas conceptuales (</a:t>
            </a:r>
            <a:r>
              <a:rPr lang="es-ES" sz="1800" dirty="0" err="1" smtClean="0">
                <a:latin typeface="Franklin Gothic" panose="020B0604020202020204" charset="0"/>
              </a:rPr>
              <a:t>Cmap</a:t>
            </a:r>
            <a:r>
              <a:rPr lang="es-ES" sz="1800" dirty="0" smtClean="0">
                <a:latin typeface="Franklin Gothic" panose="020B0604020202020204" charset="0"/>
              </a:rPr>
              <a:t> Tools)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Audio (</a:t>
            </a:r>
            <a:r>
              <a:rPr lang="es-ES" sz="1800" dirty="0" err="1" smtClean="0">
                <a:latin typeface="Franklin Gothic" panose="020B0604020202020204" charset="0"/>
              </a:rPr>
              <a:t>Audacity</a:t>
            </a:r>
            <a:r>
              <a:rPr lang="es-ES" sz="1800" dirty="0" smtClean="0">
                <a:latin typeface="Franklin Gothic" panose="020B0604020202020204" charset="0"/>
              </a:rPr>
              <a:t>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Cartografía (Google </a:t>
            </a:r>
            <a:r>
              <a:rPr lang="es-ES" sz="1800" dirty="0" err="1">
                <a:latin typeface="Franklin Gothic" panose="020B0604020202020204" charset="0"/>
              </a:rPr>
              <a:t>M</a:t>
            </a:r>
            <a:r>
              <a:rPr lang="es-ES" sz="1800" dirty="0" err="1" smtClean="0">
                <a:latin typeface="Franklin Gothic" panose="020B0604020202020204" charset="0"/>
              </a:rPr>
              <a:t>aps</a:t>
            </a:r>
            <a:r>
              <a:rPr lang="es-ES" sz="1800" dirty="0" smtClean="0">
                <a:latin typeface="Franklin Gothic" panose="020B0604020202020204" charset="0"/>
              </a:rPr>
              <a:t>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Vídeo (</a:t>
            </a:r>
            <a:r>
              <a:rPr lang="es-ES" sz="1800" dirty="0" err="1" smtClean="0">
                <a:latin typeface="Franklin Gothic" panose="020B0604020202020204" charset="0"/>
              </a:rPr>
              <a:t>Animaker</a:t>
            </a:r>
            <a:r>
              <a:rPr lang="es-ES" sz="1800" dirty="0" smtClean="0">
                <a:latin typeface="Franklin Gothic" panose="020B0604020202020204" charset="0"/>
              </a:rPr>
              <a:t>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Análisis de datos cualitativos (</a:t>
            </a:r>
            <a:r>
              <a:rPr lang="es-ES" sz="1800" dirty="0" err="1" smtClean="0">
                <a:latin typeface="Franklin Gothic" panose="020B0604020202020204" charset="0"/>
              </a:rPr>
              <a:t>Atlas.ti</a:t>
            </a:r>
            <a:r>
              <a:rPr lang="es-ES" sz="1800" dirty="0" smtClean="0">
                <a:latin typeface="Franklin Gothic" panose="020B0604020202020204" charset="0"/>
              </a:rPr>
              <a:t>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Lenguajes de programación (Python)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Gráficos (</a:t>
            </a:r>
            <a:r>
              <a:rPr lang="es-ES" sz="1800" dirty="0" err="1" smtClean="0">
                <a:latin typeface="Franklin Gothic" panose="020B0604020202020204" charset="0"/>
              </a:rPr>
              <a:t>Tableau</a:t>
            </a:r>
            <a:r>
              <a:rPr lang="es-ES" sz="1800" dirty="0" smtClean="0">
                <a:latin typeface="Franklin Gothic" panose="020B0604020202020204" charset="0"/>
              </a:rPr>
              <a:t>)</a:t>
            </a:r>
          </a:p>
          <a:p>
            <a:endParaRPr lang="es-ES" sz="1600" dirty="0" smtClean="0">
              <a:latin typeface="Franklin Gothic" panose="020B0604020202020204" charset="0"/>
            </a:endParaRPr>
          </a:p>
          <a:p>
            <a:endParaRPr lang="es-ES" sz="1000" dirty="0" smtClean="0">
              <a:latin typeface="Franklin Gothic" panose="020B0604020202020204" charset="0"/>
            </a:endParaRPr>
          </a:p>
          <a:p>
            <a:endParaRPr lang="es-ES" sz="1800" dirty="0">
              <a:latin typeface="Franklin Gothic" panose="020B0604020202020204" charset="0"/>
            </a:endParaRPr>
          </a:p>
        </p:txBody>
      </p:sp>
      <p:sp>
        <p:nvSpPr>
          <p:cNvPr id="3" name="Shape 78"/>
          <p:cNvSpPr/>
          <p:nvPr/>
        </p:nvSpPr>
        <p:spPr>
          <a:xfrm>
            <a:off x="1934530" y="1843151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Shape 78"/>
          <p:cNvSpPr/>
          <p:nvPr/>
        </p:nvSpPr>
        <p:spPr>
          <a:xfrm>
            <a:off x="1934530" y="2132922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Shape 78"/>
          <p:cNvSpPr/>
          <p:nvPr/>
        </p:nvSpPr>
        <p:spPr>
          <a:xfrm>
            <a:off x="1934530" y="2396937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Shape 78"/>
          <p:cNvSpPr/>
          <p:nvPr/>
        </p:nvSpPr>
        <p:spPr>
          <a:xfrm>
            <a:off x="1934530" y="2665247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Shape 78"/>
          <p:cNvSpPr/>
          <p:nvPr/>
        </p:nvSpPr>
        <p:spPr>
          <a:xfrm>
            <a:off x="1934530" y="2942140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Shape 78"/>
          <p:cNvSpPr/>
          <p:nvPr/>
        </p:nvSpPr>
        <p:spPr>
          <a:xfrm>
            <a:off x="1934530" y="3219033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Shape 78"/>
          <p:cNvSpPr/>
          <p:nvPr/>
        </p:nvSpPr>
        <p:spPr>
          <a:xfrm>
            <a:off x="1934530" y="3483050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Shape 78"/>
          <p:cNvSpPr/>
          <p:nvPr/>
        </p:nvSpPr>
        <p:spPr>
          <a:xfrm>
            <a:off x="1934530" y="374706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Shape 78"/>
          <p:cNvSpPr/>
          <p:nvPr/>
        </p:nvSpPr>
        <p:spPr>
          <a:xfrm>
            <a:off x="1934530" y="4056153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Shape 78"/>
          <p:cNvSpPr/>
          <p:nvPr/>
        </p:nvSpPr>
        <p:spPr>
          <a:xfrm>
            <a:off x="1934530" y="4320173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790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ipse 22"/>
          <p:cNvSpPr/>
          <p:nvPr/>
        </p:nvSpPr>
        <p:spPr>
          <a:xfrm>
            <a:off x="5495003" y="83265"/>
            <a:ext cx="2752699" cy="2752699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/>
        </p:nvSpPr>
        <p:spPr>
          <a:xfrm>
            <a:off x="48054" y="4382595"/>
            <a:ext cx="554317" cy="554317"/>
          </a:xfrm>
          <a:prstGeom prst="ellipse">
            <a:avLst/>
          </a:prstGeom>
          <a:solidFill>
            <a:schemeClr val="bg1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/>
        </p:nvSpPr>
        <p:spPr>
          <a:xfrm>
            <a:off x="48054" y="3767689"/>
            <a:ext cx="554317" cy="554317"/>
          </a:xfrm>
          <a:prstGeom prst="ellipse">
            <a:avLst/>
          </a:prstGeom>
          <a:solidFill>
            <a:schemeClr val="bg1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/>
        </p:nvSpPr>
        <p:spPr>
          <a:xfrm>
            <a:off x="48054" y="3175199"/>
            <a:ext cx="554317" cy="554317"/>
          </a:xfrm>
          <a:prstGeom prst="ellipse">
            <a:avLst/>
          </a:prstGeom>
          <a:solidFill>
            <a:schemeClr val="bg1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/>
        </p:nvSpPr>
        <p:spPr>
          <a:xfrm>
            <a:off x="48054" y="2582709"/>
            <a:ext cx="554317" cy="554317"/>
          </a:xfrm>
          <a:prstGeom prst="ellipse">
            <a:avLst/>
          </a:prstGeom>
          <a:solidFill>
            <a:schemeClr val="bg1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Shape 109"/>
          <p:cNvSpPr/>
          <p:nvPr/>
        </p:nvSpPr>
        <p:spPr>
          <a:xfrm>
            <a:off x="631586" y="3259271"/>
            <a:ext cx="2602758" cy="352265"/>
          </a:xfrm>
          <a:prstGeom prst="rect">
            <a:avLst/>
          </a:prstGeom>
          <a:solidFill>
            <a:schemeClr val="bg1"/>
          </a:solidFill>
          <a:ln w="3175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ES" sz="900" dirty="0">
                <a:latin typeface="Cambria" panose="02040503050406030204" pitchFamily="18" charset="0"/>
              </a:rPr>
              <a:t>Los usuarios de </a:t>
            </a:r>
            <a:r>
              <a:rPr lang="es-ES" sz="900" dirty="0" err="1">
                <a:latin typeface="Cambria" panose="02040503050406030204" pitchFamily="18" charset="0"/>
              </a:rPr>
              <a:t>tablets</a:t>
            </a:r>
            <a:r>
              <a:rPr lang="es-ES" sz="900" dirty="0">
                <a:latin typeface="Cambria" panose="02040503050406030204" pitchFamily="18" charset="0"/>
              </a:rPr>
              <a:t> o teléfonos </a:t>
            </a:r>
            <a:r>
              <a:rPr lang="es-ES" sz="900" b="1" dirty="0">
                <a:latin typeface="Cambria" panose="02040503050406030204" pitchFamily="18" charset="0"/>
              </a:rPr>
              <a:t>Android</a:t>
            </a:r>
            <a:r>
              <a:rPr lang="es-ES" sz="900" dirty="0">
                <a:latin typeface="Cambria" panose="02040503050406030204" pitchFamily="18" charset="0"/>
              </a:rPr>
              <a:t> podéis buscar aplicaciones en Google Play.</a:t>
            </a:r>
            <a:endParaRPr sz="900" dirty="0">
              <a:latin typeface="Cambria" panose="02040503050406030204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00" y="444321"/>
            <a:ext cx="4019350" cy="572700"/>
          </a:xfrm>
        </p:spPr>
        <p:txBody>
          <a:bodyPr/>
          <a:lstStyle/>
          <a:p>
            <a:r>
              <a:rPr lang="es-ES" b="1" dirty="0" smtClean="0"/>
              <a:t>INTRODUCCI</a:t>
            </a:r>
            <a:r>
              <a:rPr lang="es-ES" b="1" dirty="0" smtClean="0">
                <a:latin typeface="Franklin Gothic Medium" panose="020B0603020102020204" pitchFamily="34" charset="0"/>
              </a:rPr>
              <a:t>Ó</a:t>
            </a:r>
            <a:r>
              <a:rPr lang="es-ES" b="1" dirty="0" smtClean="0"/>
              <a:t>N</a:t>
            </a:r>
            <a:endParaRPr lang="es-ES" b="1" dirty="0"/>
          </a:p>
        </p:txBody>
      </p:sp>
      <p:sp>
        <p:nvSpPr>
          <p:cNvPr id="4" name="Shape 109"/>
          <p:cNvSpPr/>
          <p:nvPr/>
        </p:nvSpPr>
        <p:spPr>
          <a:xfrm>
            <a:off x="631586" y="2611100"/>
            <a:ext cx="2602758" cy="488219"/>
          </a:xfrm>
          <a:prstGeom prst="rect">
            <a:avLst/>
          </a:prstGeom>
          <a:solidFill>
            <a:schemeClr val="bg1"/>
          </a:solidFill>
          <a:ln w="3175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dirty="0">
                <a:latin typeface="Cambria" panose="02040503050406030204" pitchFamily="18" charset="0"/>
              </a:rPr>
              <a:t>Los usuarios de ordenadores, </a:t>
            </a:r>
            <a:r>
              <a:rPr lang="es-ES" sz="900" i="1" dirty="0" err="1">
                <a:latin typeface="Cambria" panose="02040503050406030204" pitchFamily="18" charset="0"/>
              </a:rPr>
              <a:t>tablets</a:t>
            </a:r>
            <a:r>
              <a:rPr lang="es-ES" sz="900" dirty="0">
                <a:latin typeface="Cambria" panose="02040503050406030204" pitchFamily="18" charset="0"/>
              </a:rPr>
              <a:t> o teléfonos </a:t>
            </a:r>
            <a:r>
              <a:rPr lang="es-ES" sz="900" b="1" dirty="0">
                <a:latin typeface="Cambria" panose="02040503050406030204" pitchFamily="18" charset="0"/>
              </a:rPr>
              <a:t>Apple</a:t>
            </a:r>
            <a:r>
              <a:rPr lang="es-ES" sz="900" dirty="0">
                <a:latin typeface="Cambria" panose="02040503050406030204" pitchFamily="18" charset="0"/>
              </a:rPr>
              <a:t> podéis buscar aplicaciones para Mac OS o iOS en los App Store.</a:t>
            </a:r>
            <a:endParaRPr sz="900" dirty="0">
              <a:latin typeface="Cambria" panose="020405030504060302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51792" y="1185939"/>
            <a:ext cx="46316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Hoy en día podemos acceder a gran cantidad de herramientas </a:t>
            </a:r>
            <a:r>
              <a:rPr lang="es-ES" b="1" dirty="0" smtClean="0">
                <a:latin typeface="Cambria" panose="02040503050406030204" pitchFamily="18" charset="0"/>
              </a:rPr>
              <a:t>innovadoras</a:t>
            </a:r>
            <a:r>
              <a:rPr lang="es-ES" dirty="0" smtClean="0">
                <a:latin typeface="Cambria" panose="02040503050406030204" pitchFamily="18" charset="0"/>
              </a:rPr>
              <a:t>, </a:t>
            </a:r>
            <a:r>
              <a:rPr lang="es-ES" b="1" dirty="0" smtClean="0">
                <a:latin typeface="Cambria" panose="02040503050406030204" pitchFamily="18" charset="0"/>
              </a:rPr>
              <a:t>sencillas de usar</a:t>
            </a:r>
            <a:r>
              <a:rPr lang="es-ES" dirty="0" smtClean="0">
                <a:latin typeface="Cambria" panose="02040503050406030204" pitchFamily="18" charset="0"/>
              </a:rPr>
              <a:t> y </a:t>
            </a:r>
            <a:r>
              <a:rPr lang="es-ES" b="1" dirty="0" smtClean="0">
                <a:latin typeface="Cambria" panose="02040503050406030204" pitchFamily="18" charset="0"/>
              </a:rPr>
              <a:t>gratuitas</a:t>
            </a:r>
            <a:r>
              <a:rPr lang="es-ES" dirty="0" smtClean="0">
                <a:latin typeface="Cambria" panose="02040503050406030204" pitchFamily="18" charset="0"/>
              </a:rPr>
              <a:t>. Estas herramientas nos pueden permitir realizar tareas y solucionar problemas de una forma </a:t>
            </a:r>
            <a:r>
              <a:rPr lang="es-ES" b="1" dirty="0" smtClean="0">
                <a:latin typeface="Cambria" panose="02040503050406030204" pitchFamily="18" charset="0"/>
              </a:rPr>
              <a:t>no convencional</a:t>
            </a:r>
            <a:r>
              <a:rPr lang="es-ES" dirty="0" smtClean="0">
                <a:latin typeface="Cambria" panose="02040503050406030204" pitchFamily="18" charset="0"/>
              </a:rPr>
              <a:t>, </a:t>
            </a:r>
            <a:r>
              <a:rPr lang="es-ES" b="1" dirty="0" smtClean="0">
                <a:latin typeface="Cambria" panose="02040503050406030204" pitchFamily="18" charset="0"/>
              </a:rPr>
              <a:t>creativa</a:t>
            </a:r>
            <a:r>
              <a:rPr lang="es-ES" dirty="0" smtClean="0">
                <a:latin typeface="Cambria" panose="02040503050406030204" pitchFamily="18" charset="0"/>
              </a:rPr>
              <a:t> y </a:t>
            </a:r>
            <a:r>
              <a:rPr lang="es-ES" b="1" dirty="0" smtClean="0">
                <a:latin typeface="Cambria" panose="02040503050406030204" pitchFamily="18" charset="0"/>
              </a:rPr>
              <a:t>eficaz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735280" y="379114"/>
            <a:ext cx="23157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  <a:latin typeface="Franklin Gothic" panose="020B0604020202020204" charset="0"/>
              </a:rPr>
              <a:t>En este módulo os ofrecemos una </a:t>
            </a:r>
            <a:r>
              <a:rPr lang="es-ES" b="1" dirty="0" smtClean="0">
                <a:solidFill>
                  <a:schemeClr val="bg1"/>
                </a:solidFill>
                <a:latin typeface="Franklin Gothic" panose="020B0604020202020204" charset="0"/>
              </a:rPr>
              <a:t>selección de herramientas innovadoras </a:t>
            </a:r>
            <a:r>
              <a:rPr lang="es-ES" dirty="0" smtClean="0">
                <a:solidFill>
                  <a:schemeClr val="bg1"/>
                </a:solidFill>
                <a:latin typeface="Franklin Gothic" panose="020B0604020202020204" charset="0"/>
              </a:rPr>
              <a:t>que podéis usar en vuestro trabajo.</a:t>
            </a:r>
          </a:p>
          <a:p>
            <a:pPr algn="ctr"/>
            <a:endParaRPr lang="es-ES" dirty="0" smtClean="0">
              <a:solidFill>
                <a:schemeClr val="bg1"/>
              </a:solidFill>
              <a:latin typeface="Franklin Gothic" panose="020B0604020202020204" charset="0"/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latin typeface="Franklin Gothic" panose="020B0604020202020204" charset="0"/>
              </a:rPr>
              <a:t>No obstante, </a:t>
            </a:r>
            <a:r>
              <a:rPr lang="es-ES" b="1" dirty="0" smtClean="0">
                <a:solidFill>
                  <a:schemeClr val="bg1"/>
                </a:solidFill>
                <a:latin typeface="Franklin Gothic" panose="020B0604020202020204" charset="0"/>
              </a:rPr>
              <a:t>también podéis buscar vosotros mismos </a:t>
            </a:r>
            <a:r>
              <a:rPr lang="es-ES" dirty="0" smtClean="0">
                <a:solidFill>
                  <a:schemeClr val="bg1"/>
                </a:solidFill>
                <a:latin typeface="Franklin Gothic" panose="020B0604020202020204" charset="0"/>
              </a:rPr>
              <a:t>la herramienta adecuada.</a:t>
            </a:r>
            <a:endParaRPr lang="es-ES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pic>
        <p:nvPicPr>
          <p:cNvPr id="1026" name="Picture 2" descr="Resultado de imagen de app st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65" y="2669879"/>
            <a:ext cx="387694" cy="38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de google pl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85" y="3265483"/>
            <a:ext cx="812618" cy="40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hape 109"/>
          <p:cNvSpPr/>
          <p:nvPr/>
        </p:nvSpPr>
        <p:spPr>
          <a:xfrm>
            <a:off x="631586" y="3821642"/>
            <a:ext cx="2602758" cy="476122"/>
          </a:xfrm>
          <a:prstGeom prst="rect">
            <a:avLst/>
          </a:prstGeom>
          <a:solidFill>
            <a:schemeClr val="bg1"/>
          </a:solidFill>
          <a:ln w="3175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ES" sz="900" dirty="0">
                <a:latin typeface="Cambria" panose="02040503050406030204" pitchFamily="18" charset="0"/>
              </a:rPr>
              <a:t>Los usuarios de </a:t>
            </a:r>
            <a:r>
              <a:rPr lang="es-ES" sz="900" b="1" dirty="0">
                <a:latin typeface="Cambria" panose="02040503050406030204" pitchFamily="18" charset="0"/>
              </a:rPr>
              <a:t>Linux</a:t>
            </a:r>
            <a:r>
              <a:rPr lang="es-ES" sz="900" dirty="0">
                <a:latin typeface="Cambria" panose="02040503050406030204" pitchFamily="18" charset="0"/>
              </a:rPr>
              <a:t> podéis buscar en los repositorios de aplicaciones de Linux como </a:t>
            </a:r>
            <a:r>
              <a:rPr lang="es-ES" sz="900" dirty="0" err="1">
                <a:latin typeface="Cambria" panose="02040503050406030204" pitchFamily="18" charset="0"/>
              </a:rPr>
              <a:t>Gnome</a:t>
            </a:r>
            <a:r>
              <a:rPr lang="es-ES" sz="900" dirty="0">
                <a:latin typeface="Cambria" panose="02040503050406030204" pitchFamily="18" charset="0"/>
              </a:rPr>
              <a:t>.</a:t>
            </a:r>
            <a:endParaRPr sz="900" dirty="0">
              <a:latin typeface="Cambria" panose="02040503050406030204" pitchFamily="18" charset="0"/>
            </a:endParaRPr>
          </a:p>
        </p:txBody>
      </p:sp>
      <p:sp>
        <p:nvSpPr>
          <p:cNvPr id="15" name="Shape 109"/>
          <p:cNvSpPr/>
          <p:nvPr/>
        </p:nvSpPr>
        <p:spPr>
          <a:xfrm>
            <a:off x="3685499" y="3076890"/>
            <a:ext cx="5200083" cy="1475614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dirty="0" smtClean="0">
                <a:solidFill>
                  <a:srgbClr val="914E5B"/>
                </a:solidFill>
                <a:latin typeface="Franklin Gothic" panose="020B0604020202020204" charset="0"/>
              </a:rPr>
              <a:t>Las herramientas no solo son programas o aplicaciones para instalar en nuestro dispositivo. Cada vez son más frecuentes las </a:t>
            </a:r>
            <a:r>
              <a:rPr lang="es-ES" sz="1200" b="1" dirty="0" smtClean="0">
                <a:solidFill>
                  <a:srgbClr val="914E5B"/>
                </a:solidFill>
                <a:latin typeface="Franklin Gothic" panose="020B0604020202020204" charset="0"/>
              </a:rPr>
              <a:t>herramientas “en la nube”</a:t>
            </a:r>
            <a:r>
              <a:rPr lang="es-ES" sz="1200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es-ES" sz="1200" dirty="0" smtClean="0">
              <a:solidFill>
                <a:srgbClr val="914E5B"/>
              </a:solidFill>
              <a:latin typeface="Franklin Gothic" panose="020B0604020202020204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dirty="0" smtClean="0">
                <a:solidFill>
                  <a:srgbClr val="914E5B"/>
                </a:solidFill>
                <a:latin typeface="Franklin Gothic" panose="020B0604020202020204" charset="0"/>
              </a:rPr>
              <a:t>Pod</a:t>
            </a:r>
            <a:r>
              <a:rPr lang="es-ES" sz="1200" dirty="0" smtClean="0">
                <a:solidFill>
                  <a:srgbClr val="914E5B"/>
                </a:solidFill>
                <a:latin typeface="Franklin Gothic Medium" panose="020B0603020102020204" pitchFamily="34" charset="0"/>
              </a:rPr>
              <a:t>é</a:t>
            </a:r>
            <a:r>
              <a:rPr lang="es-ES" sz="1200" dirty="0" smtClean="0">
                <a:solidFill>
                  <a:srgbClr val="914E5B"/>
                </a:solidFill>
                <a:latin typeface="Franklin Gothic" panose="020B0604020202020204" charset="0"/>
              </a:rPr>
              <a:t>is buscar herramientas mediante una </a:t>
            </a:r>
            <a:r>
              <a:rPr lang="es-ES" sz="1200" b="1" dirty="0" smtClean="0">
                <a:solidFill>
                  <a:srgbClr val="914E5B"/>
                </a:solidFill>
                <a:latin typeface="Franklin Gothic" panose="020B0604020202020204" charset="0"/>
              </a:rPr>
              <a:t>búsqueda en Google</a:t>
            </a:r>
            <a:r>
              <a:rPr lang="es-ES" sz="1200" dirty="0" smtClean="0">
                <a:solidFill>
                  <a:srgbClr val="914E5B"/>
                </a:solidFill>
                <a:latin typeface="Franklin Gothic" panose="020B0604020202020204" charset="0"/>
              </a:rPr>
              <a:t>, indicando el propósito o la necesidad: “herramientas presentaciones” o “</a:t>
            </a:r>
            <a:r>
              <a:rPr lang="es-ES" sz="1200" dirty="0" err="1" smtClean="0">
                <a:solidFill>
                  <a:srgbClr val="914E5B"/>
                </a:solidFill>
                <a:latin typeface="Franklin Gothic" panose="020B0604020202020204" charset="0"/>
              </a:rPr>
              <a:t>mind</a:t>
            </a:r>
            <a:r>
              <a:rPr lang="es-ES" sz="1200" dirty="0" smtClean="0">
                <a:solidFill>
                  <a:srgbClr val="914E5B"/>
                </a:solidFill>
                <a:latin typeface="Franklin Gothic" panose="020B0604020202020204" charset="0"/>
              </a:rPr>
              <a:t> </a:t>
            </a:r>
            <a:r>
              <a:rPr lang="es-ES" sz="1200" dirty="0" err="1" smtClean="0">
                <a:solidFill>
                  <a:srgbClr val="914E5B"/>
                </a:solidFill>
                <a:latin typeface="Franklin Gothic" panose="020B0604020202020204" charset="0"/>
              </a:rPr>
              <a:t>maps</a:t>
            </a:r>
            <a:r>
              <a:rPr lang="es-ES" sz="1200" dirty="0" smtClean="0">
                <a:solidFill>
                  <a:srgbClr val="914E5B"/>
                </a:solidFill>
                <a:latin typeface="Franklin Gothic" panose="020B0604020202020204" charset="0"/>
              </a:rPr>
              <a:t> </a:t>
            </a:r>
            <a:r>
              <a:rPr lang="es-ES" sz="1200" dirty="0" err="1" smtClean="0">
                <a:solidFill>
                  <a:srgbClr val="914E5B"/>
                </a:solidFill>
                <a:latin typeface="Franklin Gothic" panose="020B0604020202020204" charset="0"/>
              </a:rPr>
              <a:t>tools</a:t>
            </a:r>
            <a:r>
              <a:rPr lang="es-ES" sz="1200" dirty="0" smtClean="0">
                <a:solidFill>
                  <a:srgbClr val="914E5B"/>
                </a:solidFill>
                <a:latin typeface="Franklin Gothic" panose="020B0604020202020204" charset="0"/>
              </a:rPr>
              <a:t>” nos devolverá una amplia selección de recursos para nuestro trabajo.</a:t>
            </a:r>
            <a:endParaRPr sz="1200"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1030" name="Picture 6" descr="Resultado de imagen de linux gno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56" y="3913347"/>
            <a:ext cx="292713" cy="29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hape 109"/>
          <p:cNvSpPr/>
          <p:nvPr/>
        </p:nvSpPr>
        <p:spPr>
          <a:xfrm>
            <a:off x="631586" y="4445942"/>
            <a:ext cx="2602758" cy="427700"/>
          </a:xfrm>
          <a:prstGeom prst="rect">
            <a:avLst/>
          </a:prstGeom>
          <a:solidFill>
            <a:schemeClr val="bg1"/>
          </a:solidFill>
          <a:ln w="3175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ES" sz="900" dirty="0">
                <a:latin typeface="Cambria" panose="02040503050406030204" pitchFamily="18" charset="0"/>
              </a:rPr>
              <a:t>Los usuarios de </a:t>
            </a:r>
            <a:r>
              <a:rPr lang="es-ES" sz="900" b="1" dirty="0">
                <a:latin typeface="Cambria" panose="02040503050406030204" pitchFamily="18" charset="0"/>
              </a:rPr>
              <a:t>Windows</a:t>
            </a:r>
            <a:r>
              <a:rPr lang="es-ES" sz="900" dirty="0">
                <a:latin typeface="Cambria" panose="02040503050406030204" pitchFamily="18" charset="0"/>
              </a:rPr>
              <a:t> podéis buscar en Microsoft Store.</a:t>
            </a:r>
            <a:endParaRPr sz="900" dirty="0">
              <a:latin typeface="Cambria" panose="02040503050406030204" pitchFamily="18" charset="0"/>
            </a:endParaRPr>
          </a:p>
        </p:txBody>
      </p:sp>
      <p:pic>
        <p:nvPicPr>
          <p:cNvPr id="10" name="Picture 4" descr="Resultado de imagen de windows microsof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74" y="4491015"/>
            <a:ext cx="337476" cy="33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4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PRESENTACIONES</a:t>
            </a:r>
            <a:endParaRPr lang="es-ES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158289" y="1102343"/>
            <a:ext cx="4631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El programa que recomendamos para presentaciones es: 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050" name="Picture 2" descr="Resultado de imagen de prez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085" y="1452457"/>
            <a:ext cx="1922194" cy="961097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hape 109"/>
          <p:cNvSpPr/>
          <p:nvPr/>
        </p:nvSpPr>
        <p:spPr>
          <a:xfrm>
            <a:off x="283335" y="3841110"/>
            <a:ext cx="4771063" cy="1194716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err="1" smtClean="0">
                <a:solidFill>
                  <a:srgbClr val="914E5B"/>
                </a:solidFill>
                <a:latin typeface="Franklin Gothic" panose="020B0604020202020204" charset="0"/>
              </a:rPr>
              <a:t>Prezi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tambi</a:t>
            </a:r>
            <a:r>
              <a:rPr lang="es-ES" dirty="0" smtClean="0">
                <a:solidFill>
                  <a:srgbClr val="914E5B"/>
                </a:solidFill>
                <a:latin typeface="Franklin Gothic Medium" panose="020B0603020102020204" pitchFamily="34" charset="0"/>
              </a:rPr>
              <a:t>é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n hace funciones de </a:t>
            </a:r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red social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, permiti</a:t>
            </a:r>
            <a:r>
              <a:rPr lang="es-ES" dirty="0" smtClean="0">
                <a:solidFill>
                  <a:srgbClr val="914E5B"/>
                </a:solidFill>
                <a:latin typeface="Franklin Gothic Medium" panose="020B0603020102020204" pitchFamily="34" charset="0"/>
              </a:rPr>
              <a:t>é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ndonos compartir y divulgar nuestras presentaciones. Por supuesto también podemos </a:t>
            </a:r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encontrar y usar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(si el autor lo permite) presentaciones creadas por otros.</a:t>
            </a:r>
            <a:endParaRPr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17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910386">
            <a:off x="4601551" y="3259746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uadroTexto 17"/>
          <p:cNvSpPr txBox="1"/>
          <p:nvPr/>
        </p:nvSpPr>
        <p:spPr>
          <a:xfrm>
            <a:off x="158289" y="2455891"/>
            <a:ext cx="46316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Podemos usarlo </a:t>
            </a:r>
            <a:r>
              <a:rPr lang="es-ES" b="1" dirty="0" smtClean="0">
                <a:latin typeface="Cambria" panose="02040503050406030204" pitchFamily="18" charset="0"/>
              </a:rPr>
              <a:t>gratuitamente</a:t>
            </a:r>
            <a:r>
              <a:rPr lang="es-ES" dirty="0" smtClean="0">
                <a:latin typeface="Cambria" panose="02040503050406030204" pitchFamily="18" charset="0"/>
              </a:rPr>
              <a:t>. Dispone de gran número de plantillas, iconos, tipos de letra, imágenes, etc.</a:t>
            </a:r>
          </a:p>
          <a:p>
            <a:endParaRPr lang="es-ES" dirty="0">
              <a:latin typeface="Cambria" panose="02040503050406030204" pitchFamily="18" charset="0"/>
            </a:endParaRPr>
          </a:p>
          <a:p>
            <a:r>
              <a:rPr lang="es-ES" dirty="0" smtClean="0">
                <a:latin typeface="Cambria" panose="02040503050406030204" pitchFamily="18" charset="0"/>
              </a:rPr>
              <a:t>Su principal atractivo es el </a:t>
            </a:r>
            <a:r>
              <a:rPr lang="es-ES" b="1" dirty="0" smtClean="0">
                <a:latin typeface="Cambria" panose="02040503050406030204" pitchFamily="18" charset="0"/>
              </a:rPr>
              <a:t>sistema de zoom </a:t>
            </a:r>
            <a:r>
              <a:rPr lang="es-ES" dirty="0" smtClean="0">
                <a:latin typeface="Cambria" panose="02040503050406030204" pitchFamily="18" charset="0"/>
              </a:rPr>
              <a:t>que permite presentaciones muy dinámicas 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1886" y="1159567"/>
            <a:ext cx="3473196" cy="1938324"/>
          </a:xfrm>
          <a:prstGeom prst="rect">
            <a:avLst/>
          </a:prstGeom>
        </p:spPr>
      </p:pic>
      <p:sp>
        <p:nvSpPr>
          <p:cNvPr id="22" name="Shape 109"/>
          <p:cNvSpPr/>
          <p:nvPr/>
        </p:nvSpPr>
        <p:spPr>
          <a:xfrm>
            <a:off x="3274381" y="519435"/>
            <a:ext cx="1947505" cy="412724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err="1" smtClean="0">
                <a:solidFill>
                  <a:schemeClr val="bg1"/>
                </a:solidFill>
                <a:latin typeface="Franklin Gothic" panose="020B0604020202020204" charset="0"/>
              </a:rPr>
              <a:t>Prezi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pic>
        <p:nvPicPr>
          <p:cNvPr id="23" name="Picture 6" descr="Resultado de imagen de click fing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121" y="2527945"/>
            <a:ext cx="740946" cy="115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Shape 109"/>
          <p:cNvSpPr/>
          <p:nvPr/>
        </p:nvSpPr>
        <p:spPr>
          <a:xfrm>
            <a:off x="5221886" y="3841110"/>
            <a:ext cx="3473196" cy="704386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914E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Otras herramientas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innovadoras para presentaciones son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7"/>
              </a:rPr>
              <a:t>Knovio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y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8"/>
              </a:rPr>
              <a:t>Emaze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  <a:endParaRPr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25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910386">
            <a:off x="8402948" y="3353441"/>
            <a:ext cx="500042" cy="816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6" descr="Resultado de imagen de click finger">
            <a:hlinkClick r:id="rId9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61" y="2118659"/>
            <a:ext cx="258418" cy="40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1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50800" y="0"/>
            <a:ext cx="4019400" cy="572700"/>
          </a:xfrm>
        </p:spPr>
        <p:txBody>
          <a:bodyPr/>
          <a:lstStyle/>
          <a:p>
            <a:r>
              <a:rPr lang="es-ES" b="1" dirty="0" smtClean="0"/>
              <a:t>INFOGRAF</a:t>
            </a:r>
            <a:r>
              <a:rPr lang="es-ES" b="1" dirty="0" smtClean="0">
                <a:latin typeface="Franklin Gothic Medium" panose="020B0603020102020204" pitchFamily="34" charset="0"/>
              </a:rPr>
              <a:t>Í</a:t>
            </a:r>
            <a:r>
              <a:rPr lang="es-ES" b="1" dirty="0" smtClean="0"/>
              <a:t>AS</a:t>
            </a:r>
            <a:endParaRPr lang="es-ES" b="1" dirty="0"/>
          </a:p>
        </p:txBody>
      </p:sp>
      <p:sp>
        <p:nvSpPr>
          <p:cNvPr id="5" name="Rectángulo 4"/>
          <p:cNvSpPr/>
          <p:nvPr/>
        </p:nvSpPr>
        <p:spPr>
          <a:xfrm>
            <a:off x="135041" y="1400876"/>
            <a:ext cx="82231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Podemos realizar </a:t>
            </a:r>
            <a:r>
              <a:rPr lang="es-ES" b="1" dirty="0" smtClean="0">
                <a:latin typeface="Cambria" panose="02040503050406030204" pitchFamily="18" charset="0"/>
              </a:rPr>
              <a:t>infografías muy atractivas </a:t>
            </a:r>
            <a:r>
              <a:rPr lang="es-ES" dirty="0" smtClean="0">
                <a:latin typeface="Cambria" panose="02040503050406030204" pitchFamily="18" charset="0"/>
              </a:rPr>
              <a:t>utilizando: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7" name="Shape 109"/>
          <p:cNvSpPr/>
          <p:nvPr/>
        </p:nvSpPr>
        <p:spPr>
          <a:xfrm>
            <a:off x="250832" y="4128890"/>
            <a:ext cx="6422599" cy="694898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Otras herramientas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innovadoras para infografías son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2"/>
              </a:rPr>
              <a:t>Canva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y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3"/>
              </a:rPr>
              <a:t>Visme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  <a:endParaRPr lang="en-US"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910386">
            <a:off x="6366940" y="3698543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09"/>
          <p:cNvSpPr/>
          <p:nvPr/>
        </p:nvSpPr>
        <p:spPr>
          <a:xfrm>
            <a:off x="3274380" y="526517"/>
            <a:ext cx="2052993" cy="406098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err="1" smtClean="0">
                <a:solidFill>
                  <a:schemeClr val="bg1"/>
                </a:solidFill>
                <a:latin typeface="Franklin Gothic" panose="020B0604020202020204" charset="0"/>
              </a:rPr>
              <a:t>Piktochart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pic>
        <p:nvPicPr>
          <p:cNvPr id="3074" name="Picture 2" descr="Resultado de imagen de piktochar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09" y="1803418"/>
            <a:ext cx="2314753" cy="86968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/>
          <p:cNvSpPr/>
          <p:nvPr/>
        </p:nvSpPr>
        <p:spPr>
          <a:xfrm>
            <a:off x="135041" y="2867661"/>
            <a:ext cx="46887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Podemos utilizarlo gratuitamente y aprovechar las plantillas, iconos, tipos de letra y posibilidades creativas de un </a:t>
            </a:r>
            <a:r>
              <a:rPr lang="es-ES" b="1" dirty="0" smtClean="0">
                <a:latin typeface="Cambria" panose="02040503050406030204" pitchFamily="18" charset="0"/>
              </a:rPr>
              <a:t>programa profesional </a:t>
            </a:r>
            <a:r>
              <a:rPr lang="es-ES" dirty="0" smtClean="0">
                <a:latin typeface="Cambria" panose="02040503050406030204" pitchFamily="18" charset="0"/>
              </a:rPr>
              <a:t>para crear impactantes infografías.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3" name="Imagen 2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6903" y="464886"/>
            <a:ext cx="3013755" cy="2756316"/>
          </a:xfrm>
          <a:prstGeom prst="rect">
            <a:avLst/>
          </a:prstGeom>
        </p:spPr>
      </p:pic>
      <p:pic>
        <p:nvPicPr>
          <p:cNvPr id="12" name="Picture 6" descr="Resultado de imagen de click finger">
            <a:hlinkClick r:id="rId6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922" y="2643841"/>
            <a:ext cx="740946" cy="115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Resultado de imagen de click finger">
            <a:hlinkClick r:id="rId9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171" y="2464660"/>
            <a:ext cx="258418" cy="40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54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50800" y="6439"/>
            <a:ext cx="4019400" cy="572700"/>
          </a:xfrm>
        </p:spPr>
        <p:txBody>
          <a:bodyPr/>
          <a:lstStyle/>
          <a:p>
            <a:r>
              <a:rPr lang="es-ES" b="1" dirty="0" smtClean="0"/>
              <a:t>TEXTOS</a:t>
            </a:r>
            <a:endParaRPr lang="es-ES" b="1" dirty="0"/>
          </a:p>
        </p:txBody>
      </p:sp>
      <p:sp>
        <p:nvSpPr>
          <p:cNvPr id="7" name="Shape 109"/>
          <p:cNvSpPr/>
          <p:nvPr/>
        </p:nvSpPr>
        <p:spPr>
          <a:xfrm>
            <a:off x="841514" y="4099880"/>
            <a:ext cx="7460973" cy="491998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 smtClean="0">
                <a:solidFill>
                  <a:srgbClr val="914E5B"/>
                </a:solidFill>
                <a:latin typeface="Franklin Gothic" panose="020B0604020202020204" charset="0"/>
              </a:rPr>
              <a:t>Otras herramientas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innovadoras para escribir y divulgar textos son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2"/>
              </a:rPr>
              <a:t>WordPress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y 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3"/>
              </a:rPr>
              <a:t>Blogger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  <a:endParaRPr lang="en-US"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910386">
            <a:off x="8166018" y="3568364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09"/>
          <p:cNvSpPr/>
          <p:nvPr/>
        </p:nvSpPr>
        <p:spPr>
          <a:xfrm>
            <a:off x="3274380" y="564817"/>
            <a:ext cx="1973480" cy="355946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smtClean="0">
                <a:solidFill>
                  <a:schemeClr val="bg1"/>
                </a:solidFill>
                <a:latin typeface="Franklin Gothic" panose="020B0604020202020204" charset="0"/>
              </a:rPr>
              <a:t>Medium</a:t>
            </a:r>
            <a:endParaRPr lang="es-ES" sz="24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5285" y="1255838"/>
            <a:ext cx="4688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Si necesitas un lugar para </a:t>
            </a:r>
            <a:r>
              <a:rPr lang="es-ES" b="1" dirty="0" smtClean="0">
                <a:latin typeface="Cambria" panose="02040503050406030204" pitchFamily="18" charset="0"/>
              </a:rPr>
              <a:t>publicar o difundir un texto</a:t>
            </a:r>
            <a:r>
              <a:rPr lang="es-ES" dirty="0" smtClean="0">
                <a:latin typeface="Cambria" panose="02040503050406030204" pitchFamily="18" charset="0"/>
              </a:rPr>
              <a:t>, hay una herramienta que te puede ayudar: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4098" name="Picture 2" descr="Resultado de imagen de medium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708" y="1942554"/>
            <a:ext cx="2845904" cy="562511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95285" y="2786743"/>
            <a:ext cx="46887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Es una </a:t>
            </a:r>
            <a:r>
              <a:rPr lang="es-ES" b="1" dirty="0" smtClean="0">
                <a:latin typeface="Cambria" panose="02040503050406030204" pitchFamily="18" charset="0"/>
              </a:rPr>
              <a:t>plataforma de </a:t>
            </a:r>
            <a:r>
              <a:rPr lang="es-ES" b="1" dirty="0" err="1" smtClean="0">
                <a:latin typeface="Cambria" panose="02040503050406030204" pitchFamily="18" charset="0"/>
              </a:rPr>
              <a:t>autopublicación</a:t>
            </a:r>
            <a:r>
              <a:rPr lang="es-ES" dirty="0" smtClean="0">
                <a:latin typeface="Cambria" panose="02040503050406030204" pitchFamily="18" charset="0"/>
              </a:rPr>
              <a:t>, con funciones de edición y tratamiento de textos. Nos sirve para guardar y agrupar los materiales textuales que queramos divulgar.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4" name="Imagen 3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6095" y="881708"/>
            <a:ext cx="2698129" cy="2204105"/>
          </a:xfrm>
          <a:prstGeom prst="rect">
            <a:avLst/>
          </a:prstGeom>
        </p:spPr>
      </p:pic>
      <p:pic>
        <p:nvPicPr>
          <p:cNvPr id="12" name="Picture 6" descr="Resultado de imagen de click finger">
            <a:hlinkClick r:id="rId7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53" y="2550917"/>
            <a:ext cx="740946" cy="115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Resultado de imagen de click finger">
            <a:hlinkClick r:id="rId7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076" y="2384014"/>
            <a:ext cx="258418" cy="40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31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4129</TotalTime>
  <Words>987</Words>
  <Application>Microsoft Office PowerPoint</Application>
  <PresentationFormat>Presentación en pantalla (16:9)</PresentationFormat>
  <Paragraphs>107</Paragraphs>
  <Slides>18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8" baseType="lpstr">
      <vt:lpstr>Calibri</vt:lpstr>
      <vt:lpstr>Bliss Pro</vt:lpstr>
      <vt:lpstr>Verdana</vt:lpstr>
      <vt:lpstr>Franklin Gothic Medium</vt:lpstr>
      <vt:lpstr>Candara</vt:lpstr>
      <vt:lpstr>Cambria</vt:lpstr>
      <vt:lpstr>Franklin Gothic</vt:lpstr>
      <vt:lpstr>Arial</vt:lpstr>
      <vt:lpstr>source sans pro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INTRODUCCIÓN</vt:lpstr>
      <vt:lpstr>PRESENTACIONES</vt:lpstr>
      <vt:lpstr>INFOGRAFÍAS</vt:lpstr>
      <vt:lpstr>TEXTOS</vt:lpstr>
      <vt:lpstr>MAPAS CONCEPTUALES</vt:lpstr>
      <vt:lpstr>AUDIO</vt:lpstr>
      <vt:lpstr>MAPAS</vt:lpstr>
      <vt:lpstr>ANIMACIÓN</vt:lpstr>
      <vt:lpstr>GRÁFICOS</vt:lpstr>
      <vt:lpstr>ANÁLISIS DE DATOS CUALITATIVOS</vt:lpstr>
      <vt:lpstr>LENGUAJES DE PROGRAMACIÓN</vt:lpstr>
      <vt:lpstr>Guía temática BUPNA Ciencia 2.0 Innovations in Scholarly Communication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Del Campo</dc:creator>
  <cp:lastModifiedBy>Garbiñe Ustarroz</cp:lastModifiedBy>
  <cp:revision>264</cp:revision>
  <cp:lastPrinted>2018-08-03T19:25:59Z</cp:lastPrinted>
  <dcterms:modified xsi:type="dcterms:W3CDTF">2019-10-29T08:26:45Z</dcterms:modified>
</cp:coreProperties>
</file>