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  <p:sldMasterId id="2147483671" r:id="rId2"/>
  </p:sldMasterIdLst>
  <p:notesMasterIdLst>
    <p:notesMasterId r:id="rId16"/>
  </p:notesMasterIdLst>
  <p:sldIdLst>
    <p:sldId id="267" r:id="rId3"/>
    <p:sldId id="268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9144000" cy="5143500" type="screen16x9"/>
  <p:notesSz cx="6858000" cy="9144000"/>
  <p:embeddedFontLst>
    <p:embeddedFont>
      <p:font typeface="Franklin Gothic" panose="020B0604020202020204" charset="0"/>
      <p:bold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Verdana" panose="020B0604030504040204" pitchFamily="34" charset="0"/>
      <p:regular r:id="rId22"/>
      <p:bold r:id="rId23"/>
      <p:italic r:id="rId24"/>
      <p:boldItalic r:id="rId25"/>
    </p:embeddedFont>
    <p:embeddedFont>
      <p:font typeface="Candara" panose="020E0502030303020204" pitchFamily="34" charset="0"/>
      <p:regular r:id="rId26"/>
      <p:bold r:id="rId27"/>
      <p:italic r:id="rId28"/>
      <p:boldItalic r:id="rId29"/>
    </p:embeddedFont>
    <p:embeddedFont>
      <p:font typeface="Cambria" panose="02040503050406030204" pitchFamily="18" charset="0"/>
      <p:regular r:id="rId30"/>
      <p:bold r:id="rId31"/>
      <p:italic r:id="rId32"/>
      <p:boldItalic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A3C1A46-7C4F-472A-9597-2F44D7A2EEFE}">
  <a:tblStyle styleId="{CA3C1A46-7C4F-472A-9597-2F44D7A2EEFE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658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1.xml"/><Relationship Id="rId21" Type="http://schemas.openxmlformats.org/officeDocument/2006/relationships/font" Target="fonts/font5.fntdata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font" Target="fonts/font17.fntdata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8.fntdata"/><Relationship Id="rId32" Type="http://schemas.openxmlformats.org/officeDocument/2006/relationships/font" Target="fonts/font16.fntdata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font" Target="fonts/font3.fntdata"/><Relationship Id="rId31" Type="http://schemas.openxmlformats.org/officeDocument/2006/relationships/font" Target="fonts/font15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59455b9e6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g59455b9e6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59455b9e65_0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0" name="Google Shape;210;g59455b9e65_0_3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59455b9e65_0_3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8" name="Google Shape;218;g59455b9e65_0_3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59455b9e65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g59455b9e65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59455b9e65_0_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7" name="Google Shape;117;g59455b9e65_0_1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59455b9e65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g59455b9e65_0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59455b9e65_0_2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g59455b9e65_0_2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59455b9e65_0_3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2" name="Google Shape;172;g59455b9e65_0_3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5978f511bb_2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0" name="Google Shape;180;g5978f511bb_2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5c8003f689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8" name="Google Shape;188;g5c8003f689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5c8003f689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1" name="Google Shape;201;g5c8003f689_0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Google Shape;79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21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Google Shape;85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endParaRPr/>
          </a:p>
        </p:txBody>
      </p:sp>
      <p:sp>
        <p:nvSpPr>
          <p:cNvPr id="88" name="Google Shape;88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ssuu.com/fapacealmeria/docs/guia_identidad_reputacion_usuario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ww.oecd.org/sti/ieconomy/40204773.doc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" y="0"/>
            <a:ext cx="9140527" cy="51435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3253425" y="1097081"/>
            <a:ext cx="4853306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3742640" y="458231"/>
            <a:ext cx="5042535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7730132" y="604003"/>
            <a:ext cx="1798467" cy="9861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8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100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8086584" y="488810"/>
            <a:ext cx="69850" cy="1285875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1800"/>
          </a:p>
        </p:txBody>
      </p:sp>
      <p:sp>
        <p:nvSpPr>
          <p:cNvPr id="12" name="Rectangle 104"/>
          <p:cNvSpPr/>
          <p:nvPr/>
        </p:nvSpPr>
        <p:spPr>
          <a:xfrm>
            <a:off x="5812435" y="1851954"/>
            <a:ext cx="2265680" cy="6508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100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3546172" y="2850541"/>
            <a:ext cx="5576271" cy="108314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</a:t>
            </a: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DIGITAL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10487" marR="635" indent="-6350" algn="ctr">
              <a:lnSpc>
                <a:spcPct val="150000"/>
              </a:lnSpc>
              <a:spcBef>
                <a:spcPts val="225"/>
              </a:spcBef>
              <a:spcAft>
                <a:spcPts val="225"/>
              </a:spcAft>
            </a:pP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4</a:t>
            </a: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. Seguridad: </a:t>
            </a: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4</a:t>
            </a: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.2</a:t>
            </a: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. </a:t>
            </a: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Protección de datos personales e identidad digital:</a:t>
            </a:r>
            <a:b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</a:b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1. Definición de identidad digital y riesgos</a:t>
            </a:r>
            <a:endParaRPr lang="es-ES" sz="1100" dirty="0">
              <a:solidFill>
                <a:srgbClr val="1A1A1A"/>
              </a:solidFill>
              <a:latin typeface="Bliss Pro" panose="02000506050000020004" pitchFamily="50" charset="0"/>
              <a:ea typeface="Arial" panose="020B0604020202020204" pitchFamily="34" charset="0"/>
              <a:cs typeface="Candara" panose="020E050203030302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es-ES" sz="1100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06" y="4163306"/>
            <a:ext cx="3860545" cy="49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400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2"/>
          <p:cNvSpPr/>
          <p:nvPr/>
        </p:nvSpPr>
        <p:spPr>
          <a:xfrm>
            <a:off x="8900" y="0"/>
            <a:ext cx="5062200" cy="10161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32"/>
          <p:cNvSpPr txBox="1"/>
          <p:nvPr/>
        </p:nvSpPr>
        <p:spPr>
          <a:xfrm>
            <a:off x="1364200" y="185850"/>
            <a:ext cx="35043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9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RECOMENDACIONES</a:t>
            </a:r>
            <a:br>
              <a:rPr lang="es" sz="29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29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graphicFrame>
        <p:nvGraphicFramePr>
          <p:cNvPr id="192" name="Google Shape;192;p32"/>
          <p:cNvGraphicFramePr/>
          <p:nvPr/>
        </p:nvGraphicFramePr>
        <p:xfrm>
          <a:off x="4142263" y="1997450"/>
          <a:ext cx="4550400" cy="3101425"/>
        </p:xfrm>
        <a:graphic>
          <a:graphicData uri="http://schemas.openxmlformats.org/drawingml/2006/table">
            <a:tbl>
              <a:tblPr>
                <a:noFill/>
                <a:tableStyleId>{CA3C1A46-7C4F-472A-9597-2F44D7A2EEFE}</a:tableStyleId>
              </a:tblPr>
              <a:tblGrid>
                <a:gridCol w="455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014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208799" marR="72000" lvl="0" indent="-200699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4457D"/>
                        </a:buClr>
                        <a:buSzPts val="18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Valora la información que publicas antes de hacerlo: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720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Arial"/>
                        <a:buNone/>
                      </a:pPr>
                      <a:endParaRPr sz="1200"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0000" marR="72000" lvl="0" indent="-2095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60099"/>
                        </a:buClr>
                        <a:buSzPts val="1800"/>
                        <a:buFont typeface="Cambria"/>
                        <a:buChar char="○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Sé especialmente cauto con las fotografías o vídeos que publicas en Internet, ya que te identifican físicamente.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0000" marR="72000" lvl="0" indent="-2095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60099"/>
                        </a:buClr>
                        <a:buSzPts val="1800"/>
                        <a:buFont typeface="Cambria"/>
                        <a:buChar char="○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Limita el uso de datos de localización a las aplicaciones estrictamente necesarias. 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0000" marR="72000" lvl="0" indent="-2095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60099"/>
                        </a:buClr>
                        <a:buSzPts val="1800"/>
                        <a:buFont typeface="Cambria"/>
                        <a:buChar char="○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Adecua el grado de divulgación de tu información personal al tipo de relación con otras personas.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90000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896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93" name="Google Shape;193;p32"/>
          <p:cNvSpPr/>
          <p:nvPr/>
        </p:nvSpPr>
        <p:spPr>
          <a:xfrm rot="-469165">
            <a:off x="602945" y="1592342"/>
            <a:ext cx="3082663" cy="3049952"/>
          </a:xfrm>
          <a:prstGeom prst="ellipse">
            <a:avLst/>
          </a:prstGeom>
          <a:solidFill>
            <a:srgbClr val="54457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600" b="1" i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Debes aprender a configurar y revisar adecuadamente las opciones de seguridad y privacidad para garantizar al máximo el control de tu información personal</a:t>
            </a:r>
            <a:endParaRPr sz="1600" b="1" i="1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94" name="Google Shape;194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10197274">
            <a:off x="7512203" y="317653"/>
            <a:ext cx="768021" cy="1486119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32"/>
          <p:cNvSpPr/>
          <p:nvPr/>
        </p:nvSpPr>
        <p:spPr>
          <a:xfrm>
            <a:off x="7692000" y="4754825"/>
            <a:ext cx="144000" cy="147600"/>
          </a:xfrm>
          <a:prstGeom prst="ellipse">
            <a:avLst/>
          </a:prstGeom>
          <a:solidFill>
            <a:srgbClr val="660099"/>
          </a:solidFill>
          <a:ln w="9525" cap="flat" cmpd="sng">
            <a:solidFill>
              <a:srgbClr val="6600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32"/>
          <p:cNvSpPr/>
          <p:nvPr/>
        </p:nvSpPr>
        <p:spPr>
          <a:xfrm>
            <a:off x="7954375" y="4754700"/>
            <a:ext cx="147600" cy="147000"/>
          </a:xfrm>
          <a:prstGeom prst="ellipse">
            <a:avLst/>
          </a:prstGeom>
          <a:solidFill>
            <a:srgbClr val="660099"/>
          </a:solidFill>
          <a:ln w="9525" cap="flat" cmpd="sng">
            <a:solidFill>
              <a:srgbClr val="6600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32"/>
          <p:cNvSpPr/>
          <p:nvPr/>
        </p:nvSpPr>
        <p:spPr>
          <a:xfrm>
            <a:off x="8225450" y="4754700"/>
            <a:ext cx="144000" cy="147000"/>
          </a:xfrm>
          <a:prstGeom prst="ellipse">
            <a:avLst/>
          </a:prstGeom>
          <a:solidFill>
            <a:srgbClr val="660099"/>
          </a:solidFill>
          <a:ln w="9525" cap="flat" cmpd="sng">
            <a:solidFill>
              <a:srgbClr val="6600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98" name="Google Shape;198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10197286">
            <a:off x="7074462" y="251315"/>
            <a:ext cx="757828" cy="14663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3"/>
          <p:cNvSpPr/>
          <p:nvPr/>
        </p:nvSpPr>
        <p:spPr>
          <a:xfrm>
            <a:off x="8900" y="0"/>
            <a:ext cx="5062200" cy="10161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33"/>
          <p:cNvSpPr txBox="1"/>
          <p:nvPr/>
        </p:nvSpPr>
        <p:spPr>
          <a:xfrm>
            <a:off x="1364200" y="185850"/>
            <a:ext cx="35043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9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RECOMENDACIONES</a:t>
            </a:r>
            <a:br>
              <a:rPr lang="es" sz="29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29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graphicFrame>
        <p:nvGraphicFramePr>
          <p:cNvPr id="205" name="Google Shape;205;p33"/>
          <p:cNvGraphicFramePr/>
          <p:nvPr/>
        </p:nvGraphicFramePr>
        <p:xfrm>
          <a:off x="896988" y="1610750"/>
          <a:ext cx="6221975" cy="2963500"/>
        </p:xfrm>
        <a:graphic>
          <a:graphicData uri="http://schemas.openxmlformats.org/drawingml/2006/table">
            <a:tbl>
              <a:tblPr>
                <a:noFill/>
                <a:tableStyleId>{CA3C1A46-7C4F-472A-9597-2F44D7A2EEFE}</a:tableStyleId>
              </a:tblPr>
              <a:tblGrid>
                <a:gridCol w="2946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75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635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208799" lvl="0" indent="-200699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8967B"/>
                        </a:buClr>
                        <a:buSzPts val="18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Configura bien los parámetros de privacidad y seguridad.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208799" lvl="0" indent="-200699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8967B"/>
                        </a:buClr>
                        <a:buSzPts val="18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Cierra adecuadamente la sesión en el perfil o servicio al terminar.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208799" lvl="0" indent="-200699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8967B"/>
                        </a:buClr>
                        <a:buSzPts val="18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Revisa periódicamente tus perfiles.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4457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208799" lvl="0" indent="-200699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4457D"/>
                        </a:buClr>
                        <a:buSzPts val="18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Concede acceso solo a las aplicaciones de terceros que sean dignas de confianza: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0000" lvl="1" indent="-2943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4457D"/>
                        </a:buClr>
                        <a:buSzPts val="1800"/>
                        <a:buFont typeface="Cambria"/>
                        <a:buChar char="○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Verifica al máximo quién es el titular de la aplicación a la que se autoriza el uso de datos de identidad, qué datos precisa y para qué los necesita. 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0000" lvl="1" indent="-2943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4457D"/>
                        </a:buClr>
                        <a:buSzPts val="1800"/>
                        <a:buFont typeface="Cambria"/>
                        <a:buChar char="○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Limita el acceso solo a los datos imprescindibles.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896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06" name="Google Shape;206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311410">
            <a:off x="7423128" y="620477"/>
            <a:ext cx="898519" cy="1738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311410">
            <a:off x="7866353" y="679802"/>
            <a:ext cx="898519" cy="17386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4"/>
          <p:cNvSpPr/>
          <p:nvPr/>
        </p:nvSpPr>
        <p:spPr>
          <a:xfrm>
            <a:off x="1359150" y="954125"/>
            <a:ext cx="6425700" cy="7569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34"/>
          <p:cNvSpPr/>
          <p:nvPr/>
        </p:nvSpPr>
        <p:spPr>
          <a:xfrm>
            <a:off x="1359150" y="1711025"/>
            <a:ext cx="6425700" cy="3026400"/>
          </a:xfrm>
          <a:prstGeom prst="rect">
            <a:avLst/>
          </a:prstGeom>
          <a:solidFill>
            <a:srgbClr val="DDE4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34"/>
          <p:cNvSpPr txBox="1"/>
          <p:nvPr/>
        </p:nvSpPr>
        <p:spPr>
          <a:xfrm>
            <a:off x="2780625" y="1015775"/>
            <a:ext cx="42423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" sz="24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24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15" name="Google Shape;215;p34"/>
          <p:cNvSpPr txBox="1"/>
          <p:nvPr/>
        </p:nvSpPr>
        <p:spPr>
          <a:xfrm>
            <a:off x="1506150" y="1866300"/>
            <a:ext cx="6131700" cy="287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Consulta los capítulos 2 y 4 de la</a:t>
            </a:r>
            <a:r>
              <a:rPr lang="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1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3"/>
              </a:rPr>
              <a:t>Guía de la identidad y reputación online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Consulta el documento de la OCDE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 u="sng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  <a:hlinkClick r:id="rId4"/>
              </a:rPr>
              <a:t>At a Crossroads: Personhood and Digital</a:t>
            </a:r>
            <a:r>
              <a:rPr lang="es" sz="1800" b="1" u="sng">
                <a:solidFill>
                  <a:srgbClr val="660099"/>
                </a:solidFill>
                <a:latin typeface="Cambria"/>
                <a:ea typeface="Cambria"/>
                <a:cs typeface="Cambria"/>
                <a:sym typeface="Cambria"/>
                <a:hlinkClick r:id="rId4"/>
              </a:rPr>
              <a:t> </a:t>
            </a:r>
            <a:endParaRPr b="1"/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 u="sng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  <a:hlinkClick r:id="rId4"/>
              </a:rPr>
              <a:t>Identity in the Information Society - OECD.org</a:t>
            </a:r>
            <a:endParaRPr/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b="1">
              <a:uFill>
                <a:noFill/>
              </a:uFill>
              <a:latin typeface="Cambria"/>
              <a:ea typeface="Cambria"/>
              <a:cs typeface="Cambria"/>
              <a:sym typeface="Cambria"/>
              <a:hlinkClick r:id="rId4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1" i="0" u="none" strike="noStrike" cap="non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5"/>
          <p:cNvSpPr/>
          <p:nvPr/>
        </p:nvSpPr>
        <p:spPr>
          <a:xfrm>
            <a:off x="2958875" y="0"/>
            <a:ext cx="6185100" cy="51435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35"/>
          <p:cNvSpPr/>
          <p:nvPr/>
        </p:nvSpPr>
        <p:spPr>
          <a:xfrm>
            <a:off x="2958875" y="3163850"/>
            <a:ext cx="3609600" cy="499200"/>
          </a:xfrm>
          <a:prstGeom prst="rect">
            <a:avLst/>
          </a:prstGeom>
          <a:solidFill>
            <a:srgbClr val="38967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2" name="Google Shape;222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617" y="3163850"/>
            <a:ext cx="2841158" cy="49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5349240" y="457199"/>
            <a:ext cx="2795452" cy="18466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184563" y="904612"/>
            <a:ext cx="66709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  <a:endParaRPr lang="es-E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LA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200" b="1" dirty="0"/>
          </a:p>
          <a:p>
            <a:pPr algn="ctr"/>
            <a:r>
              <a:rPr lang="es-ES" sz="1200" b="1" dirty="0"/>
              <a:t> </a:t>
            </a:r>
            <a:endParaRPr lang="es-ES" sz="1200" dirty="0"/>
          </a:p>
          <a:p>
            <a:pPr algn="ctr">
              <a:lnSpc>
                <a:spcPct val="150000"/>
              </a:lnSpc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4. Seguridad: 4.2. Protección de datos personales e identidad digital:</a:t>
            </a:r>
            <a:b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1. Definición de identidad digital y riesgos</a:t>
            </a:r>
          </a:p>
          <a:p>
            <a:pPr algn="ctr"/>
            <a:r>
              <a:rPr lang="es-ES" sz="1200" dirty="0"/>
              <a:t> </a:t>
            </a:r>
          </a:p>
          <a:p>
            <a:pPr algn="ctr"/>
            <a:endParaRPr lang="es-ES" sz="1200" dirty="0"/>
          </a:p>
          <a:p>
            <a:pPr algn="ctr"/>
            <a:r>
              <a:rPr lang="es-ES" sz="1200" dirty="0"/>
              <a:t> </a:t>
            </a:r>
          </a:p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694709" y="300518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22578" y="3667304"/>
            <a:ext cx="3296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18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2601710" y="4071030"/>
            <a:ext cx="3836670" cy="4877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913" y="3542386"/>
            <a:ext cx="969663" cy="34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716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/>
          <p:nvPr/>
        </p:nvSpPr>
        <p:spPr>
          <a:xfrm>
            <a:off x="-8900" y="0"/>
            <a:ext cx="2954700" cy="51435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25"/>
          <p:cNvSpPr/>
          <p:nvPr/>
        </p:nvSpPr>
        <p:spPr>
          <a:xfrm>
            <a:off x="2923300" y="1069475"/>
            <a:ext cx="5659200" cy="11496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25"/>
          <p:cNvSpPr/>
          <p:nvPr/>
        </p:nvSpPr>
        <p:spPr>
          <a:xfrm>
            <a:off x="175275" y="1069475"/>
            <a:ext cx="2748000" cy="1907100"/>
          </a:xfrm>
          <a:prstGeom prst="rect">
            <a:avLst/>
          </a:prstGeom>
          <a:solidFill>
            <a:srgbClr val="8C37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25"/>
          <p:cNvSpPr txBox="1"/>
          <p:nvPr/>
        </p:nvSpPr>
        <p:spPr>
          <a:xfrm>
            <a:off x="2923300" y="1069475"/>
            <a:ext cx="5659200" cy="1149600"/>
          </a:xfrm>
          <a:prstGeom prst="rect">
            <a:avLst/>
          </a:prstGeom>
          <a:solidFill>
            <a:srgbClr val="A2D6A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" sz="3000" b="1">
                <a:solidFill>
                  <a:srgbClr val="38967B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Definición de identidad digital y riesgos</a:t>
            </a:r>
            <a:endParaRPr sz="3000" b="1" i="0" u="none" strike="noStrike" cap="none">
              <a:solidFill>
                <a:srgbClr val="38967B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03" name="Google Shape;103;p25"/>
          <p:cNvSpPr txBox="1"/>
          <p:nvPr/>
        </p:nvSpPr>
        <p:spPr>
          <a:xfrm>
            <a:off x="152625" y="1069475"/>
            <a:ext cx="2793300" cy="1907100"/>
          </a:xfrm>
          <a:prstGeom prst="rect">
            <a:avLst/>
          </a:prstGeom>
          <a:solidFill>
            <a:srgbClr val="38967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Seguridad. </a:t>
            </a:r>
            <a:br>
              <a:rPr lang="es" sz="18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s" sz="1800" b="1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Protección de datos personales e identidad digital</a:t>
            </a:r>
            <a:endParaRPr sz="1800" b="1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4" name="Google Shape;104;p25"/>
          <p:cNvSpPr txBox="1"/>
          <p:nvPr/>
        </p:nvSpPr>
        <p:spPr>
          <a:xfrm>
            <a:off x="3154950" y="2682600"/>
            <a:ext cx="2268900" cy="4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5" name="Google Shape;105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6"/>
          <p:cNvSpPr txBox="1"/>
          <p:nvPr/>
        </p:nvSpPr>
        <p:spPr>
          <a:xfrm>
            <a:off x="2998125" y="2186913"/>
            <a:ext cx="5370900" cy="232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  Saber qué es la </a:t>
            </a:r>
            <a:r>
              <a:rPr lang="es" sz="1800" b="1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identidad digital.</a:t>
            </a:r>
            <a: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   </a:t>
            </a: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Conocer con qué </a:t>
            </a:r>
            <a:r>
              <a:rPr lang="es" sz="1800" b="1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elementos </a:t>
            </a: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se construye la </a:t>
            </a:r>
            <a:b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  identidad digital</a:t>
            </a: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.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  Identificar los </a:t>
            </a:r>
            <a:r>
              <a:rPr lang="es" sz="1800" b="1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riesgos</a:t>
            </a: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</a:t>
            </a:r>
            <a:r>
              <a:rPr lang="es" sz="1800">
                <a:solidFill>
                  <a:srgbClr val="3C4043"/>
                </a:solidFill>
                <a:highlight>
                  <a:srgbClr val="FFFFFF"/>
                </a:highlight>
                <a:latin typeface="Franklin Gothic"/>
                <a:ea typeface="Franklin Gothic"/>
                <a:cs typeface="Franklin Gothic"/>
                <a:sym typeface="Franklin Gothic"/>
              </a:rPr>
              <a:t>relacionados con la   identidad digital</a:t>
            </a: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.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   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11" name="Google Shape;111;p26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26"/>
          <p:cNvSpPr txBox="1"/>
          <p:nvPr/>
        </p:nvSpPr>
        <p:spPr>
          <a:xfrm>
            <a:off x="873500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9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13" name="Google Shape;113;p26"/>
          <p:cNvSpPr txBox="1"/>
          <p:nvPr/>
        </p:nvSpPr>
        <p:spPr>
          <a:xfrm>
            <a:off x="873500" y="1381400"/>
            <a:ext cx="5810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" sz="20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Al finalizar esta actividad tienes que ser capaz de:</a:t>
            </a:r>
            <a:endParaRPr sz="20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14" name="Google Shape;114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00" y="2312900"/>
            <a:ext cx="3064025" cy="1905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7"/>
          <p:cNvSpPr/>
          <p:nvPr/>
        </p:nvSpPr>
        <p:spPr>
          <a:xfrm>
            <a:off x="1506200" y="1263875"/>
            <a:ext cx="6176100" cy="3346800"/>
          </a:xfrm>
          <a:prstGeom prst="rect">
            <a:avLst/>
          </a:prstGeom>
          <a:solidFill>
            <a:srgbClr val="38967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27"/>
          <p:cNvSpPr/>
          <p:nvPr/>
        </p:nvSpPr>
        <p:spPr>
          <a:xfrm>
            <a:off x="0" y="764675"/>
            <a:ext cx="3761100" cy="4992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31465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27"/>
          <p:cNvSpPr txBox="1"/>
          <p:nvPr/>
        </p:nvSpPr>
        <p:spPr>
          <a:xfrm>
            <a:off x="1644750" y="768675"/>
            <a:ext cx="21210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2400" b="1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2400" b="1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22" name="Google Shape;122;p27"/>
          <p:cNvSpPr txBox="1"/>
          <p:nvPr/>
        </p:nvSpPr>
        <p:spPr>
          <a:xfrm>
            <a:off x="1506200" y="1384525"/>
            <a:ext cx="6042900" cy="322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4191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60099"/>
              </a:buClr>
              <a:buSzPts val="3000"/>
              <a:buFont typeface="Franklin Gothic"/>
              <a:buChar char="●"/>
            </a:pPr>
            <a:r>
              <a:rPr lang="es" sz="18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Qué es la identidad digital </a:t>
            </a:r>
            <a:endParaRPr sz="1800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419100" algn="l" rtl="0">
              <a:spcBef>
                <a:spcPts val="1000"/>
              </a:spcBef>
              <a:spcAft>
                <a:spcPts val="0"/>
              </a:spcAft>
              <a:buClr>
                <a:srgbClr val="660099"/>
              </a:buClr>
              <a:buSzPts val="3000"/>
              <a:buFont typeface="Franklin Gothic"/>
              <a:buChar char="●"/>
            </a:pPr>
            <a:r>
              <a:rPr lang="es" sz="18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Características de la identidad digital</a:t>
            </a:r>
            <a:endParaRPr sz="180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-4191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60099"/>
              </a:buClr>
              <a:buSzPts val="3000"/>
              <a:buFont typeface="Franklin Gothic"/>
              <a:buChar char="●"/>
            </a:pPr>
            <a:r>
              <a:rPr lang="es" sz="18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Riesgos relacionados con la identidad digital </a:t>
            </a:r>
            <a:endParaRPr sz="180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-4191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60099"/>
              </a:buClr>
              <a:buSzPts val="3000"/>
              <a:buFont typeface="Franklin Gothic"/>
              <a:buChar char="●"/>
            </a:pPr>
            <a:r>
              <a:rPr lang="es" sz="18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Recomendaciones</a:t>
            </a:r>
            <a:endParaRPr sz="180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-4191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60099"/>
              </a:buClr>
              <a:buSzPts val="3000"/>
              <a:buFont typeface="Franklin Gothic"/>
              <a:buChar char="●"/>
            </a:pPr>
            <a:r>
              <a:rPr lang="es" sz="18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</a:t>
            </a:r>
            <a:r>
              <a:rPr lang="es" sz="1800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...</a:t>
            </a:r>
            <a:endParaRPr sz="1800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8613" y="2086900"/>
            <a:ext cx="6904874" cy="282875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8"/>
          <p:cNvSpPr/>
          <p:nvPr/>
        </p:nvSpPr>
        <p:spPr>
          <a:xfrm>
            <a:off x="0" y="-1300"/>
            <a:ext cx="4319700" cy="9498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28"/>
          <p:cNvSpPr txBox="1"/>
          <p:nvPr/>
        </p:nvSpPr>
        <p:spPr>
          <a:xfrm>
            <a:off x="102000" y="232250"/>
            <a:ext cx="4217700" cy="5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4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QUÉ ES LA IDENTIDAD DIGITAL</a:t>
            </a:r>
            <a:endParaRPr sz="24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30" name="Google Shape;130;p28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28"/>
          <p:cNvSpPr txBox="1"/>
          <p:nvPr/>
        </p:nvSpPr>
        <p:spPr>
          <a:xfrm>
            <a:off x="1147300" y="2605050"/>
            <a:ext cx="1620000" cy="12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El conjunto de datos sobre una persona u organización,  accesibles de forma pública través de  Internet. </a:t>
            </a:r>
            <a:endParaRPr sz="1200" b="1" i="0" u="none" strike="noStrike" cap="none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2" name="Google Shape;132;p28"/>
          <p:cNvSpPr txBox="1"/>
          <p:nvPr/>
        </p:nvSpPr>
        <p:spPr>
          <a:xfrm>
            <a:off x="3160150" y="2986475"/>
            <a:ext cx="1501800" cy="12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200">
                <a:solidFill>
                  <a:srgbClr val="BC5561"/>
                </a:solidFill>
                <a:latin typeface="Cambria"/>
                <a:ea typeface="Cambria"/>
                <a:cs typeface="Cambria"/>
                <a:sym typeface="Cambria"/>
              </a:rPr>
              <a:t>Incluye información de la identidad física o analógica pero se expresa y desarrolla en la Web.</a:t>
            </a:r>
            <a:endParaRPr sz="1200" b="1" i="0" u="none" strike="noStrike" cap="none">
              <a:solidFill>
                <a:srgbClr val="BC556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28"/>
          <p:cNvSpPr txBox="1"/>
          <p:nvPr/>
        </p:nvSpPr>
        <p:spPr>
          <a:xfrm>
            <a:off x="5207100" y="2605050"/>
            <a:ext cx="1771800" cy="152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Es u</a:t>
            </a:r>
            <a:r>
              <a:rPr lang="es" sz="1200" i="0" u="none" strike="noStrike" cap="none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na identidad     fragmentada y múltiple,</a:t>
            </a: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 compuesta por</a:t>
            </a:r>
            <a:r>
              <a:rPr lang="es" sz="1200" i="0" u="none" strike="noStrike" cap="none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 diferentes perfiles según el entorno </a:t>
            </a: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o contexto en que se construya.</a:t>
            </a:r>
            <a:endParaRPr sz="1200" b="1" i="0" u="none" strike="noStrike" cap="none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4" name="Google Shape;134;p28"/>
          <p:cNvSpPr txBox="1"/>
          <p:nvPr/>
        </p:nvSpPr>
        <p:spPr>
          <a:xfrm>
            <a:off x="394375" y="1299400"/>
            <a:ext cx="5883600" cy="7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7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La </a:t>
            </a:r>
            <a:r>
              <a:rPr lang="es" sz="1700" b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identidad digital</a:t>
            </a:r>
            <a:r>
              <a:rPr lang="es" sz="17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es un concepto que surge en el ámbito de Internet y la Web 2.0</a:t>
            </a: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. Se define como:</a:t>
            </a: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9" name="Google Shape;139;p29"/>
          <p:cNvGraphicFramePr/>
          <p:nvPr/>
        </p:nvGraphicFramePr>
        <p:xfrm>
          <a:off x="776100" y="1156100"/>
          <a:ext cx="7626675" cy="3800820"/>
        </p:xfrm>
        <a:graphic>
          <a:graphicData uri="http://schemas.openxmlformats.org/drawingml/2006/table">
            <a:tbl>
              <a:tblPr>
                <a:noFill/>
                <a:tableStyleId>{CA3C1A46-7C4F-472A-9597-2F44D7A2EEFE}</a:tableStyleId>
              </a:tblPr>
              <a:tblGrid>
                <a:gridCol w="7626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31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1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1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1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1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1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1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0" name="Google Shape;140;p29"/>
          <p:cNvSpPr/>
          <p:nvPr/>
        </p:nvSpPr>
        <p:spPr>
          <a:xfrm>
            <a:off x="8900" y="0"/>
            <a:ext cx="6349200" cy="10161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s" sz="24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CARACTERÍSTICAS DE LA  IDENTIDAD DIGITAL</a:t>
            </a:r>
            <a:endParaRPr sz="2400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41" name="Google Shape;141;p29"/>
          <p:cNvSpPr txBox="1"/>
          <p:nvPr/>
        </p:nvSpPr>
        <p:spPr>
          <a:xfrm>
            <a:off x="3057650" y="1104250"/>
            <a:ext cx="527580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S</a:t>
            </a:r>
            <a:r>
              <a:rPr lang="es" sz="12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 construye a medida que proyectamos nuestra personalidad en la Web, sobre todo</a:t>
            </a: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es" sz="12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en las redes sociales</a:t>
            </a: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.</a:t>
            </a:r>
            <a:endParaRPr sz="12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2" name="Google Shape;142;p29"/>
          <p:cNvSpPr txBox="1"/>
          <p:nvPr/>
        </p:nvSpPr>
        <p:spPr>
          <a:xfrm>
            <a:off x="3057650" y="1643050"/>
            <a:ext cx="527580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Está basada en gran medida en la experiencia interpersonal, a partir de las distintas interacciones que se producen en la Web.</a:t>
            </a:r>
            <a:r>
              <a:rPr lang="es" sz="12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endParaRPr sz="12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3" name="Google Shape;143;p29"/>
          <p:cNvSpPr txBox="1"/>
          <p:nvPr/>
        </p:nvSpPr>
        <p:spPr>
          <a:xfrm>
            <a:off x="3057650" y="2177650"/>
            <a:ext cx="527580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No solo se construye con los datos que aporta la persona física, sino también con las muchas informaciones indirectas que aportan terceros.</a:t>
            </a:r>
            <a:endParaRPr sz="12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4" name="Google Shape;144;p29"/>
          <p:cNvSpPr txBox="1"/>
          <p:nvPr/>
        </p:nvSpPr>
        <p:spPr>
          <a:xfrm>
            <a:off x="3057650" y="2630650"/>
            <a:ext cx="5275800" cy="7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Es valiosa porque genera la confianza y la predecibilidad necesarias para realizar transacciones</a:t>
            </a:r>
            <a:r>
              <a:rPr lang="es" sz="1200" b="0" i="0" u="none" strike="noStrike" cap="none">
                <a:latin typeface="Cambria"/>
                <a:ea typeface="Cambria"/>
                <a:cs typeface="Cambria"/>
                <a:sym typeface="Cambria"/>
              </a:rPr>
              <a:t> en la Web. Es real porque</a:t>
            </a: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 puede producir efectos negativos o positivos en el mundo real. </a:t>
            </a:r>
            <a:endParaRPr sz="12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5" name="Google Shape;145;p29"/>
          <p:cNvSpPr txBox="1"/>
          <p:nvPr/>
        </p:nvSpPr>
        <p:spPr>
          <a:xfrm>
            <a:off x="3057650" y="3221200"/>
            <a:ext cx="527580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Pueden coexistir varias identidades según diferentes contextos o entornos. La divulgación de información en un contexto erróneo puede tener un impacto negativo en tu identidad digital.</a:t>
            </a:r>
            <a:endParaRPr sz="1200"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6" name="Google Shape;146;p29"/>
          <p:cNvSpPr txBox="1"/>
          <p:nvPr/>
        </p:nvSpPr>
        <p:spPr>
          <a:xfrm>
            <a:off x="3065050" y="3838175"/>
            <a:ext cx="527580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" sz="12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No </a:t>
            </a: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permite conocer a la persona directamente, sino las referencias publicadas de esa persona.</a:t>
            </a:r>
            <a:endParaRPr sz="12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7" name="Google Shape;147;p29"/>
          <p:cNvSpPr txBox="1"/>
          <p:nvPr/>
        </p:nvSpPr>
        <p:spPr>
          <a:xfrm>
            <a:off x="3057650" y="4324450"/>
            <a:ext cx="540990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" sz="12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Es </a:t>
            </a: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una identidad en cambio constante  pues se conforma a partir de un flujo contínuo de información.</a:t>
            </a:r>
            <a:r>
              <a:rPr lang="es" sz="12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endParaRPr sz="12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8" name="Google Shape;148;p29"/>
          <p:cNvSpPr txBox="1"/>
          <p:nvPr/>
        </p:nvSpPr>
        <p:spPr>
          <a:xfrm>
            <a:off x="676400" y="1222600"/>
            <a:ext cx="17022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SOCIAL</a:t>
            </a:r>
            <a:endParaRPr sz="14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49" name="Google Shape;149;p29"/>
          <p:cNvSpPr txBox="1"/>
          <p:nvPr/>
        </p:nvSpPr>
        <p:spPr>
          <a:xfrm>
            <a:off x="676450" y="1759825"/>
            <a:ext cx="17022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S</a:t>
            </a:r>
            <a:r>
              <a:rPr lang="es" sz="1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UBJETIVA</a:t>
            </a:r>
            <a:endParaRPr sz="14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50" name="Google Shape;150;p29"/>
          <p:cNvSpPr txBox="1"/>
          <p:nvPr/>
        </p:nvSpPr>
        <p:spPr>
          <a:xfrm>
            <a:off x="676450" y="2297038"/>
            <a:ext cx="17022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COMPUESTA</a:t>
            </a:r>
            <a:endParaRPr sz="14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51" name="Google Shape;151;p29"/>
          <p:cNvSpPr txBox="1"/>
          <p:nvPr/>
        </p:nvSpPr>
        <p:spPr>
          <a:xfrm>
            <a:off x="676450" y="2809675"/>
            <a:ext cx="17022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    </a:t>
            </a:r>
            <a:r>
              <a:rPr lang="es" sz="1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VALIOSA Y REAL </a:t>
            </a: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 </a:t>
            </a:r>
            <a:endParaRPr sz="14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52" name="Google Shape;152;p29"/>
          <p:cNvSpPr txBox="1"/>
          <p:nvPr/>
        </p:nvSpPr>
        <p:spPr>
          <a:xfrm>
            <a:off x="676450" y="3350950"/>
            <a:ext cx="17022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CONTEXTU</a:t>
            </a:r>
            <a:r>
              <a:rPr lang="es" sz="1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AL</a:t>
            </a:r>
            <a:endParaRPr sz="14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53" name="Google Shape;153;p29"/>
          <p:cNvSpPr txBox="1"/>
          <p:nvPr/>
        </p:nvSpPr>
        <p:spPr>
          <a:xfrm>
            <a:off x="676450" y="3892225"/>
            <a:ext cx="17022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REFERENCIAL</a:t>
            </a:r>
            <a:endParaRPr sz="14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54" name="Google Shape;154;p29"/>
          <p:cNvSpPr txBox="1"/>
          <p:nvPr/>
        </p:nvSpPr>
        <p:spPr>
          <a:xfrm>
            <a:off x="676450" y="4433500"/>
            <a:ext cx="17022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DINÁMICA</a:t>
            </a:r>
            <a:endParaRPr sz="14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55" name="Google Shape;155;p29"/>
          <p:cNvSpPr/>
          <p:nvPr/>
        </p:nvSpPr>
        <p:spPr>
          <a:xfrm>
            <a:off x="2430600" y="1208025"/>
            <a:ext cx="463500" cy="419400"/>
          </a:xfrm>
          <a:prstGeom prst="ellipse">
            <a:avLst/>
          </a:prstGeom>
          <a:solidFill>
            <a:srgbClr val="38967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29"/>
          <p:cNvSpPr txBox="1"/>
          <p:nvPr/>
        </p:nvSpPr>
        <p:spPr>
          <a:xfrm>
            <a:off x="2648625" y="1434113"/>
            <a:ext cx="6672600" cy="7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29"/>
          <p:cNvSpPr txBox="1"/>
          <p:nvPr/>
        </p:nvSpPr>
        <p:spPr>
          <a:xfrm>
            <a:off x="2430600" y="1104250"/>
            <a:ext cx="463500" cy="4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1</a:t>
            </a:r>
            <a:endParaRPr sz="2400" b="1">
              <a:solidFill>
                <a:srgbClr val="F3F3F3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58" name="Google Shape;158;p29"/>
          <p:cNvSpPr/>
          <p:nvPr/>
        </p:nvSpPr>
        <p:spPr>
          <a:xfrm>
            <a:off x="2430600" y="1741425"/>
            <a:ext cx="463500" cy="419400"/>
          </a:xfrm>
          <a:prstGeom prst="ellipse">
            <a:avLst/>
          </a:prstGeom>
          <a:solidFill>
            <a:srgbClr val="38967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29"/>
          <p:cNvSpPr txBox="1"/>
          <p:nvPr/>
        </p:nvSpPr>
        <p:spPr>
          <a:xfrm>
            <a:off x="2374800" y="1677175"/>
            <a:ext cx="575100" cy="53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2</a:t>
            </a:r>
            <a:endParaRPr sz="2400" b="1">
              <a:solidFill>
                <a:srgbClr val="F3F3F3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0" name="Google Shape;160;p29"/>
          <p:cNvSpPr/>
          <p:nvPr/>
        </p:nvSpPr>
        <p:spPr>
          <a:xfrm>
            <a:off x="2430600" y="2274825"/>
            <a:ext cx="463500" cy="419400"/>
          </a:xfrm>
          <a:prstGeom prst="ellipse">
            <a:avLst/>
          </a:prstGeom>
          <a:solidFill>
            <a:srgbClr val="38967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29"/>
          <p:cNvSpPr txBox="1"/>
          <p:nvPr/>
        </p:nvSpPr>
        <p:spPr>
          <a:xfrm>
            <a:off x="2430600" y="2183900"/>
            <a:ext cx="463500" cy="53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3</a:t>
            </a:r>
            <a:endParaRPr sz="2400" b="1">
              <a:solidFill>
                <a:srgbClr val="F3F3F3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2" name="Google Shape;162;p29"/>
          <p:cNvSpPr/>
          <p:nvPr/>
        </p:nvSpPr>
        <p:spPr>
          <a:xfrm>
            <a:off x="2430600" y="2808225"/>
            <a:ext cx="463500" cy="419400"/>
          </a:xfrm>
          <a:prstGeom prst="ellipse">
            <a:avLst/>
          </a:prstGeom>
          <a:solidFill>
            <a:srgbClr val="38967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29"/>
          <p:cNvSpPr txBox="1"/>
          <p:nvPr/>
        </p:nvSpPr>
        <p:spPr>
          <a:xfrm>
            <a:off x="2374800" y="2723888"/>
            <a:ext cx="575100" cy="53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4</a:t>
            </a:r>
            <a:endParaRPr sz="2400" b="1">
              <a:solidFill>
                <a:srgbClr val="F3F3F3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4" name="Google Shape;164;p29"/>
          <p:cNvSpPr/>
          <p:nvPr/>
        </p:nvSpPr>
        <p:spPr>
          <a:xfrm>
            <a:off x="2430600" y="3341625"/>
            <a:ext cx="463500" cy="419400"/>
          </a:xfrm>
          <a:prstGeom prst="ellipse">
            <a:avLst/>
          </a:prstGeom>
          <a:solidFill>
            <a:srgbClr val="38967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29"/>
          <p:cNvSpPr txBox="1"/>
          <p:nvPr/>
        </p:nvSpPr>
        <p:spPr>
          <a:xfrm>
            <a:off x="2372150" y="3281038"/>
            <a:ext cx="575100" cy="53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4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5</a:t>
            </a:r>
            <a:endParaRPr b="1"/>
          </a:p>
        </p:txBody>
      </p:sp>
      <p:sp>
        <p:nvSpPr>
          <p:cNvPr id="166" name="Google Shape;166;p29"/>
          <p:cNvSpPr/>
          <p:nvPr/>
        </p:nvSpPr>
        <p:spPr>
          <a:xfrm>
            <a:off x="2430600" y="3951225"/>
            <a:ext cx="463500" cy="419400"/>
          </a:xfrm>
          <a:prstGeom prst="ellipse">
            <a:avLst/>
          </a:prstGeom>
          <a:solidFill>
            <a:srgbClr val="38967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29"/>
          <p:cNvSpPr/>
          <p:nvPr/>
        </p:nvSpPr>
        <p:spPr>
          <a:xfrm>
            <a:off x="2430600" y="4484625"/>
            <a:ext cx="463500" cy="419400"/>
          </a:xfrm>
          <a:prstGeom prst="ellipse">
            <a:avLst/>
          </a:prstGeom>
          <a:solidFill>
            <a:srgbClr val="38967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29"/>
          <p:cNvSpPr txBox="1"/>
          <p:nvPr/>
        </p:nvSpPr>
        <p:spPr>
          <a:xfrm>
            <a:off x="2348000" y="3889888"/>
            <a:ext cx="623400" cy="43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4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6</a:t>
            </a:r>
            <a:endParaRPr/>
          </a:p>
        </p:txBody>
      </p:sp>
      <p:sp>
        <p:nvSpPr>
          <p:cNvPr id="169" name="Google Shape;169;p29"/>
          <p:cNvSpPr txBox="1"/>
          <p:nvPr/>
        </p:nvSpPr>
        <p:spPr>
          <a:xfrm>
            <a:off x="2413200" y="4408450"/>
            <a:ext cx="498300" cy="505800"/>
          </a:xfrm>
          <a:prstGeom prst="rect">
            <a:avLst/>
          </a:prstGeom>
          <a:noFill/>
          <a:ln>
            <a:noFill/>
          </a:ln>
          <a:effectLst>
            <a:reflection dist="38100" dir="5400000" fadeDir="5400012" sy="-100000" algn="bl" rotWithShape="0"/>
          </a:effectLst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4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7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0"/>
          <p:cNvSpPr/>
          <p:nvPr/>
        </p:nvSpPr>
        <p:spPr>
          <a:xfrm>
            <a:off x="1506200" y="1263875"/>
            <a:ext cx="6732000" cy="3807000"/>
          </a:xfrm>
          <a:prstGeom prst="rect">
            <a:avLst/>
          </a:prstGeom>
          <a:solidFill>
            <a:srgbClr val="38967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30"/>
          <p:cNvSpPr txBox="1"/>
          <p:nvPr/>
        </p:nvSpPr>
        <p:spPr>
          <a:xfrm>
            <a:off x="1644750" y="768675"/>
            <a:ext cx="2121000" cy="41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400" b="1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76" name="Google Shape;176;p30"/>
          <p:cNvSpPr txBox="1"/>
          <p:nvPr/>
        </p:nvSpPr>
        <p:spPr>
          <a:xfrm>
            <a:off x="1556825" y="1263950"/>
            <a:ext cx="6681300" cy="380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660099"/>
              </a:buClr>
              <a:buSzPts val="1800"/>
              <a:buFont typeface="Cambria"/>
              <a:buChar char="★"/>
            </a:pPr>
            <a:r>
              <a:rPr lang="es" b="1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Programas maliciosos (malware):</a:t>
            </a:r>
            <a:r>
              <a:rPr lang="es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 su propósito principal es borrar, bloquear, modificar o copiar datos de los usuarios (virus, gusanos, troyanos…).</a:t>
            </a:r>
            <a:endParaRPr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660099"/>
              </a:buClr>
              <a:buSzPts val="1800"/>
              <a:buFont typeface="Cambria"/>
              <a:buChar char="★"/>
            </a:pPr>
            <a:r>
              <a:rPr lang="es" b="1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Phishing: </a:t>
            </a:r>
            <a:r>
              <a:rPr lang="es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método utilizado para conseguir de forma fraudulenta (correo-e, llamadas telefónicas…) que se revele información personal (contraseñas, datos de tarjetas de crédito…)</a:t>
            </a:r>
            <a:endParaRPr b="1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660099"/>
              </a:buClr>
              <a:buSzPts val="1800"/>
              <a:buFont typeface="Cambria"/>
              <a:buChar char="★"/>
            </a:pPr>
            <a:r>
              <a:rPr lang="es" b="1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Pharming: </a:t>
            </a:r>
            <a:r>
              <a:rPr lang="es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práctica engañosa para redirigir</a:t>
            </a:r>
            <a:r>
              <a:rPr lang="es" b="1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es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un sitio web a otro falso, muy similar en apariencia, que instala software malicioso en el equipo del visitante o que inspecciona los datos personales del usuario.</a:t>
            </a:r>
            <a:endParaRPr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80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77" name="Google Shape;177;p30"/>
          <p:cNvSpPr/>
          <p:nvPr/>
        </p:nvSpPr>
        <p:spPr>
          <a:xfrm>
            <a:off x="0" y="-1300"/>
            <a:ext cx="5777100" cy="9498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Arial"/>
              <a:buNone/>
            </a:pPr>
            <a:r>
              <a:rPr lang="es" sz="2400" b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 RIESGOS PARA LA IDENTIDAD DIGITAL.   ROBO DE INFORMACIÓN PERSONAL </a:t>
            </a:r>
            <a:endParaRPr sz="2400" i="0" u="none" strike="sng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1"/>
          <p:cNvSpPr/>
          <p:nvPr/>
        </p:nvSpPr>
        <p:spPr>
          <a:xfrm>
            <a:off x="1506200" y="1263875"/>
            <a:ext cx="6579900" cy="3476100"/>
          </a:xfrm>
          <a:prstGeom prst="rect">
            <a:avLst/>
          </a:prstGeom>
          <a:solidFill>
            <a:srgbClr val="38967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31"/>
          <p:cNvSpPr txBox="1"/>
          <p:nvPr/>
        </p:nvSpPr>
        <p:spPr>
          <a:xfrm>
            <a:off x="1644750" y="768675"/>
            <a:ext cx="2121000" cy="41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400" b="1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84" name="Google Shape;184;p31"/>
          <p:cNvSpPr txBox="1"/>
          <p:nvPr/>
        </p:nvSpPr>
        <p:spPr>
          <a:xfrm>
            <a:off x="1506200" y="1324175"/>
            <a:ext cx="6579900" cy="3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660099"/>
              </a:buClr>
              <a:buSzPts val="1400"/>
              <a:buFont typeface="Cambria"/>
              <a:buChar char="★"/>
            </a:pPr>
            <a:r>
              <a:rPr lang="es" b="1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Suplantación de la identidad digital</a:t>
            </a:r>
            <a:r>
              <a:rPr lang="es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: se produce cuando alguien malintencionado se apropia indebidamente de la identidad digital de otra persona y actúa en su nombre.</a:t>
            </a:r>
            <a:endParaRPr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660099"/>
              </a:buClr>
              <a:buSzPts val="1400"/>
              <a:buFont typeface="Cambria"/>
              <a:buChar char="★"/>
            </a:pPr>
            <a:r>
              <a:rPr lang="es" b="1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Amenazas para la privacidad</a:t>
            </a:r>
            <a:r>
              <a:rPr lang="es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: al participar en medios sociales pierdes el control sobre la difusión de la información que publicas y otras personas pueden hacer un uso inadecuado de la misma. </a:t>
            </a:r>
            <a:endParaRPr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660099"/>
              </a:buClr>
              <a:buSzPts val="1400"/>
              <a:buFont typeface="Cambria"/>
              <a:buChar char="★"/>
            </a:pPr>
            <a:r>
              <a:rPr lang="es" b="1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Ataques a la imagen y a la reputación online</a:t>
            </a:r>
            <a:r>
              <a:rPr lang="es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: el riesgo de sufrir un ataque al honor o a la reputación aumenta en Internet, ya que la viralidad en la difusión de los contenidos dificulta el control de la información personal por parte del propietario.</a:t>
            </a:r>
            <a:endParaRPr sz="180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80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85" name="Google Shape;185;p31"/>
          <p:cNvSpPr/>
          <p:nvPr/>
        </p:nvSpPr>
        <p:spPr>
          <a:xfrm>
            <a:off x="0" y="-1300"/>
            <a:ext cx="5737200" cy="9498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Arial"/>
              <a:buNone/>
            </a:pPr>
            <a:r>
              <a:rPr lang="es" sz="2400" b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 RIESGOS PARA LA IDENTIDAD DIGITAL.       ALTERACIÓN DE LA IDENTIDAD</a:t>
            </a:r>
            <a:endParaRPr sz="2400" i="0" u="none" strike="sng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791</Words>
  <Application>Microsoft Office PowerPoint</Application>
  <PresentationFormat>Presentación en pantalla (16:9)</PresentationFormat>
  <Paragraphs>118</Paragraphs>
  <Slides>13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13</vt:i4>
      </vt:variant>
    </vt:vector>
  </HeadingPairs>
  <TitlesOfParts>
    <vt:vector size="22" baseType="lpstr">
      <vt:lpstr>Arial</vt:lpstr>
      <vt:lpstr>Franklin Gothic</vt:lpstr>
      <vt:lpstr>Calibri</vt:lpstr>
      <vt:lpstr>Verdana</vt:lpstr>
      <vt:lpstr>Bliss Pro</vt:lpstr>
      <vt:lpstr>Candara</vt:lpstr>
      <vt:lpstr>Cambria</vt:lpstr>
      <vt:lpstr>Simple Light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Garbiñe Ustarroz</dc:creator>
  <cp:lastModifiedBy>Garbiñe Ustarroz</cp:lastModifiedBy>
  <cp:revision>2</cp:revision>
  <dcterms:modified xsi:type="dcterms:W3CDTF">2019-10-18T13:48:54Z</dcterms:modified>
</cp:coreProperties>
</file>