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67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Franklin Gothic" panose="020B0604020202020204" charset="0"/>
      <p:bold r:id="rId18"/>
    </p:embeddedFont>
    <p:embeddedFont>
      <p:font typeface="Verdana" panose="020B0604030504040204" pitchFamily="34" charset="0"/>
      <p:regular r:id="rId19"/>
      <p:bold r:id="rId20"/>
      <p:italic r:id="rId21"/>
      <p:boldItalic r:id="rId22"/>
    </p:embeddedFont>
    <p:embeddedFont>
      <p:font typeface="Candara" panose="020E0502030303020204" pitchFamily="34" charset="0"/>
      <p:regular r:id="rId23"/>
      <p:bold r:id="rId24"/>
      <p:italic r:id="rId25"/>
      <p:boldItalic r:id="rId26"/>
    </p:embeddedFont>
    <p:embeddedFont>
      <p:font typeface="Cambria" panose="02040503050406030204" pitchFamily="18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F7BA57D-9837-44EF-9535-4C0FF3568B16}">
  <a:tblStyle styleId="{2F7BA57D-9837-44EF-9535-4C0FF3568B16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dc82ffc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g3dc82ffc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dc82ffcfd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g3dc82ffcfd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u.com/fapacealmeria/docs/guia_identidad_reputacion_usuario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ecd.org/sti/ieconomy/40204773.doc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2.6. Gestión de la identidad digital: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/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¿Qué es la identidad digital?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291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0"/>
          <p:cNvSpPr/>
          <p:nvPr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0"/>
          <p:cNvSpPr/>
          <p:nvPr/>
        </p:nvSpPr>
        <p:spPr>
          <a:xfrm>
            <a:off x="1359150" y="1711025"/>
            <a:ext cx="6425700" cy="30264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0"/>
          <p:cNvSpPr txBox="1"/>
          <p:nvPr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24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8" name="Google Shape;178;p20"/>
          <p:cNvSpPr txBox="1"/>
          <p:nvPr/>
        </p:nvSpPr>
        <p:spPr>
          <a:xfrm>
            <a:off x="1506150" y="1866300"/>
            <a:ext cx="6131700" cy="28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Consulta el capítulo 2 de la</a:t>
            </a: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Guía de la identidad y reputación online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Consulta el documento de la OCDE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At a Crossroads: Personhood and Digital</a:t>
            </a:r>
            <a:r>
              <a:rPr lang="es" sz="1800" b="1" u="sng">
                <a:solidFill>
                  <a:srgbClr val="660099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 </a:t>
            </a:r>
            <a:endParaRPr b="1"/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u="sng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Identity in the Information Society - OECD.org</a:t>
            </a:r>
            <a:endParaRPr/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uFill>
                <a:noFill/>
              </a:uFill>
              <a:latin typeface="Cambria"/>
              <a:ea typeface="Cambria"/>
              <a:cs typeface="Cambria"/>
              <a:sym typeface="Cambria"/>
              <a:hlinkClick r:id="rId4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1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2.6. Gestión de la identidad digital: 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¿Qué es la identidad digital?</a:t>
            </a:r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644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175275" y="1069475"/>
            <a:ext cx="2748000" cy="19071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1">
                <a:solidFill>
                  <a:srgbClr val="8C3743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¿Qué es la identidad digital?</a:t>
            </a:r>
            <a:endParaRPr sz="3000" b="1" i="0" u="none" strike="noStrike" cap="none">
              <a:solidFill>
                <a:srgbClr val="8C3743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52625" y="1069475"/>
            <a:ext cx="27933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Comunicación y colaboración. </a:t>
            </a:r>
            <a:b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Gestión de la identidad digital</a:t>
            </a: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/>
        </p:nvSpPr>
        <p:spPr>
          <a:xfrm>
            <a:off x="2998125" y="2186913"/>
            <a:ext cx="5370900" cy="23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Saber qué es la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identidad digital.</a:t>
            </a: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  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Conocer con qué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elementos 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 construye la </a:t>
            </a:r>
            <a:b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identidad digital</a:t>
            </a: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Conocer cuáles son sus </a:t>
            </a: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características</a:t>
            </a:r>
            <a:r>
              <a:rPr lang="es" sz="18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   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00" y="2312900"/>
            <a:ext cx="3064025" cy="1905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1506200" y="1263875"/>
            <a:ext cx="6176100" cy="31509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644750" y="7686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24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24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1720800" y="1384525"/>
            <a:ext cx="5828400" cy="25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30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es la identidad digital </a:t>
            </a:r>
            <a:endParaRPr sz="180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419100" algn="l" rtl="0"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30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Elementos que componen la identidad digital</a:t>
            </a:r>
            <a:endParaRPr sz="180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30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Características de la identidad digital</a:t>
            </a:r>
            <a:endParaRPr sz="180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8825"/>
              </a:buClr>
              <a:buSzPts val="3000"/>
              <a:buFont typeface="Franklin Gothic"/>
              <a:buChar char="●"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</a:t>
            </a:r>
            <a:r>
              <a:rPr lang="es" sz="1800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...</a:t>
            </a:r>
            <a:endParaRPr sz="180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8613" y="2035200"/>
            <a:ext cx="6904874" cy="28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/>
          <p:nvPr/>
        </p:nvSpPr>
        <p:spPr>
          <a:xfrm>
            <a:off x="0" y="-1300"/>
            <a:ext cx="4319700" cy="9498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102000" y="232250"/>
            <a:ext cx="4217700" cy="5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ES LA IDENTIDAD DIGITAL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1147300" y="2605050"/>
            <a:ext cx="16200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El conjunto de datos sobre una persona u organización,  accesibles de forma pública través de Internet. 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3160150" y="2986475"/>
            <a:ext cx="1501800" cy="1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BC5561"/>
                </a:solidFill>
                <a:latin typeface="Cambria"/>
                <a:ea typeface="Cambria"/>
                <a:cs typeface="Cambria"/>
                <a:sym typeface="Cambria"/>
              </a:rPr>
              <a:t>Incluye información de la identidad física o analógica pero se expresa y desarrolla en la Web.</a:t>
            </a:r>
            <a:endParaRPr sz="1200" b="1" i="0" u="none" strike="noStrike" cap="none">
              <a:solidFill>
                <a:srgbClr val="BC556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5207100" y="2605050"/>
            <a:ext cx="1771800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Es u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na identidad     fragmentada y múltiple,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compuesta por</a:t>
            </a:r>
            <a:r>
              <a:rPr lang="es" sz="12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diferentes perfiles según el entorno </a:t>
            </a:r>
            <a:r>
              <a:rPr lang="es" sz="1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o contexto en que se construya.</a:t>
            </a:r>
            <a:endParaRPr sz="1200" b="1" i="0" u="none" strike="noStrike" cap="non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394375" y="1299400"/>
            <a:ext cx="5883600" cy="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7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</a:t>
            </a:r>
            <a:r>
              <a:rPr lang="es" sz="17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identidad digital</a:t>
            </a:r>
            <a:r>
              <a:rPr lang="es" sz="17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es un concepto que surge en el ámbito de Internet y la Web 2.0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. Se define como: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306300" y="210450"/>
            <a:ext cx="3633300" cy="5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¿QUÉ DICE LA WEB DE TI?</a:t>
            </a:r>
            <a:endParaRPr sz="24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6" name="Google Shape;96;p17"/>
          <p:cNvSpPr txBox="1"/>
          <p:nvPr/>
        </p:nvSpPr>
        <p:spPr>
          <a:xfrm>
            <a:off x="-8850" y="1424250"/>
            <a:ext cx="9161700" cy="1016100"/>
          </a:xfrm>
          <a:prstGeom prst="rect">
            <a:avLst/>
          </a:prstGeom>
          <a:solidFill>
            <a:srgbClr val="BC556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000" marR="720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 quieres tener una idea clara de tu identidad digital, busca tu nombre y apellidos en </a:t>
            </a:r>
            <a:r>
              <a:rPr lang="es" sz="1800" b="1" u="sng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Google</a:t>
            </a: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y descubre </a:t>
            </a:r>
            <a:r>
              <a:rPr lang="es" sz="1800" b="1" u="sng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 que dice la Web de ti</a:t>
            </a:r>
            <a:r>
              <a:rPr lang="es" sz="18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a través de fotos, comentarios, enlaces, información académica...</a:t>
            </a:r>
            <a:endParaRPr sz="1800" b="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7" name="Google Shape;97;p17"/>
          <p:cNvSpPr/>
          <p:nvPr/>
        </p:nvSpPr>
        <p:spPr>
          <a:xfrm>
            <a:off x="3767100" y="3301225"/>
            <a:ext cx="5376900" cy="759900"/>
          </a:xfrm>
          <a:prstGeom prst="rect">
            <a:avLst/>
          </a:prstGeom>
          <a:solidFill>
            <a:srgbClr val="938825"/>
          </a:solidFill>
          <a:ln w="38100" cap="flat" cmpd="sng">
            <a:solidFill>
              <a:srgbClr val="BC55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7"/>
          <p:cNvSpPr txBox="1"/>
          <p:nvPr/>
        </p:nvSpPr>
        <p:spPr>
          <a:xfrm>
            <a:off x="3767100" y="3344125"/>
            <a:ext cx="5220600" cy="6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Recuerda que </a:t>
            </a:r>
            <a:r>
              <a:rPr lang="es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debes poner en el buscador tu nombre y apellidos entre comillas. Por ejemplo: “Silvia Rodríguez Méndez”</a:t>
            </a:r>
            <a:r>
              <a:rPr lang="es" sz="1400" b="0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7"/>
          <p:cNvSpPr/>
          <p:nvPr/>
        </p:nvSpPr>
        <p:spPr>
          <a:xfrm>
            <a:off x="132900" y="2521550"/>
            <a:ext cx="2920200" cy="2544000"/>
          </a:xfrm>
          <a:prstGeom prst="ellipse">
            <a:avLst/>
          </a:prstGeom>
          <a:solidFill>
            <a:srgbClr val="BFAF0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" sz="1600" b="1" i="1">
                <a:latin typeface="Franklin Gothic"/>
                <a:ea typeface="Franklin Gothic"/>
                <a:cs typeface="Franklin Gothic"/>
                <a:sym typeface="Franklin Gothic"/>
              </a:rPr>
              <a:t>Todo lo que alguna vez publicaste en la Web queda grabado y disponible para cualquier persona que quiera buscar información sobre ti</a:t>
            </a:r>
            <a:endParaRPr sz="1600" b="1" i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8"/>
          <p:cNvGraphicFramePr/>
          <p:nvPr/>
        </p:nvGraphicFramePr>
        <p:xfrm>
          <a:off x="776100" y="1156100"/>
          <a:ext cx="7626675" cy="3723125"/>
        </p:xfrm>
        <a:graphic>
          <a:graphicData uri="http://schemas.openxmlformats.org/drawingml/2006/table">
            <a:tbl>
              <a:tblPr>
                <a:noFill/>
                <a:tableStyleId>{2F7BA57D-9837-44EF-9535-4C0FF3568B16}</a:tableStyleId>
              </a:tblPr>
              <a:tblGrid>
                <a:gridCol w="7626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5" name="Google Shape;105;p18"/>
          <p:cNvSpPr/>
          <p:nvPr/>
        </p:nvSpPr>
        <p:spPr>
          <a:xfrm>
            <a:off x="8900" y="0"/>
            <a:ext cx="54831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ELEMENTOS DE LA IDENTIDAD DIGITAL</a:t>
            </a:r>
            <a:endParaRPr sz="240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6" name="Google Shape;106;p18"/>
          <p:cNvSpPr txBox="1"/>
          <p:nvPr/>
        </p:nvSpPr>
        <p:spPr>
          <a:xfrm>
            <a:off x="3057650" y="11042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¿Usas tu nombre legal o uno ficticio? ¿Qué tipo de nombre es? ¿Qué dice sobre ti? ¿Usas un solo nick o varios?</a:t>
            </a:r>
            <a:endParaRPr sz="1200" i="0" u="none" strike="noStrike" cap="none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7" name="Google Shape;107;p18"/>
          <p:cNvSpPr txBox="1"/>
          <p:nvPr/>
        </p:nvSpPr>
        <p:spPr>
          <a:xfrm>
            <a:off x="3057650" y="1794825"/>
            <a:ext cx="52758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¿Usas una foto que te representa o una ficticia? ¿Qué dice esa imagen de ti?</a:t>
            </a: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8" name="Google Shape;108;p18"/>
          <p:cNvSpPr txBox="1"/>
          <p:nvPr/>
        </p:nvSpPr>
        <p:spPr>
          <a:xfrm>
            <a:off x="3057650" y="21776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Los contenidos que publicas, dónde los publicas y cómo los publicas son elementos fundamentales de tu identidad digital.</a:t>
            </a:r>
            <a:endParaRPr sz="1200" b="0" i="0" u="none" strike="noStrike" cap="none">
              <a:solidFill>
                <a:srgbClr val="0000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9" name="Google Shape;109;p18"/>
          <p:cNvSpPr txBox="1"/>
          <p:nvPr/>
        </p:nvSpPr>
        <p:spPr>
          <a:xfrm>
            <a:off x="3057650" y="27164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Los servicios que usas (blogs, instagram, facebook) son, en el ámbito digital, como la ropa que llevas o los sitios que frecuentas</a:t>
            </a: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 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0" name="Google Shape;110;p18"/>
          <p:cNvSpPr txBox="1"/>
          <p:nvPr/>
        </p:nvSpPr>
        <p:spPr>
          <a:xfrm>
            <a:off x="3057650" y="32510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Los contactos que tienes, ¿son muchos o pocos? ¿Qué tipo de personas son? ¿Te relacionas con frecuencia? ¿Cómo son esas relaciones?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1" name="Google Shape;111;p18"/>
          <p:cNvSpPr txBox="1"/>
          <p:nvPr/>
        </p:nvSpPr>
        <p:spPr>
          <a:xfrm>
            <a:off x="3057650" y="3744625"/>
            <a:ext cx="54099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¿Dejas comentarios, enlaces? ¿Qué tipo de comentarios y en qué tono? ¿Qué dicen de ti otras personas, cómo te valoran? Las opiniones de otros forman parte de tu identidad digital</a:t>
            </a:r>
            <a:endParaRPr sz="1200" b="0" i="0" u="none" strike="noStrike" cap="none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3057650" y="432430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Tus ausencias también forman parte de tu identidad digital. ¿No tienes blog? ¿Qué servicios no usas? ¿Qué cosas no publicas? ¿Qué tipo de contactos no tienes?  </a:t>
            </a: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676450" y="121120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NICK</a:t>
            </a:r>
            <a:endParaRPr sz="1400" b="1" i="0" u="none" strike="noStrike" cap="none">
              <a:solidFill>
                <a:srgbClr val="0000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676450" y="175982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AVATAR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326575" y="2297050"/>
            <a:ext cx="20520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  PUBLICACIONES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6" name="Google Shape;116;p18"/>
          <p:cNvSpPr txBox="1"/>
          <p:nvPr/>
        </p:nvSpPr>
        <p:spPr>
          <a:xfrm>
            <a:off x="676450" y="280967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SERVICIOS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676450" y="335095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CONTACTOS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8" name="Google Shape;118;p18"/>
          <p:cNvSpPr txBox="1"/>
          <p:nvPr/>
        </p:nvSpPr>
        <p:spPr>
          <a:xfrm>
            <a:off x="676450" y="389222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COMENTARIOS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9" name="Google Shape;119;p18"/>
          <p:cNvSpPr txBox="1"/>
          <p:nvPr/>
        </p:nvSpPr>
        <p:spPr>
          <a:xfrm>
            <a:off x="676450" y="443350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AUSENCIAS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2486550" y="1211200"/>
            <a:ext cx="4632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1" name="Google Shape;12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 flipH="1">
            <a:off x="2486538" y="1189312"/>
            <a:ext cx="463225" cy="46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 txBox="1"/>
          <p:nvPr/>
        </p:nvSpPr>
        <p:spPr>
          <a:xfrm>
            <a:off x="2486400" y="1113713"/>
            <a:ext cx="4635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1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23" name="Google Shape;12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550" y="1723675"/>
            <a:ext cx="463200" cy="46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513" y="2253525"/>
            <a:ext cx="463200" cy="46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538" y="2783325"/>
            <a:ext cx="463200" cy="46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538" y="3315425"/>
            <a:ext cx="463200" cy="46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 txBox="1"/>
          <p:nvPr/>
        </p:nvSpPr>
        <p:spPr>
          <a:xfrm>
            <a:off x="2486400" y="3847525"/>
            <a:ext cx="4635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 </a:t>
            </a:r>
            <a:r>
              <a:rPr lang="es" sz="1800" b="1">
                <a:solidFill>
                  <a:srgbClr val="EFEFEF"/>
                </a:solidFill>
              </a:rPr>
              <a:t>1</a:t>
            </a:r>
            <a:endParaRPr sz="1800" b="1">
              <a:solidFill>
                <a:srgbClr val="EFEFEF"/>
              </a:solidFill>
            </a:endParaRPr>
          </a:p>
        </p:txBody>
      </p:sp>
      <p:pic>
        <p:nvPicPr>
          <p:cNvPr id="128" name="Google Shape;12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538" y="4379625"/>
            <a:ext cx="463200" cy="46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538" y="3847525"/>
            <a:ext cx="463200" cy="46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8"/>
          <p:cNvSpPr txBox="1"/>
          <p:nvPr/>
        </p:nvSpPr>
        <p:spPr>
          <a:xfrm>
            <a:off x="2486400" y="1674513"/>
            <a:ext cx="4635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EFEFEF"/>
                </a:solidFill>
                <a:latin typeface="Cambria"/>
                <a:ea typeface="Cambria"/>
                <a:cs typeface="Cambria"/>
                <a:sym typeface="Cambria"/>
              </a:rPr>
              <a:t>2</a:t>
            </a:r>
            <a:endParaRPr sz="2400" b="1">
              <a:solidFill>
                <a:srgbClr val="EFEFE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2486363" y="2221138"/>
            <a:ext cx="4635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3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2486400" y="2768275"/>
            <a:ext cx="4635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</a:t>
            </a: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4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2501850" y="3315413"/>
            <a:ext cx="4326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</a:t>
            </a: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5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2378650" y="3796250"/>
            <a:ext cx="6306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</a:t>
            </a: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6</a:t>
            </a:r>
            <a:r>
              <a:rPr lang="es"/>
              <a:t> </a:t>
            </a:r>
            <a:endParaRPr/>
          </a:p>
        </p:txBody>
      </p:sp>
      <p:sp>
        <p:nvSpPr>
          <p:cNvPr id="135" name="Google Shape;135;p18"/>
          <p:cNvSpPr txBox="1"/>
          <p:nvPr/>
        </p:nvSpPr>
        <p:spPr>
          <a:xfrm>
            <a:off x="2486400" y="4355450"/>
            <a:ext cx="4635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7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" name="Google Shape;140;p19"/>
          <p:cNvGraphicFramePr/>
          <p:nvPr/>
        </p:nvGraphicFramePr>
        <p:xfrm>
          <a:off x="776100" y="1156100"/>
          <a:ext cx="7626675" cy="3723125"/>
        </p:xfrm>
        <a:graphic>
          <a:graphicData uri="http://schemas.openxmlformats.org/drawingml/2006/table">
            <a:tbl>
              <a:tblPr>
                <a:noFill/>
                <a:tableStyleId>{2F7BA57D-9837-44EF-9535-4C0FF3568B16}</a:tableStyleId>
              </a:tblPr>
              <a:tblGrid>
                <a:gridCol w="7626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1" name="Google Shape;141;p19"/>
          <p:cNvSpPr/>
          <p:nvPr/>
        </p:nvSpPr>
        <p:spPr>
          <a:xfrm>
            <a:off x="8900" y="0"/>
            <a:ext cx="6349200" cy="101610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s" sz="24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CARACTERÍSTICAS DE LA  IDENTIDAD DIGITAL</a:t>
            </a:r>
            <a:endParaRPr sz="240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2" name="Google Shape;142;p19"/>
          <p:cNvSpPr txBox="1"/>
          <p:nvPr/>
        </p:nvSpPr>
        <p:spPr>
          <a:xfrm>
            <a:off x="3057650" y="11042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S</a:t>
            </a: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 construye a medida que proyectamos nuestra personalidad en la Web, sobre todo</a:t>
            </a: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las redes sociales</a:t>
            </a: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.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3057650" y="16430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Está basada en gran medida en la experiencia interpersonal, a partir de las distintas interacciones que se producen en la Web.</a:t>
            </a: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3057650" y="217765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No solo se construye con los datos que aporta la persona física, sino también con las muchas informaciones indirectas que aportan terceros.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3057650" y="2630650"/>
            <a:ext cx="5275800" cy="7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Es valiosa porque genera la confianza y la predecibilidad necesarias para realizar transacciones</a:t>
            </a:r>
            <a:r>
              <a:rPr lang="es" sz="1200" b="0" i="0" u="none" strike="noStrike" cap="none">
                <a:latin typeface="Cambria"/>
                <a:ea typeface="Cambria"/>
                <a:cs typeface="Cambria"/>
                <a:sym typeface="Cambria"/>
              </a:rPr>
              <a:t> en la Web. Es real porque</a:t>
            </a: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 puede producir efectos negativos o positivos en el mundo real. 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3057650" y="3221200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Pueden coexistir varias identidades según diferentes contextos o entornos. La divulgación de información en un contexto erróneo puede tener un impacto negativo en tu identidad digital.</a:t>
            </a:r>
            <a:endParaRPr sz="1200"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3065050" y="3838175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No </a:t>
            </a: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permite conocer a la persona directamente, sino las referencias publicadas de esa persona.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3057650" y="4324450"/>
            <a:ext cx="54099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Es </a:t>
            </a:r>
            <a:r>
              <a:rPr lang="es" sz="1200">
                <a:latin typeface="Cambria"/>
                <a:ea typeface="Cambria"/>
                <a:cs typeface="Cambria"/>
                <a:sym typeface="Cambria"/>
              </a:rPr>
              <a:t>una identidad en cambio constante  pues se conforma a partir de un flujo contínuo de información.</a:t>
            </a:r>
            <a:r>
              <a:rPr lang="es" sz="12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676400" y="122260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SOCIAL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676450" y="175982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S</a:t>
            </a:r>
            <a:r>
              <a:rPr lang="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UBJETIVA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676450" y="2297038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COMPUESTA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676450" y="280967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    </a:t>
            </a:r>
            <a:r>
              <a:rPr lang="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VALIOSA Y REAL </a:t>
            </a: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3" name="Google Shape;153;p19"/>
          <p:cNvSpPr txBox="1"/>
          <p:nvPr/>
        </p:nvSpPr>
        <p:spPr>
          <a:xfrm>
            <a:off x="676450" y="335095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CONTEXTU</a:t>
            </a:r>
            <a:r>
              <a:rPr lang="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4" name="Google Shape;154;p19"/>
          <p:cNvSpPr txBox="1"/>
          <p:nvPr/>
        </p:nvSpPr>
        <p:spPr>
          <a:xfrm>
            <a:off x="676450" y="3892225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REFERENCIAL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5" name="Google Shape;155;p19"/>
          <p:cNvSpPr txBox="1"/>
          <p:nvPr/>
        </p:nvSpPr>
        <p:spPr>
          <a:xfrm>
            <a:off x="676450" y="4433500"/>
            <a:ext cx="17022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DINÁMICA</a:t>
            </a:r>
            <a:endParaRPr sz="1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56" name="Google Shape;15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325" y="1217950"/>
            <a:ext cx="463600" cy="4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350" y="1735788"/>
            <a:ext cx="463600" cy="463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9"/>
          <p:cNvSpPr txBox="1"/>
          <p:nvPr/>
        </p:nvSpPr>
        <p:spPr>
          <a:xfrm>
            <a:off x="2378650" y="1200800"/>
            <a:ext cx="686400" cy="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9"/>
          <p:cNvSpPr txBox="1"/>
          <p:nvPr/>
        </p:nvSpPr>
        <p:spPr>
          <a:xfrm>
            <a:off x="2430600" y="1702550"/>
            <a:ext cx="575100" cy="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2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0" name="Google Shape;160;p19"/>
          <p:cNvSpPr txBox="1"/>
          <p:nvPr/>
        </p:nvSpPr>
        <p:spPr>
          <a:xfrm>
            <a:off x="2486400" y="1177300"/>
            <a:ext cx="463500" cy="4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1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61" name="Google Shape;16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8850" y="2257050"/>
            <a:ext cx="463600" cy="4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350" y="2778300"/>
            <a:ext cx="463600" cy="4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350" y="3299550"/>
            <a:ext cx="463600" cy="4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350" y="3838175"/>
            <a:ext cx="463600" cy="4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0050" y="4376800"/>
            <a:ext cx="463600" cy="463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9"/>
          <p:cNvSpPr txBox="1"/>
          <p:nvPr/>
        </p:nvSpPr>
        <p:spPr>
          <a:xfrm>
            <a:off x="2486400" y="2190500"/>
            <a:ext cx="463500" cy="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3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7" name="Google Shape;167;p19"/>
          <p:cNvSpPr txBox="1"/>
          <p:nvPr/>
        </p:nvSpPr>
        <p:spPr>
          <a:xfrm>
            <a:off x="2430600" y="2737088"/>
            <a:ext cx="575100" cy="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4</a:t>
            </a:r>
            <a:endParaRPr sz="2400" b="1">
              <a:solidFill>
                <a:srgbClr val="F3F3F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8" name="Google Shape;168;p19"/>
          <p:cNvSpPr txBox="1"/>
          <p:nvPr/>
        </p:nvSpPr>
        <p:spPr>
          <a:xfrm>
            <a:off x="2430600" y="3283675"/>
            <a:ext cx="575100" cy="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5</a:t>
            </a:r>
            <a:endParaRPr b="1"/>
          </a:p>
        </p:txBody>
      </p:sp>
      <p:sp>
        <p:nvSpPr>
          <p:cNvPr id="169" name="Google Shape;169;p19"/>
          <p:cNvSpPr txBox="1"/>
          <p:nvPr/>
        </p:nvSpPr>
        <p:spPr>
          <a:xfrm>
            <a:off x="2406450" y="3804925"/>
            <a:ext cx="623400" cy="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6</a:t>
            </a:r>
            <a:endParaRPr/>
          </a:p>
        </p:txBody>
      </p:sp>
      <p:sp>
        <p:nvSpPr>
          <p:cNvPr id="170" name="Google Shape;170;p19"/>
          <p:cNvSpPr txBox="1"/>
          <p:nvPr/>
        </p:nvSpPr>
        <p:spPr>
          <a:xfrm>
            <a:off x="2378650" y="4326175"/>
            <a:ext cx="6864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7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723</Words>
  <Application>Microsoft Office PowerPoint</Application>
  <PresentationFormat>Presentación en pantalla (16:9)</PresentationFormat>
  <Paragraphs>98</Paragraphs>
  <Slides>11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9" baseType="lpstr">
      <vt:lpstr>Arial</vt:lpstr>
      <vt:lpstr>Calibri</vt:lpstr>
      <vt:lpstr>Franklin Gothic</vt:lpstr>
      <vt:lpstr>Verdana</vt:lpstr>
      <vt:lpstr>Bliss Pro</vt:lpstr>
      <vt:lpstr>Candara</vt:lpstr>
      <vt:lpstr>Cambria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4</cp:revision>
  <dcterms:modified xsi:type="dcterms:W3CDTF">2019-07-18T15:00:42Z</dcterms:modified>
</cp:coreProperties>
</file>