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4" d="100"/>
          <a:sy n="74" d="100"/>
        </p:scale>
        <p:origin x="-1872" y="-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918738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59ccae9a9d_0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g59ccae9a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3" name="Google Shape;37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1" name="Google Shape;39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9" name="Google Shape;40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6" name="Google Shape;44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8" name="Google Shape;508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59e5eba149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g59e5eba149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59e5eba149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59e5eba149_0_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g59e5eba149_0_4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59e5eba149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59e5eba149_0_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g59e5eba149_0_6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59e5eba149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59e5eba149_0_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g59e5eba149_0_7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59e5eba149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59e5eba149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612;g59e5eba149_0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0" name="Google Shape;62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59ccae9a9d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59ccae9a9d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g59ccae9a9d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59ccae9a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59ccae9a9d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g59ccae9a9d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prende.intef.es/sites/default/files/2018-05/2017_1020_Marco-Com%C3%BAn-de-Competencia-Digital-Docente.pdf" TargetMode="External"/><Relationship Id="rId5" Type="http://schemas.openxmlformats.org/officeDocument/2006/relationships/hyperlink" Target="http://recursostic.educacion.es/blogs/europa/index.php/2012/11/26/marco-comun-europeo-de-competencia-digital" TargetMode="Externa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publications.jrc.ec.europa.eu/repository/bitstream/JRC83167/lb-na-26035-enn.pdf" TargetMode="Externa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biun.org/sites/default/files/2017-11/Definicion_Competencias_Informacionales_2014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biun.org/sites/default/files/2017-11/Equivalencia_descriptores_Competencia%20Digital_DecalogoCI2_2016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biun.org/competenciadigital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rebiun.xercode.es/xmlui/handle/20.500.11967/65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1TdnyR207LvoFsIcgnzE9V6oDQKie_uuxkWQskVbXOoQ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hyperlink" Target="https://drive.google.com/open?id=1RU2w6kEmpPWIS7KAQFdLo42TIUa0LwXfR7FLihHk25E" TargetMode="External"/><Relationship Id="rId4" Type="http://schemas.openxmlformats.org/officeDocument/2006/relationships/hyperlink" Target="https://drive.google.com/open?id=1x-pcCHFCHWXfemy1ab6rhYtMI0qFWzn1IRf-49pf55s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u/0/folders/1-4_mt-WUekobCxg_Bl0SFZe97Jwyatzi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GXXkSnDtz-htgieIc5ubQg-zte9vuXck/view?usp=sharing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hyperlink" Target="https://docs.google.com/presentation/d/1iCL0MblFJyQGmezkfKdfdoKOeEwl9JXgH41sG82b30U/edit?usp=sharing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hyperlink" Target="https://docs.google.com/presentation/d/18Uagu8VzBVKpJ6W4AzYutxoPm-6v6Y_UHsRaaq4G1WU/edit?usp=sharin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Drj76b04UkTqdnKqQ9y13yqJVCI5RDvPyzHyKwjOggY/edit?usp=sharing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/>
          <p:nvPr/>
        </p:nvSpPr>
        <p:spPr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3"/>
          <p:cNvSpPr/>
          <p:nvPr/>
        </p:nvSpPr>
        <p:spPr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3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3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" name="Google Shape;94;p13"/>
          <p:cNvGrpSpPr/>
          <p:nvPr/>
        </p:nvGrpSpPr>
        <p:grpSpPr>
          <a:xfrm>
            <a:off x="-3736" y="-43181"/>
            <a:ext cx="12195735" cy="6869428"/>
            <a:chOff x="-3736" y="-43181"/>
            <a:chExt cx="12195735" cy="6869428"/>
          </a:xfrm>
        </p:grpSpPr>
        <p:sp>
          <p:nvSpPr>
            <p:cNvPr id="95" name="Google Shape;95;p13"/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 w="12700" cap="flat" cmpd="sng">
              <a:solidFill>
                <a:srgbClr val="C4B9AC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6" name="Google Shape;96;p13"/>
            <p:cNvGrpSpPr/>
            <p:nvPr/>
          </p:nvGrpSpPr>
          <p:grpSpPr>
            <a:xfrm>
              <a:off x="2355555" y="-43181"/>
              <a:ext cx="6473357" cy="6869428"/>
              <a:chOff x="0" y="0"/>
              <a:chExt cx="8576259" cy="10966083"/>
            </a:xfrm>
          </p:grpSpPr>
          <p:sp>
            <p:nvSpPr>
              <p:cNvPr id="97" name="Google Shape;97;p13"/>
              <p:cNvSpPr/>
              <p:nvPr/>
            </p:nvSpPr>
            <p:spPr>
              <a:xfrm>
                <a:off x="0" y="0"/>
                <a:ext cx="7560057" cy="10692003"/>
              </a:xfrm>
              <a:custGeom>
                <a:avLst/>
                <a:gdLst/>
                <a:ahLst/>
                <a:cxnLst/>
                <a:rect l="l" t="t" r="r" b="b"/>
                <a:pathLst>
                  <a:path w="7560057" h="10692003" extrusionOk="0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4B9AC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3"/>
              <p:cNvSpPr/>
              <p:nvPr/>
            </p:nvSpPr>
            <p:spPr>
              <a:xfrm>
                <a:off x="1016205" y="274085"/>
                <a:ext cx="7560054" cy="10691998"/>
              </a:xfrm>
              <a:custGeom>
                <a:avLst/>
                <a:gdLst/>
                <a:ahLst/>
                <a:cxnLst/>
                <a:rect l="l" t="t" r="r" b="b"/>
                <a:pathLst>
                  <a:path w="7560054" h="10691999" extrusionOk="0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E4DD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3"/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l" t="t" r="r" b="b"/>
                <a:pathLst>
                  <a:path w="93447" h="128879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3"/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l" t="t" r="r" b="b"/>
                <a:pathLst>
                  <a:path w="72250" h="93408" extrusionOk="0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3"/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l" t="t" r="r" b="b"/>
                <a:pathLst>
                  <a:path w="14046" h="91109" extrusionOk="0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3"/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l" t="t" r="r" b="b"/>
                <a:pathLst>
                  <a:path w="19647" h="19609" extrusionOk="0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3"/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l" t="t" r="r" b="b"/>
                <a:pathLst>
                  <a:path w="83604" h="91707" extrusionOk="0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" name="Google Shape;104;p13"/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l" t="t" r="r" b="b"/>
                <a:pathLst>
                  <a:path w="36709" h="94067" extrusionOk="0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" name="Google Shape;105;p13"/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98" h="18898" extrusionOk="0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" name="Google Shape;106;p13"/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684" h="50254" extrusionOk="0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" name="Google Shape;107;p13"/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l" t="t" r="r" b="b"/>
                <a:pathLst>
                  <a:path w="48743" h="93408" extrusionOk="0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p13"/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l" t="t" r="r" b="b"/>
                <a:pathLst>
                  <a:path w="61443" h="95377" extrusionOk="0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3"/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l" t="t" r="r" b="b"/>
                <a:pathLst>
                  <a:path w="14072" h="91109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3"/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l" t="t" r="r" b="b"/>
                <a:pathLst>
                  <a:path w="19660" h="19609" extrusionOk="0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3"/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l" t="t" r="r" b="b"/>
                <a:pathLst>
                  <a:path w="38049" h="92201" extrusionOk="0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3"/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l" t="t" r="r" b="b"/>
                <a:pathLst>
                  <a:path w="37846" h="138328" extrusionOk="0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13"/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l" t="t" r="r" b="b"/>
                <a:pathLst>
                  <a:path w="34601" h="57007" extrusionOk="0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3"/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l" t="t" r="r" b="b"/>
                <a:pathLst>
                  <a:path w="28810" h="20126" extrusionOk="0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3"/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94046" extrusionOk="0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" name="Google Shape;116;p13"/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l" t="t" r="r" b="b"/>
                <a:pathLst>
                  <a:path w="38049" h="92198" extrusionOk="0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" name="Google Shape;117;p13"/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l" t="t" r="r" b="b"/>
                <a:pathLst>
                  <a:path w="37833" h="138328" extrusionOk="0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" name="Google Shape;118;p13"/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l" t="t" r="r" b="b"/>
                <a:pathLst>
                  <a:path w="36703" h="94063" extrusionOk="0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" name="Google Shape;119;p13"/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91" h="18898" extrusionOk="0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" name="Google Shape;120;p13"/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703" h="50254" extrusionOk="0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" name="Google Shape;121;p13"/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l" t="t" r="r" b="b"/>
                <a:pathLst>
                  <a:path w="61430" h="95377" extrusionOk="0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" name="Google Shape;122;p13"/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l" t="t" r="r" b="b"/>
                <a:pathLst>
                  <a:path w="62802" h="126949" extrusionOk="0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" name="Google Shape;123;p13"/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l" t="t" r="r" b="b"/>
                <a:pathLst>
                  <a:path w="61456" h="95352" extrusionOk="0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" name="Google Shape;124;p13"/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l" t="t" r="r" b="b"/>
                <a:pathLst>
                  <a:path w="37363" h="139052" extrusionOk="0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" name="Google Shape;125;p13"/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l" t="t" r="r" b="b"/>
                <a:pathLst>
                  <a:path w="37554" h="92550" extrusionOk="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" name="Google Shape;126;p13"/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l" t="t" r="r" b="b"/>
                <a:pathLst>
                  <a:path w="34563" h="56972" extrusionOk="0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13"/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l" t="t" r="r" b="b"/>
                <a:pathLst>
                  <a:path w="28785" h="20124" extrusionOk="0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" name="Google Shape;128;p13"/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l" t="t" r="r" b="b"/>
                <a:pathLst>
                  <a:path w="36494" h="94031" extrusionOk="0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" name="Google Shape;129;p13"/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l" t="t" r="r" b="b"/>
                <a:pathLst>
                  <a:path w="72225" h="93408" extrusionOk="0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" name="Google Shape;130;p13"/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l" t="t" r="r" b="b"/>
                <a:pathLst>
                  <a:path w="51638" h="19076" extrusionOk="0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" name="Google Shape;131;p13"/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l" t="t" r="r" b="b"/>
                <a:pathLst>
                  <a:path w="41415" h="95339" extrusionOk="0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13"/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l" t="t" r="r" b="b"/>
                <a:pathLst>
                  <a:path w="41415" h="95234" extrusionOk="0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13"/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l" t="t" r="r" b="b"/>
                <a:pathLst>
                  <a:path w="28118" h="138316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" name="Google Shape;134;p13"/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l" t="t" r="r" b="b"/>
                <a:pathLst>
                  <a:path w="34563" h="56976" extrusionOk="0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" name="Google Shape;135;p13"/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l" t="t" r="r" b="b"/>
                <a:pathLst>
                  <a:path w="28810" h="20126" extrusionOk="0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" name="Google Shape;136;p13"/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l" t="t" r="r" b="b"/>
                <a:pathLst>
                  <a:path w="36519" h="94028" extrusionOk="0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" name="Google Shape;137;p13"/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l" t="t" r="r" b="b"/>
                <a:pathLst>
                  <a:path w="61442" h="95352" extrusionOk="0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" name="Google Shape;138;p13"/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l" t="t" r="r" b="b"/>
                <a:pathLst>
                  <a:path w="33534" h="126924" extrusionOk="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" name="Google Shape;139;p13"/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l" t="t" r="r" b="b"/>
                <a:pathLst>
                  <a:path w="48926" h="125902" extrusionOk="0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" name="Google Shape;140;p13"/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l" t="t" r="r" b="b"/>
                <a:pathLst>
                  <a:path w="36703" h="94069" extrusionOk="0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" name="Google Shape;141;p13"/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79" h="18898" extrusionOk="0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" name="Google Shape;142;p13"/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716" h="50254" extrusionOk="0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" name="Google Shape;143;p13"/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l" t="t" r="r" b="b"/>
                <a:pathLst>
                  <a:path w="38049" h="92194" extrusionOk="0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" name="Google Shape;144;p13"/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l" t="t" r="r" b="b"/>
                <a:pathLst>
                  <a:path w="37833" h="138328" extrusionOk="0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" name="Google Shape;145;p13"/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l" t="t" r="r" b="b"/>
                <a:pathLst>
                  <a:path w="38030" h="92197" extrusionOk="0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6;p13"/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l" t="t" r="r" b="b"/>
                <a:pathLst>
                  <a:path w="37827" h="138328" extrusionOk="0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" name="Google Shape;147;p13"/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l" t="t" r="r" b="b"/>
                <a:pathLst>
                  <a:path w="36697" h="94064" extrusionOk="0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" name="Google Shape;148;p13"/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73" h="18898" extrusionOk="0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" name="Google Shape;149;p13"/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709" h="50254" extrusionOk="0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" name="Google Shape;150;p13"/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l" t="t" r="r" b="b"/>
                <a:pathLst>
                  <a:path w="37389" h="126924" extrusionOk="0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" name="Google Shape;151;p13"/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l" t="t" r="r" b="b"/>
                <a:pathLst>
                  <a:path w="38722" h="125672" extrusionOk="0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Google Shape;152;p13"/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l" t="t" r="r" b="b"/>
                <a:pathLst>
                  <a:path w="14059" h="91109" extrusionOk="0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" name="Google Shape;153;p13"/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l" t="t" r="r" b="b"/>
                <a:pathLst>
                  <a:path w="19634" h="19609" extrusionOk="0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" name="Google Shape;154;p13"/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l" t="t" r="r" b="b"/>
                <a:pathLst>
                  <a:path w="37364" h="138341" extrusionOk="0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" name="Google Shape;155;p13"/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l" t="t" r="r" b="b"/>
                <a:pathLst>
                  <a:path w="37389" h="92733" extrusionOk="0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" name="Google Shape;156;p13"/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l" t="t" r="r" b="b"/>
                <a:pathLst>
                  <a:path w="28143" h="138341" extrusionOk="0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" name="Google Shape;157;p13"/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l" t="t" r="r" b="b"/>
                <a:pathLst>
                  <a:path w="14059" h="91109" extrusionOk="0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" name="Google Shape;158;p13"/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l" t="t" r="r" b="b"/>
                <a:pathLst>
                  <a:path w="19647" h="19609" extrusionOk="0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Google Shape;159;p13"/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l" t="t" r="r" b="b"/>
                <a:pathLst>
                  <a:path w="41408" h="95365" extrusionOk="0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" name="Google Shape;160;p13"/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l" t="t" r="r" b="b"/>
                <a:pathLst>
                  <a:path w="41408" h="95252" extrusionOk="0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" name="Google Shape;161;p13"/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l" t="t" r="r" b="b"/>
                <a:pathLst>
                  <a:path w="58369" h="117894" extrusionOk="0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" name="Google Shape;162;p13"/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l" t="t" r="r" b="b"/>
                <a:pathLst>
                  <a:path w="36709" h="94062" extrusionOk="0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Google Shape;163;p13"/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98" h="18898" extrusionOk="0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Google Shape;164;p13"/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709" h="50254" extrusionOk="0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" name="Google Shape;165;p13"/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l" t="t" r="r" b="b"/>
                <a:pathLst>
                  <a:path w="71272" h="95377" extrusionOk="0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" name="Google Shape;166;p13"/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l" t="t" r="r" b="b"/>
                <a:pathLst>
                  <a:path w="34589" h="56996" extrusionOk="0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" name="Google Shape;167;p13"/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l" t="t" r="r" b="b"/>
                <a:pathLst>
                  <a:path w="28797" h="20124" extrusionOk="0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" name="Google Shape;168;p13"/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l" t="t" r="r" b="b"/>
                <a:pathLst>
                  <a:path w="36493" h="94047" extrusionOk="0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3"/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l" t="t" r="r" b="b"/>
                <a:pathLst>
                  <a:path w="61443" h="95377" extrusionOk="0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" name="Google Shape;170;p13"/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l" t="t" r="r" b="b"/>
                <a:pathLst>
                  <a:path w="33534" h="126950" extrusionOk="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" name="Google Shape;171;p13"/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l" t="t" r="r" b="b"/>
                <a:pathLst>
                  <a:path w="48926" h="125926" extrusionOk="0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" name="Google Shape;172;p13"/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l" t="t" r="r" b="b"/>
                <a:pathLst>
                  <a:path w="62802" h="126949" extrusionOk="0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" name="Google Shape;173;p13"/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l" t="t" r="r" b="b"/>
                <a:pathLst>
                  <a:path w="37376" h="126950" extrusionOk="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" name="Google Shape;174;p13"/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l" t="t" r="r" b="b"/>
                <a:pathLst>
                  <a:path w="38710" h="125695" extrusionOk="0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" name="Google Shape;175;p13"/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l" t="t" r="r" b="b"/>
                <a:pathLst>
                  <a:path w="14072" h="126950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6" name="Google Shape;176;p13"/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l" t="t" r="r" b="b"/>
                <a:pathLst>
                  <a:path w="93421" h="128880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7" name="Google Shape;177;p13"/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l" t="t" r="r" b="b"/>
                <a:pathLst>
                  <a:path w="104775" h="126949" extrusionOk="0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8" name="Google Shape;178;p13"/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l" t="t" r="r" b="b"/>
                <a:pathLst>
                  <a:path w="152603" h="325590" extrusionOk="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393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" name="Google Shape;179;p13"/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l" t="t" r="r" b="b"/>
                <a:pathLst>
                  <a:path w="152616" h="325590" extrusionOk="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solidFill>
                <a:srgbClr val="E0393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" name="Google Shape;180;p13"/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l" t="t" r="r" b="b"/>
                <a:pathLst>
                  <a:path w="101676" h="307645" extrusionOk="0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393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" name="Google Shape;181;p13"/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l" t="t" r="r" b="b"/>
                <a:pathLst>
                  <a:path w="135420" h="272173" extrusionOk="0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" name="Google Shape;182;p13"/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l" t="t" r="r" b="b"/>
                <a:pathLst>
                  <a:path w="213284" h="277787" extrusionOk="0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" name="Google Shape;183;p13"/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l" t="t" r="r" b="b"/>
                <a:pathLst>
                  <a:path w="219482" h="271056" extrusionOk="0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" name="Google Shape;184;p13"/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l" t="t" r="r" b="b"/>
                <a:pathLst>
                  <a:path w="110592" h="276011" extrusionOk="0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" name="Google Shape;185;p13"/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l" t="t" r="r" b="b"/>
                <a:pathLst>
                  <a:path w="103835" h="60592" extrusionOk="0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" name="Google Shape;186;p13"/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l" t="t" r="r" b="b"/>
                <a:pathLst>
                  <a:path w="111697" h="149822" extrusionOk="0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" name="Google Shape;187;p13"/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l" t="t" r="r" b="b"/>
                <a:pathLst>
                  <a:path w="70193" h="1286281" extrusionOk="0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504E4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" name="Google Shape;188;p13"/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l" t="t" r="r" b="b"/>
                <a:pathLst>
                  <a:path w="2059407" h="5155570" extrusionOk="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" name="Google Shape;189;p13"/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l" t="t" r="r" b="b"/>
                <a:pathLst>
                  <a:path w="1954860" h="1087196" extrusionOk="0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" name="Google Shape;190;p13"/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l" t="t" r="r" b="b"/>
                <a:pathLst>
                  <a:path w="2069846" h="2801607" extrusionOk="0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" name="Google Shape;191;p13"/>
              <p:cNvSpPr/>
              <p:nvPr/>
            </p:nvSpPr>
            <p:spPr>
              <a:xfrm rot="-5399999">
                <a:off x="5415130" y="1175416"/>
                <a:ext cx="2801604" cy="9688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4800" b="1">
                    <a:solidFill>
                      <a:srgbClr val="922D5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2019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" name="Google Shape;192;p13"/>
              <p:cNvSpPr/>
              <p:nvPr/>
            </p:nvSpPr>
            <p:spPr>
              <a:xfrm>
                <a:off x="819265" y="8024880"/>
                <a:ext cx="7121499" cy="9081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800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DISEÑO COLABORATIVO DE MATERIALES PARA LA FORMACIÓN EN LÍNEA SOBRE COMPETENCIAS DIGITALES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3" name="Google Shape;193;p13"/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4700" b="1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EVENTOS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4" name="Google Shape;194;p13"/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4700" b="1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5" name="Google Shape;195;p13"/>
              <p:cNvSpPr/>
              <p:nvPr/>
            </p:nvSpPr>
            <p:spPr>
              <a:xfrm>
                <a:off x="3117241" y="1714414"/>
                <a:ext cx="4328446" cy="321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800">
                    <a:solidFill>
                      <a:srgbClr val="757070"/>
                    </a:solidFill>
                    <a:latin typeface="Arial"/>
                    <a:ea typeface="Arial"/>
                    <a:cs typeface="Arial"/>
                    <a:sym typeface="Arial"/>
                  </a:rPr>
                  <a:t>XVII Jornadas CRAI</a:t>
                </a:r>
                <a:endParaRPr sz="1100">
                  <a:solidFill>
                    <a:srgbClr val="75707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2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22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2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22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2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2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22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22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22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3" name="Google Shape;33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22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5" name="Google Shape;335;p22" descr="https://lh6.googleusercontent.com/rU37d38ZeGYTORnuZ9Ok9yyJ9wJRSbAK79nENLmWR75mqqW6lqVv-w-e_zlqNwlF1y4tu0GvlczMWglsVuCHNft4VetcBbGA-UUZyMDZN4CJ5IJR3MsMqiyy6VIVU-aTpJghYvtI"/>
          <p:cNvPicPr preferRelativeResize="0"/>
          <p:nvPr/>
        </p:nvPicPr>
        <p:blipFill rotWithShape="1">
          <a:blip r:embed="rId5">
            <a:alphaModFix/>
          </a:blip>
          <a:srcRect l="11358" t="15075" r="13001" b="12950"/>
          <a:stretch/>
        </p:blipFill>
        <p:spPr>
          <a:xfrm>
            <a:off x="2341671" y="749454"/>
            <a:ext cx="7281300" cy="4524305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2"/>
          <p:cNvSpPr txBox="1"/>
          <p:nvPr/>
        </p:nvSpPr>
        <p:spPr>
          <a:xfrm>
            <a:off x="1393675" y="5415395"/>
            <a:ext cx="98839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mapa de las competencias CI2 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las universidades españolas presentado en las Jornadas CRAI de 2012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23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23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23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3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3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23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23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3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23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1" name="Google Shape;351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23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23"/>
          <p:cNvSpPr txBox="1"/>
          <p:nvPr/>
        </p:nvSpPr>
        <p:spPr>
          <a:xfrm>
            <a:off x="1407887" y="1384186"/>
            <a:ext cx="10160000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2012: </a:t>
            </a:r>
            <a:r>
              <a:rPr lang="es-ES" sz="2000" i="1" u="sng" dirty="0">
                <a:solidFill>
                  <a:schemeClr val="hlink"/>
                </a:solidFill>
                <a:hlinkClick r:id="rId5"/>
              </a:rPr>
              <a:t>Marco común europeo de Competencia Digital</a:t>
            </a:r>
            <a:r>
              <a:rPr lang="es-ES" sz="2000" dirty="0">
                <a:solidFill>
                  <a:schemeClr val="dk1"/>
                </a:solidFill>
              </a:rPr>
              <a:t>, por el Instituto de Prospectiva Tecnológica (IPTS) de la Comisión Europea. </a:t>
            </a:r>
            <a:endParaRPr sz="2000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2017: </a:t>
            </a:r>
            <a:r>
              <a:rPr lang="es-ES" sz="2000" i="1" u="sng" dirty="0">
                <a:solidFill>
                  <a:schemeClr val="hlink"/>
                </a:solidFill>
                <a:hlinkClick r:id="rId6"/>
              </a:rPr>
              <a:t>Marco Común de Competencia Digital Docente</a:t>
            </a:r>
            <a:r>
              <a:rPr lang="es-ES" sz="2000" dirty="0">
                <a:solidFill>
                  <a:schemeClr val="dk1"/>
                </a:solidFill>
              </a:rPr>
              <a:t>, por el Instituto Nacional de Tecnologías Educativas y de Formación del Profesorado (INTEF)</a:t>
            </a:r>
            <a:endParaRPr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4"/>
          <p:cNvSpPr/>
          <p:nvPr/>
        </p:nvSpPr>
        <p:spPr>
          <a:xfrm>
            <a:off x="827711" y="74133"/>
            <a:ext cx="19829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24"/>
          <p:cNvSpPr/>
          <p:nvPr/>
        </p:nvSpPr>
        <p:spPr>
          <a:xfrm>
            <a:off x="-914400" y="103257"/>
            <a:ext cx="19829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4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24"/>
          <p:cNvSpPr/>
          <p:nvPr/>
        </p:nvSpPr>
        <p:spPr>
          <a:xfrm>
            <a:off x="2735518" y="126116"/>
            <a:ext cx="85422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24"/>
          <p:cNvSpPr/>
          <p:nvPr/>
        </p:nvSpPr>
        <p:spPr>
          <a:xfrm rot="5400000">
            <a:off x="2318809" y="4212603"/>
            <a:ext cx="45801" cy="4309041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24"/>
          <p:cNvSpPr/>
          <p:nvPr/>
        </p:nvSpPr>
        <p:spPr>
          <a:xfrm>
            <a:off x="1781956" y="6368600"/>
            <a:ext cx="1651800" cy="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p24"/>
          <p:cNvSpPr/>
          <p:nvPr/>
        </p:nvSpPr>
        <p:spPr>
          <a:xfrm>
            <a:off x="931687" y="6369686"/>
            <a:ext cx="2975400" cy="24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p24"/>
          <p:cNvSpPr/>
          <p:nvPr/>
        </p:nvSpPr>
        <p:spPr>
          <a:xfrm>
            <a:off x="5959172" y="1105810"/>
            <a:ext cx="1278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24"/>
          <p:cNvSpPr/>
          <p:nvPr/>
        </p:nvSpPr>
        <p:spPr>
          <a:xfrm>
            <a:off x="2524469" y="6452215"/>
            <a:ext cx="3238200" cy="1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8" name="Google Shape;368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24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24"/>
          <p:cNvSpPr txBox="1"/>
          <p:nvPr/>
        </p:nvSpPr>
        <p:spPr>
          <a:xfrm>
            <a:off x="1407887" y="1384186"/>
            <a:ext cx="101601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Tras la disolución de la Comisión mixta CRUE-TIC y REBIUN y el grupo de trabajo para el desarrollo de las CI2, la Línea 2 de REBIUN decide:</a:t>
            </a:r>
            <a:endParaRPr sz="2000" dirty="0"/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Comparar ambos modelos </a:t>
            </a:r>
            <a:endParaRPr sz="2000" b="1" dirty="0">
              <a:solidFill>
                <a:schemeClr val="dk1"/>
              </a:solidFill>
            </a:endParaRPr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Decidir si eran compatibles</a:t>
            </a:r>
            <a:endParaRPr sz="2000" b="1" dirty="0">
              <a:solidFill>
                <a:schemeClr val="dk1"/>
              </a:solidFill>
            </a:endParaRPr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Adaptar el modelo CI2 al modelo de competencia digital </a:t>
            </a:r>
            <a:endParaRPr sz="2000" b="1" dirty="0">
              <a:solidFill>
                <a:schemeClr val="dk1"/>
              </a:solidFill>
            </a:endParaRPr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Intentar crear una alianza  con otras sectoriales de CRUE: CRUE-TIC y Asuntos Académicos.</a:t>
            </a:r>
            <a:endParaRPr sz="2000" b="1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Google Shape;376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25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25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25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25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25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25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25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25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25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p25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7" name="Google Shape;387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25"/>
          <p:cNvSpPr txBox="1"/>
          <p:nvPr/>
        </p:nvSpPr>
        <p:spPr>
          <a:xfrm>
            <a:off x="1320800" y="1494971"/>
            <a:ext cx="3719288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¿Qué es la DigComp?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Google Shape;39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26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26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26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26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26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26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26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26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26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26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5" name="Google Shape;405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26"/>
          <p:cNvSpPr txBox="1"/>
          <p:nvPr/>
        </p:nvSpPr>
        <p:spPr>
          <a:xfrm>
            <a:off x="1320800" y="1001485"/>
            <a:ext cx="9768113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"Competencia Digital es aquella que implica el uso crítico y seguro de las Tecnologías de la Sociedad de la Información para el trabajo, el tiempo libre y la comunicación. Apoyándose en habilidades TIC básicas: uso de ordenadores para recuperar, evaluar, almacenar, producir, presentar e intercambiar información, y para comunicar y participar en redes de colaboración a través de Internet” (European Parliament and the Council, 2006).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" name="Google Shape;430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28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28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28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28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28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p28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p28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p28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28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28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1" name="Google Shape;441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28"/>
          <p:cNvSpPr txBox="1"/>
          <p:nvPr/>
        </p:nvSpPr>
        <p:spPr>
          <a:xfrm>
            <a:off x="1059543" y="631510"/>
            <a:ext cx="5660571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La DIGCOMP consta de 5 áreas, con 21 competencias que incluyen los ámbitos de la:</a:t>
            </a:r>
            <a:endParaRPr sz="2000" dirty="0"/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información y tratamiento de datos, </a:t>
            </a:r>
            <a:endParaRPr sz="2000" dirty="0"/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comunicación y colaboración,</a:t>
            </a:r>
            <a:endParaRPr sz="2000" dirty="0"/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creación de contenido digital, </a:t>
            </a:r>
            <a:endParaRPr sz="2000" dirty="0"/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seguridad y</a:t>
            </a:r>
            <a:endParaRPr sz="2000" dirty="0"/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resolución de problemas</a:t>
            </a:r>
            <a:endParaRPr sz="2000" dirty="0"/>
          </a:p>
          <a:p>
            <a:pPr marL="285750" marR="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Para cada competencia se incluyen tres niveles (inicial, medio y avanzado)  de conocimientos, habilidades y actitudes.</a:t>
            </a:r>
            <a:endParaRPr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3" name="Google Shape;443;p28" descr="https://lh6.googleusercontent.com/nQLioovJHONlSe1PMyYINDvOggD7Oqi7fM2HY6Kp-DNT-xuihHk5AmlFlJSNxxryVi737wRrs0bQN845X0AMPbOx-4lvvf9mDZstz2fXh3y2FgjKLZzxLprvqmRFWwvf_xkAE2U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47571" y="811142"/>
            <a:ext cx="4967058" cy="47622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27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27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27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27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27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27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27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27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27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p27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3" name="Google Shape;423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27"/>
          <p:cNvSpPr txBox="1"/>
          <p:nvPr/>
        </p:nvSpPr>
        <p:spPr>
          <a:xfrm>
            <a:off x="1059543" y="631510"/>
            <a:ext cx="10072914" cy="3908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u="sng" dirty="0">
                <a:solidFill>
                  <a:schemeClr val="hlink"/>
                </a:solidFill>
                <a:hlinkClick r:id="rId5"/>
              </a:rPr>
              <a:t>DIGCOMP: A Framework </a:t>
            </a:r>
            <a:r>
              <a:rPr lang="es-ES" sz="1800" u="sng" dirty="0" err="1">
                <a:solidFill>
                  <a:schemeClr val="hlink"/>
                </a:solidFill>
                <a:hlinkClick r:id="rId5"/>
              </a:rPr>
              <a:t>for</a:t>
            </a:r>
            <a:r>
              <a:rPr lang="es-ES" sz="1800" u="sng" dirty="0">
                <a:solidFill>
                  <a:schemeClr val="hlink"/>
                </a:solidFill>
                <a:hlinkClick r:id="rId5"/>
              </a:rPr>
              <a:t> </a:t>
            </a:r>
            <a:r>
              <a:rPr lang="es-ES" sz="1800" u="sng" dirty="0" err="1">
                <a:solidFill>
                  <a:schemeClr val="hlink"/>
                </a:solidFill>
                <a:hlinkClick r:id="rId5"/>
              </a:rPr>
              <a:t>Developing</a:t>
            </a:r>
            <a:r>
              <a:rPr lang="es-ES" sz="1800" u="sng" dirty="0">
                <a:solidFill>
                  <a:schemeClr val="hlink"/>
                </a:solidFill>
                <a:hlinkClick r:id="rId5"/>
              </a:rPr>
              <a:t> and </a:t>
            </a:r>
            <a:r>
              <a:rPr lang="es-ES" sz="1800" u="sng" dirty="0" err="1">
                <a:solidFill>
                  <a:schemeClr val="hlink"/>
                </a:solidFill>
                <a:hlinkClick r:id="rId5"/>
              </a:rPr>
              <a:t>Understanding</a:t>
            </a:r>
            <a:r>
              <a:rPr lang="es-ES" sz="1800" u="sng" dirty="0">
                <a:solidFill>
                  <a:schemeClr val="hlink"/>
                </a:solidFill>
                <a:hlinkClick r:id="rId5"/>
              </a:rPr>
              <a:t> Digital </a:t>
            </a:r>
            <a:r>
              <a:rPr lang="es-ES" sz="1800" u="sng" dirty="0" err="1">
                <a:solidFill>
                  <a:schemeClr val="hlink"/>
                </a:solidFill>
                <a:hlinkClick r:id="rId5"/>
              </a:rPr>
              <a:t>Competence</a:t>
            </a:r>
            <a:r>
              <a:rPr lang="es-ES" sz="1800" u="sng" dirty="0">
                <a:solidFill>
                  <a:schemeClr val="hlink"/>
                </a:solidFill>
                <a:hlinkClick r:id="rId5"/>
              </a:rPr>
              <a:t> in </a:t>
            </a:r>
            <a:r>
              <a:rPr lang="es-ES" sz="1800" u="sng" dirty="0" err="1">
                <a:solidFill>
                  <a:schemeClr val="hlink"/>
                </a:solidFill>
                <a:hlinkClick r:id="rId5"/>
              </a:rPr>
              <a:t>Europe</a:t>
            </a:r>
            <a:r>
              <a:rPr lang="es-ES" sz="1800" dirty="0">
                <a:solidFill>
                  <a:schemeClr val="dk1"/>
                </a:solidFill>
              </a:rPr>
              <a:t> (2013): </a:t>
            </a:r>
            <a:endParaRPr sz="1800" dirty="0">
              <a:solidFill>
                <a:schemeClr val="dk1"/>
              </a:solidFill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 dirty="0">
                <a:solidFill>
                  <a:schemeClr val="dk1"/>
                </a:solidFill>
              </a:rPr>
              <a:t>el conjunto de conocimientos, habilidades, actitudes, estrategias y sensibilización  →</a:t>
            </a:r>
            <a:r>
              <a:rPr lang="es-ES" sz="1800" b="1" dirty="0">
                <a:solidFill>
                  <a:schemeClr val="dk1"/>
                </a:solidFill>
              </a:rPr>
              <a:t> ámbitos de aprendizaje</a:t>
            </a:r>
            <a:endParaRPr sz="1800" dirty="0">
              <a:solidFill>
                <a:schemeClr val="dk1"/>
              </a:solidFill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 dirty="0">
                <a:solidFill>
                  <a:schemeClr val="dk1"/>
                </a:solidFill>
              </a:rPr>
              <a:t>que se requieren cuando se utilizan las TIC y los medios digitales → </a:t>
            </a:r>
            <a:r>
              <a:rPr lang="es-ES" sz="1800" b="1" dirty="0">
                <a:solidFill>
                  <a:schemeClr val="dk1"/>
                </a:solidFill>
              </a:rPr>
              <a:t>herramientas</a:t>
            </a:r>
            <a:endParaRPr sz="1800" dirty="0">
              <a:solidFill>
                <a:schemeClr val="dk1"/>
              </a:solidFill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 dirty="0">
                <a:solidFill>
                  <a:schemeClr val="dk1"/>
                </a:solidFill>
              </a:rPr>
              <a:t>con el objetivo de realizar tareas, resolver problemas, comunicarse, gestionar información, colaborar, crear y compartir contenidos, y construir conocimiento → </a:t>
            </a:r>
            <a:r>
              <a:rPr lang="es-ES" sz="1800" b="1" dirty="0">
                <a:solidFill>
                  <a:schemeClr val="dk1"/>
                </a:solidFill>
              </a:rPr>
              <a:t>áreas de conocimiento</a:t>
            </a:r>
            <a:endParaRPr sz="1800" dirty="0">
              <a:solidFill>
                <a:schemeClr val="dk1"/>
              </a:solidFill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 dirty="0">
                <a:solidFill>
                  <a:schemeClr val="dk1"/>
                </a:solidFill>
              </a:rPr>
              <a:t>de manera efectiva, eficiente, adecuada, crítica, creativa, autónoma, flexible, ética y reflexiva → </a:t>
            </a:r>
            <a:r>
              <a:rPr lang="es-ES" sz="1800" b="1" dirty="0">
                <a:solidFill>
                  <a:schemeClr val="dk1"/>
                </a:solidFill>
              </a:rPr>
              <a:t>modalidades </a:t>
            </a:r>
            <a:endParaRPr sz="1800" dirty="0">
              <a:solidFill>
                <a:schemeClr val="dk1"/>
              </a:solidFill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 dirty="0">
                <a:solidFill>
                  <a:schemeClr val="dk1"/>
                </a:solidFill>
              </a:rPr>
              <a:t>para el trabajo, el ocio, la participación, </a:t>
            </a:r>
            <a:r>
              <a:rPr lang="es-ES" sz="1800" b="1" dirty="0">
                <a:solidFill>
                  <a:schemeClr val="dk1"/>
                </a:solidFill>
              </a:rPr>
              <a:t>el aprendizaje</a:t>
            </a:r>
            <a:r>
              <a:rPr lang="es-ES" sz="1800" dirty="0">
                <a:solidFill>
                  <a:schemeClr val="dk1"/>
                </a:solidFill>
              </a:rPr>
              <a:t>, la socialización, el consumo y el apoderamiento.” →</a:t>
            </a:r>
            <a:r>
              <a:rPr lang="es-ES" sz="1800" b="1" dirty="0">
                <a:solidFill>
                  <a:schemeClr val="dk1"/>
                </a:solidFill>
              </a:rPr>
              <a:t> objetivo</a:t>
            </a:r>
            <a:endParaRPr sz="18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>
                <a:solidFill>
                  <a:schemeClr val="dk1"/>
                </a:solidFill>
              </a:rPr>
              <a:t>Marco holístico, que engloba muchos más aspectos que el meramente académico. y meramente instrumental</a:t>
            </a: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29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29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29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Google Shape;453;p29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Google Shape;454;p29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29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p29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7" name="Google Shape;457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29"/>
          <p:cNvSpPr txBox="1"/>
          <p:nvPr/>
        </p:nvSpPr>
        <p:spPr>
          <a:xfrm>
            <a:off x="1320800" y="1494971"/>
            <a:ext cx="435670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proceso de adaptación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 sz="2000">
                <a:latin typeface="Arial"/>
                <a:ea typeface="Arial"/>
                <a:cs typeface="Arial"/>
                <a:sym typeface="Arial"/>
              </a:rPr>
              <a:t>En 2014 el documento “</a:t>
            </a:r>
            <a:r>
              <a:rPr lang="es-ES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Definición de Competencias Informacionales (CI)</a:t>
            </a:r>
            <a:r>
              <a:rPr lang="es-ES" sz="2000">
                <a:latin typeface="Arial"/>
                <a:ea typeface="Arial"/>
                <a:cs typeface="Arial"/>
                <a:sym typeface="Arial"/>
              </a:rPr>
              <a:t>” articula las CI en 5 competencias, estableciendo para cada una de ellas las realizaciones competenciales y los indicadores, conocimientos, procedimientos y actitudes necesarios para alcanzar dicha competencia.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18</a:t>
            </a:fld>
            <a:endParaRPr/>
          </a:p>
        </p:txBody>
      </p:sp>
      <p:pic>
        <p:nvPicPr>
          <p:cNvPr id="465" name="Google Shape;465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30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30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1"/>
          <p:cNvSpPr txBox="1">
            <a:spLocks noGrp="1"/>
          </p:cNvSpPr>
          <p:nvPr>
            <p:ph type="body" idx="1"/>
          </p:nvPr>
        </p:nvSpPr>
        <p:spPr>
          <a:xfrm>
            <a:off x="810491" y="979714"/>
            <a:ext cx="4302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2016: La Línea 2 de REBIUN elabora un documento con la “</a:t>
            </a:r>
            <a:r>
              <a:rPr lang="es-ES" sz="20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Equivalencia de descriptores de la Competencia Digital (DIGCOMP) con el Decálogo CI2</a:t>
            </a: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”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19</a:t>
            </a:fld>
            <a:endParaRPr/>
          </a:p>
        </p:txBody>
      </p:sp>
      <p:pic>
        <p:nvPicPr>
          <p:cNvPr id="474" name="Google Shape;474;p31"/>
          <p:cNvPicPr preferRelativeResize="0"/>
          <p:nvPr/>
        </p:nvPicPr>
        <p:blipFill rotWithShape="1">
          <a:blip r:embed="rId4">
            <a:alphaModFix/>
          </a:blip>
          <a:srcRect l="20338" r="21629"/>
          <a:stretch/>
        </p:blipFill>
        <p:spPr>
          <a:xfrm>
            <a:off x="5113200" y="277975"/>
            <a:ext cx="6791875" cy="6580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31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31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4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14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4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14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4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14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14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4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14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4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2" name="Google Shape;212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4"/>
          <p:cNvSpPr txBox="1"/>
          <p:nvPr/>
        </p:nvSpPr>
        <p:spPr>
          <a:xfrm>
            <a:off x="1320800" y="1494971"/>
            <a:ext cx="9977027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ÍNDICE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¿De dónde partimos?: de las CI2 a la Competencia Digital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¿Qué es la DigComp?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proceso de adaptación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resultado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32"/>
          <p:cNvSpPr txBox="1">
            <a:spLocks noGrp="1"/>
          </p:cNvSpPr>
          <p:nvPr>
            <p:ph type="body" idx="1"/>
          </p:nvPr>
        </p:nvSpPr>
        <p:spPr>
          <a:xfrm>
            <a:off x="838200" y="428784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50"/>
              <a:buNone/>
            </a:pPr>
            <a:r>
              <a:rPr lang="es-ES" sz="2000" b="1" dirty="0">
                <a:latin typeface="Arial"/>
                <a:ea typeface="Arial"/>
                <a:cs typeface="Arial"/>
                <a:sym typeface="Arial"/>
              </a:rPr>
              <a:t>Grupo de trabajo de la competencia digital</a:t>
            </a: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: 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4447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Universidad Pública de Navarra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4447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Universidad </a:t>
            </a:r>
            <a:r>
              <a:rPr lang="es-ES" sz="2000" dirty="0" err="1">
                <a:latin typeface="Arial"/>
                <a:ea typeface="Arial"/>
                <a:cs typeface="Arial"/>
                <a:sym typeface="Arial"/>
              </a:rPr>
              <a:t>Pompeu</a:t>
            </a: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000" dirty="0" err="1">
                <a:latin typeface="Arial"/>
                <a:ea typeface="Arial"/>
                <a:cs typeface="Arial"/>
                <a:sym typeface="Arial"/>
              </a:rPr>
              <a:t>Fabra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4447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Universidad de la Laguna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4447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Universidad de Valencia 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4447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Universidad de Sevilla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4447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Universidad de Murcia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Tareas: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413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Adaptar el modelo CI2 a DIGCOMP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41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Generar material formativo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4447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Cambios en la página web: </a:t>
            </a:r>
            <a:r>
              <a:rPr lang="es-ES" sz="20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http://www.rebiun.org/competenciadigital/</a:t>
            </a: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 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3" name="Google Shape;483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20</a:t>
            </a:fld>
            <a:endParaRPr/>
          </a:p>
        </p:txBody>
      </p:sp>
      <p:pic>
        <p:nvPicPr>
          <p:cNvPr id="484" name="Google Shape;484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485" name="Google Shape;485;p32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p32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21</a:t>
            </a:fld>
            <a:endParaRPr/>
          </a:p>
        </p:txBody>
      </p:sp>
      <p:pic>
        <p:nvPicPr>
          <p:cNvPr id="492" name="Google Shape;492;p33" descr="https://lh3.googleusercontent.com/sOd-ku3Pqj37MWD3NpYQjuCzk4MO64IUPfsXDp2Ur8bESq99g5syxxubqdrVjovun2ZFTqh9jVg8X5xOzJ_wfGBMAfOIcMezs8Bdio4YBJPtPEHYuUGZJwSeD66se3suSBFuGEM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1884" y="849599"/>
            <a:ext cx="9152370" cy="5184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33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5" name="Google Shape;495;p33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22</a:t>
            </a:fld>
            <a:endParaRPr/>
          </a:p>
        </p:txBody>
      </p:sp>
      <p:pic>
        <p:nvPicPr>
          <p:cNvPr id="501" name="Google Shape;501;p34" descr="https://lh6.googleusercontent.com/nBlGTDQZNbd_DdyPzZ5-U2GyIZmGT6BUkHXJsyUDoRfWhS7VH-yL0aRD8wJbaHWiVDJmKScgSKw87rnwHSf-nngRcLxjdaCglyEsEk7DgDanyL4zHO136mHcjKfPzEHxJFc1ZUM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793" y="1601210"/>
            <a:ext cx="10620951" cy="3228630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34"/>
          <p:cNvSpPr txBox="1"/>
          <p:nvPr/>
        </p:nvSpPr>
        <p:spPr>
          <a:xfrm>
            <a:off x="886702" y="1122225"/>
            <a:ext cx="997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chemeClr val="dk1"/>
                </a:solidFill>
              </a:rPr>
              <a:t>Adaptación al nuevo modelo de Competencias Digitales dirigido al alumnado de grado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503" name="Google Shape;503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34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34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1" name="Google Shape;51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35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35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35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35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35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35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35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35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35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p35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2" name="Google Shape;522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35"/>
          <p:cNvSpPr txBox="1"/>
          <p:nvPr/>
        </p:nvSpPr>
        <p:spPr>
          <a:xfrm>
            <a:off x="1320800" y="1494971"/>
            <a:ext cx="2147576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resultado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24</a:t>
            </a:fld>
            <a:endParaRPr/>
          </a:p>
        </p:txBody>
      </p:sp>
      <p:sp>
        <p:nvSpPr>
          <p:cNvPr id="529" name="Google Shape;529;p36"/>
          <p:cNvSpPr/>
          <p:nvPr/>
        </p:nvSpPr>
        <p:spPr>
          <a:xfrm>
            <a:off x="481174" y="999900"/>
            <a:ext cx="35433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u="sng">
                <a:solidFill>
                  <a:schemeClr val="hlink"/>
                </a:solidFill>
                <a:hlinkClick r:id="rId3"/>
              </a:rPr>
              <a:t>Marco de competencia digital para estudiantes de grado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530" name="Google Shape;530;p36" descr="https://lh6.googleusercontent.com/ywnW6CyXqtl2xFC0guGHoDBt29xw6YSa5RsYWwHOrAUJ7d3luShnH5tyAZmPjvUub5SaHvXMhVKNgYEgzI4WHHjzZVrlZpoKWWUnjFGCM1ZT6Gq41LqErVaco3-TGC2IOOeceKrq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19601" y="152400"/>
            <a:ext cx="7476548" cy="6562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36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36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25</a:t>
            </a:fld>
            <a:endParaRPr/>
          </a:p>
        </p:txBody>
      </p:sp>
      <p:pic>
        <p:nvPicPr>
          <p:cNvPr id="539" name="Google Shape;539;p37" descr="https://lh6.googleusercontent.com/Yg5dU58B-3wreEe_eBcyUqJ0jg2B4psBVEpe1bpPij3sRlD-OJowSPPmdtCnTPJ9kWoMp3ZmGyz9vpDDVdX9pL_y9DnWMtJprhACd3c7iMQX3qodzeqVGdEOiCV1CKpSrpyMfoHH"/>
          <p:cNvPicPr preferRelativeResize="0"/>
          <p:nvPr/>
        </p:nvPicPr>
        <p:blipFill rotWithShape="1">
          <a:blip r:embed="rId3">
            <a:alphaModFix/>
          </a:blip>
          <a:srcRect l="5808" t="14699" r="7089" b="8510"/>
          <a:stretch/>
        </p:blipFill>
        <p:spPr>
          <a:xfrm>
            <a:off x="1158723" y="443345"/>
            <a:ext cx="9897203" cy="6053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Google Shape;540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p37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2" name="Google Shape;542;p37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26</a:t>
            </a:fld>
            <a:endParaRPr/>
          </a:p>
        </p:txBody>
      </p:sp>
      <p:sp>
        <p:nvSpPr>
          <p:cNvPr id="548" name="Google Shape;548;p38"/>
          <p:cNvSpPr txBox="1"/>
          <p:nvPr/>
        </p:nvSpPr>
        <p:spPr>
          <a:xfrm>
            <a:off x="915891" y="676186"/>
            <a:ext cx="9364500" cy="28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dirty="0">
                <a:solidFill>
                  <a:schemeClr val="dk1"/>
                </a:solidFill>
              </a:rPr>
              <a:t>Objetivos de la Línea 2 para 2018: </a:t>
            </a:r>
            <a:endParaRPr sz="2000" b="1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Objetivo 1: "Integrar de forma progresiva las CI2 en los diferentes estudios de la universidad como</a:t>
            </a:r>
            <a:r>
              <a:rPr lang="es-ES" sz="2000" dirty="0"/>
              <a:t> </a:t>
            </a:r>
            <a:r>
              <a:rPr lang="es-ES" sz="2000" dirty="0">
                <a:solidFill>
                  <a:schemeClr val="dk1"/>
                </a:solidFill>
              </a:rPr>
              <a:t>estrategia educativa para el desarrollo de las capacidades válidas para toda la vida"</a:t>
            </a:r>
            <a:endParaRPr sz="200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1.1. Generar material </a:t>
            </a:r>
            <a:r>
              <a:rPr lang="es-ES" sz="2000" dirty="0" err="1">
                <a:solidFill>
                  <a:schemeClr val="dk1"/>
                </a:solidFill>
              </a:rPr>
              <a:t>autoformativo</a:t>
            </a:r>
            <a:r>
              <a:rPr lang="es-ES" sz="2000" dirty="0">
                <a:solidFill>
                  <a:schemeClr val="dk1"/>
                </a:solidFill>
              </a:rPr>
              <a:t> basado en metodología MOOC que capacite en</a:t>
            </a:r>
            <a:r>
              <a:rPr lang="es-ES" sz="2000" dirty="0"/>
              <a:t> </a:t>
            </a:r>
            <a:r>
              <a:rPr lang="es-ES" sz="2000" dirty="0">
                <a:solidFill>
                  <a:schemeClr val="dk1"/>
                </a:solidFill>
              </a:rPr>
              <a:t>competencias digitales a los estudiantes de grado.</a:t>
            </a:r>
            <a:endParaRPr sz="200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Primera fase:</a:t>
            </a:r>
            <a:endParaRPr sz="2000" dirty="0"/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s-ES" sz="2000" dirty="0">
                <a:solidFill>
                  <a:schemeClr val="dk1"/>
                </a:solidFill>
              </a:rPr>
              <a:t>Elaborar unas pautas para crear los materiales</a:t>
            </a:r>
            <a:endParaRPr sz="2000" dirty="0"/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s-ES" sz="2000" dirty="0">
                <a:solidFill>
                  <a:schemeClr val="dk1"/>
                </a:solidFill>
              </a:rPr>
              <a:t>Crear materiales para las dos primeras áreas de la DIGCOMP:</a:t>
            </a:r>
            <a:endParaRPr sz="2000" dirty="0"/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-ES" sz="2000" dirty="0">
                <a:solidFill>
                  <a:schemeClr val="dk1"/>
                </a:solidFill>
              </a:rPr>
              <a:t>Información y tratamiento de datos</a:t>
            </a:r>
            <a:endParaRPr sz="2000" dirty="0"/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-ES" sz="2000" dirty="0">
                <a:solidFill>
                  <a:schemeClr val="dk1"/>
                </a:solidFill>
              </a:rPr>
              <a:t>Comunicación y colaboración</a:t>
            </a:r>
            <a:endParaRPr sz="2000" dirty="0"/>
          </a:p>
        </p:txBody>
      </p:sp>
      <p:pic>
        <p:nvPicPr>
          <p:cNvPr id="549" name="Google Shape;549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38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38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27</a:t>
            </a:fld>
            <a:endParaRPr/>
          </a:p>
        </p:txBody>
      </p:sp>
      <p:sp>
        <p:nvSpPr>
          <p:cNvPr id="557" name="Google Shape;557;p39"/>
          <p:cNvSpPr txBox="1"/>
          <p:nvPr/>
        </p:nvSpPr>
        <p:spPr>
          <a:xfrm>
            <a:off x="875325" y="687825"/>
            <a:ext cx="11054400" cy="31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dirty="0">
                <a:solidFill>
                  <a:schemeClr val="dk1"/>
                </a:solidFill>
              </a:rPr>
              <a:t>Materiales</a:t>
            </a:r>
            <a:r>
              <a:rPr lang="es-ES" sz="2000" dirty="0">
                <a:solidFill>
                  <a:schemeClr val="dk1"/>
                </a:solidFill>
              </a:rPr>
              <a:t>:</a:t>
            </a:r>
            <a:endParaRPr sz="200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a) Un </a:t>
            </a:r>
            <a:r>
              <a:rPr lang="es-ES" sz="2000" b="1" dirty="0">
                <a:solidFill>
                  <a:schemeClr val="dk1"/>
                </a:solidFill>
              </a:rPr>
              <a:t>vídeo </a:t>
            </a:r>
            <a:r>
              <a:rPr lang="es-ES" sz="2000" dirty="0">
                <a:solidFill>
                  <a:schemeClr val="dk1"/>
                </a:solidFill>
              </a:rPr>
              <a:t>de presentación de un problema relacionado con la competencia a desarrollar que</a:t>
            </a:r>
            <a:r>
              <a:rPr lang="es-ES" sz="2000" dirty="0"/>
              <a:t> </a:t>
            </a:r>
            <a:r>
              <a:rPr lang="es-ES" sz="2000" dirty="0">
                <a:solidFill>
                  <a:schemeClr val="dk1"/>
                </a:solidFill>
              </a:rPr>
              <a:t>debe resolver un estudiante y que sirva como “gancho” para seguir los materiales formativos.</a:t>
            </a:r>
            <a:endParaRPr sz="200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b) Una serie de </a:t>
            </a:r>
            <a:r>
              <a:rPr lang="es-ES" sz="2000" b="1" dirty="0">
                <a:solidFill>
                  <a:schemeClr val="dk1"/>
                </a:solidFill>
              </a:rPr>
              <a:t>presentaciones</a:t>
            </a:r>
            <a:r>
              <a:rPr lang="es-ES" sz="2000" dirty="0">
                <a:solidFill>
                  <a:schemeClr val="dk1"/>
                </a:solidFill>
              </a:rPr>
              <a:t> en formato Drive con los conocimientos que un estudiante debe</a:t>
            </a:r>
            <a:r>
              <a:rPr lang="es-ES" sz="2000" dirty="0"/>
              <a:t> </a:t>
            </a:r>
            <a:r>
              <a:rPr lang="es-ES" sz="2000" dirty="0">
                <a:solidFill>
                  <a:schemeClr val="dk1"/>
                </a:solidFill>
              </a:rPr>
              <a:t>adquirir sobre la competencia. Los aspectos que cada universidad debe personalizar están</a:t>
            </a:r>
            <a:r>
              <a:rPr lang="es-ES" sz="2000" dirty="0"/>
              <a:t> </a:t>
            </a:r>
            <a:r>
              <a:rPr lang="es-ES" sz="2000" dirty="0">
                <a:solidFill>
                  <a:schemeClr val="dk1"/>
                </a:solidFill>
              </a:rPr>
              <a:t>marcados con resaltado en amarillo. </a:t>
            </a:r>
            <a:endParaRPr sz="200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c) Una serie de </a:t>
            </a:r>
            <a:r>
              <a:rPr lang="es-ES" sz="2000" b="1" dirty="0">
                <a:solidFill>
                  <a:schemeClr val="dk1"/>
                </a:solidFill>
              </a:rPr>
              <a:t>preguntas</a:t>
            </a:r>
            <a:r>
              <a:rPr lang="es-ES" sz="2000" dirty="0">
                <a:solidFill>
                  <a:schemeClr val="dk1"/>
                </a:solidFill>
              </a:rPr>
              <a:t> para elaborar un cuestionario sobre los conocimientos adquiridos.</a:t>
            </a:r>
            <a:endParaRPr sz="200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Estas preguntas son una selección de las que se elaboraron para la acreditación de la</a:t>
            </a:r>
            <a:endParaRPr sz="200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competencia informacional y que se relacionan específicamente con la competencia a</a:t>
            </a:r>
            <a:endParaRPr sz="200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dk1"/>
                </a:solidFill>
              </a:rPr>
              <a:t>desarrollar.</a:t>
            </a:r>
            <a:endParaRPr sz="2000" dirty="0"/>
          </a:p>
        </p:txBody>
      </p:sp>
      <p:pic>
        <p:nvPicPr>
          <p:cNvPr id="558" name="Google Shape;558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39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39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28</a:t>
            </a:fld>
            <a:endParaRPr/>
          </a:p>
        </p:txBody>
      </p:sp>
      <p:sp>
        <p:nvSpPr>
          <p:cNvPr id="566" name="Google Shape;566;p40"/>
          <p:cNvSpPr txBox="1"/>
          <p:nvPr/>
        </p:nvSpPr>
        <p:spPr>
          <a:xfrm>
            <a:off x="895850" y="1324350"/>
            <a:ext cx="11054400" cy="31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dirty="0">
                <a:solidFill>
                  <a:schemeClr val="dk1"/>
                </a:solidFill>
              </a:rPr>
              <a:t>Trabajos previos</a:t>
            </a:r>
            <a:r>
              <a:rPr lang="es-ES" sz="2000" dirty="0">
                <a:solidFill>
                  <a:schemeClr val="dk1"/>
                </a:solidFill>
              </a:rPr>
              <a:t>:</a:t>
            </a:r>
            <a:endParaRPr sz="2000"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u="sng" dirty="0">
                <a:solidFill>
                  <a:schemeClr val="hlink"/>
                </a:solidFill>
                <a:hlinkClick r:id="rId3"/>
              </a:rPr>
              <a:t>Distribución de las competencias entre las universidades</a:t>
            </a:r>
            <a:endParaRPr sz="2000"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u="sng" dirty="0">
                <a:solidFill>
                  <a:schemeClr val="hlink"/>
                </a:solidFill>
                <a:hlinkClick r:id="rId4"/>
              </a:rPr>
              <a:t>Guía de estilo para los vídeos</a:t>
            </a:r>
            <a:endParaRPr sz="20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2000" u="sng" dirty="0">
                <a:solidFill>
                  <a:schemeClr val="hlink"/>
                </a:solidFill>
                <a:hlinkClick r:id="rId5"/>
              </a:rPr>
              <a:t>Guía de estilo para las presentaciones</a:t>
            </a:r>
            <a:endParaRPr sz="2000"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567" name="Google Shape;567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40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Google Shape;569;p40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29</a:t>
            </a:fld>
            <a:endParaRPr/>
          </a:p>
        </p:txBody>
      </p:sp>
      <p:sp>
        <p:nvSpPr>
          <p:cNvPr id="575" name="Google Shape;575;p41"/>
          <p:cNvSpPr txBox="1"/>
          <p:nvPr/>
        </p:nvSpPr>
        <p:spPr>
          <a:xfrm>
            <a:off x="1371600" y="1579425"/>
            <a:ext cx="99822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dk1"/>
                </a:solidFill>
              </a:rPr>
              <a:t>Materiales:</a:t>
            </a:r>
            <a:endParaRPr sz="2000" b="1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u="sng">
                <a:solidFill>
                  <a:schemeClr val="hlink"/>
                </a:solidFill>
                <a:hlinkClick r:id="rId3"/>
              </a:rPr>
              <a:t>https://drive.google.com/drive/u/0/folders/1-4_mt-WUekobCxg_Bl0SFZe97Jwyatzi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576" name="Google Shape;576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p41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Google Shape;578;p41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5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15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15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5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15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15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15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15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15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5"/>
          <p:cNvSpPr txBox="1"/>
          <p:nvPr/>
        </p:nvSpPr>
        <p:spPr>
          <a:xfrm>
            <a:off x="1320800" y="1494971"/>
            <a:ext cx="9977027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¿De dónde partimos?: de las CI2 a la Competencia Digital</a:t>
            </a: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30</a:t>
            </a:fld>
            <a:endParaRPr/>
          </a:p>
        </p:txBody>
      </p:sp>
      <p:pic>
        <p:nvPicPr>
          <p:cNvPr id="585" name="Google Shape;585;p4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27009" t="26656" r="27397" b="26180"/>
          <a:stretch/>
        </p:blipFill>
        <p:spPr>
          <a:xfrm>
            <a:off x="1400075" y="800775"/>
            <a:ext cx="9320501" cy="542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6" name="Google Shape;586;p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p42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42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31</a:t>
            </a:fld>
            <a:endParaRPr/>
          </a:p>
        </p:txBody>
      </p:sp>
      <p:pic>
        <p:nvPicPr>
          <p:cNvPr id="595" name="Google Shape;595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p43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Google Shape;597;p43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8" name="Google Shape;598;p43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75150" y="549925"/>
            <a:ext cx="10241711" cy="5758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32</a:t>
            </a:fld>
            <a:endParaRPr/>
          </a:p>
        </p:txBody>
      </p:sp>
      <p:pic>
        <p:nvPicPr>
          <p:cNvPr id="605" name="Google Shape;605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44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44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8" name="Google Shape;608;p4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0525" y="549925"/>
            <a:ext cx="10241711" cy="5758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33</a:t>
            </a:fld>
            <a:endParaRPr/>
          </a:p>
        </p:txBody>
      </p:sp>
      <p:pic>
        <p:nvPicPr>
          <p:cNvPr id="615" name="Google Shape;615;p4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17663" t="14783" r="24536" b="6158"/>
          <a:stretch/>
        </p:blipFill>
        <p:spPr>
          <a:xfrm>
            <a:off x="2053300" y="421500"/>
            <a:ext cx="8192626" cy="629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617" name="Google Shape;617;p45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46"/>
          <p:cNvSpPr/>
          <p:nvPr/>
        </p:nvSpPr>
        <p:spPr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p46"/>
          <p:cNvSpPr/>
          <p:nvPr/>
        </p:nvSpPr>
        <p:spPr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46"/>
          <p:cNvSpPr/>
          <p:nvPr/>
        </p:nvSpPr>
        <p:spPr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6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46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p46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8" name="Google Shape;628;p46"/>
          <p:cNvGrpSpPr/>
          <p:nvPr/>
        </p:nvGrpSpPr>
        <p:grpSpPr>
          <a:xfrm>
            <a:off x="-31024" y="-43181"/>
            <a:ext cx="12237559" cy="6887281"/>
            <a:chOff x="-31024" y="-43181"/>
            <a:chExt cx="12237559" cy="6887281"/>
          </a:xfrm>
        </p:grpSpPr>
        <p:sp>
          <p:nvSpPr>
            <p:cNvPr id="629" name="Google Shape;629;p46"/>
            <p:cNvSpPr/>
            <p:nvPr/>
          </p:nvSpPr>
          <p:spPr>
            <a:xfrm>
              <a:off x="-31024" y="-43181"/>
              <a:ext cx="12237559" cy="6887281"/>
            </a:xfrm>
            <a:prstGeom prst="rect">
              <a:avLst/>
            </a:prstGeom>
            <a:solidFill>
              <a:srgbClr val="C4B9AC"/>
            </a:solidFill>
            <a:ln w="12700" cap="flat" cmpd="sng">
              <a:solidFill>
                <a:srgbClr val="C4B9AC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30" name="Google Shape;630;p46"/>
            <p:cNvGrpSpPr/>
            <p:nvPr/>
          </p:nvGrpSpPr>
          <p:grpSpPr>
            <a:xfrm>
              <a:off x="2355555" y="-43181"/>
              <a:ext cx="6499619" cy="6887281"/>
              <a:chOff x="0" y="0"/>
              <a:chExt cx="8611053" cy="10994582"/>
            </a:xfrm>
          </p:grpSpPr>
          <p:sp>
            <p:nvSpPr>
              <p:cNvPr id="631" name="Google Shape;631;p46"/>
              <p:cNvSpPr/>
              <p:nvPr/>
            </p:nvSpPr>
            <p:spPr>
              <a:xfrm>
                <a:off x="0" y="0"/>
                <a:ext cx="7560057" cy="10692003"/>
              </a:xfrm>
              <a:custGeom>
                <a:avLst/>
                <a:gdLst/>
                <a:ahLst/>
                <a:cxnLst/>
                <a:rect l="l" t="t" r="r" b="b"/>
                <a:pathLst>
                  <a:path w="7560057" h="10692003" extrusionOk="0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4B9AC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2" name="Google Shape;632;p46"/>
              <p:cNvSpPr/>
              <p:nvPr/>
            </p:nvSpPr>
            <p:spPr>
              <a:xfrm>
                <a:off x="1050999" y="302584"/>
                <a:ext cx="7560054" cy="10691998"/>
              </a:xfrm>
              <a:custGeom>
                <a:avLst/>
                <a:gdLst/>
                <a:ahLst/>
                <a:cxnLst/>
                <a:rect l="l" t="t" r="r" b="b"/>
                <a:pathLst>
                  <a:path w="7560054" h="10691999" extrusionOk="0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E4DD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3" name="Google Shape;633;p46"/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l" t="t" r="r" b="b"/>
                <a:pathLst>
                  <a:path w="93447" h="128879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4" name="Google Shape;634;p46"/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l" t="t" r="r" b="b"/>
                <a:pathLst>
                  <a:path w="72250" h="93408" extrusionOk="0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5" name="Google Shape;635;p46"/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l" t="t" r="r" b="b"/>
                <a:pathLst>
                  <a:path w="14046" h="91109" extrusionOk="0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6" name="Google Shape;636;p46"/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l" t="t" r="r" b="b"/>
                <a:pathLst>
                  <a:path w="19647" h="19609" extrusionOk="0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7" name="Google Shape;637;p46"/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l" t="t" r="r" b="b"/>
                <a:pathLst>
                  <a:path w="83604" h="91707" extrusionOk="0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8" name="Google Shape;638;p46"/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l" t="t" r="r" b="b"/>
                <a:pathLst>
                  <a:path w="36709" h="94067" extrusionOk="0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9" name="Google Shape;639;p46"/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98" h="18898" extrusionOk="0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0" name="Google Shape;640;p46"/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684" h="50254" extrusionOk="0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1" name="Google Shape;641;p46"/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l" t="t" r="r" b="b"/>
                <a:pathLst>
                  <a:path w="48743" h="93408" extrusionOk="0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2" name="Google Shape;642;p46"/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l" t="t" r="r" b="b"/>
                <a:pathLst>
                  <a:path w="61443" h="95377" extrusionOk="0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3" name="Google Shape;643;p46"/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l" t="t" r="r" b="b"/>
                <a:pathLst>
                  <a:path w="14072" h="91109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4" name="Google Shape;644;p46"/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l" t="t" r="r" b="b"/>
                <a:pathLst>
                  <a:path w="19660" h="19609" extrusionOk="0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5" name="Google Shape;645;p46"/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l" t="t" r="r" b="b"/>
                <a:pathLst>
                  <a:path w="38049" h="92201" extrusionOk="0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6" name="Google Shape;646;p46"/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l" t="t" r="r" b="b"/>
                <a:pathLst>
                  <a:path w="37846" h="138328" extrusionOk="0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7" name="Google Shape;647;p46"/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l" t="t" r="r" b="b"/>
                <a:pathLst>
                  <a:path w="34601" h="57007" extrusionOk="0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8" name="Google Shape;648;p46"/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l" t="t" r="r" b="b"/>
                <a:pathLst>
                  <a:path w="28810" h="20126" extrusionOk="0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9" name="Google Shape;649;p46"/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94046" extrusionOk="0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0" name="Google Shape;650;p46"/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l" t="t" r="r" b="b"/>
                <a:pathLst>
                  <a:path w="38049" h="92198" extrusionOk="0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1" name="Google Shape;651;p46"/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l" t="t" r="r" b="b"/>
                <a:pathLst>
                  <a:path w="37833" h="138328" extrusionOk="0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2" name="Google Shape;652;p46"/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l" t="t" r="r" b="b"/>
                <a:pathLst>
                  <a:path w="36703" h="94063" extrusionOk="0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3" name="Google Shape;653;p46"/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91" h="18898" extrusionOk="0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4" name="Google Shape;654;p46"/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703" h="50254" extrusionOk="0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5" name="Google Shape;655;p46"/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l" t="t" r="r" b="b"/>
                <a:pathLst>
                  <a:path w="61430" h="95377" extrusionOk="0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6" name="Google Shape;656;p46"/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l" t="t" r="r" b="b"/>
                <a:pathLst>
                  <a:path w="62802" h="126949" extrusionOk="0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7" name="Google Shape;657;p46"/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l" t="t" r="r" b="b"/>
                <a:pathLst>
                  <a:path w="61456" h="95352" extrusionOk="0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8" name="Google Shape;658;p46"/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l" t="t" r="r" b="b"/>
                <a:pathLst>
                  <a:path w="37363" h="139052" extrusionOk="0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9" name="Google Shape;659;p46"/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l" t="t" r="r" b="b"/>
                <a:pathLst>
                  <a:path w="37554" h="92550" extrusionOk="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0" name="Google Shape;660;p46"/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l" t="t" r="r" b="b"/>
                <a:pathLst>
                  <a:path w="34563" h="56972" extrusionOk="0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1" name="Google Shape;661;p46"/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l" t="t" r="r" b="b"/>
                <a:pathLst>
                  <a:path w="28785" h="20124" extrusionOk="0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2" name="Google Shape;662;p46"/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l" t="t" r="r" b="b"/>
                <a:pathLst>
                  <a:path w="36494" h="94031" extrusionOk="0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3" name="Google Shape;663;p46"/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l" t="t" r="r" b="b"/>
                <a:pathLst>
                  <a:path w="72225" h="93408" extrusionOk="0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4" name="Google Shape;664;p46"/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l" t="t" r="r" b="b"/>
                <a:pathLst>
                  <a:path w="51638" h="19076" extrusionOk="0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5" name="Google Shape;665;p46"/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l" t="t" r="r" b="b"/>
                <a:pathLst>
                  <a:path w="41415" h="95339" extrusionOk="0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6" name="Google Shape;666;p46"/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l" t="t" r="r" b="b"/>
                <a:pathLst>
                  <a:path w="41415" h="95234" extrusionOk="0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7" name="Google Shape;667;p46"/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l" t="t" r="r" b="b"/>
                <a:pathLst>
                  <a:path w="28118" h="138316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8" name="Google Shape;668;p46"/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l" t="t" r="r" b="b"/>
                <a:pathLst>
                  <a:path w="34563" h="56976" extrusionOk="0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9" name="Google Shape;669;p46"/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l" t="t" r="r" b="b"/>
                <a:pathLst>
                  <a:path w="28810" h="20126" extrusionOk="0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0" name="Google Shape;670;p46"/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l" t="t" r="r" b="b"/>
                <a:pathLst>
                  <a:path w="36519" h="94028" extrusionOk="0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1" name="Google Shape;671;p46"/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l" t="t" r="r" b="b"/>
                <a:pathLst>
                  <a:path w="61442" h="95352" extrusionOk="0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2" name="Google Shape;672;p46"/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l" t="t" r="r" b="b"/>
                <a:pathLst>
                  <a:path w="33534" h="126924" extrusionOk="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3" name="Google Shape;673;p46"/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l" t="t" r="r" b="b"/>
                <a:pathLst>
                  <a:path w="48926" h="125902" extrusionOk="0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4" name="Google Shape;674;p46"/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l" t="t" r="r" b="b"/>
                <a:pathLst>
                  <a:path w="36703" h="94069" extrusionOk="0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5" name="Google Shape;675;p46"/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79" h="18898" extrusionOk="0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6" name="Google Shape;676;p46"/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716" h="50254" extrusionOk="0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7" name="Google Shape;677;p46"/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l" t="t" r="r" b="b"/>
                <a:pathLst>
                  <a:path w="38049" h="92194" extrusionOk="0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8" name="Google Shape;678;p46"/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l" t="t" r="r" b="b"/>
                <a:pathLst>
                  <a:path w="37833" h="138328" extrusionOk="0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9" name="Google Shape;679;p46"/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l" t="t" r="r" b="b"/>
                <a:pathLst>
                  <a:path w="38030" h="92197" extrusionOk="0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0" name="Google Shape;680;p46"/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l" t="t" r="r" b="b"/>
                <a:pathLst>
                  <a:path w="37827" h="138328" extrusionOk="0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1" name="Google Shape;681;p46"/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l" t="t" r="r" b="b"/>
                <a:pathLst>
                  <a:path w="36697" h="94064" extrusionOk="0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2" name="Google Shape;682;p46"/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73" h="18898" extrusionOk="0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3" name="Google Shape;683;p46"/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709" h="50254" extrusionOk="0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4" name="Google Shape;684;p46"/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l" t="t" r="r" b="b"/>
                <a:pathLst>
                  <a:path w="37389" h="126924" extrusionOk="0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5" name="Google Shape;685;p46"/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l" t="t" r="r" b="b"/>
                <a:pathLst>
                  <a:path w="38722" h="125672" extrusionOk="0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6" name="Google Shape;686;p46"/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l" t="t" r="r" b="b"/>
                <a:pathLst>
                  <a:path w="14059" h="91109" extrusionOk="0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7" name="Google Shape;687;p46"/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l" t="t" r="r" b="b"/>
                <a:pathLst>
                  <a:path w="19634" h="19609" extrusionOk="0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8" name="Google Shape;688;p46"/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l" t="t" r="r" b="b"/>
                <a:pathLst>
                  <a:path w="37364" h="138341" extrusionOk="0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9" name="Google Shape;689;p46"/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l" t="t" r="r" b="b"/>
                <a:pathLst>
                  <a:path w="37389" h="92733" extrusionOk="0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0" name="Google Shape;690;p46"/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l" t="t" r="r" b="b"/>
                <a:pathLst>
                  <a:path w="28143" h="138341" extrusionOk="0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1" name="Google Shape;691;p46"/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l" t="t" r="r" b="b"/>
                <a:pathLst>
                  <a:path w="14059" h="91109" extrusionOk="0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2" name="Google Shape;692;p46"/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l" t="t" r="r" b="b"/>
                <a:pathLst>
                  <a:path w="19647" h="19609" extrusionOk="0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3" name="Google Shape;693;p46"/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l" t="t" r="r" b="b"/>
                <a:pathLst>
                  <a:path w="41408" h="95365" extrusionOk="0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4" name="Google Shape;694;p46"/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l" t="t" r="r" b="b"/>
                <a:pathLst>
                  <a:path w="41408" h="95252" extrusionOk="0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5" name="Google Shape;695;p46"/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l" t="t" r="r" b="b"/>
                <a:pathLst>
                  <a:path w="58369" h="117894" extrusionOk="0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6" name="Google Shape;696;p46"/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l" t="t" r="r" b="b"/>
                <a:pathLst>
                  <a:path w="36709" h="94062" extrusionOk="0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7" name="Google Shape;697;p46"/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l" t="t" r="r" b="b"/>
                <a:pathLst>
                  <a:path w="34398" h="18898" extrusionOk="0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8" name="Google Shape;698;p46"/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l" t="t" r="r" b="b"/>
                <a:pathLst>
                  <a:path w="36709" h="50254" extrusionOk="0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9" name="Google Shape;699;p46"/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l" t="t" r="r" b="b"/>
                <a:pathLst>
                  <a:path w="71272" h="95377" extrusionOk="0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0" name="Google Shape;700;p46"/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l" t="t" r="r" b="b"/>
                <a:pathLst>
                  <a:path w="34589" h="56996" extrusionOk="0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1" name="Google Shape;701;p46"/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l" t="t" r="r" b="b"/>
                <a:pathLst>
                  <a:path w="28797" h="20124" extrusionOk="0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2" name="Google Shape;702;p46"/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l" t="t" r="r" b="b"/>
                <a:pathLst>
                  <a:path w="36493" h="94047" extrusionOk="0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3" name="Google Shape;703;p46"/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l" t="t" r="r" b="b"/>
                <a:pathLst>
                  <a:path w="61443" h="95377" extrusionOk="0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4" name="Google Shape;704;p46"/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l" t="t" r="r" b="b"/>
                <a:pathLst>
                  <a:path w="33534" h="126950" extrusionOk="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5" name="Google Shape;705;p46"/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l" t="t" r="r" b="b"/>
                <a:pathLst>
                  <a:path w="48926" h="125926" extrusionOk="0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6" name="Google Shape;706;p46"/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l" t="t" r="r" b="b"/>
                <a:pathLst>
                  <a:path w="62802" h="126949" extrusionOk="0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7" name="Google Shape;707;p46"/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l" t="t" r="r" b="b"/>
                <a:pathLst>
                  <a:path w="37376" h="126950" extrusionOk="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8" name="Google Shape;708;p46"/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l" t="t" r="r" b="b"/>
                <a:pathLst>
                  <a:path w="38710" h="125695" extrusionOk="0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9" name="Google Shape;709;p46"/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l" t="t" r="r" b="b"/>
                <a:pathLst>
                  <a:path w="14072" h="126950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0" name="Google Shape;710;p46"/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l" t="t" r="r" b="b"/>
                <a:pathLst>
                  <a:path w="93421" h="128880" extrusionOk="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1" name="Google Shape;711;p46"/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l" t="t" r="r" b="b"/>
                <a:pathLst>
                  <a:path w="104775" h="126949" extrusionOk="0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171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2" name="Google Shape;712;p46"/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l" t="t" r="r" b="b"/>
                <a:pathLst>
                  <a:path w="152603" h="325590" extrusionOk="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393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3" name="Google Shape;713;p46"/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l" t="t" r="r" b="b"/>
                <a:pathLst>
                  <a:path w="152616" h="325590" extrusionOk="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solidFill>
                <a:srgbClr val="E0393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4" name="Google Shape;714;p46"/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l" t="t" r="r" b="b"/>
                <a:pathLst>
                  <a:path w="101676" h="307645" extrusionOk="0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393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5" name="Google Shape;715;p46"/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l" t="t" r="r" b="b"/>
                <a:pathLst>
                  <a:path w="135420" h="272173" extrusionOk="0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6" name="Google Shape;716;p46"/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l" t="t" r="r" b="b"/>
                <a:pathLst>
                  <a:path w="213284" h="277787" extrusionOk="0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7" name="Google Shape;717;p46"/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l" t="t" r="r" b="b"/>
                <a:pathLst>
                  <a:path w="219482" h="271056" extrusionOk="0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8" name="Google Shape;718;p46"/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l" t="t" r="r" b="b"/>
                <a:pathLst>
                  <a:path w="110592" h="276011" extrusionOk="0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9" name="Google Shape;719;p46"/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l" t="t" r="r" b="b"/>
                <a:pathLst>
                  <a:path w="103835" h="60592" extrusionOk="0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0" name="Google Shape;720;p46"/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l" t="t" r="r" b="b"/>
                <a:pathLst>
                  <a:path w="111697" h="149822" extrusionOk="0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solidFill>
                <a:srgbClr val="8B836A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1" name="Google Shape;721;p46"/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l" t="t" r="r" b="b"/>
                <a:pathLst>
                  <a:path w="70193" h="1286281" extrusionOk="0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504E4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2" name="Google Shape;722;p46"/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l" t="t" r="r" b="b"/>
                <a:pathLst>
                  <a:path w="2059407" h="5155570" extrusionOk="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3" name="Google Shape;723;p46"/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l" t="t" r="r" b="b"/>
                <a:pathLst>
                  <a:path w="1954860" h="1087196" extrusionOk="0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4" name="Google Shape;724;p46"/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l" t="t" r="r" b="b"/>
                <a:pathLst>
                  <a:path w="2069846" h="2801607" extrusionOk="0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5" name="Google Shape;725;p46"/>
              <p:cNvSpPr/>
              <p:nvPr/>
            </p:nvSpPr>
            <p:spPr>
              <a:xfrm rot="-5399999">
                <a:off x="5415130" y="1175416"/>
                <a:ext cx="2801604" cy="9688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4800" b="1">
                    <a:solidFill>
                      <a:srgbClr val="922D5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2019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6" name="Google Shape;726;p46"/>
              <p:cNvSpPr/>
              <p:nvPr/>
            </p:nvSpPr>
            <p:spPr>
              <a:xfrm>
                <a:off x="2930910" y="8024879"/>
                <a:ext cx="3844819" cy="9081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800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GRACIAS POR SU ATENCIÓN</a:t>
                </a:r>
                <a:endParaRPr/>
              </a:p>
              <a:p>
                <a:pPr marL="0" marR="0" lvl="0" indent="0" algn="l" rtl="0">
                  <a:lnSpc>
                    <a:spcPct val="107000"/>
                  </a:lnSpc>
                  <a:spcBef>
                    <a:spcPts val="800"/>
                  </a:spcBef>
                  <a:spcAft>
                    <a:spcPts val="0"/>
                  </a:spcAft>
                  <a:buNone/>
                </a:pPr>
                <a:r>
                  <a:rPr lang="es-ES" sz="1100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JOSÉ MANUEL ERBEZ– jerbez@ull.es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7" name="Google Shape;727;p46"/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4700" b="1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EVENTOS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8" name="Google Shape;728;p46"/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4700" b="1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9" name="Google Shape;729;p46"/>
              <p:cNvSpPr/>
              <p:nvPr/>
            </p:nvSpPr>
            <p:spPr>
              <a:xfrm>
                <a:off x="3117241" y="1714414"/>
                <a:ext cx="4328446" cy="321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800">
                    <a:solidFill>
                      <a:srgbClr val="757070"/>
                    </a:solidFill>
                    <a:latin typeface="Arial"/>
                    <a:ea typeface="Arial"/>
                    <a:cs typeface="Arial"/>
                    <a:sym typeface="Arial"/>
                  </a:rPr>
                  <a:t>XVII Jornadas CRAI</a:t>
                </a:r>
                <a:endParaRPr sz="1100">
                  <a:solidFill>
                    <a:srgbClr val="75707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730" name="Google Shape;730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90127" y="6383521"/>
            <a:ext cx="1117600" cy="39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6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16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16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6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6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6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6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6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Google Shape;245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6"/>
          <p:cNvSpPr/>
          <p:nvPr/>
        </p:nvSpPr>
        <p:spPr>
          <a:xfrm>
            <a:off x="3649919" y="25683"/>
            <a:ext cx="8542081" cy="267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16"/>
          <p:cNvSpPr txBox="1"/>
          <p:nvPr/>
        </p:nvSpPr>
        <p:spPr>
          <a:xfrm>
            <a:off x="1406914" y="746171"/>
            <a:ext cx="10581000" cy="31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Introducción del EEES en el sistema universitario español: adquisición de competencias específicas pero también transversales</a:t>
            </a:r>
            <a:endParaRPr sz="2000" dirty="0"/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2º </a:t>
            </a:r>
            <a:r>
              <a:rPr lang="es-ES" sz="2000" i="1" dirty="0">
                <a:solidFill>
                  <a:schemeClr val="dk1"/>
                </a:solidFill>
              </a:rPr>
              <a:t>Plan estratégico de REBIUN (2007-2010)</a:t>
            </a:r>
            <a:r>
              <a:rPr lang="es-ES" sz="2000" dirty="0">
                <a:solidFill>
                  <a:schemeClr val="dk1"/>
                </a:solidFill>
              </a:rPr>
              <a:t>, la Línea 1, Apoyo a la Docencia y el Aprendizaje, empieza a trabajar en esta línea.</a:t>
            </a:r>
            <a:endParaRPr sz="2000" dirty="0"/>
          </a:p>
          <a:p>
            <a:pPr marL="285750" marR="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Creación de una Comisión Mixta de CRUE-TIC/REBIUN para trabajar conjuntamente en el impulso de las competencias informáticas e informacionales que desarrolla:</a:t>
            </a:r>
            <a:endParaRPr sz="2000" dirty="0"/>
          </a:p>
          <a:p>
            <a:pPr marL="742950" marR="0" lvl="1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i="0" u="none" strike="noStrike" cap="none" dirty="0">
                <a:solidFill>
                  <a:schemeClr val="dk1"/>
                </a:solidFill>
              </a:rPr>
              <a:t>una marca propia: CI2 (competencias informáticas e informacionales</a:t>
            </a:r>
            <a:r>
              <a:rPr lang="es-ES" sz="2000" i="0" u="none" strike="noStrike" cap="none" dirty="0" smtClean="0">
                <a:solidFill>
                  <a:schemeClr val="dk1"/>
                </a:solidFill>
              </a:rPr>
              <a:t>) </a:t>
            </a:r>
            <a:endParaRPr sz="2000" dirty="0"/>
          </a:p>
          <a:p>
            <a:pPr marL="742950" marR="0" lvl="1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i="0" u="none" strike="noStrike" cap="none" dirty="0">
                <a:solidFill>
                  <a:schemeClr val="dk1"/>
                </a:solidFill>
              </a:rPr>
              <a:t>decálogo de las CI2</a:t>
            </a:r>
            <a:endParaRPr sz="2000" dirty="0"/>
          </a:p>
          <a:p>
            <a:pPr marL="742950" marR="0" lvl="1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i="0" u="none" strike="noStrike" cap="none" dirty="0">
                <a:solidFill>
                  <a:schemeClr val="dk1"/>
                </a:solidFill>
              </a:rPr>
              <a:t>vídeos </a:t>
            </a:r>
            <a:r>
              <a:rPr lang="es-ES" sz="2000" i="0" u="none" strike="noStrike" cap="none" dirty="0" smtClean="0">
                <a:solidFill>
                  <a:schemeClr val="dk1"/>
                </a:solidFill>
              </a:rPr>
              <a:t>promocionales </a:t>
            </a:r>
            <a:endParaRPr sz="2000" dirty="0"/>
          </a:p>
          <a:p>
            <a:pPr marL="742950" marR="0" lvl="1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i="0" u="none" strike="noStrike" cap="none" dirty="0">
                <a:solidFill>
                  <a:schemeClr val="dk1"/>
                </a:solidFill>
              </a:rPr>
              <a:t>guía de buenas prácticas, etc. </a:t>
            </a:r>
            <a:endParaRPr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17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7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7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7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17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7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17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17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7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" name="Google Shape;262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17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4" name="Google Shape;264;p17" descr="https://lh5.googleusercontent.com/cDS15OGR9agX8WdEY-5Q1eujyjFUOFFPgBSD1Bv5jXWl7h6rJzdwImhMFxZ70cmGTYp2s7g74GFZ6FeL9Yh92ZeBoKlLcWIaxoGtK0BMz4silc4miyJaerUjC3dNGNveFT6O3nYF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16119" y="1105810"/>
            <a:ext cx="8941711" cy="4157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18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8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8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18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8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18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18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18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8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Google Shape;27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18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18"/>
          <p:cNvSpPr txBox="1"/>
          <p:nvPr/>
        </p:nvSpPr>
        <p:spPr>
          <a:xfrm>
            <a:off x="1407887" y="1384186"/>
            <a:ext cx="10160000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chemeClr val="dk1"/>
                </a:solidFill>
              </a:rPr>
              <a:t>3er Plan estratégico de REBIUN (2011-2020). Línea 2, Soporte a la Docencia, Aprendizaje, Investigación y Gestión.</a:t>
            </a:r>
            <a:endParaRPr sz="200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chemeClr val="dk1"/>
                </a:solidFill>
              </a:rPr>
              <a:t>1er objetivo: “Integrar de forma progresiva las competencias informáticas e informacionales (CI2) en los diferentes estudios de la universidad como estrategia educativa para el desarrollo de las capacidades válidas para toda la vida”</a:t>
            </a:r>
            <a:endParaRPr sz="2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7</a:t>
            </a:fld>
            <a:endParaRPr/>
          </a:p>
        </p:txBody>
      </p:sp>
      <p:pic>
        <p:nvPicPr>
          <p:cNvPr id="288" name="Google Shape;28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19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19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19"/>
          <p:cNvSpPr txBox="1"/>
          <p:nvPr/>
        </p:nvSpPr>
        <p:spPr>
          <a:xfrm>
            <a:off x="1120050" y="1701600"/>
            <a:ext cx="99519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i="1" dirty="0">
                <a:solidFill>
                  <a:schemeClr val="dk1"/>
                </a:solidFill>
              </a:rPr>
              <a:t>Definición de Competencias Informacionales (CI)</a:t>
            </a:r>
            <a:r>
              <a:rPr lang="es-ES" sz="2000" dirty="0">
                <a:solidFill>
                  <a:schemeClr val="dk1"/>
                </a:solidFill>
              </a:rPr>
              <a:t>. Articula las CI en 5 competencias.</a:t>
            </a:r>
            <a:br>
              <a:rPr lang="es-ES" sz="2000" dirty="0">
                <a:solidFill>
                  <a:schemeClr val="dk1"/>
                </a:solidFill>
              </a:rPr>
            </a:br>
            <a:r>
              <a:rPr lang="es-ES" sz="2000" dirty="0">
                <a:solidFill>
                  <a:schemeClr val="dk1"/>
                </a:solidFill>
              </a:rPr>
              <a:t>Un estudiante es competente informacionalmente cuando:</a:t>
            </a:r>
            <a:endParaRPr sz="2000" dirty="0">
              <a:solidFill>
                <a:schemeClr val="dk1"/>
              </a:solidFill>
            </a:endParaRPr>
          </a:p>
          <a:p>
            <a:pPr marL="28575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Busca la información que necesita.</a:t>
            </a:r>
            <a:endParaRPr sz="2000" dirty="0">
              <a:solidFill>
                <a:schemeClr val="dk1"/>
              </a:solidFill>
            </a:endParaRPr>
          </a:p>
          <a:p>
            <a:pPr marL="28575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Analiza y selecciona la información de manera eficiente.</a:t>
            </a:r>
            <a:endParaRPr sz="2000" dirty="0">
              <a:solidFill>
                <a:schemeClr val="dk1"/>
              </a:solidFill>
            </a:endParaRPr>
          </a:p>
          <a:p>
            <a:pPr marL="28575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Organiza la información adecuadamente.</a:t>
            </a:r>
            <a:endParaRPr sz="2000" dirty="0">
              <a:solidFill>
                <a:schemeClr val="dk1"/>
              </a:solidFill>
            </a:endParaRPr>
          </a:p>
          <a:p>
            <a:pPr marL="28575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Utiliza y comunica la información eficazmente de forma ética y legal,</a:t>
            </a:r>
            <a:br>
              <a:rPr lang="es-ES" sz="2000" dirty="0">
                <a:solidFill>
                  <a:schemeClr val="dk1"/>
                </a:solidFill>
              </a:rPr>
            </a:br>
            <a:r>
              <a:rPr lang="es-ES" sz="2000" dirty="0">
                <a:solidFill>
                  <a:schemeClr val="dk1"/>
                </a:solidFill>
              </a:rPr>
              <a:t>con el fin de construir conocimiento. </a:t>
            </a:r>
            <a:endParaRPr sz="2000" dirty="0">
              <a:solidFill>
                <a:schemeClr val="dk1"/>
              </a:solidFill>
            </a:endParaRPr>
          </a:p>
          <a:p>
            <a:pPr marL="28575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dirty="0">
                <a:solidFill>
                  <a:schemeClr val="dk1"/>
                </a:solidFill>
              </a:rPr>
              <a:t>Se mantiene al día y comparte información en la red.</a:t>
            </a:r>
            <a:endParaRPr sz="20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8</a:t>
            </a:fld>
            <a:endParaRPr/>
          </a:p>
        </p:txBody>
      </p:sp>
      <p:sp>
        <p:nvSpPr>
          <p:cNvPr id="298" name="Google Shape;298;p20"/>
          <p:cNvSpPr txBox="1"/>
          <p:nvPr/>
        </p:nvSpPr>
        <p:spPr>
          <a:xfrm>
            <a:off x="653150" y="0"/>
            <a:ext cx="10983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s-ES" sz="2000" b="1"/>
              <a:t>2012</a:t>
            </a:r>
            <a:endParaRPr sz="2000" b="1"/>
          </a:p>
          <a:p>
            <a:pPr marL="139700" lvl="0" indent="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s-ES" sz="2000"/>
              <a:t>Comisión mixta CRUE-TIC y REBIUN. Competencias informáticas e informacionales en los estudios de grado. Junio 2012, edición revisada y ampliada</a:t>
            </a:r>
            <a:endParaRPr sz="2000"/>
          </a:p>
          <a:p>
            <a:pPr marL="1397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/>
              <a:t>Mapa de las competencias informáticas e informacionales (CI2) en las universidades españolas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s-ES" sz="2000" b="1"/>
              <a:t>2009</a:t>
            </a:r>
            <a:endParaRPr sz="2000" b="1"/>
          </a:p>
          <a:p>
            <a:pPr marL="139700" lvl="0" indent="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s-ES" sz="2000"/>
              <a:t>Comisión mixta CRUE-TIC y REBIUN. Competencias informáticas e informacionales en los estudios de grado. Abril 2009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s-ES" sz="2000" b="1"/>
              <a:t>2008</a:t>
            </a:r>
            <a:endParaRPr sz="2000" b="1"/>
          </a:p>
          <a:p>
            <a:pPr marL="139700" lvl="0" indent="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s-ES" sz="2000"/>
              <a:t>REBIUN. Guía de buenas prácticas para el desarrollo de las competencias informacionales. 2008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rPr lang="es-ES" sz="2000" b="1"/>
              <a:t>2007</a:t>
            </a:r>
            <a:endParaRPr sz="2000" b="1"/>
          </a:p>
          <a:p>
            <a:pPr marL="139700" lvl="0" indent="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s-ES" sz="2000"/>
              <a:t>Área Moreira, Manuel. Documento marco de REBIUN para la CRUE: adquisición de competencias en información, una materia necesaria en la formación universitaria. La Laguna, 2007</a:t>
            </a:r>
            <a:endParaRPr sz="2000"/>
          </a:p>
        </p:txBody>
      </p:sp>
      <p:pic>
        <p:nvPicPr>
          <p:cNvPr id="299" name="Google Shape;29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1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0"/>
          <p:cNvSpPr/>
          <p:nvPr/>
        </p:nvSpPr>
        <p:spPr>
          <a:xfrm>
            <a:off x="3649918" y="0"/>
            <a:ext cx="85422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20"/>
          <p:cNvSpPr/>
          <p:nvPr/>
        </p:nvSpPr>
        <p:spPr>
          <a:xfrm>
            <a:off x="3649919" y="25683"/>
            <a:ext cx="85422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374"/>
            <a:ext cx="12192000" cy="281354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21"/>
          <p:cNvSpPr/>
          <p:nvPr/>
        </p:nvSpPr>
        <p:spPr>
          <a:xfrm>
            <a:off x="827711" y="74133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21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1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21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21"/>
          <p:cNvSpPr/>
          <p:nvPr/>
        </p:nvSpPr>
        <p:spPr>
          <a:xfrm rot="5400000">
            <a:off x="2318812" y="4212525"/>
            <a:ext cx="45719" cy="4309116"/>
          </a:xfrm>
          <a:custGeom>
            <a:avLst/>
            <a:gdLst/>
            <a:ahLst/>
            <a:cxnLst/>
            <a:rect l="l" t="t" r="r" b="b"/>
            <a:pathLst>
              <a:path w="70193" h="1286281" extrusionOk="0">
                <a:moveTo>
                  <a:pt x="0" y="0"/>
                </a:moveTo>
                <a:lnTo>
                  <a:pt x="70193" y="0"/>
                </a:lnTo>
                <a:lnTo>
                  <a:pt x="70193" y="1286281"/>
                </a:lnTo>
                <a:lnTo>
                  <a:pt x="0" y="1286281"/>
                </a:lnTo>
                <a:lnTo>
                  <a:pt x="0" y="0"/>
                </a:lnTo>
              </a:path>
            </a:pathLst>
          </a:custGeom>
          <a:solidFill>
            <a:srgbClr val="504E4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21"/>
          <p:cNvSpPr/>
          <p:nvPr/>
        </p:nvSpPr>
        <p:spPr>
          <a:xfrm>
            <a:off x="1781956" y="6368600"/>
            <a:ext cx="1651775" cy="2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922D54"/>
                </a:solidFill>
                <a:latin typeface="Calibri"/>
                <a:ea typeface="Calibri"/>
                <a:cs typeface="Calibri"/>
                <a:sym typeface="Calibri"/>
              </a:rPr>
              <a:t>2019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21"/>
          <p:cNvSpPr/>
          <p:nvPr/>
        </p:nvSpPr>
        <p:spPr>
          <a:xfrm>
            <a:off x="931687" y="6369686"/>
            <a:ext cx="2975281" cy="24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EVENTOS</a:t>
            </a: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21"/>
          <p:cNvSpPr/>
          <p:nvPr/>
        </p:nvSpPr>
        <p:spPr>
          <a:xfrm>
            <a:off x="5959172" y="1105810"/>
            <a:ext cx="127803" cy="55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700" b="1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21"/>
          <p:cNvSpPr/>
          <p:nvPr/>
        </p:nvSpPr>
        <p:spPr>
          <a:xfrm>
            <a:off x="2524469" y="6452215"/>
            <a:ext cx="3238236" cy="189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XVII Jornadas CRAI</a:t>
            </a:r>
            <a:endParaRPr sz="11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6" name="Google Shape;31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471" y="6110535"/>
            <a:ext cx="557047" cy="529628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21"/>
          <p:cNvSpPr/>
          <p:nvPr/>
        </p:nvSpPr>
        <p:spPr>
          <a:xfrm>
            <a:off x="3649919" y="25683"/>
            <a:ext cx="8542081" cy="25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rgbClr val="504E47"/>
                </a:solidFill>
                <a:latin typeface="Calibri"/>
                <a:ea typeface="Calibri"/>
                <a:cs typeface="Calibri"/>
                <a:sym typeface="Calibri"/>
              </a:rPr>
              <a:t>DISEÑO COLABORATIVO DE MATERIALES PARA LA FORMACIÓN EN LÍNEA SOBRE COMPETENCIAS DIGITALES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21"/>
          <p:cNvSpPr txBox="1"/>
          <p:nvPr/>
        </p:nvSpPr>
        <p:spPr>
          <a:xfrm>
            <a:off x="1407887" y="1384186"/>
            <a:ext cx="10160000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dk1"/>
                </a:solidFill>
              </a:rPr>
              <a:t>Modelo CI2: </a:t>
            </a:r>
            <a:endParaRPr sz="2000">
              <a:solidFill>
                <a:srgbClr val="3C4043"/>
              </a:solidFill>
              <a:highlight>
                <a:srgbClr val="FFFFFF"/>
              </a:highlight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3C4043"/>
              </a:solidFill>
              <a:highlight>
                <a:srgbClr val="FFFFFF"/>
              </a:highlight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dk1"/>
                </a:solidFill>
              </a:rPr>
              <a:t>Competencias informáticas</a:t>
            </a:r>
            <a:r>
              <a:rPr lang="es-ES" sz="2000">
                <a:solidFill>
                  <a:schemeClr val="dk1"/>
                </a:solidFill>
              </a:rPr>
              <a:t>:  “el conjunto de conocimientos, habilidades, actitudes y conductas que capacitan a los individuos para saber cómo funcionan las TIC, para qué sirven y cómo se pueden utilizar para conseguir objetivos específicos”</a:t>
            </a: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dk1"/>
                </a:solidFill>
              </a:rPr>
              <a:t>Competencias informacionales</a:t>
            </a:r>
            <a:r>
              <a:rPr lang="es-ES" sz="2000">
                <a:solidFill>
                  <a:schemeClr val="dk1"/>
                </a:solidFill>
              </a:rPr>
              <a:t>: “el conjunto de conocimientos, habilidades, actitudes y conductas que capacitan a los individuos para reconocer cuándo necesitan información, dónde localizarla, cómo evaluar su idoneidad y darle el uso adecuado de acuerdo con el problema que se les plantea” </a:t>
            </a:r>
            <a:br>
              <a:rPr lang="es-ES" sz="2000">
                <a:solidFill>
                  <a:schemeClr val="dk1"/>
                </a:solidFill>
              </a:rPr>
            </a:b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1505</Words>
  <Application>Microsoft Office PowerPoint</Application>
  <PresentationFormat>Personalizado</PresentationFormat>
  <Paragraphs>311</Paragraphs>
  <Slides>34</Slides>
  <Notes>34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Inmaculada</dc:creator>
  <cp:lastModifiedBy>Inmaculada</cp:lastModifiedBy>
  <cp:revision>3</cp:revision>
  <dcterms:modified xsi:type="dcterms:W3CDTF">2019-05-17T07:27:21Z</dcterms:modified>
</cp:coreProperties>
</file>