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Open Sans Bold" panose="020B0604020202020204" charset="0"/>
      <p:regular r:id="rId10"/>
    </p:embeddedFont>
    <p:embeddedFont>
      <p:font typeface="Raleway Bold" panose="020B0604020202020204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75" d="100"/>
          <a:sy n="75" d="100"/>
        </p:scale>
        <p:origin x="2118" y="-3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26" Type="http://schemas.openxmlformats.org/officeDocument/2006/relationships/image" Target="../media/image25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5" Type="http://schemas.openxmlformats.org/officeDocument/2006/relationships/image" Target="../media/image24.sv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svg"/><Relationship Id="rId28" Type="http://schemas.openxmlformats.org/officeDocument/2006/relationships/image" Target="../media/image26.jpe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png"/><Relationship Id="rId27" Type="http://schemas.openxmlformats.org/officeDocument/2006/relationships/hyperlink" Target="https://www.rebiun.org/grupos-de-trabajo/linea-2/Innovaci%C3%B3n_docente_y_competencias_digital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C1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76340" y="2122229"/>
            <a:ext cx="7094315" cy="14405290"/>
            <a:chOff x="0" y="0"/>
            <a:chExt cx="2972856" cy="603650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72856" cy="6036502"/>
            </a:xfrm>
            <a:custGeom>
              <a:avLst/>
              <a:gdLst/>
              <a:ahLst/>
              <a:cxnLst/>
              <a:rect l="l" t="t" r="r" b="b"/>
              <a:pathLst>
                <a:path w="2972856" h="6036502">
                  <a:moveTo>
                    <a:pt x="40378" y="0"/>
                  </a:moveTo>
                  <a:lnTo>
                    <a:pt x="2932478" y="0"/>
                  </a:lnTo>
                  <a:cubicBezTo>
                    <a:pt x="2954778" y="0"/>
                    <a:pt x="2972856" y="18078"/>
                    <a:pt x="2972856" y="40378"/>
                  </a:cubicBezTo>
                  <a:lnTo>
                    <a:pt x="2972856" y="5996125"/>
                  </a:lnTo>
                  <a:cubicBezTo>
                    <a:pt x="2972856" y="6018425"/>
                    <a:pt x="2954778" y="6036502"/>
                    <a:pt x="2932478" y="6036502"/>
                  </a:cubicBezTo>
                  <a:lnTo>
                    <a:pt x="40378" y="6036502"/>
                  </a:lnTo>
                  <a:cubicBezTo>
                    <a:pt x="18078" y="6036502"/>
                    <a:pt x="0" y="6018425"/>
                    <a:pt x="0" y="5996125"/>
                  </a:cubicBezTo>
                  <a:lnTo>
                    <a:pt x="0" y="40378"/>
                  </a:lnTo>
                  <a:cubicBezTo>
                    <a:pt x="0" y="18078"/>
                    <a:pt x="18078" y="0"/>
                    <a:pt x="40378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445" tIns="43445" rIns="43445" bIns="43445" rtlCol="0" anchor="ctr"/>
            <a:lstStyle/>
            <a:p>
              <a:pPr algn="ctr">
                <a:lnSpc>
                  <a:spcPts val="1676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1009390">
            <a:off x="2104233" y="4022920"/>
            <a:ext cx="1293091" cy="365298"/>
          </a:xfrm>
          <a:custGeom>
            <a:avLst/>
            <a:gdLst/>
            <a:ahLst/>
            <a:cxnLst/>
            <a:rect l="l" t="t" r="r" b="b"/>
            <a:pathLst>
              <a:path w="1293091" h="365298">
                <a:moveTo>
                  <a:pt x="0" y="0"/>
                </a:moveTo>
                <a:lnTo>
                  <a:pt x="1293091" y="0"/>
                </a:lnTo>
                <a:lnTo>
                  <a:pt x="1293091" y="365299"/>
                </a:lnTo>
                <a:lnTo>
                  <a:pt x="0" y="365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801721" y="6339174"/>
            <a:ext cx="5811870" cy="2232557"/>
            <a:chOff x="0" y="0"/>
            <a:chExt cx="2435450" cy="93554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435450" cy="935548"/>
            </a:xfrm>
            <a:custGeom>
              <a:avLst/>
              <a:gdLst/>
              <a:ahLst/>
              <a:cxnLst/>
              <a:rect l="l" t="t" r="r" b="b"/>
              <a:pathLst>
                <a:path w="2435450" h="935548">
                  <a:moveTo>
                    <a:pt x="50619" y="0"/>
                  </a:moveTo>
                  <a:lnTo>
                    <a:pt x="2384831" y="0"/>
                  </a:lnTo>
                  <a:cubicBezTo>
                    <a:pt x="2412787" y="0"/>
                    <a:pt x="2435450" y="22663"/>
                    <a:pt x="2435450" y="50619"/>
                  </a:cubicBezTo>
                  <a:lnTo>
                    <a:pt x="2435450" y="884928"/>
                  </a:lnTo>
                  <a:cubicBezTo>
                    <a:pt x="2435450" y="898353"/>
                    <a:pt x="2430117" y="911229"/>
                    <a:pt x="2420624" y="920722"/>
                  </a:cubicBezTo>
                  <a:cubicBezTo>
                    <a:pt x="2411131" y="930215"/>
                    <a:pt x="2398256" y="935548"/>
                    <a:pt x="2384831" y="935548"/>
                  </a:cubicBezTo>
                  <a:lnTo>
                    <a:pt x="50619" y="935548"/>
                  </a:lnTo>
                  <a:cubicBezTo>
                    <a:pt x="37194" y="935548"/>
                    <a:pt x="24319" y="930215"/>
                    <a:pt x="14826" y="920722"/>
                  </a:cubicBezTo>
                  <a:cubicBezTo>
                    <a:pt x="5333" y="911229"/>
                    <a:pt x="0" y="898353"/>
                    <a:pt x="0" y="884928"/>
                  </a:cubicBezTo>
                  <a:lnTo>
                    <a:pt x="0" y="50619"/>
                  </a:lnTo>
                  <a:cubicBezTo>
                    <a:pt x="0" y="37194"/>
                    <a:pt x="5333" y="24319"/>
                    <a:pt x="14826" y="14826"/>
                  </a:cubicBezTo>
                  <a:cubicBezTo>
                    <a:pt x="24319" y="5333"/>
                    <a:pt x="37194" y="0"/>
                    <a:pt x="50619" y="0"/>
                  </a:cubicBezTo>
                  <a:close/>
                </a:path>
              </a:pathLst>
            </a:custGeom>
            <a:solidFill>
              <a:srgbClr val="CDE2D9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2690980" y="11994460"/>
            <a:ext cx="2792034" cy="2941311"/>
          </a:xfrm>
          <a:custGeom>
            <a:avLst/>
            <a:gdLst/>
            <a:ahLst/>
            <a:cxnLst/>
            <a:rect l="l" t="t" r="r" b="b"/>
            <a:pathLst>
              <a:path w="2792034" h="2941311">
                <a:moveTo>
                  <a:pt x="0" y="0"/>
                </a:moveTo>
                <a:lnTo>
                  <a:pt x="2792034" y="0"/>
                </a:lnTo>
                <a:lnTo>
                  <a:pt x="2792034" y="2941310"/>
                </a:lnTo>
                <a:lnTo>
                  <a:pt x="0" y="29413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43000"/>
            </a:blip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762000" y="11265951"/>
            <a:ext cx="6122085" cy="4587683"/>
            <a:chOff x="0" y="0"/>
            <a:chExt cx="2565445" cy="192245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565445" cy="1922458"/>
            </a:xfrm>
            <a:custGeom>
              <a:avLst/>
              <a:gdLst/>
              <a:ahLst/>
              <a:cxnLst/>
              <a:rect l="l" t="t" r="r" b="b"/>
              <a:pathLst>
                <a:path w="2565445" h="1922458">
                  <a:moveTo>
                    <a:pt x="48054" y="0"/>
                  </a:moveTo>
                  <a:lnTo>
                    <a:pt x="2517391" y="0"/>
                  </a:lnTo>
                  <a:cubicBezTo>
                    <a:pt x="2543930" y="0"/>
                    <a:pt x="2565445" y="21515"/>
                    <a:pt x="2565445" y="48054"/>
                  </a:cubicBezTo>
                  <a:lnTo>
                    <a:pt x="2565445" y="1874403"/>
                  </a:lnTo>
                  <a:cubicBezTo>
                    <a:pt x="2565445" y="1900943"/>
                    <a:pt x="2543930" y="1922458"/>
                    <a:pt x="2517391" y="1922458"/>
                  </a:cubicBezTo>
                  <a:lnTo>
                    <a:pt x="48054" y="1922458"/>
                  </a:lnTo>
                  <a:cubicBezTo>
                    <a:pt x="21515" y="1922458"/>
                    <a:pt x="0" y="1900943"/>
                    <a:pt x="0" y="1874403"/>
                  </a:cubicBezTo>
                  <a:lnTo>
                    <a:pt x="0" y="48054"/>
                  </a:lnTo>
                  <a:cubicBezTo>
                    <a:pt x="0" y="21515"/>
                    <a:pt x="21515" y="0"/>
                    <a:pt x="48054" y="0"/>
                  </a:cubicBezTo>
                  <a:close/>
                </a:path>
              </a:pathLst>
            </a:custGeom>
            <a:solidFill>
              <a:srgbClr val="F6CA88">
                <a:alpha val="50980"/>
              </a:srgbClr>
            </a:solidFill>
            <a:ln w="85725">
              <a:solidFill>
                <a:srgbClr val="2B726D">
                  <a:alpha val="50980"/>
                </a:srgbClr>
              </a:solidFill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276340" y="370614"/>
            <a:ext cx="7064860" cy="1008664"/>
            <a:chOff x="0" y="0"/>
            <a:chExt cx="2960513" cy="422678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960513" cy="422678"/>
            </a:xfrm>
            <a:custGeom>
              <a:avLst/>
              <a:gdLst/>
              <a:ahLst/>
              <a:cxnLst/>
              <a:rect l="l" t="t" r="r" b="b"/>
              <a:pathLst>
                <a:path w="2960513" h="422678">
                  <a:moveTo>
                    <a:pt x="0" y="0"/>
                  </a:moveTo>
                  <a:lnTo>
                    <a:pt x="2960513" y="0"/>
                  </a:lnTo>
                  <a:lnTo>
                    <a:pt x="2960513" y="422678"/>
                  </a:lnTo>
                  <a:lnTo>
                    <a:pt x="0" y="422678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76340" y="17847635"/>
            <a:ext cx="7064860" cy="904908"/>
            <a:chOff x="0" y="0"/>
            <a:chExt cx="2511950" cy="32174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511950" cy="321745"/>
            </a:xfrm>
            <a:custGeom>
              <a:avLst/>
              <a:gdLst/>
              <a:ahLst/>
              <a:cxnLst/>
              <a:rect l="l" t="t" r="r" b="b"/>
              <a:pathLst>
                <a:path w="2511950" h="321745">
                  <a:moveTo>
                    <a:pt x="0" y="0"/>
                  </a:moveTo>
                  <a:lnTo>
                    <a:pt x="2511950" y="0"/>
                  </a:lnTo>
                  <a:lnTo>
                    <a:pt x="2511950" y="321745"/>
                  </a:lnTo>
                  <a:lnTo>
                    <a:pt x="0" y="321745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9" name="Freeform 19"/>
          <p:cNvSpPr/>
          <p:nvPr/>
        </p:nvSpPr>
        <p:spPr>
          <a:xfrm>
            <a:off x="1271286" y="13032358"/>
            <a:ext cx="813187" cy="822156"/>
          </a:xfrm>
          <a:custGeom>
            <a:avLst/>
            <a:gdLst/>
            <a:ahLst/>
            <a:cxnLst/>
            <a:rect l="l" t="t" r="r" b="b"/>
            <a:pathLst>
              <a:path w="813187" h="822156">
                <a:moveTo>
                  <a:pt x="0" y="0"/>
                </a:moveTo>
                <a:lnTo>
                  <a:pt x="813187" y="0"/>
                </a:lnTo>
                <a:lnTo>
                  <a:pt x="813187" y="822156"/>
                </a:lnTo>
                <a:lnTo>
                  <a:pt x="0" y="82215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2457060" y="7696985"/>
            <a:ext cx="603238" cy="603238"/>
          </a:xfrm>
          <a:custGeom>
            <a:avLst/>
            <a:gdLst/>
            <a:ahLst/>
            <a:cxnLst/>
            <a:rect l="l" t="t" r="r" b="b"/>
            <a:pathLst>
              <a:path w="603238" h="603238">
                <a:moveTo>
                  <a:pt x="0" y="0"/>
                </a:moveTo>
                <a:lnTo>
                  <a:pt x="603238" y="0"/>
                </a:lnTo>
                <a:lnTo>
                  <a:pt x="603238" y="603238"/>
                </a:lnTo>
                <a:lnTo>
                  <a:pt x="0" y="60323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3810000" y="7696985"/>
            <a:ext cx="587236" cy="593713"/>
          </a:xfrm>
          <a:custGeom>
            <a:avLst/>
            <a:gdLst/>
            <a:ahLst/>
            <a:cxnLst/>
            <a:rect l="l" t="t" r="r" b="b"/>
            <a:pathLst>
              <a:path w="587236" h="593713">
                <a:moveTo>
                  <a:pt x="0" y="0"/>
                </a:moveTo>
                <a:lnTo>
                  <a:pt x="587236" y="0"/>
                </a:lnTo>
                <a:lnTo>
                  <a:pt x="587236" y="593713"/>
                </a:lnTo>
                <a:lnTo>
                  <a:pt x="0" y="59371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4920322" y="7752558"/>
            <a:ext cx="562692" cy="562692"/>
          </a:xfrm>
          <a:custGeom>
            <a:avLst/>
            <a:gdLst/>
            <a:ahLst/>
            <a:cxnLst/>
            <a:rect l="l" t="t" r="r" b="b"/>
            <a:pathLst>
              <a:path w="562692" h="562692">
                <a:moveTo>
                  <a:pt x="0" y="0"/>
                </a:moveTo>
                <a:lnTo>
                  <a:pt x="562692" y="0"/>
                </a:lnTo>
                <a:lnTo>
                  <a:pt x="562692" y="562691"/>
                </a:lnTo>
                <a:lnTo>
                  <a:pt x="0" y="56269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715013" y="5977790"/>
            <a:ext cx="772111" cy="779832"/>
          </a:xfrm>
          <a:custGeom>
            <a:avLst/>
            <a:gdLst/>
            <a:ahLst/>
            <a:cxnLst/>
            <a:rect l="l" t="t" r="r" b="b"/>
            <a:pathLst>
              <a:path w="772111" h="779832">
                <a:moveTo>
                  <a:pt x="0" y="0"/>
                </a:moveTo>
                <a:lnTo>
                  <a:pt x="772111" y="0"/>
                </a:lnTo>
                <a:lnTo>
                  <a:pt x="772111" y="779832"/>
                </a:lnTo>
                <a:lnTo>
                  <a:pt x="0" y="779832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271286" y="14649790"/>
            <a:ext cx="644408" cy="644408"/>
          </a:xfrm>
          <a:custGeom>
            <a:avLst/>
            <a:gdLst/>
            <a:ahLst/>
            <a:cxnLst/>
            <a:rect l="l" t="t" r="r" b="b"/>
            <a:pathLst>
              <a:path w="644408" h="644408">
                <a:moveTo>
                  <a:pt x="0" y="0"/>
                </a:moveTo>
                <a:lnTo>
                  <a:pt x="644408" y="0"/>
                </a:lnTo>
                <a:lnTo>
                  <a:pt x="644408" y="644408"/>
                </a:lnTo>
                <a:lnTo>
                  <a:pt x="0" y="644408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1230547" y="11737611"/>
            <a:ext cx="685147" cy="685147"/>
          </a:xfrm>
          <a:custGeom>
            <a:avLst/>
            <a:gdLst/>
            <a:ahLst/>
            <a:cxnLst/>
            <a:rect l="l" t="t" r="r" b="b"/>
            <a:pathLst>
              <a:path w="685147" h="685147">
                <a:moveTo>
                  <a:pt x="0" y="0"/>
                </a:moveTo>
                <a:lnTo>
                  <a:pt x="685147" y="0"/>
                </a:lnTo>
                <a:lnTo>
                  <a:pt x="685147" y="685147"/>
                </a:lnTo>
                <a:lnTo>
                  <a:pt x="0" y="685147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6456068" y="18018240"/>
            <a:ext cx="652624" cy="631435"/>
          </a:xfrm>
          <a:custGeom>
            <a:avLst/>
            <a:gdLst/>
            <a:ahLst/>
            <a:cxnLst/>
            <a:rect l="l" t="t" r="r" b="b"/>
            <a:pathLst>
              <a:path w="652624" h="631435">
                <a:moveTo>
                  <a:pt x="0" y="0"/>
                </a:moveTo>
                <a:lnTo>
                  <a:pt x="652625" y="0"/>
                </a:lnTo>
                <a:lnTo>
                  <a:pt x="652625" y="631435"/>
                </a:lnTo>
                <a:lnTo>
                  <a:pt x="0" y="631435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/>
            </a:stretch>
          </a:blipFill>
        </p:spPr>
      </p:sp>
      <p:grpSp>
        <p:nvGrpSpPr>
          <p:cNvPr id="27" name="Group 27"/>
          <p:cNvGrpSpPr/>
          <p:nvPr/>
        </p:nvGrpSpPr>
        <p:grpSpPr>
          <a:xfrm>
            <a:off x="4381768" y="9031233"/>
            <a:ext cx="2988887" cy="1744989"/>
            <a:chOff x="0" y="0"/>
            <a:chExt cx="3985183" cy="2326652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9" name="Freeform 29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0" name="Freeform 30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2">
                <a:extLst>
                  <a:ext uri="{96DAC541-7B7A-43D3-8B79-37D633B846F1}">
                    <asvg:svgBlip xmlns:asvg="http://schemas.microsoft.com/office/drawing/2016/SVG/main" r:embed="rId2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31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4">
                <a:extLst>
                  <a:ext uri="{96DAC541-7B7A-43D3-8B79-37D633B846F1}">
                    <asvg:svgBlip xmlns:asvg="http://schemas.microsoft.com/office/drawing/2016/SVG/main" r:embed="rId25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2" name="AutoShape 32"/>
          <p:cNvSpPr/>
          <p:nvPr/>
        </p:nvSpPr>
        <p:spPr>
          <a:xfrm>
            <a:off x="2408060" y="6993712"/>
            <a:ext cx="3242524" cy="0"/>
          </a:xfrm>
          <a:prstGeom prst="line">
            <a:avLst/>
          </a:prstGeom>
          <a:ln w="85725" cap="rnd">
            <a:solidFill>
              <a:srgbClr val="2B726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3" name="Freeform 33"/>
          <p:cNvSpPr/>
          <p:nvPr/>
        </p:nvSpPr>
        <p:spPr>
          <a:xfrm>
            <a:off x="287583" y="18018240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26"/>
            <a:stretch>
              <a:fillRect/>
            </a:stretch>
          </a:blipFill>
        </p:spPr>
      </p:sp>
      <p:sp>
        <p:nvSpPr>
          <p:cNvPr id="34" name="TextBox 34"/>
          <p:cNvSpPr txBox="1"/>
          <p:nvPr/>
        </p:nvSpPr>
        <p:spPr>
          <a:xfrm>
            <a:off x="1753740" y="6405763"/>
            <a:ext cx="4754432" cy="495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2B726D"/>
                </a:solidFill>
                <a:latin typeface="Raleway Bold"/>
              </a:rPr>
              <a:t>Resolució de problemes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613760" y="2037419"/>
            <a:ext cx="1814725" cy="19018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00"/>
              </a:lnSpc>
            </a:pPr>
            <a:r>
              <a:rPr lang="en-US" sz="11000">
                <a:solidFill>
                  <a:srgbClr val="EAB62A"/>
                </a:solidFill>
                <a:latin typeface="Raleway Bold"/>
              </a:rPr>
              <a:t>21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2690979" y="3117761"/>
            <a:ext cx="3606971" cy="577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850"/>
              </a:lnSpc>
            </a:pPr>
            <a:r>
              <a:rPr lang="en-US" sz="3464">
                <a:solidFill>
                  <a:srgbClr val="000000"/>
                </a:solidFill>
                <a:latin typeface="Raleway Bold"/>
              </a:rPr>
              <a:t>COMPETÈNCIES</a:t>
            </a:r>
            <a:endParaRPr lang="en-US" sz="3464" dirty="0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3627219" y="3502441"/>
            <a:ext cx="481158" cy="18332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79"/>
              </a:lnSpc>
            </a:pPr>
            <a:r>
              <a:rPr lang="en-US" sz="10699">
                <a:solidFill>
                  <a:srgbClr val="F6CA88"/>
                </a:solidFill>
                <a:latin typeface="Raleway Bold"/>
              </a:rPr>
              <a:t>5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4668076" y="4592479"/>
            <a:ext cx="1629875" cy="5775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4850"/>
              </a:lnSpc>
              <a:spcBef>
                <a:spcPct val="0"/>
              </a:spcBef>
            </a:pPr>
            <a:r>
              <a:rPr lang="en-US" sz="3464">
                <a:solidFill>
                  <a:srgbClr val="000000"/>
                </a:solidFill>
                <a:latin typeface="Raleway Bold"/>
              </a:rPr>
              <a:t>ÀREES</a:t>
            </a:r>
            <a:endParaRPr lang="en-US" sz="3464" u="none" strike="noStrike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413853" y="11778631"/>
            <a:ext cx="3935829" cy="35623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s-ES" sz="2000">
                <a:solidFill>
                  <a:srgbClr val="2B726D"/>
                </a:solidFill>
                <a:latin typeface="Raleway Bold"/>
              </a:rPr>
              <a:t>Resolució de problemes tècnics</a:t>
            </a:r>
          </a:p>
          <a:p>
            <a:pPr>
              <a:lnSpc>
                <a:spcPts val="2800"/>
              </a:lnSpc>
            </a:pPr>
            <a:endParaRPr lang="es-ES" sz="200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r>
              <a:rPr lang="es-ES" sz="2000">
                <a:solidFill>
                  <a:srgbClr val="2B726D"/>
                </a:solidFill>
                <a:latin typeface="Raleway Bold"/>
              </a:rPr>
              <a:t>Identificació de necessitats i respostes tecnològiques</a:t>
            </a:r>
          </a:p>
          <a:p>
            <a:pPr>
              <a:lnSpc>
                <a:spcPts val="2800"/>
              </a:lnSpc>
            </a:pPr>
            <a:endParaRPr lang="es-ES" sz="200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r>
              <a:rPr lang="es-ES" sz="2000">
                <a:solidFill>
                  <a:srgbClr val="2B726D"/>
                </a:solidFill>
                <a:latin typeface="Raleway Bold"/>
              </a:rPr>
              <a:t>Ús de la tecnologia digital de forma creativa</a:t>
            </a:r>
          </a:p>
          <a:p>
            <a:pPr>
              <a:lnSpc>
                <a:spcPts val="2800"/>
              </a:lnSpc>
            </a:pPr>
            <a:endParaRPr lang="es-ES" sz="200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r>
              <a:rPr lang="es-ES" sz="2000">
                <a:solidFill>
                  <a:srgbClr val="2B726D"/>
                </a:solidFill>
                <a:latin typeface="Raleway Bold"/>
              </a:rPr>
              <a:t>Identificació de llacunes a la competència digital</a:t>
            </a:r>
            <a:endParaRPr lang="en-US" sz="2000">
              <a:solidFill>
                <a:srgbClr val="2B726D"/>
              </a:solidFill>
              <a:latin typeface="Raleway Bold"/>
            </a:endParaRPr>
          </a:p>
        </p:txBody>
      </p:sp>
      <p:sp>
        <p:nvSpPr>
          <p:cNvPr id="40" name="TextBox 40"/>
          <p:cNvSpPr txBox="1"/>
          <p:nvPr/>
        </p:nvSpPr>
        <p:spPr>
          <a:xfrm>
            <a:off x="287583" y="536980"/>
            <a:ext cx="7053617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fr-FR" sz="2100">
                <a:solidFill>
                  <a:srgbClr val="FFFFFF"/>
                </a:solidFill>
                <a:latin typeface="Open Sans Bold"/>
              </a:rPr>
              <a:t>LES COMPETÈNCIES DIGITALS,</a:t>
            </a:r>
          </a:p>
          <a:p>
            <a:pPr algn="ctr">
              <a:lnSpc>
                <a:spcPts val="2940"/>
              </a:lnSpc>
            </a:pPr>
            <a:r>
              <a:rPr lang="fr-FR" sz="2100">
                <a:solidFill>
                  <a:srgbClr val="FFFFFF"/>
                </a:solidFill>
                <a:latin typeface="Open Sans Bold"/>
              </a:rPr>
              <a:t>ESTRATÈGIQUES PER ALS ESTUDIANTS DE GRAU</a:t>
            </a:r>
            <a:endParaRPr lang="en-US" sz="2100">
              <a:solidFill>
                <a:srgbClr val="FFFFFF"/>
              </a:solidFill>
              <a:latin typeface="Open Sans Bold"/>
            </a:endParaRPr>
          </a:p>
        </p:txBody>
      </p:sp>
      <p:sp>
        <p:nvSpPr>
          <p:cNvPr id="41" name="TextBox 41"/>
          <p:cNvSpPr txBox="1"/>
          <p:nvPr/>
        </p:nvSpPr>
        <p:spPr>
          <a:xfrm>
            <a:off x="1293720" y="17851002"/>
            <a:ext cx="5111870" cy="6025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>
                <a:solidFill>
                  <a:srgbClr val="3A3AB9"/>
                </a:solidFill>
                <a:latin typeface="Open Sans Bold"/>
                <a:hlinkClick r:id="rId27" tooltip="https://www.rebiun.org/grupos-de-trabajo/linea-2/Innovaci%C3%B3n_docente_y_competencias_digita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PIa Estratègic 2020-2023</a:t>
            </a: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>
                <a:solidFill>
                  <a:srgbClr val="3A3AB9"/>
                </a:solidFill>
                <a:latin typeface="Open Sans Bold"/>
                <a:hlinkClick r:id="rId27" tooltip="https://www.rebiun.org/grupos-de-trabajo/linea-2/Innovaci%C3%B3n_docente_y_competencias_digita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Línia 2: Transformació digital i coneixement obert</a:t>
            </a: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>
                <a:solidFill>
                  <a:srgbClr val="3A3AB9"/>
                </a:solidFill>
                <a:latin typeface="Open Sans Bold"/>
                <a:hlinkClick r:id="rId27" tooltip="https://www.rebiun.org/grupos-de-trabajo/linea-2/Innovaci%C3%B3n_docente_y_competencias_digita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Objectiu General 4: Innovació docent i competències digitals</a:t>
            </a:r>
            <a:endParaRPr lang="en-US" sz="1156" u="none" strike="noStrike">
              <a:solidFill>
                <a:srgbClr val="3A3AB9"/>
              </a:solidFill>
              <a:latin typeface="Open Sans Bold"/>
              <a:hlinkClick r:id="rId27" tooltip="https://www.rebiun.org/grupos-de-trabajo/linea-2/Innovaci%C3%B3n_docente_y_competencias_digitales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42" name="Freeform 42"/>
          <p:cNvSpPr/>
          <p:nvPr/>
        </p:nvSpPr>
        <p:spPr>
          <a:xfrm>
            <a:off x="3357347" y="18475623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28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125979-F3F4-484F-A1A4-49EE92FFAE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B18C6C-7784-49C2-B58A-483C7E54F183}">
  <ds:schemaRefs>
    <ds:schemaRef ds:uri="http://www.w3.org/XML/1998/namespace"/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ff79113-0ae4-4657-9cd7-2c3400bc7ef8"/>
    <ds:schemaRef ds:uri="b81eb7c9-af68-4fd9-9c29-26eeba22c308"/>
  </ds:schemaRefs>
</ds:datastoreItem>
</file>

<file path=customXml/itemProps3.xml><?xml version="1.0" encoding="utf-8"?>
<ds:datastoreItem xmlns:ds="http://schemas.openxmlformats.org/officeDocument/2006/customXml" ds:itemID="{EC2262C9-F0C7-4273-8726-42615BCE1B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62</Words>
  <Application>Microsoft Office PowerPoint</Application>
  <PresentationFormat>Personalizado</PresentationFormat>
  <Paragraphs>17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Open Sans Bold</vt:lpstr>
      <vt:lpstr>Raleway Bold</vt:lpstr>
      <vt:lpstr>Calibri</vt:lpstr>
      <vt:lpstr>Arial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UPC</cp:lastModifiedBy>
  <cp:revision>5</cp:revision>
  <dcterms:created xsi:type="dcterms:W3CDTF">2006-08-16T00:00:00Z</dcterms:created>
  <dcterms:modified xsi:type="dcterms:W3CDTF">2023-09-15T11:57:21Z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