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85" r:id="rId3"/>
    <p:sldId id="284" r:id="rId4"/>
    <p:sldId id="272" r:id="rId5"/>
    <p:sldId id="280" r:id="rId6"/>
    <p:sldId id="281" r:id="rId7"/>
    <p:sldId id="269" r:id="rId8"/>
    <p:sldId id="273" r:id="rId9"/>
    <p:sldId id="267" r:id="rId10"/>
    <p:sldId id="259" r:id="rId11"/>
    <p:sldId id="270" r:id="rId12"/>
    <p:sldId id="275" r:id="rId13"/>
    <p:sldId id="271" r:id="rId14"/>
    <p:sldId id="261" r:id="rId15"/>
    <p:sldId id="263" r:id="rId16"/>
    <p:sldId id="274" r:id="rId17"/>
    <p:sldId id="282" r:id="rId18"/>
    <p:sldId id="278" r:id="rId1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5561"/>
    <a:srgbClr val="E88E9B"/>
    <a:srgbClr val="8C3743"/>
    <a:srgbClr val="C64B4A"/>
    <a:srgbClr val="F0E8A7"/>
    <a:srgbClr val="938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D8D8-A770-4150-998E-E5544F07E3F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07801-3B1E-44C6-A621-0CBD26B1D9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8736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349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9145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0495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1425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715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495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171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653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163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3402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378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610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17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2437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416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581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6461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386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393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1872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540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073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78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6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90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91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4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485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35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0427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driv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2.4. Colaboración mediante tecnologías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</a:t>
            </a: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Google Drive, como herramienta de colaboración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81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10143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latin typeface="Cambria" panose="02040503050406030204" pitchFamily="18" charset="0"/>
              </a:rPr>
              <a:t>Es posible organizar documentos creando o subiendo </a:t>
            </a:r>
            <a:r>
              <a:rPr lang="es-ES" dirty="0" smtClean="0">
                <a:latin typeface="Cambria" panose="02040503050406030204" pitchFamily="18" charset="0"/>
              </a:rPr>
              <a:t>carpetas, que después encontraremos en nuestra unidad y en cuyo contenido podremos añadir archivos y subcarpetas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06" y="2749322"/>
            <a:ext cx="967768" cy="287931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177176" y="2348686"/>
            <a:ext cx="326571" cy="377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15115" r="7458" b="44733"/>
          <a:stretch/>
        </p:blipFill>
        <p:spPr>
          <a:xfrm>
            <a:off x="812147" y="4005844"/>
            <a:ext cx="2826004" cy="1328157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763225" y="4889759"/>
            <a:ext cx="2826004" cy="2721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35" y="2721941"/>
            <a:ext cx="5050972" cy="1554821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57" y="4612176"/>
            <a:ext cx="2314898" cy="203863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12147" y="2352609"/>
            <a:ext cx="225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Pulsar botón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437" y="2334369"/>
            <a:ext cx="982490" cy="40581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66462" y="3581401"/>
            <a:ext cx="3328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Elegir método de organización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78435" y="4049143"/>
            <a:ext cx="2826004" cy="2721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/>
          <p:cNvSpPr txBox="1"/>
          <p:nvPr/>
        </p:nvSpPr>
        <p:spPr>
          <a:xfrm>
            <a:off x="4833256" y="2375197"/>
            <a:ext cx="225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Crear carpetas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846635" y="4242844"/>
            <a:ext cx="5358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Añadir archivos y subcarpetas a las nuevas carpetas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CONTENIDO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8" name="Shape 121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2925" y="2352337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149"/>
          <p:cNvPicPr preferRelativeResize="0">
            <a:picLocks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0825" y="3529948"/>
            <a:ext cx="482400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163"/>
          <p:cNvPicPr preferRelativeResize="0">
            <a:picLocks noChangeAspect="1"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308495" y="2352906"/>
            <a:ext cx="481764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4259" y="4185216"/>
            <a:ext cx="486000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11242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Es posible </a:t>
            </a:r>
            <a:r>
              <a:rPr lang="es-ES" dirty="0" smtClean="0">
                <a:latin typeface="Cambria" panose="02040503050406030204" pitchFamily="18" charset="0"/>
              </a:rPr>
              <a:t>compartir contenido alojado en Google Drive</a:t>
            </a:r>
            <a:r>
              <a:rPr lang="es-ES" dirty="0">
                <a:latin typeface="Cambria" panose="02040503050406030204" pitchFamily="18" charset="0"/>
              </a:rPr>
              <a:t>, para que </a:t>
            </a:r>
            <a:r>
              <a:rPr lang="es-ES" dirty="0" smtClean="0">
                <a:latin typeface="Cambria" panose="02040503050406030204" pitchFamily="18" charset="0"/>
              </a:rPr>
              <a:t>otros los puedan ver, comentar </a:t>
            </a:r>
            <a:r>
              <a:rPr lang="es-ES" dirty="0">
                <a:latin typeface="Cambria" panose="02040503050406030204" pitchFamily="18" charset="0"/>
              </a:rPr>
              <a:t>o editar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12147" y="1981007"/>
            <a:ext cx="357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Seleccionar qué archivo compartir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213981" y="1975104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Elegir cómo compartirlo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99" y="2506461"/>
            <a:ext cx="3275291" cy="1560051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2351581" y="3506329"/>
            <a:ext cx="2125741" cy="56932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11498"/>
              </p:ext>
            </p:extLst>
          </p:nvPr>
        </p:nvGraphicFramePr>
        <p:xfrm>
          <a:off x="6212593" y="2506461"/>
          <a:ext cx="5208263" cy="3688080"/>
        </p:xfrm>
        <a:graphic>
          <a:graphicData uri="http://schemas.openxmlformats.org/drawingml/2006/table">
            <a:tbl>
              <a:tblPr bandRow="1" bandCol="1">
                <a:tableStyleId>{073A0DAA-6AF3-43AB-8588-CEC1D06C72B9}</a:tableStyleId>
              </a:tblPr>
              <a:tblGrid>
                <a:gridCol w="1046447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4161816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Compartir</a:t>
                      </a:r>
                    </a:p>
                    <a:p>
                      <a:r>
                        <a:rPr lang="es-ES" sz="1400" dirty="0" smtClean="0"/>
                        <a:t>Permite</a:t>
                      </a:r>
                      <a:r>
                        <a:rPr lang="es-ES" sz="1400" baseline="0" dirty="0" smtClean="0"/>
                        <a:t> compartir el archivo con personas con cuenta Google.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Enviar enlace</a:t>
                      </a:r>
                    </a:p>
                    <a:p>
                      <a:r>
                        <a:rPr lang="es-ES" sz="1400" dirty="0" smtClean="0"/>
                        <a:t>Permite</a:t>
                      </a:r>
                      <a:r>
                        <a:rPr lang="es-ES" sz="1400" baseline="0" dirty="0" smtClean="0"/>
                        <a:t> compartir un enlace de acceso al archivo a través de correo electrónico o mensajería instantánea, sin necesidad de que el destinatario tenga una cuenta Google.</a:t>
                      </a:r>
                      <a:br>
                        <a:rPr lang="es-ES" sz="1400" baseline="0" dirty="0" smtClean="0"/>
                      </a:br>
                      <a:r>
                        <a:rPr lang="es-ES" sz="1400" baseline="0" dirty="0" smtClean="0"/>
                        <a:t>En tal caso, el destinatario podrá ver el documento pero no editarlo.  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Invitar</a:t>
                      </a:r>
                    </a:p>
                    <a:p>
                      <a:r>
                        <a:rPr lang="es-ES" sz="1400" dirty="0" smtClean="0"/>
                        <a:t>En</a:t>
                      </a:r>
                      <a:r>
                        <a:rPr lang="es-ES" sz="1400" baseline="0" dirty="0" smtClean="0"/>
                        <a:t> caso de que la persona con la que compartimos el archivo no tenga cuenta Google, es posible enviarle una invitación para que se cree una y así pueda participar en la edición del documento.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067052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94" y="2560802"/>
            <a:ext cx="819264" cy="81926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94" y="3790992"/>
            <a:ext cx="819264" cy="819264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812147" y="4626429"/>
            <a:ext cx="3069771" cy="1589314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Cambria" panose="02040503050406030204" pitchFamily="18" charset="0"/>
              </a:rPr>
              <a:t>Veremos las opciones al pulsar el botón derecho del ratón (web/PC) o el icono              (disp. Móviles) 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24" y="5671456"/>
            <a:ext cx="370113" cy="370113"/>
          </a:xfrm>
          <a:prstGeom prst="rect">
            <a:avLst/>
          </a:prstGeom>
        </p:spPr>
      </p:pic>
      <p:cxnSp>
        <p:nvCxnSpPr>
          <p:cNvPr id="13" name="Conector recto de flecha 12"/>
          <p:cNvCxnSpPr>
            <a:stCxn id="21" idx="2"/>
            <a:endCxn id="7" idx="0"/>
          </p:cNvCxnSpPr>
          <p:nvPr/>
        </p:nvCxnSpPr>
        <p:spPr>
          <a:xfrm flipH="1">
            <a:off x="2347033" y="4075656"/>
            <a:ext cx="1067419" cy="550773"/>
          </a:xfrm>
          <a:prstGeom prst="straightConnector1">
            <a:avLst/>
          </a:prstGeom>
          <a:ln w="38100">
            <a:solidFill>
              <a:srgbClr val="BC55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94" y="5104113"/>
            <a:ext cx="826887" cy="633946"/>
          </a:xfrm>
          <a:prstGeom prst="rect">
            <a:avLst/>
          </a:prstGeom>
        </p:spPr>
      </p:pic>
      <p:sp>
        <p:nvSpPr>
          <p:cNvPr id="19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0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2" name="Shape 121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1924" y="1975104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149"/>
          <p:cNvPicPr preferRelativeResize="0">
            <a:picLocks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53685" y="1975104"/>
            <a:ext cx="482400" cy="4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681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834897"/>
              </p:ext>
            </p:extLst>
          </p:nvPr>
        </p:nvGraphicFramePr>
        <p:xfrm>
          <a:off x="6169005" y="4219397"/>
          <a:ext cx="5343798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527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3600271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Nivel de acceso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Acciones</a:t>
                      </a:r>
                      <a:r>
                        <a:rPr lang="es-ES" baseline="0" dirty="0" smtClean="0">
                          <a:latin typeface="Cambria" panose="02040503050406030204" pitchFamily="18" charset="0"/>
                        </a:rPr>
                        <a:t> permitidas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Puede ver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Ver y descargar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Puede comentar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Ver, descargar y comentar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04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Puede editar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mbria" panose="02040503050406030204" pitchFamily="18" charset="0"/>
                        </a:rPr>
                        <a:t>Ver, descargar, comentar y editar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662313"/>
                  </a:ext>
                </a:extLst>
              </a:tr>
            </a:tbl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812147" y="1592893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Elegir con quién compartirlo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5" y="4088518"/>
            <a:ext cx="4829849" cy="1905266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6169005" y="1592893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Dar permisos de acceso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31" y="1937489"/>
            <a:ext cx="4829849" cy="190526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9838" y="3046621"/>
            <a:ext cx="1267002" cy="92405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4787" y="2705456"/>
            <a:ext cx="562053" cy="371527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607458" y="4874519"/>
            <a:ext cx="3977635" cy="6858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/>
        </p:nvSpPr>
        <p:spPr>
          <a:xfrm>
            <a:off x="9749838" y="3074788"/>
            <a:ext cx="1267002" cy="89588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>
            <a:off x="10454787" y="2669979"/>
            <a:ext cx="562053" cy="4048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48" y="2078486"/>
            <a:ext cx="2772162" cy="135273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96112" y="2078486"/>
            <a:ext cx="2848498" cy="135273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/>
        </p:nvSpPr>
        <p:spPr>
          <a:xfrm>
            <a:off x="3273552" y="4088518"/>
            <a:ext cx="2011680" cy="35253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9" name="Conector angular 28"/>
          <p:cNvCxnSpPr>
            <a:endCxn id="7" idx="3"/>
          </p:cNvCxnSpPr>
          <p:nvPr/>
        </p:nvCxnSpPr>
        <p:spPr>
          <a:xfrm rot="16200000" flipV="1">
            <a:off x="3637778" y="2861688"/>
            <a:ext cx="1333662" cy="1119998"/>
          </a:xfrm>
          <a:prstGeom prst="bentConnector2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30" name="Shape 163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957" y="1590257"/>
            <a:ext cx="481764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7689" y="1596684"/>
            <a:ext cx="486000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861048" y="1476000"/>
            <a:ext cx="5100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La edición colaborativa es posible desde el momento en que el destinatario haya aceptado la invitación para compartir un documento.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" y="1317171"/>
            <a:ext cx="6477000" cy="519248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878030" y="2569032"/>
            <a:ext cx="5083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Podemos editar un documento en colaboración con otros tanto de forma asíncrona como simultánea.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61048" y="3480716"/>
            <a:ext cx="5083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En el caso de la edición simultánea, la </a:t>
            </a:r>
            <a:r>
              <a:rPr lang="es-ES" dirty="0">
                <a:latin typeface="Cambria" panose="02040503050406030204" pitchFamily="18" charset="0"/>
              </a:rPr>
              <a:t>aplicación de edición nos mostrará qué es lo que están editando nuestros compañeros en tiempo real con cursores de diversos </a:t>
            </a:r>
            <a:r>
              <a:rPr lang="es-ES" dirty="0" smtClean="0">
                <a:latin typeface="Cambria" panose="02040503050406030204" pitchFamily="18" charset="0"/>
              </a:rPr>
              <a:t>colores.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878030" y="4868966"/>
            <a:ext cx="469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Los cambios realizados se guardan automáticamente.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9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EDITAR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4458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461106"/>
              </p:ext>
            </p:extLst>
          </p:nvPr>
        </p:nvGraphicFramePr>
        <p:xfrm>
          <a:off x="576072" y="2027075"/>
          <a:ext cx="11119103" cy="461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072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1380744">
                  <a:extLst>
                    <a:ext uri="{9D8B030D-6E8A-4147-A177-3AD203B41FA5}">
                      <a16:colId xmlns:a16="http://schemas.microsoft.com/office/drawing/2014/main" val="820381398"/>
                    </a:ext>
                  </a:extLst>
                </a:gridCol>
                <a:gridCol w="4934712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  <a:gridCol w="3084575">
                  <a:extLst>
                    <a:ext uri="{9D8B030D-6E8A-4147-A177-3AD203B41FA5}">
                      <a16:colId xmlns:a16="http://schemas.microsoft.com/office/drawing/2014/main" val="1959471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Acción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Comunicación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Descripción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Vista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Chat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Síncrona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La comunicación en tiempo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real se activa cuando varios editores acceden al mismo tiempo al documento.</a:t>
                      </a:r>
                    </a:p>
                    <a:p>
                      <a:endParaRPr lang="es-ES" sz="135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35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845157"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Comentar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Seleccionando palabras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o párrafos podemos añadir comentarios que pueden ser respondidos o resueltos por cualquier colaborador. Para mencionar a uno de nuestros colaboradores se utilizan los símbolos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@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o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+</a:t>
                      </a:r>
                      <a:r>
                        <a:rPr lang="es-ES" sz="135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, que recibirán un correo de aviso.</a:t>
                      </a:r>
                    </a:p>
                    <a:p>
                      <a:endParaRPr lang="es-ES" sz="7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  <a:tr h="637893"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Asignar tarea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Cuando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mencionamos en un comentario a uno de nuestros colaboradores, tenemos la opción de asignarles una tarea. </a:t>
                      </a:r>
                    </a:p>
                    <a:p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El mencionado recibirá una notificación por correo y será el único que puedan dar por resuelta la tarea.</a:t>
                      </a:r>
                    </a:p>
                    <a:p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56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Sugerir edición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Los cambios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efectuados en palabras o párrafos se convierten en sugerencias de edición, mediante un comentario del tipo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Sustituir: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“palabra A”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por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“palabra B”.</a:t>
                      </a:r>
                      <a:br>
                        <a:rPr lang="es-ES" sz="1350" baseline="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Las sugerencias pueden ser aceptadas o rechazadas por los colaboradores. </a:t>
                      </a:r>
                      <a:endParaRPr lang="es-ES" sz="135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130158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20000" y="1476000"/>
            <a:ext cx="1086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Existen varias opciones para comunicarnos con nuestros colaboradores en la elaboración de documentos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6" y="2677254"/>
            <a:ext cx="996915" cy="58472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819" y="3380299"/>
            <a:ext cx="336087" cy="34103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6" b="18233"/>
          <a:stretch/>
        </p:blipFill>
        <p:spPr>
          <a:xfrm>
            <a:off x="664029" y="4606616"/>
            <a:ext cx="1257475" cy="27432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6245" y="2506600"/>
            <a:ext cx="2686051" cy="67905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6245" y="3380299"/>
            <a:ext cx="2332914" cy="93964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6244" y="4383054"/>
            <a:ext cx="1945388" cy="108261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62" y="5540872"/>
            <a:ext cx="360000" cy="31636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9"/>
          <a:srcRect l="309" t="-714" r="1814" b="714"/>
          <a:stretch/>
        </p:blipFill>
        <p:spPr>
          <a:xfrm>
            <a:off x="8826244" y="5540872"/>
            <a:ext cx="2304000" cy="1017938"/>
          </a:xfrm>
          <a:prstGeom prst="rect">
            <a:avLst/>
          </a:prstGeom>
        </p:spPr>
      </p:pic>
      <p:sp>
        <p:nvSpPr>
          <p:cNvPr id="1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RETROALIMENTACIÓN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2084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20000" y="1476000"/>
            <a:ext cx="495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Cuando se realizan cambios en la edición de un documento, Drive guarda los cambios automáticamente.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20000" y="3904008"/>
            <a:ext cx="5214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Cuando entramos nuevamente en un documento podremos ver los cambios más recientes.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8"/>
          <a:stretch/>
        </p:blipFill>
        <p:spPr>
          <a:xfrm>
            <a:off x="720000" y="3500445"/>
            <a:ext cx="4406292" cy="37591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20000" y="2676870"/>
            <a:ext cx="4956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Si ha sido otro colaborador el que ha realizado la última modificación, Drive informa de </a:t>
            </a:r>
            <a:r>
              <a:rPr lang="es-ES" sz="1600" dirty="0">
                <a:latin typeface="Cambria" panose="02040503050406030204" pitchFamily="18" charset="0"/>
              </a:rPr>
              <a:t>cuándo se ha producido </a:t>
            </a:r>
            <a:r>
              <a:rPr lang="es-ES" sz="1600" dirty="0" smtClean="0">
                <a:latin typeface="Cambria" panose="02040503050406030204" pitchFamily="18" charset="0"/>
              </a:rPr>
              <a:t>y </a:t>
            </a:r>
            <a:r>
              <a:rPr lang="es-ES" sz="1600" dirty="0">
                <a:latin typeface="Cambria" panose="02040503050406030204" pitchFamily="18" charset="0"/>
              </a:rPr>
              <a:t>qué colaborador la ha llevado a </a:t>
            </a:r>
            <a:r>
              <a:rPr lang="es-ES" sz="1600" dirty="0" smtClean="0">
                <a:latin typeface="Cambria" panose="02040503050406030204" pitchFamily="18" charset="0"/>
              </a:rPr>
              <a:t>cabo.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0" b="19919"/>
          <a:stretch/>
        </p:blipFill>
        <p:spPr>
          <a:xfrm>
            <a:off x="720000" y="2255189"/>
            <a:ext cx="3971743" cy="31410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3"/>
          <a:stretch/>
        </p:blipFill>
        <p:spPr>
          <a:xfrm>
            <a:off x="720000" y="4477041"/>
            <a:ext cx="2068285" cy="35755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20000" y="4890295"/>
            <a:ext cx="495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Al pinchar sobre cualquiera de las informaciones respecto a los últimos cambios en el documento podemos acceder al historial de versiones.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61" y="5764315"/>
            <a:ext cx="4931965" cy="47362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318421" y="1467398"/>
            <a:ext cx="4956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En el historial de versiones figuran todas las modificaciones realizadas desde la creación del documento con la información sobre cuándo y quién la realizó.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21" y="2800648"/>
            <a:ext cx="2143813" cy="370780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8796908" y="2800648"/>
            <a:ext cx="2567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Desde aquí podremos: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8480" y="5416071"/>
            <a:ext cx="2724150" cy="542925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8796907" y="3092425"/>
            <a:ext cx="27419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Cambria" panose="02040503050406030204" pitchFamily="18" charset="0"/>
              </a:rPr>
              <a:t>Visualizar en el documento </a:t>
            </a:r>
            <a:r>
              <a:rPr lang="es-ES" sz="1600" dirty="0" smtClean="0">
                <a:latin typeface="Cambria" panose="02040503050406030204" pitchFamily="18" charset="0"/>
              </a:rPr>
              <a:t>cada modificación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Cambria" panose="02040503050406030204" pitchFamily="18" charset="0"/>
              </a:rPr>
              <a:t>Poner </a:t>
            </a:r>
            <a:r>
              <a:rPr lang="es-ES" sz="1600" dirty="0">
                <a:latin typeface="Cambria" panose="02040503050406030204" pitchFamily="18" charset="0"/>
              </a:rPr>
              <a:t>nombre a las </a:t>
            </a:r>
            <a:r>
              <a:rPr lang="es-ES" sz="1600" dirty="0" smtClean="0">
                <a:latin typeface="Cambria" panose="02040503050406030204" pitchFamily="18" charset="0"/>
              </a:rPr>
              <a:t>versiones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Cambria" panose="02040503050406030204" pitchFamily="18" charset="0"/>
              </a:rPr>
              <a:t>Realizar </a:t>
            </a:r>
            <a:r>
              <a:rPr lang="es-ES" sz="1600" dirty="0">
                <a:latin typeface="Cambria" panose="02040503050406030204" pitchFamily="18" charset="0"/>
              </a:rPr>
              <a:t>una </a:t>
            </a:r>
            <a:r>
              <a:rPr lang="es-ES" sz="1600" dirty="0" smtClean="0">
                <a:latin typeface="Cambria" panose="02040503050406030204" pitchFamily="18" charset="0"/>
              </a:rPr>
              <a:t>copia de la versión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Cambria" panose="02040503050406030204" pitchFamily="18" charset="0"/>
              </a:rPr>
              <a:t>Restaurar </a:t>
            </a:r>
            <a:r>
              <a:rPr lang="es-ES" sz="1600" dirty="0">
                <a:latin typeface="Cambria" panose="02040503050406030204" pitchFamily="18" charset="0"/>
              </a:rPr>
              <a:t>una versión concreta.</a:t>
            </a:r>
          </a:p>
        </p:txBody>
      </p:sp>
      <p:sp>
        <p:nvSpPr>
          <p:cNvPr id="1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CONTROL DE CAMBIOS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840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812200" y="1475367"/>
            <a:ext cx="8567600" cy="100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812200" y="2484567"/>
            <a:ext cx="8567600" cy="2697600"/>
          </a:xfrm>
          <a:prstGeom prst="rect">
            <a:avLst/>
          </a:prstGeom>
          <a:solidFill>
            <a:srgbClr val="F0E8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rgbClr val="BC556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sz="2400" b="1" dirty="0">
              <a:solidFill>
                <a:srgbClr val="BC5561"/>
              </a:solidFill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¡Si </a:t>
            </a: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tienes </a:t>
            </a: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dudas </a:t>
            </a: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pregunta a los bibliotecarios!</a:t>
            </a:r>
          </a:p>
        </p:txBody>
      </p:sp>
      <p:sp>
        <p:nvSpPr>
          <p:cNvPr id="259" name="Google Shape;259;p29"/>
          <p:cNvSpPr txBox="1"/>
          <p:nvPr/>
        </p:nvSpPr>
        <p:spPr>
          <a:xfrm>
            <a:off x="3707500" y="1557567"/>
            <a:ext cx="5656400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39172" y="2706624"/>
            <a:ext cx="4313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Cambria" panose="02040503050406030204" pitchFamily="18" charset="0"/>
                <a:hlinkClick r:id="rId3"/>
              </a:rPr>
              <a:t>Cómo empezar a utilizar Google Drive</a:t>
            </a:r>
            <a:endParaRPr lang="es-E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2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577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2.4. Colaboración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Google Drive, como herramienta de colaboración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  <a:endParaRPr lang="es-ES" sz="1600" dirty="0" smtClean="0"/>
          </a:p>
          <a:p>
            <a:pPr algn="ctr"/>
            <a:endParaRPr lang="es-ES" sz="1600" dirty="0"/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20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58"/>
          <p:cNvSpPr/>
          <p:nvPr/>
        </p:nvSpPr>
        <p:spPr>
          <a:xfrm>
            <a:off x="3897733" y="1425966"/>
            <a:ext cx="4313579" cy="153669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" name="Shape 59"/>
          <p:cNvSpPr txBox="1"/>
          <p:nvPr/>
        </p:nvSpPr>
        <p:spPr>
          <a:xfrm>
            <a:off x="3879339" y="1361555"/>
            <a:ext cx="4350366" cy="1445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s" sz="4000" b="1" kern="0" dirty="0" smtClean="0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GOOGLE DRIVE</a:t>
            </a:r>
          </a:p>
          <a:p>
            <a:pPr algn="ctr" defTabSz="1219170">
              <a:buClr>
                <a:srgbClr val="000000"/>
              </a:buClr>
            </a:pPr>
            <a:r>
              <a:rPr lang="es" sz="2400" b="1" kern="0" dirty="0" smtClean="0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COMO HERRAMIENTA DE COLABORACIÓN</a:t>
            </a:r>
            <a:endParaRPr sz="2400" b="1" kern="0" dirty="0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233700" y="1425967"/>
            <a:ext cx="3664000" cy="24468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8"/>
          <p:cNvSpPr txBox="1"/>
          <p:nvPr/>
        </p:nvSpPr>
        <p:spPr>
          <a:xfrm>
            <a:off x="203501" y="1425967"/>
            <a:ext cx="3595615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s" sz="2400" kern="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endParaRPr sz="2400" kern="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defTabSz="1219170">
              <a:buClr>
                <a:srgbClr val="000000"/>
              </a:buClr>
            </a:pPr>
            <a:r>
              <a:rPr lang="es" sz="2400" kern="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 mediante tecnologías digitales</a:t>
            </a:r>
            <a:endParaRPr sz="2400" kern="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676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2" y="3192233"/>
            <a:ext cx="4086000" cy="2541600"/>
          </a:xfrm>
          <a:prstGeom prst="rect">
            <a:avLst/>
          </a:prstGeom>
        </p:spPr>
      </p:pic>
      <p:sp>
        <p:nvSpPr>
          <p:cNvPr id="6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6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1164667" y="1841867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4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86967" y="3048600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-ES" sz="2400" dirty="0">
                <a:latin typeface="Cambria" panose="02040503050406030204" pitchFamily="18" charset="0"/>
              </a:rPr>
              <a:t>Conocer el servicio Google Drive como herramienta para la </a:t>
            </a:r>
            <a:r>
              <a:rPr lang="es-ES" sz="2400" dirty="0" smtClean="0">
                <a:latin typeface="Cambria" panose="02040503050406030204" pitchFamily="18" charset="0"/>
              </a:rPr>
              <a:t>colaboración.</a:t>
            </a:r>
            <a:endParaRPr lang="es-ES" sz="2400" dirty="0">
              <a:latin typeface="Cambria" panose="02040503050406030204" pitchFamily="18" charset="0"/>
            </a:endParaRP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lang="es-ES" sz="2400" dirty="0">
                <a:latin typeface="Cambria" panose="02040503050406030204" pitchFamily="18" charset="0"/>
              </a:rPr>
              <a:t>Aprender a añadir y crear </a:t>
            </a:r>
            <a:r>
              <a:rPr lang="es-ES" sz="2400" dirty="0" smtClean="0">
                <a:latin typeface="Cambria" panose="02040503050406030204" pitchFamily="18" charset="0"/>
              </a:rPr>
              <a:t>archivos.</a:t>
            </a:r>
            <a:endParaRPr lang="es-ES" sz="2400" dirty="0">
              <a:latin typeface="Cambria" panose="02040503050406030204" pitchFamily="18" charset="0"/>
            </a:endParaRP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endParaRPr lang="es" sz="2400" dirty="0" smtClean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  <a:p>
            <a:r>
              <a:rPr lang="es-ES" sz="2400" dirty="0" smtClean="0">
                <a:latin typeface="Cambria" panose="02040503050406030204" pitchFamily="18" charset="0"/>
              </a:rPr>
              <a:t>Editar </a:t>
            </a:r>
            <a:r>
              <a:rPr lang="es-ES" sz="2400" dirty="0">
                <a:latin typeface="Cambria" panose="02040503050406030204" pitchFamily="18" charset="0"/>
              </a:rPr>
              <a:t>archivos en línea con </a:t>
            </a:r>
            <a:r>
              <a:rPr lang="es-ES" sz="2400" dirty="0" smtClean="0">
                <a:latin typeface="Cambria" panose="02040503050406030204" pitchFamily="18" charset="0"/>
              </a:rPr>
              <a:t>otros</a:t>
            </a:r>
            <a:r>
              <a:rPr lang="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. </a:t>
            </a:r>
            <a:endParaRPr sz="2400" dirty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7598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008267" y="1685167"/>
            <a:ext cx="8234800" cy="42012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400" b="1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872809" y="1780158"/>
            <a:ext cx="7724000" cy="40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-ES" sz="2400" dirty="0" smtClean="0"/>
              <a:t>          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Funciones</a:t>
            </a:r>
            <a:endParaRPr lang="es-ES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Acceso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Añadir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contenido</a:t>
            </a:r>
            <a:endParaRPr lang="es-ES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Crear documentos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Organizar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documentos</a:t>
            </a:r>
          </a:p>
          <a:p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Colaborar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Compartir documentos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Editar 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documentos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Proporcionar 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y recibir retroalimentación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Control 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de cambios y versiones</a:t>
            </a:r>
          </a:p>
          <a:p>
            <a:endParaRPr lang="es-ES" sz="2400" dirty="0"/>
          </a:p>
        </p:txBody>
      </p:sp>
      <p:sp>
        <p:nvSpPr>
          <p:cNvPr id="78" name="Shape 78"/>
          <p:cNvSpPr/>
          <p:nvPr/>
        </p:nvSpPr>
        <p:spPr>
          <a:xfrm>
            <a:off x="2580967" y="2022499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9" name="Shape 79"/>
          <p:cNvSpPr/>
          <p:nvPr/>
        </p:nvSpPr>
        <p:spPr>
          <a:xfrm>
            <a:off x="2580967" y="2382753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0" name="Shape 80"/>
          <p:cNvSpPr/>
          <p:nvPr/>
        </p:nvSpPr>
        <p:spPr>
          <a:xfrm>
            <a:off x="2580967" y="274382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1" name="Shape 81"/>
          <p:cNvSpPr/>
          <p:nvPr/>
        </p:nvSpPr>
        <p:spPr>
          <a:xfrm>
            <a:off x="2580967" y="3146486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2" name="Shape 82"/>
          <p:cNvSpPr/>
          <p:nvPr/>
        </p:nvSpPr>
        <p:spPr>
          <a:xfrm>
            <a:off x="2580967" y="3501205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3" name="Shape 83"/>
          <p:cNvSpPr/>
          <p:nvPr/>
        </p:nvSpPr>
        <p:spPr>
          <a:xfrm>
            <a:off x="2580967" y="385592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1227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4526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Google Drive es un servicio de almacenamiento de archivos basado en la nube (</a:t>
            </a:r>
            <a:r>
              <a:rPr lang="es-ES" dirty="0" err="1" smtClean="0">
                <a:latin typeface="Cambria" panose="02040503050406030204" pitchFamily="18" charset="0"/>
              </a:rPr>
              <a:t>cloud</a:t>
            </a:r>
            <a:r>
              <a:rPr lang="es-ES" dirty="0" smtClean="0">
                <a:latin typeface="Cambria" panose="02040503050406030204" pitchFamily="18" charset="0"/>
              </a:rPr>
              <a:t> </a:t>
            </a:r>
            <a:r>
              <a:rPr lang="es-ES" dirty="0" err="1" smtClean="0">
                <a:latin typeface="Cambria" panose="02040503050406030204" pitchFamily="18" charset="0"/>
              </a:rPr>
              <a:t>computing</a:t>
            </a:r>
            <a:r>
              <a:rPr lang="es-ES" dirty="0" smtClean="0">
                <a:latin typeface="Cambria" panose="02040503050406030204" pitchFamily="18" charset="0"/>
              </a:rPr>
              <a:t>) perteneciente a la suite de aplicaciones de productividad y colaboración en línea desarrollada por Google.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8" r="40199" b="408"/>
          <a:stretch/>
        </p:blipFill>
        <p:spPr>
          <a:xfrm>
            <a:off x="5902541" y="1548000"/>
            <a:ext cx="5765203" cy="447737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20000" y="3479864"/>
            <a:ext cx="4526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Sus principales funcionalidades son:</a:t>
            </a:r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mbria" panose="02040503050406030204" pitchFamily="18" charset="0"/>
              </a:rPr>
              <a:t>Almacenamiento y sincronización de archivos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dirty="0" smtClean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mbria" panose="02040503050406030204" pitchFamily="18" charset="0"/>
              </a:rPr>
              <a:t>Creación de documentos en línea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u="sng" dirty="0" smtClean="0">
                <a:latin typeface="Cambria" panose="02040503050406030204" pitchFamily="18" charset="0"/>
              </a:rPr>
              <a:t>Compartir carpetas y documentos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u="sng" dirty="0" smtClean="0">
                <a:latin typeface="Cambria" panose="02040503050406030204" pitchFamily="18" charset="0"/>
              </a:rPr>
              <a:t>Edición colaborativa en línea</a:t>
            </a:r>
            <a:endParaRPr lang="es-ES" u="sng" dirty="0">
              <a:latin typeface="Cambria" panose="020405030504060302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695187" y="5168973"/>
            <a:ext cx="430887" cy="163955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COLABORACIÓN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9" name="Cerrar llave 8"/>
          <p:cNvSpPr/>
          <p:nvPr/>
        </p:nvSpPr>
        <p:spPr>
          <a:xfrm>
            <a:off x="4496671" y="5301343"/>
            <a:ext cx="45719" cy="133894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FUNCIONES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47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227060"/>
            <a:ext cx="3680152" cy="404110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20000" y="1476000"/>
            <a:ext cx="392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necesario disponer de una cuenta Google para acceder a Google Drive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192865" y="1476000"/>
            <a:ext cx="392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posible acceder y sincronizar archivos desde: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151770" y="2500478"/>
            <a:ext cx="288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Plataforma web</a:t>
            </a:r>
          </a:p>
          <a:p>
            <a:endParaRPr lang="es-ES" dirty="0" smtClean="0">
              <a:latin typeface="Cambria" panose="02040503050406030204" pitchFamily="18" charset="0"/>
            </a:endParaRP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 Aplicación de escritorio </a:t>
            </a:r>
          </a:p>
          <a:p>
            <a:endParaRPr lang="es-ES" dirty="0" smtClean="0">
              <a:latin typeface="Cambria" panose="02040503050406030204" pitchFamily="18" charset="0"/>
            </a:endParaRP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Dispositivos móviles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5" t="14816" r="16904" b="13117"/>
          <a:stretch/>
        </p:blipFill>
        <p:spPr>
          <a:xfrm>
            <a:off x="7435302" y="3237249"/>
            <a:ext cx="566929" cy="55778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" t="10717" r="6057" b="10201"/>
          <a:stretch/>
        </p:blipFill>
        <p:spPr>
          <a:xfrm>
            <a:off x="7407433" y="2442687"/>
            <a:ext cx="576000" cy="51451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" t="10717" r="6057" b="10201"/>
          <a:stretch/>
        </p:blipFill>
        <p:spPr>
          <a:xfrm>
            <a:off x="7445030" y="4075076"/>
            <a:ext cx="576000" cy="514519"/>
          </a:xfrm>
          <a:prstGeom prst="rect">
            <a:avLst/>
          </a:prstGeom>
        </p:spPr>
      </p:pic>
      <p:sp>
        <p:nvSpPr>
          <p:cNvPr id="12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ACCESO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0811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512000"/>
            <a:ext cx="3685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posible subir archivos o carpetas de archivos a la herramienta a través del servicio web, mediante la utilidad Subir archivos / Carpeta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65"/>
          <a:stretch/>
        </p:blipFill>
        <p:spPr>
          <a:xfrm>
            <a:off x="5663686" y="1510942"/>
            <a:ext cx="2991267" cy="154533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20000" y="3657600"/>
            <a:ext cx="3776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También es posible usar la opción de arrastrar y soltar los archivos (</a:t>
            </a:r>
            <a:r>
              <a:rPr lang="es-ES" dirty="0" err="1" smtClean="0">
                <a:latin typeface="Cambria" panose="02040503050406030204" pitchFamily="18" charset="0"/>
              </a:rPr>
              <a:t>drag</a:t>
            </a:r>
            <a:r>
              <a:rPr lang="es-ES" dirty="0" smtClean="0">
                <a:latin typeface="Cambria" panose="02040503050406030204" pitchFamily="18" charset="0"/>
              </a:rPr>
              <a:t> and </a:t>
            </a:r>
            <a:r>
              <a:rPr lang="es-ES" dirty="0" err="1" smtClean="0">
                <a:latin typeface="Cambria" panose="02040503050406030204" pitchFamily="18" charset="0"/>
              </a:rPr>
              <a:t>drop</a:t>
            </a:r>
            <a:r>
              <a:rPr lang="es-ES" dirty="0" smtClean="0">
                <a:latin typeface="Cambria" panose="02040503050406030204" pitchFamily="18" charset="0"/>
              </a:rPr>
              <a:t>) sobre la unidad o carpeta deseada, desde el escritorio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686" y="3657600"/>
            <a:ext cx="5772219" cy="3080575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 flipV="1">
            <a:off x="246888" y="3355848"/>
            <a:ext cx="11603736" cy="45720"/>
          </a:xfrm>
          <a:prstGeom prst="line">
            <a:avLst/>
          </a:prstGeom>
          <a:ln w="28575">
            <a:solidFill>
              <a:srgbClr val="E88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AÑADIR CONTENIDO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756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49453"/>
              </p:ext>
            </p:extLst>
          </p:nvPr>
        </p:nvGraphicFramePr>
        <p:xfrm>
          <a:off x="4561114" y="2068286"/>
          <a:ext cx="7086600" cy="387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315">
                  <a:extLst>
                    <a:ext uri="{9D8B030D-6E8A-4147-A177-3AD203B41FA5}">
                      <a16:colId xmlns:a16="http://schemas.microsoft.com/office/drawing/2014/main" val="1731143915"/>
                    </a:ext>
                  </a:extLst>
                </a:gridCol>
                <a:gridCol w="2721428">
                  <a:extLst>
                    <a:ext uri="{9D8B030D-6E8A-4147-A177-3AD203B41FA5}">
                      <a16:colId xmlns:a16="http://schemas.microsoft.com/office/drawing/2014/main" val="2387021057"/>
                    </a:ext>
                  </a:extLst>
                </a:gridCol>
                <a:gridCol w="2775857">
                  <a:extLst>
                    <a:ext uri="{9D8B030D-6E8A-4147-A177-3AD203B41FA5}">
                      <a16:colId xmlns:a16="http://schemas.microsoft.com/office/drawing/2014/main" val="3131196087"/>
                    </a:ext>
                  </a:extLst>
                </a:gridCol>
              </a:tblGrid>
              <a:tr h="468085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ambria" panose="02040503050406030204" pitchFamily="18" charset="0"/>
                        </a:rPr>
                        <a:t>Aplicación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ambria" panose="02040503050406030204" pitchFamily="18" charset="0"/>
                        </a:rPr>
                        <a:t>Nombre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ambria" panose="02040503050406030204" pitchFamily="18" charset="0"/>
                        </a:rPr>
                        <a:t>Tipo de documento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575967"/>
                  </a:ext>
                </a:extLst>
              </a:tr>
              <a:tr h="1135408"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Documentos de Google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Documentos</a:t>
                      </a:r>
                      <a:r>
                        <a:rPr lang="es-ES" baseline="0" dirty="0" smtClean="0">
                          <a:latin typeface="Cambria" panose="02040503050406030204" pitchFamily="18" charset="0"/>
                        </a:rPr>
                        <a:t> de texto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761460"/>
                  </a:ext>
                </a:extLst>
              </a:tr>
              <a:tr h="1135408"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Hojas de cálculo de Google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Hoja de cálculo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74479"/>
                  </a:ext>
                </a:extLst>
              </a:tr>
              <a:tr h="1135408"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Presentaciones de Google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ambria" panose="02040503050406030204" pitchFamily="18" charset="0"/>
                        </a:rPr>
                        <a:t>Presentación de diapositivas</a:t>
                      </a:r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722743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20000" y="1512000"/>
            <a:ext cx="1051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En Google Drive es posible crear diversos tipos de documentos utilizando sus aplicaciones integradas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04" y="2700083"/>
            <a:ext cx="623022" cy="77734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04" y="3838016"/>
            <a:ext cx="623022" cy="77734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04" y="4975949"/>
            <a:ext cx="623022" cy="777349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15115" r="7458" b="3366"/>
          <a:stretch/>
        </p:blipFill>
        <p:spPr>
          <a:xfrm>
            <a:off x="812147" y="3809898"/>
            <a:ext cx="2826004" cy="269647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812147" y="5050971"/>
            <a:ext cx="2826004" cy="11103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06" y="2532592"/>
            <a:ext cx="967768" cy="287931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3177176" y="2131956"/>
            <a:ext cx="326571" cy="377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o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812147" y="2135879"/>
            <a:ext cx="225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Pulsar botón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437" y="2117639"/>
            <a:ext cx="982490" cy="405811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812147" y="3165587"/>
            <a:ext cx="269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Seleccionar el tipo de documento a crear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8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4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DOCUMENTOS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7" name="Shape 121"/>
          <p:cNvPicPr preferRelativeResize="0"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4134" y="2180209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149"/>
          <p:cNvPicPr preferRelativeResize="0">
            <a:picLocks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84062" y="3202229"/>
            <a:ext cx="482400" cy="4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468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888</Words>
  <Application>Microsoft Office PowerPoint</Application>
  <PresentationFormat>Panorámica</PresentationFormat>
  <Paragraphs>154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27" baseType="lpstr">
      <vt:lpstr>Arial</vt:lpstr>
      <vt:lpstr>Bliss Pro</vt:lpstr>
      <vt:lpstr>Calibri</vt:lpstr>
      <vt:lpstr>Calibri Light</vt:lpstr>
      <vt:lpstr>Cambria</vt:lpstr>
      <vt:lpstr>Candara</vt:lpstr>
      <vt:lpstr>Franklin Gothic</vt:lpstr>
      <vt:lpstr>Verdana</vt:lpstr>
      <vt:lpstr>Tema de Office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Añadir documentos</dc:title>
  <dc:creator>GARCIA HERNANDEZ, PABLO</dc:creator>
  <cp:lastModifiedBy>Garbiñe Ustarroz</cp:lastModifiedBy>
  <cp:revision>125</cp:revision>
  <dcterms:created xsi:type="dcterms:W3CDTF">2018-06-22T14:23:34Z</dcterms:created>
  <dcterms:modified xsi:type="dcterms:W3CDTF">2019-07-18T15:17:50Z</dcterms:modified>
</cp:coreProperties>
</file>