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6"/>
  </p:notesMasterIdLst>
  <p:sldIdLst>
    <p:sldId id="270" r:id="rId2"/>
    <p:sldId id="269" r:id="rId3"/>
    <p:sldId id="256" r:id="rId4"/>
    <p:sldId id="257" r:id="rId5"/>
    <p:sldId id="258" r:id="rId6"/>
    <p:sldId id="259" r:id="rId7"/>
    <p:sldId id="260" r:id="rId8"/>
    <p:sldId id="261" r:id="rId9"/>
    <p:sldId id="262" r:id="rId10"/>
    <p:sldId id="263" r:id="rId11"/>
    <p:sldId id="264" r:id="rId12"/>
    <p:sldId id="265" r:id="rId13"/>
    <p:sldId id="266" r:id="rId14"/>
    <p:sldId id="267" r:id="rId15"/>
  </p:sldIdLst>
  <p:sldSz cx="9144000" cy="5143500" type="screen16x9"/>
  <p:notesSz cx="6858000" cy="9144000"/>
  <p:embeddedFontLst>
    <p:embeddedFont>
      <p:font typeface="Calibri" panose="020F0502020204030204" pitchFamily="34" charset="0"/>
      <p:regular r:id="rId17"/>
      <p:bold r:id="rId18"/>
      <p:italic r:id="rId19"/>
      <p:boldItalic r:id="rId20"/>
    </p:embeddedFont>
    <p:embeddedFont>
      <p:font typeface="Franklin Gothic" panose="020B0604020202020204" charset="0"/>
      <p:bold r:id="rId21"/>
    </p:embeddedFont>
    <p:embeddedFont>
      <p:font typeface="Verdana" panose="020B0604030504040204" pitchFamily="34" charset="0"/>
      <p:regular r:id="rId22"/>
      <p:bold r:id="rId23"/>
      <p:italic r:id="rId24"/>
      <p:boldItalic r:id="rId25"/>
    </p:embeddedFont>
    <p:embeddedFont>
      <p:font typeface="Candara" panose="020E0502030303020204" pitchFamily="34" charset="0"/>
      <p:regular r:id="rId26"/>
      <p:bold r:id="rId27"/>
      <p:italic r:id="rId28"/>
      <p:boldItalic r:id="rId29"/>
    </p:embeddedFont>
    <p:embeddedFont>
      <p:font typeface="Cambria" panose="02040503050406030204" pitchFamily="18"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6" d="100"/>
          <a:sy n="146" d="100"/>
        </p:scale>
        <p:origin x="600" y="11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7" name="Google Shape;13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9" name="Google Shape;15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 name="Google Shape;7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0" name="Google Shape;9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Google Shape;10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lstStyle>
            <a:lvl1pPr marL="457200" marR="0" lvl="0" indent="-342900" algn="ctr"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lstStyle>
            <a:lvl1pPr marL="457200" marR="0" lvl="0" indent="-304800" algn="l" rtl="0">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lstStyle>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lstStyle>
            <a:lvl1pPr marL="457200" marR="0" lvl="0" indent="-228600" algn="l" rtl="0">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s://yotuspanishoil.com/salvado-de-trigo/propiedades-del-salvado-de-trigo/" TargetMode="External"/><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s://agarciasantos.wordpress.com/2015/08/31/gluten-que-es-y-su-importancia-en-nutricion/" TargetMode="Externa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paleontologia-y-evolucion-ucm.blogspot.com/" TargetMode="External"/><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cinabrio.over-blog.es/" TargetMode="Externa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www.universia.es/" TargetMode="External"/><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www.piramicasa.es/es/index.htm" TargetMode="Externa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s://economistasfrentealacrisis.com/colaboracion-con-eldiario-es/" TargetMode="External"/><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economiajoseluisflores.blogspot.com/" TargetMode="Externa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s://juliobasulto.com/menopausia-nutricion/" TargetMode="External"/><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https://www.danone.es/es/salud/tendencias/alimentos-sanos-diario.html" TargetMode="Externa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1. Información y tratamiento de datos: 1.2. Evaluación de la información, datos y contenidos digitales: 3. Criterios de evaluación de sitios web</a:t>
            </a:r>
            <a:endParaRPr lang="es-ES" sz="1100" dirty="0">
              <a:latin typeface="Bliss Pro" panose="02000506050000020004" pitchFamily="50" charset="0"/>
              <a:ea typeface="Calibri" panose="020F050202020403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2746762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19" name="Google Shape;119;p20">
            <a:hlinkClick r:id="rId3"/>
          </p:cNvPr>
          <p:cNvPicPr preferRelativeResize="0"/>
          <p:nvPr/>
        </p:nvPicPr>
        <p:blipFill rotWithShape="1">
          <a:blip r:embed="rId4">
            <a:alphaModFix/>
          </a:blip>
          <a:srcRect/>
          <a:stretch/>
        </p:blipFill>
        <p:spPr>
          <a:xfrm>
            <a:off x="5018566" y="2791700"/>
            <a:ext cx="3771211" cy="2042750"/>
          </a:xfrm>
          <a:prstGeom prst="rect">
            <a:avLst/>
          </a:prstGeom>
          <a:noFill/>
          <a:ln>
            <a:noFill/>
          </a:ln>
        </p:spPr>
      </p:pic>
      <p:pic>
        <p:nvPicPr>
          <p:cNvPr id="120" name="Google Shape;120;p20">
            <a:hlinkClick r:id="rId5"/>
          </p:cNvPr>
          <p:cNvPicPr preferRelativeResize="0"/>
          <p:nvPr/>
        </p:nvPicPr>
        <p:blipFill rotWithShape="1">
          <a:blip r:embed="rId6">
            <a:alphaModFix/>
          </a:blip>
          <a:srcRect t="-3199"/>
          <a:stretch/>
        </p:blipFill>
        <p:spPr>
          <a:xfrm>
            <a:off x="5018525" y="507275"/>
            <a:ext cx="3771250" cy="2042755"/>
          </a:xfrm>
          <a:prstGeom prst="rect">
            <a:avLst/>
          </a:prstGeom>
          <a:noFill/>
          <a:ln>
            <a:noFill/>
          </a:ln>
        </p:spPr>
      </p:pic>
      <p:sp>
        <p:nvSpPr>
          <p:cNvPr id="121" name="Google Shape;121;p20"/>
          <p:cNvSpPr/>
          <p:nvPr/>
        </p:nvSpPr>
        <p:spPr>
          <a:xfrm>
            <a:off x="8900" y="0"/>
            <a:ext cx="48969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r"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r" rtl="0">
              <a:lnSpc>
                <a:spcPct val="100000"/>
              </a:lnSpc>
              <a:spcBef>
                <a:spcPts val="0"/>
              </a:spcBef>
              <a:spcAft>
                <a:spcPts val="0"/>
              </a:spcAft>
              <a:buClr>
                <a:schemeClr val="dk1"/>
              </a:buClr>
              <a:buSzPts val="1100"/>
              <a:buFont typeface="Arial"/>
              <a:buNone/>
            </a:pPr>
            <a:r>
              <a:rPr lang="es" sz="2900" b="1" i="0" u="none" strike="noStrike" cap="none">
                <a:solidFill>
                  <a:schemeClr val="dk1"/>
                </a:solidFill>
                <a:latin typeface="Franklin Gothic"/>
                <a:ea typeface="Franklin Gothic"/>
                <a:cs typeface="Franklin Gothic"/>
                <a:sym typeface="Franklin Gothic"/>
              </a:rPr>
              <a:t>LOS CRITERIOS DE EVALUACIÓN</a:t>
            </a:r>
            <a:endParaRPr sz="1500" b="1" i="0" u="none" strike="noStrike" cap="none">
              <a:solidFill>
                <a:schemeClr val="dk1"/>
              </a:solidFill>
              <a:latin typeface="Arial"/>
              <a:ea typeface="Arial"/>
              <a:cs typeface="Arial"/>
              <a:sym typeface="Arial"/>
            </a:endParaRPr>
          </a:p>
        </p:txBody>
      </p:sp>
      <p:sp>
        <p:nvSpPr>
          <p:cNvPr id="122" name="Google Shape;122;p20"/>
          <p:cNvSpPr txBox="1"/>
          <p:nvPr/>
        </p:nvSpPr>
        <p:spPr>
          <a:xfrm>
            <a:off x="350200" y="1311625"/>
            <a:ext cx="4233000" cy="1830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1" i="0" u="none" strike="noStrike" cap="none">
                <a:solidFill>
                  <a:srgbClr val="E54B4A"/>
                </a:solidFill>
                <a:latin typeface="Arial"/>
                <a:ea typeface="Arial"/>
                <a:cs typeface="Arial"/>
                <a:sym typeface="Arial"/>
              </a:rPr>
              <a:t>Contenido</a:t>
            </a:r>
            <a:r>
              <a:rPr lang="es" sz="1400" b="0" i="0" u="none" strike="noStrike" cap="none">
                <a:solidFill>
                  <a:schemeClr val="dk1"/>
                </a:solidFill>
                <a:latin typeface="Arial"/>
                <a:ea typeface="Arial"/>
                <a:cs typeface="Arial"/>
                <a:sym typeface="Arial"/>
              </a:rPr>
              <a:t>: </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457200" marR="0" lvl="0" indent="-317500" algn="just"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¿Documentan correctamente la información?</a:t>
            </a:r>
            <a:endParaRPr sz="1400" b="0" i="0" u="none" strike="noStrike" cap="none">
              <a:solidFill>
                <a:schemeClr val="dk1"/>
              </a:solidFill>
              <a:latin typeface="Cambria"/>
              <a:ea typeface="Cambria"/>
              <a:cs typeface="Cambria"/>
              <a:sym typeface="Cambria"/>
            </a:endParaRPr>
          </a:p>
          <a:p>
            <a:pPr marL="457200" marR="0" lvl="0" indent="0" algn="just"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just"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 ¿Existen otras fuentes fiables que corroboren los datos? </a:t>
            </a:r>
            <a:endParaRPr sz="1400" b="0" i="0" u="none" strike="noStrike" cap="none">
              <a:solidFill>
                <a:schemeClr val="dk1"/>
              </a:solidFill>
              <a:latin typeface="Cambria"/>
              <a:ea typeface="Cambria"/>
              <a:cs typeface="Cambria"/>
              <a:sym typeface="Cambria"/>
            </a:endParaRPr>
          </a:p>
          <a:p>
            <a:pPr marL="457200" marR="0" lvl="0" indent="0" algn="just"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¿Proporciona enlaces de calidad o referencias bibliográficas? </a:t>
            </a:r>
            <a:endParaRPr sz="1400" b="0" i="0" u="none" strike="noStrike" cap="none">
              <a:solidFill>
                <a:srgbClr val="000000"/>
              </a:solidFill>
              <a:latin typeface="Cambria"/>
              <a:ea typeface="Cambria"/>
              <a:cs typeface="Cambria"/>
              <a:sym typeface="Cambria"/>
            </a:endParaRPr>
          </a:p>
        </p:txBody>
      </p:sp>
      <p:pic>
        <p:nvPicPr>
          <p:cNvPr id="123" name="Google Shape;123;p20"/>
          <p:cNvPicPr preferRelativeResize="0"/>
          <p:nvPr/>
        </p:nvPicPr>
        <p:blipFill rotWithShape="1">
          <a:blip r:embed="rId7">
            <a:alphaModFix/>
          </a:blip>
          <a:srcRect/>
          <a:stretch/>
        </p:blipFill>
        <p:spPr>
          <a:xfrm>
            <a:off x="8313450" y="2597125"/>
            <a:ext cx="628650" cy="628650"/>
          </a:xfrm>
          <a:prstGeom prst="rect">
            <a:avLst/>
          </a:prstGeom>
          <a:noFill/>
          <a:ln>
            <a:noFill/>
          </a:ln>
        </p:spPr>
      </p:pic>
      <p:pic>
        <p:nvPicPr>
          <p:cNvPr id="124" name="Google Shape;124;p20"/>
          <p:cNvPicPr preferRelativeResize="0"/>
          <p:nvPr/>
        </p:nvPicPr>
        <p:blipFill rotWithShape="1">
          <a:blip r:embed="rId8">
            <a:alphaModFix/>
          </a:blip>
          <a:srcRect/>
          <a:stretch/>
        </p:blipFill>
        <p:spPr>
          <a:xfrm>
            <a:off x="8313450" y="157075"/>
            <a:ext cx="762000" cy="609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21">
            <a:hlinkClick r:id="rId3"/>
          </p:cNvPr>
          <p:cNvPicPr preferRelativeResize="0"/>
          <p:nvPr/>
        </p:nvPicPr>
        <p:blipFill rotWithShape="1">
          <a:blip r:embed="rId4">
            <a:alphaModFix/>
          </a:blip>
          <a:srcRect/>
          <a:stretch/>
        </p:blipFill>
        <p:spPr>
          <a:xfrm>
            <a:off x="5018525" y="416750"/>
            <a:ext cx="3771250" cy="1972528"/>
          </a:xfrm>
          <a:prstGeom prst="rect">
            <a:avLst/>
          </a:prstGeom>
          <a:noFill/>
          <a:ln>
            <a:noFill/>
          </a:ln>
        </p:spPr>
      </p:pic>
      <p:pic>
        <p:nvPicPr>
          <p:cNvPr id="130" name="Google Shape;130;p21">
            <a:hlinkClick r:id="rId5"/>
          </p:cNvPr>
          <p:cNvPicPr preferRelativeResize="0"/>
          <p:nvPr/>
        </p:nvPicPr>
        <p:blipFill rotWithShape="1">
          <a:blip r:embed="rId6">
            <a:alphaModFix/>
          </a:blip>
          <a:srcRect/>
          <a:stretch/>
        </p:blipFill>
        <p:spPr>
          <a:xfrm>
            <a:off x="5018525" y="2657195"/>
            <a:ext cx="3771250" cy="1985430"/>
          </a:xfrm>
          <a:prstGeom prst="rect">
            <a:avLst/>
          </a:prstGeom>
          <a:noFill/>
          <a:ln>
            <a:noFill/>
          </a:ln>
        </p:spPr>
      </p:pic>
      <p:sp>
        <p:nvSpPr>
          <p:cNvPr id="131" name="Google Shape;131;p21"/>
          <p:cNvSpPr/>
          <p:nvPr/>
        </p:nvSpPr>
        <p:spPr>
          <a:xfrm>
            <a:off x="8900" y="0"/>
            <a:ext cx="48969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r"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r" rtl="0">
              <a:lnSpc>
                <a:spcPct val="100000"/>
              </a:lnSpc>
              <a:spcBef>
                <a:spcPts val="0"/>
              </a:spcBef>
              <a:spcAft>
                <a:spcPts val="0"/>
              </a:spcAft>
              <a:buClr>
                <a:schemeClr val="dk1"/>
              </a:buClr>
              <a:buSzPts val="1100"/>
              <a:buFont typeface="Arial"/>
              <a:buNone/>
            </a:pPr>
            <a:r>
              <a:rPr lang="es" sz="2900" b="1" i="0" u="none" strike="noStrike" cap="none">
                <a:solidFill>
                  <a:schemeClr val="dk1"/>
                </a:solidFill>
                <a:latin typeface="Franklin Gothic"/>
                <a:ea typeface="Franklin Gothic"/>
                <a:cs typeface="Franklin Gothic"/>
                <a:sym typeface="Franklin Gothic"/>
              </a:rPr>
              <a:t>LOS CRITERIOS DE EVALUACIÓN</a:t>
            </a:r>
            <a:endParaRPr sz="1500" b="1" i="0" u="none" strike="noStrike" cap="none">
              <a:solidFill>
                <a:schemeClr val="dk1"/>
              </a:solidFill>
              <a:latin typeface="Arial"/>
              <a:ea typeface="Arial"/>
              <a:cs typeface="Arial"/>
              <a:sym typeface="Arial"/>
            </a:endParaRPr>
          </a:p>
        </p:txBody>
      </p:sp>
      <p:sp>
        <p:nvSpPr>
          <p:cNvPr id="132" name="Google Shape;132;p21"/>
          <p:cNvSpPr txBox="1"/>
          <p:nvPr/>
        </p:nvSpPr>
        <p:spPr>
          <a:xfrm>
            <a:off x="343325" y="1291025"/>
            <a:ext cx="3955500" cy="2891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1" i="0" u="none" strike="noStrike" cap="none">
                <a:solidFill>
                  <a:srgbClr val="E54B4A"/>
                </a:solidFill>
                <a:latin typeface="Arial"/>
                <a:ea typeface="Arial"/>
                <a:cs typeface="Arial"/>
                <a:sym typeface="Arial"/>
              </a:rPr>
              <a:t>Actualidad</a:t>
            </a:r>
            <a:r>
              <a:rPr lang="es" sz="1400" b="0" i="0" u="none" strike="noStrike" cap="none">
                <a:solidFill>
                  <a:schemeClr val="dk1"/>
                </a:solidFill>
                <a:latin typeface="Arial"/>
                <a:ea typeface="Arial"/>
                <a:cs typeface="Arial"/>
                <a:sym typeface="Arial"/>
              </a:rPr>
              <a:t>: </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¿Aparece la fecha de publicación?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¿Está actualizada?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¿Incluye enlaces rotos?</a:t>
            </a:r>
            <a:endParaRPr sz="1400" b="0" i="0" u="none" strike="noStrike" cap="none">
              <a:solidFill>
                <a:schemeClr val="dk1"/>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chemeClr val="dk1"/>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pic>
        <p:nvPicPr>
          <p:cNvPr id="133" name="Google Shape;133;p21"/>
          <p:cNvPicPr preferRelativeResize="0"/>
          <p:nvPr/>
        </p:nvPicPr>
        <p:blipFill rotWithShape="1">
          <a:blip r:embed="rId7">
            <a:alphaModFix/>
          </a:blip>
          <a:srcRect/>
          <a:stretch/>
        </p:blipFill>
        <p:spPr>
          <a:xfrm>
            <a:off x="8313450" y="2597125"/>
            <a:ext cx="628650" cy="628650"/>
          </a:xfrm>
          <a:prstGeom prst="rect">
            <a:avLst/>
          </a:prstGeom>
          <a:noFill/>
          <a:ln>
            <a:noFill/>
          </a:ln>
        </p:spPr>
      </p:pic>
      <p:pic>
        <p:nvPicPr>
          <p:cNvPr id="134" name="Google Shape;134;p21"/>
          <p:cNvPicPr preferRelativeResize="0"/>
          <p:nvPr/>
        </p:nvPicPr>
        <p:blipFill rotWithShape="1">
          <a:blip r:embed="rId8">
            <a:alphaModFix/>
          </a:blip>
          <a:srcRect/>
          <a:stretch/>
        </p:blipFill>
        <p:spPr>
          <a:xfrm>
            <a:off x="8313450" y="157075"/>
            <a:ext cx="762000" cy="609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39" name="Google Shape;139;p22">
            <a:hlinkClick r:id="rId3"/>
          </p:cNvPr>
          <p:cNvPicPr preferRelativeResize="0"/>
          <p:nvPr/>
        </p:nvPicPr>
        <p:blipFill rotWithShape="1">
          <a:blip r:embed="rId4">
            <a:alphaModFix/>
          </a:blip>
          <a:srcRect/>
          <a:stretch/>
        </p:blipFill>
        <p:spPr>
          <a:xfrm>
            <a:off x="5018525" y="324625"/>
            <a:ext cx="3740611" cy="2026149"/>
          </a:xfrm>
          <a:prstGeom prst="rect">
            <a:avLst/>
          </a:prstGeom>
          <a:noFill/>
          <a:ln>
            <a:noFill/>
          </a:ln>
        </p:spPr>
      </p:pic>
      <p:pic>
        <p:nvPicPr>
          <p:cNvPr id="140" name="Google Shape;140;p22">
            <a:hlinkClick r:id="rId5"/>
          </p:cNvPr>
          <p:cNvPicPr preferRelativeResize="0"/>
          <p:nvPr/>
        </p:nvPicPr>
        <p:blipFill rotWithShape="1">
          <a:blip r:embed="rId6">
            <a:alphaModFix/>
          </a:blip>
          <a:srcRect/>
          <a:stretch/>
        </p:blipFill>
        <p:spPr>
          <a:xfrm>
            <a:off x="5018525" y="2545632"/>
            <a:ext cx="3740525" cy="2026144"/>
          </a:xfrm>
          <a:prstGeom prst="rect">
            <a:avLst/>
          </a:prstGeom>
          <a:noFill/>
          <a:ln>
            <a:noFill/>
          </a:ln>
        </p:spPr>
      </p:pic>
      <p:sp>
        <p:nvSpPr>
          <p:cNvPr id="141" name="Google Shape;141;p22"/>
          <p:cNvSpPr/>
          <p:nvPr/>
        </p:nvSpPr>
        <p:spPr>
          <a:xfrm>
            <a:off x="8900" y="0"/>
            <a:ext cx="48969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r"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r" rtl="0">
              <a:lnSpc>
                <a:spcPct val="100000"/>
              </a:lnSpc>
              <a:spcBef>
                <a:spcPts val="0"/>
              </a:spcBef>
              <a:spcAft>
                <a:spcPts val="0"/>
              </a:spcAft>
              <a:buClr>
                <a:schemeClr val="dk1"/>
              </a:buClr>
              <a:buSzPts val="1100"/>
              <a:buFont typeface="Arial"/>
              <a:buNone/>
            </a:pPr>
            <a:r>
              <a:rPr lang="es" sz="2900" b="1" i="0" u="none" strike="noStrike" cap="none">
                <a:solidFill>
                  <a:schemeClr val="dk1"/>
                </a:solidFill>
                <a:latin typeface="Franklin Gothic"/>
                <a:ea typeface="Franklin Gothic"/>
                <a:cs typeface="Franklin Gothic"/>
                <a:sym typeface="Franklin Gothic"/>
              </a:rPr>
              <a:t>LOS CRITERIOS DE EVALUACIÓN</a:t>
            </a:r>
            <a:endParaRPr sz="1500" b="1" i="0" u="none" strike="noStrike" cap="none">
              <a:solidFill>
                <a:schemeClr val="dk1"/>
              </a:solidFill>
              <a:latin typeface="Arial"/>
              <a:ea typeface="Arial"/>
              <a:cs typeface="Arial"/>
              <a:sym typeface="Arial"/>
            </a:endParaRPr>
          </a:p>
        </p:txBody>
      </p:sp>
      <p:sp>
        <p:nvSpPr>
          <p:cNvPr id="142" name="Google Shape;142;p22"/>
          <p:cNvSpPr txBox="1"/>
          <p:nvPr/>
        </p:nvSpPr>
        <p:spPr>
          <a:xfrm>
            <a:off x="343325" y="1291025"/>
            <a:ext cx="3955500" cy="2891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1" i="0" u="none" strike="noStrike" cap="none">
                <a:solidFill>
                  <a:srgbClr val="E54B4A"/>
                </a:solidFill>
                <a:latin typeface="Arial"/>
                <a:ea typeface="Arial"/>
                <a:cs typeface="Arial"/>
                <a:sym typeface="Arial"/>
              </a:rPr>
              <a:t>Usabilidad</a:t>
            </a:r>
            <a:r>
              <a:rPr lang="es" sz="1400" b="0" i="0" u="none" strike="noStrike" cap="none">
                <a:solidFill>
                  <a:schemeClr val="dk1"/>
                </a:solidFill>
                <a:latin typeface="Arial"/>
                <a:ea typeface="Arial"/>
                <a:cs typeface="Arial"/>
                <a:sym typeface="Arial"/>
              </a:rPr>
              <a:t>: </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¿Está organizada la información de forma lógica e intuitiva?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¿Está redactada de forma que sea legible?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¿La institución responsable está fácilmente accesible?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¿Es de acceso público o restringido?</a:t>
            </a:r>
            <a:endParaRPr sz="1400" b="0" i="0" u="none" strike="noStrike" cap="none">
              <a:solidFill>
                <a:schemeClr val="dk1"/>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E54B4A"/>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chemeClr val="dk1"/>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pic>
        <p:nvPicPr>
          <p:cNvPr id="143" name="Google Shape;143;p22"/>
          <p:cNvPicPr preferRelativeResize="0"/>
          <p:nvPr/>
        </p:nvPicPr>
        <p:blipFill rotWithShape="1">
          <a:blip r:embed="rId7">
            <a:alphaModFix/>
          </a:blip>
          <a:srcRect/>
          <a:stretch/>
        </p:blipFill>
        <p:spPr>
          <a:xfrm>
            <a:off x="8313450" y="2597125"/>
            <a:ext cx="628650" cy="628650"/>
          </a:xfrm>
          <a:prstGeom prst="rect">
            <a:avLst/>
          </a:prstGeom>
          <a:noFill/>
          <a:ln>
            <a:noFill/>
          </a:ln>
        </p:spPr>
      </p:pic>
      <p:pic>
        <p:nvPicPr>
          <p:cNvPr id="144" name="Google Shape;144;p22"/>
          <p:cNvPicPr preferRelativeResize="0"/>
          <p:nvPr/>
        </p:nvPicPr>
        <p:blipFill rotWithShape="1">
          <a:blip r:embed="rId8">
            <a:alphaModFix/>
          </a:blip>
          <a:srcRect/>
          <a:stretch/>
        </p:blipFill>
        <p:spPr>
          <a:xfrm>
            <a:off x="8313450" y="157075"/>
            <a:ext cx="762000" cy="6096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23" descr="portapapeles.JPG"/>
          <p:cNvPicPr preferRelativeResize="0"/>
          <p:nvPr/>
        </p:nvPicPr>
        <p:blipFill rotWithShape="1">
          <a:blip r:embed="rId3">
            <a:alphaModFix/>
          </a:blip>
          <a:srcRect/>
          <a:stretch/>
        </p:blipFill>
        <p:spPr>
          <a:xfrm>
            <a:off x="7270875" y="3215550"/>
            <a:ext cx="1819651" cy="1819651"/>
          </a:xfrm>
          <a:prstGeom prst="rect">
            <a:avLst/>
          </a:prstGeom>
          <a:noFill/>
          <a:ln>
            <a:noFill/>
          </a:ln>
        </p:spPr>
      </p:pic>
      <p:sp>
        <p:nvSpPr>
          <p:cNvPr id="150" name="Google Shape;150;p23"/>
          <p:cNvSpPr txBox="1"/>
          <p:nvPr/>
        </p:nvSpPr>
        <p:spPr>
          <a:xfrm>
            <a:off x="5731475" y="444700"/>
            <a:ext cx="2832900" cy="345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s" sz="2400" b="0" i="0" u="none" strike="noStrike" cap="none">
                <a:solidFill>
                  <a:schemeClr val="dk1"/>
                </a:solidFill>
                <a:latin typeface="Cambria"/>
                <a:ea typeface="Cambria"/>
                <a:cs typeface="Cambria"/>
                <a:sym typeface="Cambria"/>
              </a:rPr>
              <a:t>Recuerda lo básico:</a:t>
            </a:r>
            <a:r>
              <a:rPr lang="es" sz="1800" b="0" i="0" u="none" strike="noStrike" cap="none">
                <a:solidFill>
                  <a:schemeClr val="dk1"/>
                </a:solidFill>
                <a:latin typeface="Cambria"/>
                <a:ea typeface="Cambria"/>
                <a:cs typeface="Cambria"/>
                <a:sym typeface="Cambria"/>
              </a:rPr>
              <a:t> </a:t>
            </a:r>
            <a:endParaRPr sz="1800" b="0" i="0" u="none" strike="noStrike" cap="none">
              <a:solidFill>
                <a:schemeClr val="dk1"/>
              </a:solidFill>
              <a:latin typeface="Cambria"/>
              <a:ea typeface="Cambria"/>
              <a:cs typeface="Cambria"/>
              <a:sym typeface="Cambria"/>
            </a:endParaRPr>
          </a:p>
        </p:txBody>
      </p:sp>
      <p:sp>
        <p:nvSpPr>
          <p:cNvPr id="151" name="Google Shape;151;p23"/>
          <p:cNvSpPr/>
          <p:nvPr/>
        </p:nvSpPr>
        <p:spPr>
          <a:xfrm>
            <a:off x="8900" y="0"/>
            <a:ext cx="48969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r"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r" rtl="0">
              <a:lnSpc>
                <a:spcPct val="100000"/>
              </a:lnSpc>
              <a:spcBef>
                <a:spcPts val="0"/>
              </a:spcBef>
              <a:spcAft>
                <a:spcPts val="0"/>
              </a:spcAft>
              <a:buClr>
                <a:schemeClr val="dk1"/>
              </a:buClr>
              <a:buSzPts val="1100"/>
              <a:buFont typeface="Arial"/>
              <a:buNone/>
            </a:pPr>
            <a:r>
              <a:rPr lang="es" sz="2900" b="1" i="0" u="none" strike="noStrike" cap="none">
                <a:solidFill>
                  <a:schemeClr val="dk1"/>
                </a:solidFill>
                <a:latin typeface="Franklin Gothic"/>
                <a:ea typeface="Franklin Gothic"/>
                <a:cs typeface="Franklin Gothic"/>
                <a:sym typeface="Franklin Gothic"/>
              </a:rPr>
              <a:t>LOS CRITERIOS DE EVALUACIÓN</a:t>
            </a:r>
            <a:endParaRPr sz="1500" b="1" i="0" u="none" strike="noStrike" cap="none">
              <a:solidFill>
                <a:schemeClr val="dk1"/>
              </a:solidFill>
              <a:latin typeface="Arial"/>
              <a:ea typeface="Arial"/>
              <a:cs typeface="Arial"/>
              <a:sym typeface="Arial"/>
            </a:endParaRPr>
          </a:p>
        </p:txBody>
      </p:sp>
      <p:sp>
        <p:nvSpPr>
          <p:cNvPr id="152" name="Google Shape;152;p23"/>
          <p:cNvSpPr txBox="1"/>
          <p:nvPr/>
        </p:nvSpPr>
        <p:spPr>
          <a:xfrm>
            <a:off x="310850" y="1461925"/>
            <a:ext cx="3056700" cy="855900"/>
          </a:xfrm>
          <a:prstGeom prst="rect">
            <a:avLst/>
          </a:prstGeom>
          <a:noFill/>
          <a:ln w="9525" cap="flat" cmpd="sng">
            <a:solidFill>
              <a:srgbClr val="E54B4A"/>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E54B4A"/>
                </a:solidFill>
                <a:latin typeface="Arial"/>
                <a:ea typeface="Arial"/>
                <a:cs typeface="Arial"/>
                <a:sym typeface="Arial"/>
              </a:rPr>
              <a:t>Autoría:</a:t>
            </a:r>
            <a:endParaRPr sz="1400" b="0" i="0" u="none" strike="noStrike" cap="none">
              <a:solidFill>
                <a:srgbClr val="E54B4A"/>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¿Puedes identificar al responsable?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¿puedes contactar con él?</a:t>
            </a:r>
            <a:endParaRPr sz="1400" b="0" i="0" u="none" strike="noStrike" cap="none">
              <a:solidFill>
                <a:srgbClr val="000000"/>
              </a:solidFill>
              <a:latin typeface="Arial"/>
              <a:ea typeface="Arial"/>
              <a:cs typeface="Arial"/>
              <a:sym typeface="Arial"/>
            </a:endParaRPr>
          </a:p>
        </p:txBody>
      </p:sp>
      <p:sp>
        <p:nvSpPr>
          <p:cNvPr id="153" name="Google Shape;153;p23"/>
          <p:cNvSpPr txBox="1"/>
          <p:nvPr/>
        </p:nvSpPr>
        <p:spPr>
          <a:xfrm>
            <a:off x="3638600" y="1461925"/>
            <a:ext cx="3056700" cy="1016100"/>
          </a:xfrm>
          <a:prstGeom prst="rect">
            <a:avLst/>
          </a:prstGeom>
          <a:noFill/>
          <a:ln w="9525" cap="flat" cmpd="sng">
            <a:solidFill>
              <a:srgbClr val="E54B4A"/>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E54B4A"/>
                </a:solidFill>
                <a:latin typeface="Arial"/>
                <a:ea typeface="Arial"/>
                <a:cs typeface="Arial"/>
                <a:sym typeface="Arial"/>
              </a:rPr>
              <a:t>Objetividad:</a:t>
            </a:r>
            <a:endParaRPr sz="1400" b="0" i="0" u="none" strike="noStrike" cap="none">
              <a:solidFill>
                <a:srgbClr val="E54B4A"/>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¿Intentan vender algo?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¿por qué y para quien se ha publicado?</a:t>
            </a:r>
            <a:endParaRPr sz="1400" b="0" i="0" u="none" strike="noStrike" cap="none">
              <a:solidFill>
                <a:srgbClr val="000000"/>
              </a:solidFill>
              <a:latin typeface="Arial"/>
              <a:ea typeface="Arial"/>
              <a:cs typeface="Arial"/>
              <a:sym typeface="Arial"/>
            </a:endParaRPr>
          </a:p>
        </p:txBody>
      </p:sp>
      <p:sp>
        <p:nvSpPr>
          <p:cNvPr id="154" name="Google Shape;154;p23"/>
          <p:cNvSpPr txBox="1"/>
          <p:nvPr/>
        </p:nvSpPr>
        <p:spPr>
          <a:xfrm>
            <a:off x="310850" y="2636325"/>
            <a:ext cx="3056700" cy="855900"/>
          </a:xfrm>
          <a:prstGeom prst="rect">
            <a:avLst/>
          </a:prstGeom>
          <a:noFill/>
          <a:ln w="9525" cap="flat" cmpd="sng">
            <a:solidFill>
              <a:srgbClr val="E54B4A"/>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E54B4A"/>
                </a:solidFill>
                <a:latin typeface="Arial"/>
                <a:ea typeface="Arial"/>
                <a:cs typeface="Arial"/>
                <a:sym typeface="Arial"/>
              </a:rPr>
              <a:t>Contenido:</a:t>
            </a:r>
            <a:endParaRPr sz="1400" b="0" i="0" u="none" strike="noStrike" cap="none">
              <a:solidFill>
                <a:srgbClr val="E54B4A"/>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¿Incluye enlaces externos y/o bibliografía?</a:t>
            </a:r>
            <a:endParaRPr sz="1400" b="0" i="0" u="none" strike="noStrike" cap="none">
              <a:solidFill>
                <a:srgbClr val="000000"/>
              </a:solidFill>
              <a:latin typeface="Arial"/>
              <a:ea typeface="Arial"/>
              <a:cs typeface="Arial"/>
              <a:sym typeface="Arial"/>
            </a:endParaRPr>
          </a:p>
        </p:txBody>
      </p:sp>
      <p:sp>
        <p:nvSpPr>
          <p:cNvPr id="155" name="Google Shape;155;p23"/>
          <p:cNvSpPr txBox="1"/>
          <p:nvPr/>
        </p:nvSpPr>
        <p:spPr>
          <a:xfrm>
            <a:off x="3693100" y="2636325"/>
            <a:ext cx="3056700" cy="855900"/>
          </a:xfrm>
          <a:prstGeom prst="rect">
            <a:avLst/>
          </a:prstGeom>
          <a:noFill/>
          <a:ln w="9525" cap="flat" cmpd="sng">
            <a:solidFill>
              <a:srgbClr val="E54B4A"/>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E54B4A"/>
                </a:solidFill>
                <a:latin typeface="Arial"/>
                <a:ea typeface="Arial"/>
                <a:cs typeface="Arial"/>
                <a:sym typeface="Arial"/>
              </a:rPr>
              <a:t>Actualidad:</a:t>
            </a:r>
            <a:endParaRPr sz="1400" b="0" i="0" u="none" strike="noStrike" cap="none">
              <a:solidFill>
                <a:srgbClr val="E54B4A"/>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¿El contenido está actualizado?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¿tiene enlaces rotos?</a:t>
            </a:r>
            <a:endParaRPr sz="1400" b="0" i="0" u="none" strike="noStrike" cap="none">
              <a:solidFill>
                <a:srgbClr val="000000"/>
              </a:solidFill>
              <a:latin typeface="Arial"/>
              <a:ea typeface="Arial"/>
              <a:cs typeface="Arial"/>
              <a:sym typeface="Arial"/>
            </a:endParaRPr>
          </a:p>
        </p:txBody>
      </p:sp>
      <p:sp>
        <p:nvSpPr>
          <p:cNvPr id="156" name="Google Shape;156;p23"/>
          <p:cNvSpPr txBox="1"/>
          <p:nvPr/>
        </p:nvSpPr>
        <p:spPr>
          <a:xfrm>
            <a:off x="2000875" y="3810725"/>
            <a:ext cx="3056700" cy="1224600"/>
          </a:xfrm>
          <a:prstGeom prst="rect">
            <a:avLst/>
          </a:prstGeom>
          <a:noFill/>
          <a:ln w="9525" cap="flat" cmpd="sng">
            <a:solidFill>
              <a:srgbClr val="E54B4A"/>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E54B4A"/>
                </a:solidFill>
                <a:latin typeface="Arial"/>
                <a:ea typeface="Arial"/>
                <a:cs typeface="Arial"/>
                <a:sym typeface="Arial"/>
              </a:rPr>
              <a:t>Usabilidad:</a:t>
            </a:r>
            <a:endParaRPr sz="1400" b="0" i="0" u="none" strike="noStrike" cap="none">
              <a:solidFill>
                <a:srgbClr val="E54B4A"/>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¿Es fácil navegar por la página?</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 sz="1400" b="0" i="0" u="none" strike="noStrike" cap="none">
                <a:solidFill>
                  <a:srgbClr val="000000"/>
                </a:solidFill>
                <a:latin typeface="Arial"/>
                <a:ea typeface="Arial"/>
                <a:cs typeface="Arial"/>
                <a:sym typeface="Arial"/>
              </a:rPr>
              <a:t>¿hay un enlace visible a la institución u organización que la ampara?</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4"/>
          <p:cNvSpPr/>
          <p:nvPr/>
        </p:nvSpPr>
        <p:spPr>
          <a:xfrm>
            <a:off x="2958875" y="0"/>
            <a:ext cx="6185100" cy="51435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p24"/>
          <p:cNvSpPr/>
          <p:nvPr/>
        </p:nvSpPr>
        <p:spPr>
          <a:xfrm>
            <a:off x="2958875" y="3163850"/>
            <a:ext cx="3609600" cy="499200"/>
          </a:xfrm>
          <a:prstGeom prst="rect">
            <a:avLst/>
          </a:prstGeom>
          <a:solidFill>
            <a:srgbClr val="31465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63" name="Google Shape;163;p24"/>
          <p:cNvPicPr preferRelativeResize="0"/>
          <p:nvPr/>
        </p:nvPicPr>
        <p:blipFill rotWithShape="1">
          <a:blip r:embed="rId3">
            <a:alphaModFix/>
          </a:blip>
          <a:srcRect/>
          <a:stretch/>
        </p:blipFill>
        <p:spPr>
          <a:xfrm>
            <a:off x="117725" y="3163850"/>
            <a:ext cx="2841150" cy="499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tx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p>
          <a:p>
            <a:pPr algn="ctr">
              <a:lnSpc>
                <a:spcPct val="150000"/>
              </a:lnSpc>
            </a:pPr>
            <a:r>
              <a:rPr lang="es-ES" sz="1200" b="1" dirty="0">
                <a:latin typeface="Arial" panose="020B0604020202020204" pitchFamily="34" charset="0"/>
                <a:cs typeface="Arial" panose="020B0604020202020204" pitchFamily="34" charset="0"/>
              </a:rPr>
              <a:t>DE 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1. Información y tratamiento de datos: 1.2. Evaluación de la información, datos y contenidos digitales: 3. Criterios de evaluación de sitios web</a:t>
            </a:r>
            <a:endParaRPr lang="es-ES" sz="1200" dirty="0"/>
          </a:p>
          <a:p>
            <a:pPr algn="ctr"/>
            <a:endParaRPr lang="es-ES" sz="1200" dirty="0"/>
          </a:p>
          <a:p>
            <a:pPr algn="ctr"/>
            <a:endParaRPr lang="es-ES" sz="1200" dirty="0"/>
          </a:p>
          <a:p>
            <a:pPr algn="ctr"/>
            <a:endParaRPr lang="es-ES" sz="1200" dirty="0"/>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3953657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2923300" y="1069475"/>
            <a:ext cx="5659200" cy="1533000"/>
          </a:xfrm>
          <a:prstGeom prst="rect">
            <a:avLst/>
          </a:prstGeom>
          <a:solidFill>
            <a:srgbClr val="BFD6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3"/>
          <p:cNvSpPr/>
          <p:nvPr/>
        </p:nvSpPr>
        <p:spPr>
          <a:xfrm>
            <a:off x="-8900" y="0"/>
            <a:ext cx="2932200" cy="51435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3"/>
          <p:cNvSpPr/>
          <p:nvPr/>
        </p:nvSpPr>
        <p:spPr>
          <a:xfrm>
            <a:off x="175275" y="1069475"/>
            <a:ext cx="2748000" cy="1822800"/>
          </a:xfrm>
          <a:prstGeom prst="rect">
            <a:avLst/>
          </a:prstGeom>
          <a:solidFill>
            <a:srgbClr val="31465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3"/>
          <p:cNvSpPr txBox="1"/>
          <p:nvPr/>
        </p:nvSpPr>
        <p:spPr>
          <a:xfrm>
            <a:off x="198050" y="1069475"/>
            <a:ext cx="2748000" cy="775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s" sz="1800" b="0" i="0" u="none" strike="noStrike" cap="none">
                <a:solidFill>
                  <a:srgbClr val="F2F2F2"/>
                </a:solidFill>
                <a:latin typeface="Cambria"/>
                <a:ea typeface="Cambria"/>
                <a:cs typeface="Cambria"/>
                <a:sym typeface="Cambria"/>
              </a:rPr>
              <a:t>Información y tratamiento de datos. </a:t>
            </a:r>
            <a:endParaRPr sz="1800" b="0" i="0" u="none" strike="noStrike" cap="none">
              <a:solidFill>
                <a:srgbClr val="F2F2F2"/>
              </a:solidFill>
              <a:latin typeface="Cambria"/>
              <a:ea typeface="Cambria"/>
              <a:cs typeface="Cambria"/>
              <a:sym typeface="Cambria"/>
            </a:endParaRPr>
          </a:p>
          <a:p>
            <a:pPr marL="0" marR="0" lvl="0" indent="0" algn="just" rtl="0">
              <a:lnSpc>
                <a:spcPct val="100000"/>
              </a:lnSpc>
              <a:spcBef>
                <a:spcPts val="0"/>
              </a:spcBef>
              <a:spcAft>
                <a:spcPts val="0"/>
              </a:spcAft>
              <a:buClr>
                <a:schemeClr val="dk1"/>
              </a:buClr>
              <a:buSzPts val="1100"/>
              <a:buFont typeface="Arial"/>
              <a:buNone/>
            </a:pPr>
            <a:r>
              <a:rPr lang="es" sz="1800" b="0" i="0" u="none" strike="noStrike" cap="none">
                <a:solidFill>
                  <a:srgbClr val="F2F2F2"/>
                </a:solidFill>
                <a:latin typeface="Cambria"/>
                <a:ea typeface="Cambria"/>
                <a:cs typeface="Cambria"/>
                <a:sym typeface="Cambria"/>
              </a:rPr>
              <a:t>Evaluación de información, datos  y contenidos digitales</a:t>
            </a:r>
            <a:endParaRPr sz="1800" b="0" i="0" u="none" strike="noStrike" cap="none">
              <a:solidFill>
                <a:srgbClr val="F2F2F2"/>
              </a:solidFill>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endParaRPr sz="1800" b="0" i="0" u="none" strike="noStrike" cap="none">
              <a:solidFill>
                <a:srgbClr val="F2F2F2"/>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2F2F2"/>
              </a:solidFill>
              <a:latin typeface="Cambria"/>
              <a:ea typeface="Cambria"/>
              <a:cs typeface="Cambria"/>
              <a:sym typeface="Cambria"/>
            </a:endParaRPr>
          </a:p>
        </p:txBody>
      </p:sp>
      <p:sp>
        <p:nvSpPr>
          <p:cNvPr id="58" name="Google Shape;58;p13"/>
          <p:cNvSpPr txBox="1"/>
          <p:nvPr/>
        </p:nvSpPr>
        <p:spPr>
          <a:xfrm>
            <a:off x="3154950" y="2682600"/>
            <a:ext cx="2268900" cy="409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3"/>
          <p:cNvSpPr/>
          <p:nvPr/>
        </p:nvSpPr>
        <p:spPr>
          <a:xfrm>
            <a:off x="2923300" y="1069475"/>
            <a:ext cx="3217200" cy="1140900"/>
          </a:xfrm>
          <a:prstGeom prst="rect">
            <a:avLst/>
          </a:prstGeom>
          <a:solidFill>
            <a:srgbClr val="BFD6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13"/>
          <p:cNvSpPr txBox="1"/>
          <p:nvPr/>
        </p:nvSpPr>
        <p:spPr>
          <a:xfrm>
            <a:off x="2985625" y="1028025"/>
            <a:ext cx="5427600" cy="165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3000" b="1" i="0" u="none" strike="noStrike" cap="none">
                <a:solidFill>
                  <a:srgbClr val="314656"/>
                </a:solidFill>
                <a:latin typeface="Franklin Gothic"/>
                <a:ea typeface="Franklin Gothic"/>
                <a:cs typeface="Franklin Gothic"/>
                <a:sym typeface="Franklin Gothic"/>
              </a:rPr>
              <a:t>CRITERIOS DE EVALUACIÓN SITIOS WEB</a:t>
            </a:r>
            <a:endParaRPr sz="3000" b="1" i="0" u="none" strike="noStrike" cap="none">
              <a:solidFill>
                <a:srgbClr val="314656"/>
              </a:solidFill>
              <a:latin typeface="Franklin Gothic"/>
              <a:ea typeface="Franklin Gothic"/>
              <a:cs typeface="Franklin Gothic"/>
              <a:sym typeface="Franklin Gothic"/>
            </a:endParaRPr>
          </a:p>
        </p:txBody>
      </p:sp>
      <p:pic>
        <p:nvPicPr>
          <p:cNvPr id="61" name="Google Shape;61;p13"/>
          <p:cNvPicPr preferRelativeResize="0"/>
          <p:nvPr/>
        </p:nvPicPr>
        <p:blipFill rotWithShape="1">
          <a:blip r:embed="rId3">
            <a:alphaModFix/>
          </a:blip>
          <a:srcRect/>
          <a:stretch/>
        </p:blipFill>
        <p:spPr>
          <a:xfrm>
            <a:off x="5759450" y="4253850"/>
            <a:ext cx="3090575" cy="543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4"/>
          <p:cNvSpPr/>
          <p:nvPr/>
        </p:nvSpPr>
        <p:spPr>
          <a:xfrm>
            <a:off x="8900" y="0"/>
            <a:ext cx="40194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4"/>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a:solidFill>
                  <a:srgbClr val="000000"/>
                </a:solidFill>
                <a:latin typeface="Franklin Gothic"/>
                <a:ea typeface="Franklin Gothic"/>
                <a:cs typeface="Franklin Gothic"/>
                <a:sym typeface="Franklin Gothic"/>
              </a:rPr>
              <a:t>OBJETIVOS</a:t>
            </a:r>
            <a:endParaRPr sz="2900" b="1" i="0" u="none" strike="noStrike" cap="none">
              <a:solidFill>
                <a:srgbClr val="000000"/>
              </a:solidFill>
              <a:latin typeface="Franklin Gothic"/>
              <a:ea typeface="Franklin Gothic"/>
              <a:cs typeface="Franklin Gothic"/>
              <a:sym typeface="Franklin Gothic"/>
            </a:endParaRPr>
          </a:p>
        </p:txBody>
      </p:sp>
      <p:sp>
        <p:nvSpPr>
          <p:cNvPr id="68" name="Google Shape;68;p14"/>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s" sz="2000" b="0" i="0" u="none" strike="noStrike" cap="none">
                <a:solidFill>
                  <a:schemeClr val="dk1"/>
                </a:solidFill>
                <a:latin typeface="Cambria"/>
                <a:ea typeface="Cambria"/>
                <a:cs typeface="Cambria"/>
                <a:sym typeface="Cambria"/>
              </a:rPr>
              <a:t>Al finalizar este apartado...</a:t>
            </a:r>
            <a:endParaRPr sz="2000" b="0" i="0" u="none" strike="noStrike" cap="none">
              <a:solidFill>
                <a:srgbClr val="000000"/>
              </a:solidFill>
              <a:latin typeface="Cambria"/>
              <a:ea typeface="Cambria"/>
              <a:cs typeface="Cambria"/>
              <a:sym typeface="Cambria"/>
            </a:endParaRPr>
          </a:p>
        </p:txBody>
      </p:sp>
      <p:sp>
        <p:nvSpPr>
          <p:cNvPr id="69" name="Google Shape;69;p14"/>
          <p:cNvSpPr txBox="1"/>
          <p:nvPr/>
        </p:nvSpPr>
        <p:spPr>
          <a:xfrm>
            <a:off x="3140225" y="2286450"/>
            <a:ext cx="5240400" cy="2477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 sz="1800" b="0" i="0" u="none" strike="noStrike" cap="none">
                <a:solidFill>
                  <a:srgbClr val="000000"/>
                </a:solidFill>
                <a:latin typeface="Franklin Gothic"/>
                <a:ea typeface="Franklin Gothic"/>
                <a:cs typeface="Franklin Gothic"/>
                <a:sym typeface="Franklin Gothic"/>
              </a:rPr>
              <a:t>Serás consciente de la importancia de evaluar la información que se obtiene de sitios web</a:t>
            </a: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chemeClr val="dk1"/>
              </a:buClr>
              <a:buSzPts val="1100"/>
              <a:buFont typeface="Arial"/>
              <a:buNone/>
            </a:pPr>
            <a:r>
              <a:rPr lang="es" sz="1800" b="0" i="0" u="none" strike="noStrike" cap="none">
                <a:solidFill>
                  <a:schemeClr val="dk1"/>
                </a:solidFill>
                <a:latin typeface="Franklin Gothic"/>
                <a:ea typeface="Franklin Gothic"/>
                <a:cs typeface="Franklin Gothic"/>
                <a:sym typeface="Franklin Gothic"/>
              </a:rPr>
              <a:t>Podrás identificar cuáles son los principales criterios para evaluar los contenidos digitales</a:t>
            </a:r>
            <a:endParaRPr sz="1800" b="0" i="0" u="none" strike="noStrike" cap="none">
              <a:solidFill>
                <a:schemeClr val="dk1"/>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b="0" i="0" u="none" strike="noStrike" cap="none">
                <a:solidFill>
                  <a:srgbClr val="000000"/>
                </a:solidFill>
                <a:latin typeface="Franklin Gothic"/>
                <a:ea typeface="Franklin Gothic"/>
                <a:cs typeface="Franklin Gothic"/>
                <a:sym typeface="Franklin Gothic"/>
              </a:rPr>
              <a:t/>
            </a:r>
            <a:br>
              <a:rPr lang="es" sz="1800" b="0" i="0" u="none" strike="noStrike" cap="none">
                <a:solidFill>
                  <a:srgbClr val="000000"/>
                </a:solidFill>
                <a:latin typeface="Franklin Gothic"/>
                <a:ea typeface="Franklin Gothic"/>
                <a:cs typeface="Franklin Gothic"/>
                <a:sym typeface="Franklin Gothic"/>
              </a:rPr>
            </a:br>
            <a:endParaRPr sz="1800" b="0" i="0" u="none" strike="noStrike" cap="none">
              <a:solidFill>
                <a:srgbClr val="000000"/>
              </a:solidFill>
              <a:latin typeface="Franklin Gothic"/>
              <a:ea typeface="Franklin Gothic"/>
              <a:cs typeface="Franklin Gothic"/>
              <a:sym typeface="Franklin Gothic"/>
            </a:endParaRPr>
          </a:p>
        </p:txBody>
      </p:sp>
      <p:pic>
        <p:nvPicPr>
          <p:cNvPr id="70" name="Google Shape;70;p14" descr="Ma_2.png"/>
          <p:cNvPicPr preferRelativeResize="0"/>
          <p:nvPr/>
        </p:nvPicPr>
        <p:blipFill rotWithShape="1">
          <a:blip r:embed="rId3">
            <a:alphaModFix/>
          </a:blip>
          <a:srcRect t="12968" b="17488"/>
          <a:stretch/>
        </p:blipFill>
        <p:spPr>
          <a:xfrm>
            <a:off x="0" y="2215475"/>
            <a:ext cx="3204150" cy="1905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5"/>
          <p:cNvSpPr/>
          <p:nvPr/>
        </p:nvSpPr>
        <p:spPr>
          <a:xfrm>
            <a:off x="1506200" y="1263875"/>
            <a:ext cx="6176100" cy="20514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15"/>
          <p:cNvSpPr/>
          <p:nvPr/>
        </p:nvSpPr>
        <p:spPr>
          <a:xfrm>
            <a:off x="0" y="764675"/>
            <a:ext cx="3761100" cy="499200"/>
          </a:xfrm>
          <a:prstGeom prst="rect">
            <a:avLst/>
          </a:prstGeom>
          <a:solidFill>
            <a:srgbClr val="31465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314656"/>
              </a:solidFill>
              <a:latin typeface="Arial"/>
              <a:ea typeface="Arial"/>
              <a:cs typeface="Arial"/>
              <a:sym typeface="Arial"/>
            </a:endParaRPr>
          </a:p>
        </p:txBody>
      </p:sp>
      <p:sp>
        <p:nvSpPr>
          <p:cNvPr id="77" name="Google Shape;77;p15"/>
          <p:cNvSpPr txBox="1"/>
          <p:nvPr/>
        </p:nvSpPr>
        <p:spPr>
          <a:xfrm>
            <a:off x="1644750" y="844875"/>
            <a:ext cx="2121000" cy="3297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s" sz="1800" b="1" i="0" u="none" strike="noStrike" cap="none">
                <a:solidFill>
                  <a:srgbClr val="F2F2F2"/>
                </a:solidFill>
                <a:latin typeface="Franklin Gothic"/>
                <a:ea typeface="Franklin Gothic"/>
                <a:cs typeface="Franklin Gothic"/>
                <a:sym typeface="Franklin Gothic"/>
              </a:rPr>
              <a:t>SUMARIO</a:t>
            </a:r>
            <a:endParaRPr sz="1800" b="1" i="0" u="none" strike="noStrike" cap="none">
              <a:solidFill>
                <a:srgbClr val="F2F2F2"/>
              </a:solidFill>
              <a:latin typeface="Franklin Gothic"/>
              <a:ea typeface="Franklin Gothic"/>
              <a:cs typeface="Franklin Gothic"/>
              <a:sym typeface="Franklin Gothic"/>
            </a:endParaRPr>
          </a:p>
        </p:txBody>
      </p:sp>
      <p:sp>
        <p:nvSpPr>
          <p:cNvPr id="78" name="Google Shape;78;p15"/>
          <p:cNvSpPr txBox="1"/>
          <p:nvPr/>
        </p:nvSpPr>
        <p:spPr>
          <a:xfrm>
            <a:off x="1720075" y="1232125"/>
            <a:ext cx="5793000" cy="16911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a:p>
            <a:pPr marL="457200" marR="0" lvl="0" indent="-342900" algn="l" rtl="0">
              <a:lnSpc>
                <a:spcPct val="115000"/>
              </a:lnSpc>
              <a:spcBef>
                <a:spcPts val="0"/>
              </a:spcBef>
              <a:spcAft>
                <a:spcPts val="0"/>
              </a:spcAft>
              <a:buClr>
                <a:srgbClr val="E54B4A"/>
              </a:buClr>
              <a:buSzPts val="1800"/>
              <a:buFont typeface="Franklin Gothic"/>
              <a:buChar char="●"/>
            </a:pPr>
            <a:r>
              <a:rPr lang="es" sz="1800" b="0" i="0" u="none" strike="noStrike" cap="none">
                <a:solidFill>
                  <a:srgbClr val="000000"/>
                </a:solidFill>
                <a:latin typeface="Franklin Gothic"/>
                <a:ea typeface="Franklin Gothic"/>
                <a:cs typeface="Franklin Gothic"/>
                <a:sym typeface="Franklin Gothic"/>
              </a:rPr>
              <a:t>Por qué es necesario evaluar la información obtenida a través de un buscador </a:t>
            </a:r>
            <a:endParaRPr sz="1400" b="0" i="0" u="none" strike="noStrike" cap="none">
              <a:solidFill>
                <a:srgbClr val="000000"/>
              </a:solidFill>
              <a:latin typeface="Franklin Gothic"/>
              <a:ea typeface="Franklin Gothic"/>
              <a:cs typeface="Franklin Gothic"/>
              <a:sym typeface="Franklin Gothic"/>
            </a:endParaRPr>
          </a:p>
          <a:p>
            <a:pPr marL="457200" marR="0" lvl="0" indent="-342900" algn="l" rtl="0">
              <a:lnSpc>
                <a:spcPct val="115000"/>
              </a:lnSpc>
              <a:spcBef>
                <a:spcPts val="0"/>
              </a:spcBef>
              <a:spcAft>
                <a:spcPts val="0"/>
              </a:spcAft>
              <a:buClr>
                <a:srgbClr val="E54B4A"/>
              </a:buClr>
              <a:buSzPts val="1800"/>
              <a:buFont typeface="Franklin Gothic"/>
              <a:buChar char="●"/>
            </a:pPr>
            <a:r>
              <a:rPr lang="es" sz="1800" b="0" i="0" u="none" strike="noStrike" cap="none">
                <a:solidFill>
                  <a:srgbClr val="000000"/>
                </a:solidFill>
                <a:latin typeface="Franklin Gothic"/>
                <a:ea typeface="Franklin Gothic"/>
                <a:cs typeface="Franklin Gothic"/>
                <a:sym typeface="Franklin Gothic"/>
              </a:rPr>
              <a:t>Criterios de evaluación de sitios web </a:t>
            </a: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15000"/>
              </a:lnSpc>
              <a:spcBef>
                <a:spcPts val="1000"/>
              </a:spcBef>
              <a:spcAft>
                <a:spcPts val="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15000"/>
              </a:lnSpc>
              <a:spcBef>
                <a:spcPts val="1000"/>
              </a:spcBef>
              <a:spcAft>
                <a:spcPts val="100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6"/>
          <p:cNvSpPr/>
          <p:nvPr/>
        </p:nvSpPr>
        <p:spPr>
          <a:xfrm>
            <a:off x="8900" y="0"/>
            <a:ext cx="48969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6"/>
          <p:cNvSpPr txBox="1"/>
          <p:nvPr/>
        </p:nvSpPr>
        <p:spPr>
          <a:xfrm>
            <a:off x="26750" y="41475"/>
            <a:ext cx="4799700" cy="974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r" rtl="0">
              <a:lnSpc>
                <a:spcPct val="115000"/>
              </a:lnSpc>
              <a:spcBef>
                <a:spcPts val="0"/>
              </a:spcBef>
              <a:spcAft>
                <a:spcPts val="0"/>
              </a:spcAft>
              <a:buClr>
                <a:schemeClr val="dk1"/>
              </a:buClr>
              <a:buSzPts val="1100"/>
              <a:buFont typeface="Arial"/>
              <a:buNone/>
            </a:pPr>
            <a:r>
              <a:rPr lang="es" sz="1800" b="1" i="0" u="none" strike="noStrike" cap="none">
                <a:solidFill>
                  <a:schemeClr val="dk1"/>
                </a:solidFill>
                <a:latin typeface="Arial"/>
                <a:ea typeface="Arial"/>
                <a:cs typeface="Arial"/>
                <a:sym typeface="Arial"/>
              </a:rPr>
              <a:t>POR QUÉ DEBEMOS EVALUAR</a:t>
            </a:r>
            <a:endParaRPr sz="1800" b="1" i="0" u="none" strike="noStrike" cap="none">
              <a:solidFill>
                <a:schemeClr val="dk1"/>
              </a:solidFill>
              <a:latin typeface="Arial"/>
              <a:ea typeface="Arial"/>
              <a:cs typeface="Arial"/>
              <a:sym typeface="Arial"/>
            </a:endParaRPr>
          </a:p>
          <a:p>
            <a:pPr marL="0" marR="0" lvl="0" indent="0" algn="r"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p:txBody>
      </p:sp>
      <p:sp>
        <p:nvSpPr>
          <p:cNvPr id="85" name="Google Shape;85;p16"/>
          <p:cNvSpPr txBox="1"/>
          <p:nvPr/>
        </p:nvSpPr>
        <p:spPr>
          <a:xfrm>
            <a:off x="421125" y="1277000"/>
            <a:ext cx="8205900" cy="22344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1800"/>
              <a:buFont typeface="Arial"/>
              <a:buNone/>
            </a:pPr>
            <a:r>
              <a:rPr lang="es" sz="1800" b="0" i="0" u="none" strike="noStrike" cap="none">
                <a:solidFill>
                  <a:schemeClr val="dk1"/>
                </a:solidFill>
                <a:latin typeface="Cambria"/>
                <a:ea typeface="Cambria"/>
                <a:cs typeface="Cambria"/>
                <a:sym typeface="Cambria"/>
              </a:rPr>
              <a:t>Internet nos permite consultar bases de datos científicas y revistas electrónicas de libre acceso, repositorios institucionales, catálogos de bibliotecas… pero cuando usamos un buscador para obtener resultados, la información de calidad aparece mezclada con información errónea, desactualizada, que tiene fines lucrativos, etc.</a:t>
            </a:r>
            <a:endParaRPr sz="1800" b="0" i="0" u="none" strike="noStrike" cap="none">
              <a:solidFill>
                <a:schemeClr val="dk1"/>
              </a:solidFill>
              <a:latin typeface="Cambria"/>
              <a:ea typeface="Cambria"/>
              <a:cs typeface="Cambria"/>
              <a:sym typeface="Cambria"/>
            </a:endParaRPr>
          </a:p>
          <a:p>
            <a:pPr marL="0" marR="0" lvl="0" indent="0" algn="just" rtl="0">
              <a:lnSpc>
                <a:spcPct val="115000"/>
              </a:lnSpc>
              <a:spcBef>
                <a:spcPts val="0"/>
              </a:spcBef>
              <a:spcAft>
                <a:spcPts val="0"/>
              </a:spcAft>
              <a:buClr>
                <a:srgbClr val="000000"/>
              </a:buClr>
              <a:buSzPts val="1800"/>
              <a:buFont typeface="Arial"/>
              <a:buNone/>
            </a:pPr>
            <a:endParaRPr sz="1800" b="0" i="0" u="none" strike="noStrike" cap="none">
              <a:solidFill>
                <a:schemeClr val="dk1"/>
              </a:solidFill>
              <a:latin typeface="Cambria"/>
              <a:ea typeface="Cambria"/>
              <a:cs typeface="Cambria"/>
              <a:sym typeface="Cambria"/>
            </a:endParaRPr>
          </a:p>
          <a:p>
            <a:pPr marL="0" marR="0" lvl="0" indent="0" algn="just" rtl="0">
              <a:lnSpc>
                <a:spcPct val="115000"/>
              </a:lnSpc>
              <a:spcBef>
                <a:spcPts val="0"/>
              </a:spcBef>
              <a:spcAft>
                <a:spcPts val="0"/>
              </a:spcAft>
              <a:buClr>
                <a:srgbClr val="000000"/>
              </a:buClr>
              <a:buSzPts val="1800"/>
              <a:buFont typeface="Arial"/>
              <a:buNone/>
            </a:pPr>
            <a:r>
              <a:rPr lang="es" sz="1800" b="0" i="0" u="none" strike="noStrike" cap="none">
                <a:solidFill>
                  <a:schemeClr val="dk1"/>
                </a:solidFill>
                <a:latin typeface="Cambria"/>
                <a:ea typeface="Cambria"/>
                <a:cs typeface="Cambria"/>
                <a:sym typeface="Cambria"/>
              </a:rPr>
              <a:t>Por eso la evaluación cobra aún más importancia cuando se trata de información que encontramos buscando libremente a través de Internet.</a:t>
            </a:r>
            <a:endParaRPr sz="1800" b="0" i="0" u="none" strike="noStrike" cap="none">
              <a:solidFill>
                <a:schemeClr val="dk1"/>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Cambria"/>
              <a:ea typeface="Cambria"/>
              <a:cs typeface="Cambria"/>
              <a:sym typeface="Cambria"/>
            </a:endParaRPr>
          </a:p>
          <a:p>
            <a:pPr marL="0" marR="0" lvl="0" indent="0" algn="just" rtl="0">
              <a:lnSpc>
                <a:spcPct val="100000"/>
              </a:lnSpc>
              <a:spcBef>
                <a:spcPts val="100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chemeClr val="dk1"/>
              </a:buClr>
              <a:buSzPts val="1100"/>
              <a:buFont typeface="Arial"/>
              <a:buNone/>
            </a:pPr>
            <a:r>
              <a:rPr lang="es" sz="1100" b="0" i="0" u="none" strike="noStrike" cap="none">
                <a:solidFill>
                  <a:schemeClr val="dk1"/>
                </a:solidFill>
                <a:latin typeface="Arial"/>
                <a:ea typeface="Arial"/>
                <a:cs typeface="Arial"/>
                <a:sym typeface="Arial"/>
              </a:rPr>
              <a:t> </a:t>
            </a:r>
            <a:endParaRPr sz="1100"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p:txBody>
      </p:sp>
      <p:sp>
        <p:nvSpPr>
          <p:cNvPr id="86" name="Google Shape;86;p1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7" name="Google Shape;87;p16" descr="adn.JPG"/>
          <p:cNvPicPr preferRelativeResize="0"/>
          <p:nvPr/>
        </p:nvPicPr>
        <p:blipFill rotWithShape="1">
          <a:blip r:embed="rId3">
            <a:alphaModFix/>
          </a:blip>
          <a:srcRect/>
          <a:stretch/>
        </p:blipFill>
        <p:spPr>
          <a:xfrm>
            <a:off x="7456725" y="3511400"/>
            <a:ext cx="1540050" cy="15400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7"/>
          <p:cNvSpPr/>
          <p:nvPr/>
        </p:nvSpPr>
        <p:spPr>
          <a:xfrm>
            <a:off x="8900" y="0"/>
            <a:ext cx="48969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r"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r" rtl="0">
              <a:lnSpc>
                <a:spcPct val="115000"/>
              </a:lnSpc>
              <a:spcBef>
                <a:spcPts val="0"/>
              </a:spcBef>
              <a:spcAft>
                <a:spcPts val="0"/>
              </a:spcAft>
              <a:buClr>
                <a:schemeClr val="dk1"/>
              </a:buClr>
              <a:buSzPts val="1100"/>
              <a:buFont typeface="Arial"/>
              <a:buNone/>
            </a:pPr>
            <a:r>
              <a:rPr lang="es" sz="1800" b="1" i="0" u="none" strike="noStrike" cap="none">
                <a:solidFill>
                  <a:schemeClr val="dk1"/>
                </a:solidFill>
                <a:latin typeface="Arial"/>
                <a:ea typeface="Arial"/>
                <a:cs typeface="Arial"/>
                <a:sym typeface="Arial"/>
              </a:rPr>
              <a:t>POR QUÉ DEBEMOS EVALUAR</a:t>
            </a:r>
            <a:endParaRPr sz="1800" b="1" i="0" u="none" strike="noStrike" cap="none">
              <a:solidFill>
                <a:schemeClr val="dk1"/>
              </a:solidFill>
              <a:latin typeface="Arial"/>
              <a:ea typeface="Arial"/>
              <a:cs typeface="Arial"/>
              <a:sym typeface="Arial"/>
            </a:endParaRPr>
          </a:p>
          <a:p>
            <a:pPr marL="0" marR="0" lvl="0" indent="0" algn="r" rtl="0">
              <a:lnSpc>
                <a:spcPct val="115000"/>
              </a:lnSpc>
              <a:spcBef>
                <a:spcPts val="0"/>
              </a:spcBef>
              <a:spcAft>
                <a:spcPts val="0"/>
              </a:spcAft>
              <a:buClr>
                <a:schemeClr val="dk1"/>
              </a:buClr>
              <a:buSzPts val="1100"/>
              <a:buFont typeface="Arial"/>
              <a:buNone/>
            </a:pPr>
            <a:endParaRPr sz="1500" b="1" i="0" u="none" strike="noStrike" cap="none">
              <a:solidFill>
                <a:schemeClr val="dk1"/>
              </a:solidFill>
              <a:latin typeface="Arial"/>
              <a:ea typeface="Arial"/>
              <a:cs typeface="Arial"/>
              <a:sym typeface="Arial"/>
            </a:endParaRPr>
          </a:p>
        </p:txBody>
      </p:sp>
      <p:sp>
        <p:nvSpPr>
          <p:cNvPr id="93" name="Google Shape;93;p17"/>
          <p:cNvSpPr txBox="1"/>
          <p:nvPr/>
        </p:nvSpPr>
        <p:spPr>
          <a:xfrm>
            <a:off x="487600" y="1208625"/>
            <a:ext cx="6530700" cy="4614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800"/>
              <a:buFont typeface="Arial"/>
              <a:buNone/>
            </a:pPr>
            <a:r>
              <a:rPr lang="es" sz="1800" b="0" i="0" u="none" strike="noStrike" cap="none">
                <a:solidFill>
                  <a:srgbClr val="000000"/>
                </a:solidFill>
                <a:latin typeface="Cambria"/>
                <a:ea typeface="Cambria"/>
                <a:cs typeface="Cambria"/>
                <a:sym typeface="Cambria"/>
              </a:rPr>
              <a:t>Existen muchos motivos para evaluar con especial atención lo que nos devuelve una búsqueda en Google:</a:t>
            </a:r>
            <a:endParaRPr sz="1800" b="0" i="0" u="none" strike="noStrike" cap="none">
              <a:solidFill>
                <a:srgbClr val="000000"/>
              </a:solidFill>
              <a:latin typeface="Cambria"/>
              <a:ea typeface="Cambria"/>
              <a:cs typeface="Cambria"/>
              <a:sym typeface="Cambria"/>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457200" marR="0" lvl="0" indent="-342900" algn="just" rtl="0">
              <a:lnSpc>
                <a:spcPct val="100000"/>
              </a:lnSpc>
              <a:spcBef>
                <a:spcPts val="0"/>
              </a:spcBef>
              <a:spcAft>
                <a:spcPts val="0"/>
              </a:spcAft>
              <a:buClr>
                <a:srgbClr val="E54B4A"/>
              </a:buClr>
              <a:buSzPts val="1800"/>
              <a:buFont typeface="Arial"/>
              <a:buChar char="●"/>
            </a:pPr>
            <a:r>
              <a:rPr lang="es" sz="1800" b="0" i="0" u="none" strike="noStrike" cap="none">
                <a:solidFill>
                  <a:srgbClr val="000000"/>
                </a:solidFill>
                <a:latin typeface="Cambria"/>
                <a:ea typeface="Cambria"/>
                <a:cs typeface="Cambria"/>
                <a:sym typeface="Cambria"/>
              </a:rPr>
              <a:t>A diferencia de los repositorios, bases de datos y catálogos, </a:t>
            </a:r>
            <a:r>
              <a:rPr lang="es" sz="1800" b="1" i="0" u="none" strike="noStrike" cap="none">
                <a:solidFill>
                  <a:srgbClr val="E54B4A"/>
                </a:solidFill>
                <a:latin typeface="Cambria"/>
                <a:ea typeface="Cambria"/>
                <a:cs typeface="Cambria"/>
                <a:sym typeface="Cambria"/>
              </a:rPr>
              <a:t>nadie ha seleccionado esa información</a:t>
            </a:r>
            <a:r>
              <a:rPr lang="es" sz="1800" b="0" i="0" u="none" strike="noStrike" cap="none">
                <a:solidFill>
                  <a:srgbClr val="000000"/>
                </a:solidFill>
                <a:latin typeface="Cambria"/>
                <a:ea typeface="Cambria"/>
                <a:cs typeface="Cambria"/>
                <a:sym typeface="Cambria"/>
              </a:rPr>
              <a:t>. Es un trabajo que nos toca a nosotros.</a:t>
            </a:r>
            <a:endParaRPr sz="1800" b="0" i="0" u="none" strike="noStrike" cap="none">
              <a:solidFill>
                <a:srgbClr val="000000"/>
              </a:solidFill>
              <a:latin typeface="Cambria"/>
              <a:ea typeface="Cambria"/>
              <a:cs typeface="Cambria"/>
              <a:sym typeface="Cambria"/>
            </a:endParaRPr>
          </a:p>
          <a:p>
            <a:pPr marL="457200" marR="0" lvl="0" indent="-342900" algn="just" rtl="0">
              <a:lnSpc>
                <a:spcPct val="100000"/>
              </a:lnSpc>
              <a:spcBef>
                <a:spcPts val="0"/>
              </a:spcBef>
              <a:spcAft>
                <a:spcPts val="0"/>
              </a:spcAft>
              <a:buClr>
                <a:srgbClr val="E54B4A"/>
              </a:buClr>
              <a:buSzPts val="1800"/>
              <a:buFont typeface="Arial"/>
              <a:buChar char="●"/>
            </a:pPr>
            <a:r>
              <a:rPr lang="es" sz="1800" b="0" i="0" u="none" strike="noStrike" cap="none">
                <a:solidFill>
                  <a:srgbClr val="000000"/>
                </a:solidFill>
                <a:latin typeface="Cambria"/>
                <a:ea typeface="Cambria"/>
                <a:cs typeface="Cambria"/>
                <a:sym typeface="Cambria"/>
              </a:rPr>
              <a:t>Cualquiera puede publicar </a:t>
            </a:r>
            <a:r>
              <a:rPr lang="es" sz="1800" b="1" i="0" u="none" strike="noStrike" cap="none">
                <a:solidFill>
                  <a:srgbClr val="E54B4A"/>
                </a:solidFill>
                <a:latin typeface="Cambria"/>
                <a:ea typeface="Cambria"/>
                <a:cs typeface="Cambria"/>
                <a:sym typeface="Cambria"/>
              </a:rPr>
              <a:t>anónimamente</a:t>
            </a:r>
            <a:r>
              <a:rPr lang="es" sz="1800" b="0" i="0" u="none" strike="noStrike" cap="none">
                <a:solidFill>
                  <a:srgbClr val="000000"/>
                </a:solidFill>
                <a:latin typeface="Cambria"/>
                <a:ea typeface="Cambria"/>
                <a:cs typeface="Cambria"/>
                <a:sym typeface="Cambria"/>
              </a:rPr>
              <a:t> información en Internet sin que nadie contraste la veracidad de lo que publica.</a:t>
            </a:r>
            <a:endParaRPr sz="1800" b="0" i="0" u="none" strike="noStrike" cap="none">
              <a:solidFill>
                <a:srgbClr val="000000"/>
              </a:solidFill>
              <a:latin typeface="Cambria"/>
              <a:ea typeface="Cambria"/>
              <a:cs typeface="Cambria"/>
              <a:sym typeface="Cambria"/>
            </a:endParaRPr>
          </a:p>
          <a:p>
            <a:pPr marL="457200" marR="0" lvl="0" indent="-342900" algn="just" rtl="0">
              <a:lnSpc>
                <a:spcPct val="100000"/>
              </a:lnSpc>
              <a:spcBef>
                <a:spcPts val="0"/>
              </a:spcBef>
              <a:spcAft>
                <a:spcPts val="0"/>
              </a:spcAft>
              <a:buClr>
                <a:srgbClr val="E54B4A"/>
              </a:buClr>
              <a:buSzPts val="1800"/>
              <a:buFont typeface="Arial"/>
              <a:buChar char="●"/>
            </a:pPr>
            <a:r>
              <a:rPr lang="es" sz="1800" b="0" i="0" u="none" strike="noStrike" cap="none">
                <a:solidFill>
                  <a:srgbClr val="000000"/>
                </a:solidFill>
                <a:latin typeface="Cambria"/>
                <a:ea typeface="Cambria"/>
                <a:cs typeface="Cambria"/>
                <a:sym typeface="Cambria"/>
              </a:rPr>
              <a:t>El contenido </a:t>
            </a:r>
            <a:r>
              <a:rPr lang="es" sz="1800" b="1" i="0" u="none" strike="noStrike" cap="none">
                <a:solidFill>
                  <a:srgbClr val="E54B4A"/>
                </a:solidFill>
                <a:latin typeface="Cambria"/>
                <a:ea typeface="Cambria"/>
                <a:cs typeface="Cambria"/>
                <a:sym typeface="Cambria"/>
              </a:rPr>
              <a:t>puede ser efímero</a:t>
            </a:r>
            <a:r>
              <a:rPr lang="es" sz="1800" b="0" i="0" u="none" strike="noStrike" cap="none">
                <a:solidFill>
                  <a:srgbClr val="000000"/>
                </a:solidFill>
                <a:latin typeface="Cambria"/>
                <a:ea typeface="Cambria"/>
                <a:cs typeface="Cambria"/>
                <a:sym typeface="Cambria"/>
              </a:rPr>
              <a:t>.</a:t>
            </a:r>
            <a:endParaRPr sz="1800" b="0" i="0" u="none" strike="noStrike" cap="none">
              <a:solidFill>
                <a:srgbClr val="000000"/>
              </a:solidFill>
              <a:latin typeface="Cambria"/>
              <a:ea typeface="Cambria"/>
              <a:cs typeface="Cambria"/>
              <a:sym typeface="Cambria"/>
            </a:endParaRPr>
          </a:p>
          <a:p>
            <a:pPr marL="457200" marR="0" lvl="0" indent="-342900" algn="just" rtl="0">
              <a:lnSpc>
                <a:spcPct val="100000"/>
              </a:lnSpc>
              <a:spcBef>
                <a:spcPts val="0"/>
              </a:spcBef>
              <a:spcAft>
                <a:spcPts val="0"/>
              </a:spcAft>
              <a:buClr>
                <a:srgbClr val="E54B4A"/>
              </a:buClr>
              <a:buSzPts val="1800"/>
              <a:buFont typeface="Arial"/>
              <a:buChar char="●"/>
            </a:pPr>
            <a:r>
              <a:rPr lang="es" sz="1800" b="0" i="0" u="none" strike="noStrike" cap="none">
                <a:solidFill>
                  <a:srgbClr val="000000"/>
                </a:solidFill>
                <a:latin typeface="Cambria"/>
                <a:ea typeface="Cambria"/>
                <a:cs typeface="Cambria"/>
                <a:sym typeface="Cambria"/>
              </a:rPr>
              <a:t>Los tipos de documentos y las fuentes son heterogéneos y </a:t>
            </a:r>
            <a:r>
              <a:rPr lang="es" sz="1800" b="1" i="0" u="none" strike="noStrike" cap="none">
                <a:solidFill>
                  <a:srgbClr val="E54B4A"/>
                </a:solidFill>
                <a:latin typeface="Cambria"/>
                <a:ea typeface="Cambria"/>
                <a:cs typeface="Cambria"/>
                <a:sym typeface="Cambria"/>
              </a:rPr>
              <a:t>no aparecen estructurados</a:t>
            </a:r>
            <a:r>
              <a:rPr lang="es" sz="1800" b="1" i="0" u="none" strike="noStrike" cap="none">
                <a:solidFill>
                  <a:srgbClr val="000000"/>
                </a:solidFill>
                <a:latin typeface="Cambria"/>
                <a:ea typeface="Cambria"/>
                <a:cs typeface="Cambria"/>
                <a:sym typeface="Cambria"/>
              </a:rPr>
              <a:t>.</a:t>
            </a:r>
            <a:endParaRPr sz="1800" b="1" i="0" u="none" strike="noStrike" cap="none">
              <a:solidFill>
                <a:srgbClr val="000000"/>
              </a:solidFill>
              <a:latin typeface="Cambria"/>
              <a:ea typeface="Cambria"/>
              <a:cs typeface="Cambria"/>
              <a:sym typeface="Cambria"/>
            </a:endParaRPr>
          </a:p>
        </p:txBody>
      </p:sp>
      <p:pic>
        <p:nvPicPr>
          <p:cNvPr id="94" name="Google Shape;94;p17" descr="portapapeles.JPG"/>
          <p:cNvPicPr preferRelativeResize="0"/>
          <p:nvPr/>
        </p:nvPicPr>
        <p:blipFill rotWithShape="1">
          <a:blip r:embed="rId3">
            <a:alphaModFix/>
          </a:blip>
          <a:srcRect/>
          <a:stretch/>
        </p:blipFill>
        <p:spPr>
          <a:xfrm>
            <a:off x="7270875" y="3215550"/>
            <a:ext cx="1819651" cy="18196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p:nvPr/>
        </p:nvSpPr>
        <p:spPr>
          <a:xfrm>
            <a:off x="8900" y="0"/>
            <a:ext cx="48969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r"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r" rtl="0">
              <a:lnSpc>
                <a:spcPct val="100000"/>
              </a:lnSpc>
              <a:spcBef>
                <a:spcPts val="0"/>
              </a:spcBef>
              <a:spcAft>
                <a:spcPts val="0"/>
              </a:spcAft>
              <a:buClr>
                <a:schemeClr val="dk1"/>
              </a:buClr>
              <a:buSzPts val="1100"/>
              <a:buFont typeface="Arial"/>
              <a:buNone/>
            </a:pPr>
            <a:r>
              <a:rPr lang="es" sz="2900" b="1" i="0" u="none" strike="noStrike" cap="none">
                <a:solidFill>
                  <a:schemeClr val="dk1"/>
                </a:solidFill>
                <a:latin typeface="Franklin Gothic"/>
                <a:ea typeface="Franklin Gothic"/>
                <a:cs typeface="Franklin Gothic"/>
                <a:sym typeface="Franklin Gothic"/>
              </a:rPr>
              <a:t>LOS CRITERIOS DE EVALUACIÓN</a:t>
            </a:r>
            <a:endParaRPr sz="1500" b="1" i="0" u="none" strike="noStrike" cap="none">
              <a:solidFill>
                <a:schemeClr val="dk1"/>
              </a:solidFill>
              <a:latin typeface="Arial"/>
              <a:ea typeface="Arial"/>
              <a:cs typeface="Arial"/>
              <a:sym typeface="Arial"/>
            </a:endParaRPr>
          </a:p>
        </p:txBody>
      </p:sp>
      <p:sp>
        <p:nvSpPr>
          <p:cNvPr id="100" name="Google Shape;100;p18"/>
          <p:cNvSpPr txBox="1"/>
          <p:nvPr/>
        </p:nvSpPr>
        <p:spPr>
          <a:xfrm>
            <a:off x="343325" y="1291025"/>
            <a:ext cx="3920400" cy="2864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1" i="0" u="none" strike="noStrike" cap="none">
                <a:solidFill>
                  <a:srgbClr val="E54B4A"/>
                </a:solidFill>
                <a:latin typeface="Arial"/>
                <a:ea typeface="Arial"/>
                <a:cs typeface="Arial"/>
                <a:sym typeface="Arial"/>
              </a:rPr>
              <a:t>Autoría</a:t>
            </a:r>
            <a:r>
              <a:rPr lang="es" sz="1400" b="0" i="0" u="none" strike="noStrike" cap="none">
                <a:solidFill>
                  <a:srgbClr val="E54B4A"/>
                </a:solidFill>
                <a:latin typeface="Arial"/>
                <a:ea typeface="Arial"/>
                <a:cs typeface="Arial"/>
                <a:sym typeface="Arial"/>
              </a:rPr>
              <a:t>:</a:t>
            </a:r>
            <a:r>
              <a:rPr lang="es" sz="1400" b="0" i="0" u="none" strike="noStrike" cap="none">
                <a:solidFill>
                  <a:schemeClr val="dk1"/>
                </a:solidFill>
                <a:latin typeface="Arial"/>
                <a:ea typeface="Arial"/>
                <a:cs typeface="Arial"/>
                <a:sym typeface="Arial"/>
              </a:rPr>
              <a:t> </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¿Quién es el autor?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¿Aparecen sus credenciales o curriculum?</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¿Ofrece información de contacto?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¿Cuál es su filiación?</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¿Indica la url que es una organización (.org) o una empresa (.com)?</a:t>
            </a:r>
            <a:endParaRPr sz="1400" b="0" i="0" u="none" strike="noStrike" cap="none">
              <a:solidFill>
                <a:srgbClr val="000000"/>
              </a:solidFill>
              <a:latin typeface="Cambria"/>
              <a:ea typeface="Cambria"/>
              <a:cs typeface="Cambria"/>
              <a:sym typeface="Cambria"/>
            </a:endParaRPr>
          </a:p>
        </p:txBody>
      </p:sp>
      <p:pic>
        <p:nvPicPr>
          <p:cNvPr id="101" name="Google Shape;101;p18">
            <a:hlinkClick r:id="rId3"/>
          </p:cNvPr>
          <p:cNvPicPr preferRelativeResize="0"/>
          <p:nvPr/>
        </p:nvPicPr>
        <p:blipFill rotWithShape="1">
          <a:blip r:embed="rId4">
            <a:alphaModFix/>
          </a:blip>
          <a:srcRect/>
          <a:stretch/>
        </p:blipFill>
        <p:spPr>
          <a:xfrm>
            <a:off x="5010100" y="605625"/>
            <a:ext cx="3810000" cy="1933575"/>
          </a:xfrm>
          <a:prstGeom prst="rect">
            <a:avLst/>
          </a:prstGeom>
          <a:noFill/>
          <a:ln>
            <a:noFill/>
          </a:ln>
        </p:spPr>
      </p:pic>
      <p:pic>
        <p:nvPicPr>
          <p:cNvPr id="102" name="Google Shape;102;p18">
            <a:hlinkClick r:id="rId5"/>
          </p:cNvPr>
          <p:cNvPicPr preferRelativeResize="0"/>
          <p:nvPr/>
        </p:nvPicPr>
        <p:blipFill rotWithShape="1">
          <a:blip r:embed="rId6">
            <a:alphaModFix/>
          </a:blip>
          <a:srcRect/>
          <a:stretch/>
        </p:blipFill>
        <p:spPr>
          <a:xfrm>
            <a:off x="5005338" y="2897600"/>
            <a:ext cx="3819525" cy="1885950"/>
          </a:xfrm>
          <a:prstGeom prst="rect">
            <a:avLst/>
          </a:prstGeom>
          <a:noFill/>
          <a:ln>
            <a:noFill/>
          </a:ln>
        </p:spPr>
      </p:pic>
      <p:pic>
        <p:nvPicPr>
          <p:cNvPr id="103" name="Google Shape;103;p18"/>
          <p:cNvPicPr preferRelativeResize="0"/>
          <p:nvPr/>
        </p:nvPicPr>
        <p:blipFill rotWithShape="1">
          <a:blip r:embed="rId7">
            <a:alphaModFix/>
          </a:blip>
          <a:srcRect/>
          <a:stretch/>
        </p:blipFill>
        <p:spPr>
          <a:xfrm>
            <a:off x="8180100" y="2658925"/>
            <a:ext cx="628650" cy="628650"/>
          </a:xfrm>
          <a:prstGeom prst="rect">
            <a:avLst/>
          </a:prstGeom>
          <a:noFill/>
          <a:ln>
            <a:noFill/>
          </a:ln>
        </p:spPr>
      </p:pic>
      <p:pic>
        <p:nvPicPr>
          <p:cNvPr id="104" name="Google Shape;104;p18"/>
          <p:cNvPicPr preferRelativeResize="0"/>
          <p:nvPr/>
        </p:nvPicPr>
        <p:blipFill rotWithShape="1">
          <a:blip r:embed="rId8">
            <a:alphaModFix/>
          </a:blip>
          <a:srcRect/>
          <a:stretch/>
        </p:blipFill>
        <p:spPr>
          <a:xfrm>
            <a:off x="8180100" y="488900"/>
            <a:ext cx="762000" cy="6096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p19">
            <a:hlinkClick r:id="rId3"/>
          </p:cNvPr>
          <p:cNvPicPr preferRelativeResize="0"/>
          <p:nvPr/>
        </p:nvPicPr>
        <p:blipFill rotWithShape="1">
          <a:blip r:embed="rId4">
            <a:alphaModFix/>
          </a:blip>
          <a:srcRect t="2600"/>
          <a:stretch/>
        </p:blipFill>
        <p:spPr>
          <a:xfrm>
            <a:off x="5059200" y="508150"/>
            <a:ext cx="3730574" cy="1968210"/>
          </a:xfrm>
          <a:prstGeom prst="rect">
            <a:avLst/>
          </a:prstGeom>
          <a:noFill/>
          <a:ln>
            <a:noFill/>
          </a:ln>
        </p:spPr>
      </p:pic>
      <p:pic>
        <p:nvPicPr>
          <p:cNvPr id="110" name="Google Shape;110;p19">
            <a:hlinkClick r:id="rId5"/>
          </p:cNvPr>
          <p:cNvPicPr preferRelativeResize="0"/>
          <p:nvPr/>
        </p:nvPicPr>
        <p:blipFill rotWithShape="1">
          <a:blip r:embed="rId6">
            <a:alphaModFix/>
          </a:blip>
          <a:srcRect t="-3316"/>
          <a:stretch/>
        </p:blipFill>
        <p:spPr>
          <a:xfrm>
            <a:off x="5018525" y="2794819"/>
            <a:ext cx="3771250" cy="2042755"/>
          </a:xfrm>
          <a:prstGeom prst="rect">
            <a:avLst/>
          </a:prstGeom>
          <a:noFill/>
          <a:ln>
            <a:noFill/>
          </a:ln>
        </p:spPr>
      </p:pic>
      <p:sp>
        <p:nvSpPr>
          <p:cNvPr id="111" name="Google Shape;111;p19"/>
          <p:cNvSpPr/>
          <p:nvPr/>
        </p:nvSpPr>
        <p:spPr>
          <a:xfrm>
            <a:off x="8900" y="0"/>
            <a:ext cx="4896900" cy="1016100"/>
          </a:xfrm>
          <a:prstGeom prst="rect">
            <a:avLst/>
          </a:prstGeom>
          <a:solidFill>
            <a:srgbClr val="65C1B0"/>
          </a:solidFill>
          <a:ln>
            <a:noFill/>
          </a:ln>
        </p:spPr>
        <p:txBody>
          <a:bodyPr spcFirstLastPara="1" wrap="square" lIns="91425" tIns="91425" rIns="91425" bIns="91425" anchor="ctr" anchorCtr="0">
            <a:noAutofit/>
          </a:bodyPr>
          <a:lstStyle/>
          <a:p>
            <a:pPr marL="0" marR="0" lvl="0" indent="0" algn="r" rtl="0">
              <a:lnSpc>
                <a:spcPct val="115000"/>
              </a:lnSpc>
              <a:spcBef>
                <a:spcPts val="0"/>
              </a:spcBef>
              <a:spcAft>
                <a:spcPts val="0"/>
              </a:spcAft>
              <a:buClr>
                <a:srgbClr val="000000"/>
              </a:buClr>
              <a:buSzPts val="1500"/>
              <a:buFont typeface="Arial"/>
              <a:buNone/>
            </a:pPr>
            <a:endParaRPr sz="1500" b="1" i="0" u="none" strike="noStrike" cap="none">
              <a:solidFill>
                <a:schemeClr val="dk1"/>
              </a:solidFill>
              <a:latin typeface="Arial"/>
              <a:ea typeface="Arial"/>
              <a:cs typeface="Arial"/>
              <a:sym typeface="Arial"/>
            </a:endParaRPr>
          </a:p>
          <a:p>
            <a:pPr marL="0" marR="0" lvl="0" indent="0" algn="r" rtl="0">
              <a:lnSpc>
                <a:spcPct val="100000"/>
              </a:lnSpc>
              <a:spcBef>
                <a:spcPts val="0"/>
              </a:spcBef>
              <a:spcAft>
                <a:spcPts val="0"/>
              </a:spcAft>
              <a:buClr>
                <a:schemeClr val="dk1"/>
              </a:buClr>
              <a:buSzPts val="1100"/>
              <a:buFont typeface="Arial"/>
              <a:buNone/>
            </a:pPr>
            <a:r>
              <a:rPr lang="es" sz="2900" b="1" i="0" u="none" strike="noStrike" cap="none">
                <a:solidFill>
                  <a:schemeClr val="dk1"/>
                </a:solidFill>
                <a:latin typeface="Franklin Gothic"/>
                <a:ea typeface="Franklin Gothic"/>
                <a:cs typeface="Franklin Gothic"/>
                <a:sym typeface="Franklin Gothic"/>
              </a:rPr>
              <a:t>LOS CRITERIOS DE EVALUACIÓN</a:t>
            </a:r>
            <a:endParaRPr sz="1500" b="1" i="0" u="none" strike="noStrike" cap="none">
              <a:solidFill>
                <a:schemeClr val="dk1"/>
              </a:solidFill>
              <a:latin typeface="Arial"/>
              <a:ea typeface="Arial"/>
              <a:cs typeface="Arial"/>
              <a:sym typeface="Arial"/>
            </a:endParaRPr>
          </a:p>
        </p:txBody>
      </p:sp>
      <p:sp>
        <p:nvSpPr>
          <p:cNvPr id="112" name="Google Shape;112;p19"/>
          <p:cNvSpPr txBox="1"/>
          <p:nvPr/>
        </p:nvSpPr>
        <p:spPr>
          <a:xfrm>
            <a:off x="343325" y="1291025"/>
            <a:ext cx="4264800" cy="2891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400" b="1" i="0" u="none" strike="noStrike" cap="none">
                <a:solidFill>
                  <a:srgbClr val="E54B4A"/>
                </a:solidFill>
                <a:latin typeface="Arial"/>
                <a:ea typeface="Arial"/>
                <a:cs typeface="Arial"/>
                <a:sym typeface="Arial"/>
              </a:rPr>
              <a:t>Objetividad</a:t>
            </a:r>
            <a:r>
              <a:rPr lang="es" sz="1400" b="0" i="0" u="none" strike="noStrike" cap="none">
                <a:solidFill>
                  <a:srgbClr val="E54B4A"/>
                </a:solidFill>
                <a:latin typeface="Arial"/>
                <a:ea typeface="Arial"/>
                <a:cs typeface="Arial"/>
                <a:sym typeface="Arial"/>
              </a:rPr>
              <a:t>: </a:t>
            </a:r>
            <a:endParaRPr sz="1400" b="0" i="0" u="none" strike="noStrike" cap="none">
              <a:solidFill>
                <a:srgbClr val="E54B4A"/>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¿Aparece claramente el propósito de la página web?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¿Tiene publicidad comercial?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¿Intentan vender un producto? </a:t>
            </a:r>
            <a:endParaRPr sz="1400" b="0" i="0" u="none" strike="noStrike" cap="none">
              <a:solidFill>
                <a:schemeClr val="dk1"/>
              </a:solidFill>
              <a:latin typeface="Cambria"/>
              <a:ea typeface="Cambria"/>
              <a:cs typeface="Cambria"/>
              <a:sym typeface="Cambria"/>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mbria"/>
              <a:ea typeface="Cambria"/>
              <a:cs typeface="Cambria"/>
              <a:sym typeface="Cambria"/>
            </a:endParaRPr>
          </a:p>
          <a:p>
            <a:pPr marL="457200" marR="0" lvl="0" indent="-317500" algn="l" rtl="0">
              <a:lnSpc>
                <a:spcPct val="100000"/>
              </a:lnSpc>
              <a:spcBef>
                <a:spcPts val="0"/>
              </a:spcBef>
              <a:spcAft>
                <a:spcPts val="0"/>
              </a:spcAft>
              <a:buClr>
                <a:srgbClr val="E54B4A"/>
              </a:buClr>
              <a:buSzPts val="1400"/>
              <a:buFont typeface="Cambria"/>
              <a:buChar char="●"/>
            </a:pPr>
            <a:r>
              <a:rPr lang="es" sz="1400" b="0" i="0" u="none" strike="noStrike" cap="none">
                <a:solidFill>
                  <a:schemeClr val="dk1"/>
                </a:solidFill>
                <a:latin typeface="Cambria"/>
                <a:ea typeface="Cambria"/>
                <a:cs typeface="Cambria"/>
                <a:sym typeface="Cambria"/>
              </a:rPr>
              <a:t>¿Ofrece información factual y contrastada o artículos de opinión? </a:t>
            </a:r>
            <a:endParaRPr sz="1400" b="0" i="0" u="none" strike="noStrike" cap="none">
              <a:solidFill>
                <a:srgbClr val="000000"/>
              </a:solidFill>
              <a:latin typeface="Cambria"/>
              <a:ea typeface="Cambria"/>
              <a:cs typeface="Cambria"/>
              <a:sym typeface="Cambria"/>
            </a:endParaRPr>
          </a:p>
        </p:txBody>
      </p:sp>
      <p:pic>
        <p:nvPicPr>
          <p:cNvPr id="113" name="Google Shape;113;p19"/>
          <p:cNvPicPr preferRelativeResize="0"/>
          <p:nvPr/>
        </p:nvPicPr>
        <p:blipFill rotWithShape="1">
          <a:blip r:embed="rId7">
            <a:alphaModFix/>
          </a:blip>
          <a:srcRect/>
          <a:stretch/>
        </p:blipFill>
        <p:spPr>
          <a:xfrm>
            <a:off x="8313450" y="2597125"/>
            <a:ext cx="628650" cy="628650"/>
          </a:xfrm>
          <a:prstGeom prst="rect">
            <a:avLst/>
          </a:prstGeom>
          <a:noFill/>
          <a:ln>
            <a:noFill/>
          </a:ln>
        </p:spPr>
      </p:pic>
      <p:pic>
        <p:nvPicPr>
          <p:cNvPr id="114" name="Google Shape;114;p19"/>
          <p:cNvPicPr preferRelativeResize="0"/>
          <p:nvPr/>
        </p:nvPicPr>
        <p:blipFill rotWithShape="1">
          <a:blip r:embed="rId8">
            <a:alphaModFix/>
          </a:blip>
          <a:srcRect/>
          <a:stretch/>
        </p:blipFill>
        <p:spPr>
          <a:xfrm>
            <a:off x="8180100" y="248550"/>
            <a:ext cx="762000" cy="6096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572</Words>
  <Application>Microsoft Office PowerPoint</Application>
  <PresentationFormat>Presentación en pantalla (16:9)</PresentationFormat>
  <Paragraphs>122</Paragraphs>
  <Slides>14</Slides>
  <Notes>12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14</vt:i4>
      </vt:variant>
    </vt:vector>
  </HeadingPairs>
  <TitlesOfParts>
    <vt:vector size="22" baseType="lpstr">
      <vt:lpstr>Arial</vt:lpstr>
      <vt:lpstr>Calibri</vt:lpstr>
      <vt:lpstr>Franklin Gothic</vt:lpstr>
      <vt:lpstr>Verdana</vt:lpstr>
      <vt:lpstr>Bliss Pro</vt:lpstr>
      <vt:lpstr>Candara</vt:lpstr>
      <vt:lpstr>Cambria</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Obdulia Velez</dc:creator>
  <cp:lastModifiedBy>Garbiñe Ustarroz</cp:lastModifiedBy>
  <cp:revision>4</cp:revision>
  <dcterms:modified xsi:type="dcterms:W3CDTF">2019-07-18T13:58:07Z</dcterms:modified>
</cp:coreProperties>
</file>