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9"/>
  </p:notesMasterIdLst>
  <p:sldIdLst>
    <p:sldId id="273" r:id="rId2"/>
    <p:sldId id="272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8999538" cy="5040313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Franklin Gothic" panose="020B0604020202020204" charset="0"/>
      <p:bold r:id="rId24"/>
    </p:embeddedFont>
    <p:embeddedFont>
      <p:font typeface="Verdana" panose="020B0604030504040204" pitchFamily="34" charset="0"/>
      <p:regular r:id="rId25"/>
      <p:bold r:id="rId26"/>
      <p:italic r:id="rId27"/>
      <p:boldItalic r:id="rId28"/>
    </p:embeddedFont>
    <p:embeddedFont>
      <p:font typeface="Source Sans Pro" panose="020B0604020202020204" charset="0"/>
      <p:regular r:id="rId29"/>
      <p:bold r:id="rId30"/>
      <p:italic r:id="rId31"/>
      <p:boldItalic r:id="rId32"/>
    </p:embeddedFont>
    <p:embeddedFont>
      <p:font typeface="Candara" panose="020E0502030303020204" pitchFamily="34" charset="0"/>
      <p:regular r:id="rId33"/>
      <p:bold r:id="rId34"/>
      <p:italic r:id="rId35"/>
      <p:boldItalic r:id="rId36"/>
    </p:embeddedFont>
    <p:embeddedFont>
      <p:font typeface="Cambria" panose="02040503050406030204" pitchFamily="18" charset="0"/>
      <p:regular r:id="rId37"/>
      <p:bold r:id="rId38"/>
      <p:italic r:id="rId39"/>
      <p:bold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66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9" Type="http://schemas.openxmlformats.org/officeDocument/2006/relationships/font" Target="fonts/font20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font" Target="fonts/font15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38" Type="http://schemas.openxmlformats.org/officeDocument/2006/relationships/font" Target="fonts/font19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font" Target="fonts/font18.fntdata"/><Relationship Id="rId40" Type="http://schemas.openxmlformats.org/officeDocument/2006/relationships/font" Target="fonts/font2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font" Target="fonts/font16.fntdata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2" name="Google Shape;202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6" name="Google Shape;21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5" name="Google Shape;235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3" name="Google Shape;293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1" name="Google Shape;301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" name="Google Shape;6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" name="Google Shape;7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" name="Google Shape;8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06783" y="729638"/>
            <a:ext cx="8385987" cy="2011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0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0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0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0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0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0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0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0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0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06776" y="2777268"/>
            <a:ext cx="8385987" cy="776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74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74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74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74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74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74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74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74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74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/>
          </p:nvPr>
        </p:nvSpPr>
        <p:spPr>
          <a:xfrm>
            <a:off x="306776" y="1083934"/>
            <a:ext cx="8385987" cy="19241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175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175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175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175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175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175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175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175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175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06776" y="3088986"/>
            <a:ext cx="8385987" cy="1274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568"/>
              </a:spcBef>
              <a:spcAft>
                <a:spcPts val="1568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06776" y="436097"/>
            <a:ext cx="8385987" cy="561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06776" y="1129355"/>
            <a:ext cx="8385987" cy="3347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568"/>
              </a:spcBef>
              <a:spcAft>
                <a:spcPts val="1568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06776" y="2107701"/>
            <a:ext cx="8385987" cy="824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52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52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52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52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52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52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52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52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52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06776" y="436097"/>
            <a:ext cx="8385987" cy="561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06776" y="1129355"/>
            <a:ext cx="3936707" cy="3347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568"/>
              </a:spcBef>
              <a:spcAft>
                <a:spcPts val="1568"/>
              </a:spcAft>
              <a:buClr>
                <a:schemeClr val="dk2"/>
              </a:buClr>
              <a:buSzPts val="1200"/>
              <a:buFont typeface="Arial"/>
              <a:buChar char="■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756055" y="1129355"/>
            <a:ext cx="3936707" cy="3347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568"/>
              </a:spcBef>
              <a:spcAft>
                <a:spcPts val="1568"/>
              </a:spcAft>
              <a:buClr>
                <a:schemeClr val="dk2"/>
              </a:buClr>
              <a:buSzPts val="1200"/>
              <a:buFont typeface="Arial"/>
              <a:buChar char="■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06776" y="436097"/>
            <a:ext cx="8385987" cy="561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06775" y="544454"/>
            <a:ext cx="2763638" cy="7405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35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35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35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35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35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35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35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35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35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06775" y="1361722"/>
            <a:ext cx="2763638" cy="3115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568"/>
              </a:spcBef>
              <a:spcAft>
                <a:spcPts val="1568"/>
              </a:spcAft>
              <a:buClr>
                <a:schemeClr val="dk2"/>
              </a:buClr>
              <a:buSzPts val="1200"/>
              <a:buFont typeface="Arial"/>
              <a:buChar char="■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82505" y="441119"/>
            <a:ext cx="6267198" cy="4008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7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7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7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7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7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7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7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7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7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499769" y="-122"/>
            <a:ext cx="4499769" cy="504031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48"/>
              <a:buFont typeface="Arial"/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1305" y="1208435"/>
            <a:ext cx="3981292" cy="145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11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11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11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11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11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11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11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11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11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1305" y="2746841"/>
            <a:ext cx="3981292" cy="1210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058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058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058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058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058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058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058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058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058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861463" y="709549"/>
            <a:ext cx="3776381" cy="3620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568"/>
              </a:spcBef>
              <a:spcAft>
                <a:spcPts val="1568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06775" y="4145703"/>
            <a:ext cx="5904028" cy="592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06776" y="436097"/>
            <a:ext cx="8385987" cy="561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06776" y="1129355"/>
            <a:ext cx="8385987" cy="3347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2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ndeley.com/guides/video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ndeley.com/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8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ndeley.com/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4" y="-1"/>
            <a:ext cx="8957152" cy="5040313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07646" y="1075071"/>
            <a:ext cx="4755941" cy="941481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784"/>
              </a:spcAft>
            </a:pPr>
            <a:r>
              <a:rPr lang="es-ES" sz="4606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078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687048" y="449038"/>
            <a:ext cx="4941373" cy="941481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784"/>
              </a:spcAft>
            </a:pPr>
            <a:r>
              <a:rPr lang="es-ES" sz="4606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078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594543" y="591885"/>
            <a:ext cx="1762387" cy="966371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784"/>
              </a:spcAft>
            </a:pPr>
            <a:r>
              <a:rPr lang="es-ES" sz="4704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078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7943844" y="479004"/>
            <a:ext cx="68448" cy="1260078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764"/>
          </a:p>
        </p:txBody>
      </p:sp>
      <p:sp>
        <p:nvSpPr>
          <p:cNvPr id="12" name="Rectangle 104"/>
          <p:cNvSpPr/>
          <p:nvPr/>
        </p:nvSpPr>
        <p:spPr>
          <a:xfrm>
            <a:off x="5715318" y="1814801"/>
            <a:ext cx="2220227" cy="637817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784"/>
              </a:spcAft>
            </a:pPr>
            <a:r>
              <a:rPr lang="es-ES" sz="4018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078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494521" y="2793354"/>
            <a:ext cx="5464401" cy="106141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1"/>
              </a:spcAft>
            </a:pPr>
            <a:r>
              <a:rPr lang="es-ES" sz="147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47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1"/>
              </a:spcAft>
            </a:pPr>
            <a:r>
              <a:rPr lang="es-ES" sz="147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147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147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08277" marR="623" indent="-6223" algn="ctr">
              <a:lnSpc>
                <a:spcPct val="150000"/>
              </a:lnSpc>
              <a:spcBef>
                <a:spcPts val="221"/>
              </a:spcBef>
              <a:spcAft>
                <a:spcPts val="221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1. Información y tratamiento de datos: 1.3. Gestión de información, datos y contenidos digitales: 6. Gestores bibliográficos: </a:t>
            </a:r>
            <a:r>
              <a:rPr lang="es-ES" sz="1100" dirty="0" err="1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Mendeley</a:t>
            </a:r>
            <a:endParaRPr lang="es-ES" sz="1100" dirty="0">
              <a:latin typeface="Bliss Pro" panose="02000506050000020004" pitchFamily="50" charset="0"/>
              <a:ea typeface="Calibri" panose="020F050202020403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856" y="4079783"/>
            <a:ext cx="3783096" cy="48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0238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20"/>
          <p:cNvPicPr preferRelativeResize="0"/>
          <p:nvPr/>
        </p:nvPicPr>
        <p:blipFill rotWithShape="1">
          <a:blip r:embed="rId3">
            <a:alphaModFix/>
          </a:blip>
          <a:srcRect b="14749"/>
          <a:stretch/>
        </p:blipFill>
        <p:spPr>
          <a:xfrm>
            <a:off x="267688" y="1369204"/>
            <a:ext cx="573074" cy="571702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0"/>
          <p:cNvSpPr txBox="1"/>
          <p:nvPr/>
        </p:nvSpPr>
        <p:spPr>
          <a:xfrm>
            <a:off x="2220334" y="4916963"/>
            <a:ext cx="733484" cy="586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20"/>
          <p:cNvSpPr txBox="1"/>
          <p:nvPr/>
        </p:nvSpPr>
        <p:spPr>
          <a:xfrm>
            <a:off x="887619" y="1369497"/>
            <a:ext cx="3291417" cy="8508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Se descargará un ejecutable llamado “</a:t>
            </a:r>
            <a:r>
              <a:rPr lang="es-ES" sz="11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mendeley-desktop[versión].exe</a:t>
            </a:r>
            <a:r>
              <a:rPr lang="es-ES" sz="11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. </a:t>
            </a:r>
            <a:endParaRPr sz="11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Lo ejecutamos y ya tenemos instalado Mendeley Desktop, el programa de escritorio con el que trabajamos en Mendeley.</a:t>
            </a:r>
            <a:endParaRPr sz="1100"/>
          </a:p>
        </p:txBody>
      </p:sp>
      <p:grpSp>
        <p:nvGrpSpPr>
          <p:cNvPr id="147" name="Google Shape;147;p20"/>
          <p:cNvGrpSpPr/>
          <p:nvPr/>
        </p:nvGrpSpPr>
        <p:grpSpPr>
          <a:xfrm>
            <a:off x="4433020" y="1410428"/>
            <a:ext cx="479281" cy="476925"/>
            <a:chOff x="4433020" y="1410428"/>
            <a:chExt cx="479281" cy="476925"/>
          </a:xfrm>
        </p:grpSpPr>
        <p:grpSp>
          <p:nvGrpSpPr>
            <p:cNvPr id="148" name="Google Shape;148;p20"/>
            <p:cNvGrpSpPr/>
            <p:nvPr/>
          </p:nvGrpSpPr>
          <p:grpSpPr>
            <a:xfrm>
              <a:off x="4433020" y="1410428"/>
              <a:ext cx="479281" cy="476925"/>
              <a:chOff x="336787" y="1390405"/>
              <a:chExt cx="479281" cy="476925"/>
            </a:xfrm>
          </p:grpSpPr>
          <p:sp>
            <p:nvSpPr>
              <p:cNvPr id="149" name="Google Shape;149;p20"/>
              <p:cNvSpPr/>
              <p:nvPr/>
            </p:nvSpPr>
            <p:spPr>
              <a:xfrm>
                <a:off x="336787" y="1390405"/>
                <a:ext cx="479281" cy="476925"/>
              </a:xfrm>
              <a:prstGeom prst="ellipse">
                <a:avLst/>
              </a:prstGeom>
              <a:solidFill>
                <a:srgbClr val="2B726D"/>
              </a:solidFill>
              <a:ln w="25400" cap="flat" cmpd="sng">
                <a:solidFill>
                  <a:srgbClr val="2B726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376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" name="Google Shape;150;p20"/>
              <p:cNvSpPr/>
              <p:nvPr/>
            </p:nvSpPr>
            <p:spPr>
              <a:xfrm>
                <a:off x="393794" y="1448358"/>
                <a:ext cx="360000" cy="360000"/>
              </a:xfrm>
              <a:prstGeom prst="ellipse">
                <a:avLst/>
              </a:prstGeom>
              <a:solidFill>
                <a:srgbClr val="EEEEEE"/>
              </a:solidFill>
              <a:ln w="25400" cap="flat" cmpd="sng">
                <a:solidFill>
                  <a:srgbClr val="EEEEEE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376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51" name="Google Shape;151;p20"/>
            <p:cNvSpPr/>
            <p:nvPr/>
          </p:nvSpPr>
          <p:spPr>
            <a:xfrm>
              <a:off x="4486552" y="1410428"/>
              <a:ext cx="372218" cy="4769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499" b="1" i="0" u="none" strike="noStrike" cap="none">
                  <a:solidFill>
                    <a:srgbClr val="829E98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4</a:t>
              </a:r>
              <a:endParaRPr sz="2499" b="0" i="0" u="none" strike="noStrike" cap="none">
                <a:solidFill>
                  <a:srgbClr val="829E98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sp>
        <p:nvSpPr>
          <p:cNvPr id="152" name="Google Shape;152;p20"/>
          <p:cNvSpPr txBox="1"/>
          <p:nvPr/>
        </p:nvSpPr>
        <p:spPr>
          <a:xfrm>
            <a:off x="5060587" y="1410429"/>
            <a:ext cx="1641476" cy="1142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En “Inicio” de Windows tecleamos “Mendeley Desktop” para que nos aparezca el nuevo programa instalado. Pulsamos en </a:t>
            </a:r>
            <a:r>
              <a:rPr lang="es-ES" sz="1100">
                <a:latin typeface="Cambria"/>
                <a:ea typeface="Cambria"/>
                <a:cs typeface="Cambria"/>
                <a:sym typeface="Cambria"/>
              </a:rPr>
              <a:t>é</a:t>
            </a:r>
            <a:r>
              <a:rPr lang="es-ES" sz="11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l para que arranque.</a:t>
            </a:r>
            <a:endParaRPr sz="1100"/>
          </a:p>
        </p:txBody>
      </p:sp>
      <p:pic>
        <p:nvPicPr>
          <p:cNvPr id="153" name="Google Shape;153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22164" y="1369498"/>
            <a:ext cx="1502532" cy="2075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0" descr="mà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0091" y="4132900"/>
            <a:ext cx="958563" cy="532143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0"/>
          <p:cNvSpPr/>
          <p:nvPr/>
        </p:nvSpPr>
        <p:spPr>
          <a:xfrm>
            <a:off x="1361425" y="4249474"/>
            <a:ext cx="6939792" cy="415569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7175" tIns="67175" rIns="67175" bIns="67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20"/>
          <p:cNvSpPr txBox="1"/>
          <p:nvPr/>
        </p:nvSpPr>
        <p:spPr>
          <a:xfrm>
            <a:off x="1422520" y="4314040"/>
            <a:ext cx="6756508" cy="242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Ya tenemos instalado Mendeley Desktop y podemos empezar a trabajar. </a:t>
            </a:r>
            <a:endParaRPr/>
          </a:p>
        </p:txBody>
      </p:sp>
      <p:pic>
        <p:nvPicPr>
          <p:cNvPr id="157" name="Google Shape;157;p20"/>
          <p:cNvPicPr preferRelativeResize="0"/>
          <p:nvPr/>
        </p:nvPicPr>
        <p:blipFill rotWithShape="1">
          <a:blip r:embed="rId6">
            <a:alphaModFix/>
          </a:blip>
          <a:srcRect l="36539" t="35794" r="36266" b="35532"/>
          <a:stretch/>
        </p:blipFill>
        <p:spPr>
          <a:xfrm>
            <a:off x="2063022" y="2533007"/>
            <a:ext cx="1827551" cy="1083907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0"/>
          <p:cNvSpPr/>
          <p:nvPr/>
        </p:nvSpPr>
        <p:spPr>
          <a:xfrm>
            <a:off x="-9806" y="610"/>
            <a:ext cx="3939646" cy="10152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20"/>
          <p:cNvSpPr txBox="1"/>
          <p:nvPr/>
        </p:nvSpPr>
        <p:spPr>
          <a:xfrm>
            <a:off x="42179" y="17366"/>
            <a:ext cx="3867670" cy="74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INSTALAR</a:t>
            </a:r>
            <a:endParaRPr/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MENDELEY DESKTOP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1"/>
          <p:cNvSpPr txBox="1"/>
          <p:nvPr/>
        </p:nvSpPr>
        <p:spPr>
          <a:xfrm>
            <a:off x="2220334" y="4916963"/>
            <a:ext cx="733484" cy="586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21"/>
          <p:cNvSpPr/>
          <p:nvPr/>
        </p:nvSpPr>
        <p:spPr>
          <a:xfrm>
            <a:off x="3073" y="610"/>
            <a:ext cx="3939646" cy="10152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1"/>
          <p:cNvSpPr txBox="1"/>
          <p:nvPr/>
        </p:nvSpPr>
        <p:spPr>
          <a:xfrm>
            <a:off x="60781" y="27915"/>
            <a:ext cx="3859460" cy="445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 INTERFAZ DE</a:t>
            </a:r>
            <a:endParaRPr/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MENDELEY DESKTOP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67" name="Google Shape;167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781" y="1138324"/>
            <a:ext cx="6190582" cy="379217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8" name="Google Shape;168;p21"/>
          <p:cNvCxnSpPr>
            <a:stCxn id="169" idx="1"/>
          </p:cNvCxnSpPr>
          <p:nvPr/>
        </p:nvCxnSpPr>
        <p:spPr>
          <a:xfrm flipH="1">
            <a:off x="685621" y="1460787"/>
            <a:ext cx="988500" cy="2535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69" name="Google Shape;169;p21"/>
          <p:cNvSpPr txBox="1"/>
          <p:nvPr/>
        </p:nvSpPr>
        <p:spPr>
          <a:xfrm>
            <a:off x="1674121" y="1363677"/>
            <a:ext cx="1093569" cy="194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62" b="1" i="0" u="none" strike="noStrike" cap="none">
                <a:solidFill>
                  <a:srgbClr val="FF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BÚSQUEDA EXTERNA</a:t>
            </a:r>
            <a:endParaRPr/>
          </a:p>
        </p:txBody>
      </p:sp>
      <p:sp>
        <p:nvSpPr>
          <p:cNvPr id="170" name="Google Shape;170;p21"/>
          <p:cNvSpPr txBox="1"/>
          <p:nvPr/>
        </p:nvSpPr>
        <p:spPr>
          <a:xfrm>
            <a:off x="2872945" y="1351567"/>
            <a:ext cx="1066318" cy="194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62" b="1" i="0" u="none" strike="noStrike" cap="none">
                <a:solidFill>
                  <a:srgbClr val="FF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BÚSQUEDA INTERNA</a:t>
            </a:r>
            <a:endParaRPr/>
          </a:p>
        </p:txBody>
      </p:sp>
      <p:cxnSp>
        <p:nvCxnSpPr>
          <p:cNvPr id="171" name="Google Shape;171;p21"/>
          <p:cNvCxnSpPr>
            <a:stCxn id="170" idx="3"/>
            <a:endCxn id="172" idx="1"/>
          </p:cNvCxnSpPr>
          <p:nvPr/>
        </p:nvCxnSpPr>
        <p:spPr>
          <a:xfrm rot="10800000" flipH="1">
            <a:off x="3939263" y="1399777"/>
            <a:ext cx="645300" cy="48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3" name="Google Shape;173;p21"/>
          <p:cNvSpPr/>
          <p:nvPr/>
        </p:nvSpPr>
        <p:spPr>
          <a:xfrm>
            <a:off x="170852" y="1653620"/>
            <a:ext cx="514626" cy="121088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1"/>
          <p:cNvSpPr/>
          <p:nvPr/>
        </p:nvSpPr>
        <p:spPr>
          <a:xfrm>
            <a:off x="4584532" y="1351568"/>
            <a:ext cx="1210885" cy="96202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21"/>
          <p:cNvSpPr/>
          <p:nvPr/>
        </p:nvSpPr>
        <p:spPr>
          <a:xfrm>
            <a:off x="5862016" y="1351568"/>
            <a:ext cx="332994" cy="180961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5" name="Google Shape;175;p21"/>
          <p:cNvCxnSpPr/>
          <p:nvPr/>
        </p:nvCxnSpPr>
        <p:spPr>
          <a:xfrm rot="10800000" flipH="1">
            <a:off x="5490861" y="1521219"/>
            <a:ext cx="377943" cy="11309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6" name="Google Shape;176;p21"/>
          <p:cNvSpPr txBox="1"/>
          <p:nvPr/>
        </p:nvSpPr>
        <p:spPr>
          <a:xfrm>
            <a:off x="4668492" y="1453358"/>
            <a:ext cx="917239" cy="194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62" b="1" i="0" u="none" strike="noStrike" cap="none">
                <a:solidFill>
                  <a:srgbClr val="FF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USUARIO ACTIVO</a:t>
            </a:r>
            <a:endParaRPr/>
          </a:p>
        </p:txBody>
      </p:sp>
      <p:sp>
        <p:nvSpPr>
          <p:cNvPr id="177" name="Google Shape;177;p21"/>
          <p:cNvSpPr/>
          <p:nvPr/>
        </p:nvSpPr>
        <p:spPr>
          <a:xfrm>
            <a:off x="137552" y="1799643"/>
            <a:ext cx="620579" cy="1131460"/>
          </a:xfrm>
          <a:prstGeom prst="bracePair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1"/>
          <p:cNvSpPr txBox="1"/>
          <p:nvPr/>
        </p:nvSpPr>
        <p:spPr>
          <a:xfrm>
            <a:off x="705843" y="2240962"/>
            <a:ext cx="647934" cy="296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62" b="1" i="0" u="none" strike="noStrike" cap="none">
                <a:solidFill>
                  <a:srgbClr val="FF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MIS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62" b="1" i="0" u="none" strike="noStrike" cap="none">
                <a:solidFill>
                  <a:srgbClr val="FF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CARPETAS</a:t>
            </a:r>
            <a:endParaRPr/>
          </a:p>
        </p:txBody>
      </p:sp>
      <p:sp>
        <p:nvSpPr>
          <p:cNvPr id="179" name="Google Shape;179;p21"/>
          <p:cNvSpPr/>
          <p:nvPr/>
        </p:nvSpPr>
        <p:spPr>
          <a:xfrm>
            <a:off x="170853" y="2990978"/>
            <a:ext cx="665986" cy="466923"/>
          </a:xfrm>
          <a:prstGeom prst="bracePair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21"/>
          <p:cNvSpPr txBox="1"/>
          <p:nvPr/>
        </p:nvSpPr>
        <p:spPr>
          <a:xfrm>
            <a:off x="833443" y="3101673"/>
            <a:ext cx="550151" cy="296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62" b="1" i="0" u="none" strike="noStrike" cap="none">
                <a:solidFill>
                  <a:srgbClr val="FF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MIS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62" b="1" i="0" u="none" strike="noStrike" cap="none">
                <a:solidFill>
                  <a:srgbClr val="FF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GRUPOS</a:t>
            </a:r>
            <a:endParaRPr/>
          </a:p>
        </p:txBody>
      </p:sp>
      <p:cxnSp>
        <p:nvCxnSpPr>
          <p:cNvPr id="181" name="Google Shape;181;p21"/>
          <p:cNvCxnSpPr/>
          <p:nvPr/>
        </p:nvCxnSpPr>
        <p:spPr>
          <a:xfrm>
            <a:off x="758131" y="2598111"/>
            <a:ext cx="421800" cy="234000"/>
          </a:xfrm>
          <a:prstGeom prst="curvedConnector3">
            <a:avLst>
              <a:gd name="adj1" fmla="val 49984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82" name="Google Shape;182;p21"/>
          <p:cNvSpPr txBox="1"/>
          <p:nvPr/>
        </p:nvSpPr>
        <p:spPr>
          <a:xfrm>
            <a:off x="1179800" y="2772762"/>
            <a:ext cx="591829" cy="296107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62" b="1" i="0" u="none" strike="noStrike" cap="none">
                <a:solidFill>
                  <a:srgbClr val="FF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CARPETA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62" b="1" i="0" u="none" strike="noStrike" cap="none">
                <a:solidFill>
                  <a:srgbClr val="FF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ACTIVA</a:t>
            </a:r>
            <a:endParaRPr/>
          </a:p>
        </p:txBody>
      </p:sp>
      <p:sp>
        <p:nvSpPr>
          <p:cNvPr id="183" name="Google Shape;183;p21"/>
          <p:cNvSpPr txBox="1"/>
          <p:nvPr/>
        </p:nvSpPr>
        <p:spPr>
          <a:xfrm>
            <a:off x="3555330" y="2371426"/>
            <a:ext cx="1071127" cy="19422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62" b="1" i="0" u="none" strike="noStrike" cap="none">
                <a:solidFill>
                  <a:srgbClr val="FF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REFERENCIA ACTIVA</a:t>
            </a:r>
            <a:endParaRPr/>
          </a:p>
        </p:txBody>
      </p:sp>
      <p:cxnSp>
        <p:nvCxnSpPr>
          <p:cNvPr id="184" name="Google Shape;184;p21"/>
          <p:cNvCxnSpPr/>
          <p:nvPr/>
        </p:nvCxnSpPr>
        <p:spPr>
          <a:xfrm rot="5400000" flipH="1">
            <a:off x="3780501" y="2148623"/>
            <a:ext cx="288300" cy="145200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85" name="Google Shape;185;p21"/>
          <p:cNvCxnSpPr>
            <a:stCxn id="183" idx="3"/>
          </p:cNvCxnSpPr>
          <p:nvPr/>
        </p:nvCxnSpPr>
        <p:spPr>
          <a:xfrm rot="10800000" flipH="1">
            <a:off x="4626457" y="2019136"/>
            <a:ext cx="406200" cy="449400"/>
          </a:xfrm>
          <a:prstGeom prst="curvedConnector2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86" name="Google Shape;186;p21"/>
          <p:cNvSpPr/>
          <p:nvPr/>
        </p:nvSpPr>
        <p:spPr>
          <a:xfrm>
            <a:off x="2088963" y="1828546"/>
            <a:ext cx="159619" cy="2915512"/>
          </a:xfrm>
          <a:prstGeom prst="leftBrace">
            <a:avLst>
              <a:gd name="adj1" fmla="val 8333"/>
              <a:gd name="adj2" fmla="val 46885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7" name="Google Shape;187;p21"/>
          <p:cNvCxnSpPr/>
          <p:nvPr/>
        </p:nvCxnSpPr>
        <p:spPr>
          <a:xfrm>
            <a:off x="1672496" y="2879007"/>
            <a:ext cx="342900" cy="317100"/>
          </a:xfrm>
          <a:prstGeom prst="curvedConnector3">
            <a:avLst>
              <a:gd name="adj1" fmla="val 49983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88" name="Google Shape;188;p21"/>
          <p:cNvSpPr txBox="1"/>
          <p:nvPr/>
        </p:nvSpPr>
        <p:spPr>
          <a:xfrm>
            <a:off x="743214" y="3693291"/>
            <a:ext cx="545342" cy="194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62" b="1" i="0" u="none" strike="noStrike" cap="none">
                <a:solidFill>
                  <a:srgbClr val="FF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FILTROS</a:t>
            </a:r>
            <a:endParaRPr/>
          </a:p>
        </p:txBody>
      </p:sp>
      <p:cxnSp>
        <p:nvCxnSpPr>
          <p:cNvPr id="189" name="Google Shape;189;p21"/>
          <p:cNvCxnSpPr>
            <a:stCxn id="188" idx="1"/>
          </p:cNvCxnSpPr>
          <p:nvPr/>
        </p:nvCxnSpPr>
        <p:spPr>
          <a:xfrm rot="10800000">
            <a:off x="558414" y="3571101"/>
            <a:ext cx="184800" cy="219300"/>
          </a:xfrm>
          <a:prstGeom prst="curvedConnector2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90" name="Google Shape;190;p21"/>
          <p:cNvSpPr txBox="1"/>
          <p:nvPr/>
        </p:nvSpPr>
        <p:spPr>
          <a:xfrm>
            <a:off x="765065" y="3821994"/>
            <a:ext cx="635430" cy="397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26016" marR="0" lvl="0" indent="-12601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Noto Sans Symbols"/>
              <a:buChar char="✓"/>
            </a:pPr>
            <a:r>
              <a:rPr lang="es-ES" sz="662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Etiquetas</a:t>
            </a:r>
            <a:endParaRPr/>
          </a:p>
          <a:p>
            <a:pPr marL="126016" marR="0" lvl="0" indent="-12601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Noto Sans Symbols"/>
              <a:buChar char="✓"/>
            </a:pPr>
            <a:r>
              <a:rPr lang="es-ES" sz="662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Autores</a:t>
            </a:r>
            <a:endParaRPr/>
          </a:p>
          <a:p>
            <a:pPr marL="126016" marR="0" lvl="0" indent="-12601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Noto Sans Symbols"/>
              <a:buChar char="✓"/>
            </a:pPr>
            <a:r>
              <a:rPr lang="es-ES" sz="662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Revistas</a:t>
            </a:r>
            <a:endParaRPr/>
          </a:p>
        </p:txBody>
      </p:sp>
      <p:sp>
        <p:nvSpPr>
          <p:cNvPr id="191" name="Google Shape;191;p21"/>
          <p:cNvSpPr txBox="1"/>
          <p:nvPr/>
        </p:nvSpPr>
        <p:spPr>
          <a:xfrm rot="-3788512">
            <a:off x="4764252" y="3127330"/>
            <a:ext cx="1710725" cy="19422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62" b="1" i="0" u="none" strike="noStrike" cap="none">
                <a:solidFill>
                  <a:srgbClr val="FF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ÁREA DE EDICIÓN DE REFERENCIAS</a:t>
            </a:r>
            <a:endParaRPr/>
          </a:p>
        </p:txBody>
      </p:sp>
      <p:sp>
        <p:nvSpPr>
          <p:cNvPr id="192" name="Google Shape;192;p21"/>
          <p:cNvSpPr txBox="1"/>
          <p:nvPr/>
        </p:nvSpPr>
        <p:spPr>
          <a:xfrm>
            <a:off x="6407012" y="763477"/>
            <a:ext cx="2500314" cy="1049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175" tIns="67175" rIns="67175" bIns="671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735"/>
              </a:spcBef>
              <a:spcAft>
                <a:spcPts val="0"/>
              </a:spcAft>
              <a:buNone/>
            </a:pPr>
            <a:r>
              <a:rPr lang="es-ES" sz="1029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La columna izquierda, en su parte superior ofrece una opción de búsqueda externa, las carpetas donde se agrupan las referencias y los grupos con los que se comparten referencias</a:t>
            </a:r>
            <a:endParaRPr sz="1029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193" name="Google Shape;193;p21"/>
          <p:cNvCxnSpPr/>
          <p:nvPr/>
        </p:nvCxnSpPr>
        <p:spPr>
          <a:xfrm rot="10800000" flipH="1">
            <a:off x="1042690" y="1078567"/>
            <a:ext cx="5318700" cy="998400"/>
          </a:xfrm>
          <a:prstGeom prst="bentConnector3">
            <a:avLst>
              <a:gd name="adj1" fmla="val 34064"/>
            </a:avLst>
          </a:prstGeom>
          <a:noFill/>
          <a:ln w="38100" cap="flat" cmpd="sng">
            <a:solidFill>
              <a:srgbClr val="314656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94" name="Google Shape;194;p21"/>
          <p:cNvCxnSpPr/>
          <p:nvPr/>
        </p:nvCxnSpPr>
        <p:spPr>
          <a:xfrm>
            <a:off x="779322" y="4677354"/>
            <a:ext cx="5613000" cy="66600"/>
          </a:xfrm>
          <a:prstGeom prst="bentConnector3">
            <a:avLst>
              <a:gd name="adj1" fmla="val 50001"/>
            </a:avLst>
          </a:prstGeom>
          <a:noFill/>
          <a:ln w="38100" cap="flat" cmpd="sng">
            <a:solidFill>
              <a:srgbClr val="314656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95" name="Google Shape;195;p21"/>
          <p:cNvCxnSpPr/>
          <p:nvPr/>
        </p:nvCxnSpPr>
        <p:spPr>
          <a:xfrm>
            <a:off x="2689495" y="3603146"/>
            <a:ext cx="3702900" cy="314700"/>
          </a:xfrm>
          <a:prstGeom prst="bentConnector3">
            <a:avLst>
              <a:gd name="adj1" fmla="val 50000"/>
            </a:avLst>
          </a:prstGeom>
          <a:noFill/>
          <a:ln w="38100" cap="flat" cmpd="sng">
            <a:solidFill>
              <a:srgbClr val="314656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96" name="Google Shape;196;p21"/>
          <p:cNvSpPr txBox="1"/>
          <p:nvPr/>
        </p:nvSpPr>
        <p:spPr>
          <a:xfrm>
            <a:off x="6392396" y="2468536"/>
            <a:ext cx="2508942" cy="8360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175" tIns="67175" rIns="67175" bIns="671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735"/>
              </a:spcBef>
              <a:spcAft>
                <a:spcPts val="0"/>
              </a:spcAft>
              <a:buNone/>
            </a:pPr>
            <a:r>
              <a:rPr lang="es-ES" sz="1029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La parte derecha es el área de edición de la referencia, donde podemos modificar los datos de la referencia que esté activa en la parte central.</a:t>
            </a:r>
            <a:endParaRPr sz="1029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197" name="Google Shape;197;p21"/>
          <p:cNvCxnSpPr/>
          <p:nvPr/>
        </p:nvCxnSpPr>
        <p:spPr>
          <a:xfrm>
            <a:off x="5298954" y="2772762"/>
            <a:ext cx="1062600" cy="218100"/>
          </a:xfrm>
          <a:prstGeom prst="bentConnector3">
            <a:avLst>
              <a:gd name="adj1" fmla="val 49994"/>
            </a:avLst>
          </a:prstGeom>
          <a:noFill/>
          <a:ln w="38100" cap="flat" cmpd="sng">
            <a:solidFill>
              <a:srgbClr val="314656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98" name="Google Shape;198;p21"/>
          <p:cNvSpPr txBox="1"/>
          <p:nvPr/>
        </p:nvSpPr>
        <p:spPr>
          <a:xfrm>
            <a:off x="6392396" y="3555490"/>
            <a:ext cx="2508942" cy="567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3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La parte central nos muestra un listado de las referencias del grupo o carpeta que esté activa.</a:t>
            </a:r>
            <a:endParaRPr sz="103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9" name="Google Shape;199;p21"/>
          <p:cNvSpPr txBox="1"/>
          <p:nvPr/>
        </p:nvSpPr>
        <p:spPr>
          <a:xfrm>
            <a:off x="6411926" y="4313960"/>
            <a:ext cx="2489412" cy="726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3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La columna izquierda, en su parte inferior ofrece filtros, para restringir las referencias dentro de la carpeta o grupo activo.</a:t>
            </a:r>
            <a:endParaRPr sz="103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22"/>
          <p:cNvPicPr preferRelativeResize="0"/>
          <p:nvPr/>
        </p:nvPicPr>
        <p:blipFill rotWithShape="1">
          <a:blip r:embed="rId3">
            <a:alphaModFix/>
          </a:blip>
          <a:srcRect b="15745"/>
          <a:stretch/>
        </p:blipFill>
        <p:spPr>
          <a:xfrm>
            <a:off x="4893322" y="2824304"/>
            <a:ext cx="573074" cy="5650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2"/>
          <p:cNvPicPr preferRelativeResize="0"/>
          <p:nvPr/>
        </p:nvPicPr>
        <p:blipFill rotWithShape="1">
          <a:blip r:embed="rId4">
            <a:alphaModFix/>
          </a:blip>
          <a:srcRect b="12416"/>
          <a:stretch/>
        </p:blipFill>
        <p:spPr>
          <a:xfrm>
            <a:off x="161377" y="3450608"/>
            <a:ext cx="573074" cy="582003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2"/>
          <p:cNvSpPr txBox="1"/>
          <p:nvPr/>
        </p:nvSpPr>
        <p:spPr>
          <a:xfrm>
            <a:off x="2220334" y="4916963"/>
            <a:ext cx="733484" cy="586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2"/>
          <p:cNvSpPr/>
          <p:nvPr/>
        </p:nvSpPr>
        <p:spPr>
          <a:xfrm>
            <a:off x="-9338" y="611"/>
            <a:ext cx="4516943" cy="10152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2"/>
          <p:cNvSpPr txBox="1"/>
          <p:nvPr/>
        </p:nvSpPr>
        <p:spPr>
          <a:xfrm>
            <a:off x="-134901" y="52680"/>
            <a:ext cx="4642506" cy="1005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ALMACENAR REFERENCIAS EN MENDELEY DESKTOP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09" name="Google Shape;209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08132" y="1576369"/>
            <a:ext cx="2739080" cy="126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45579" y="1636934"/>
            <a:ext cx="1297409" cy="1665146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2"/>
          <p:cNvSpPr txBox="1"/>
          <p:nvPr/>
        </p:nvSpPr>
        <p:spPr>
          <a:xfrm>
            <a:off x="821514" y="3439682"/>
            <a:ext cx="3442067" cy="1178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76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Un primer modo es </a:t>
            </a:r>
            <a:r>
              <a:rPr lang="es-ES" sz="1176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añadir la referencia manualmente</a:t>
            </a:r>
            <a:r>
              <a:rPr lang="es-ES" sz="1176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, pulsando en “Add”, después en “Add Entry Manually” y completando el formulario con los datos de la referencia. Si queremos disponer del PDF, deberemos añadirlo posteriormente.</a:t>
            </a:r>
            <a:endParaRPr/>
          </a:p>
        </p:txBody>
      </p:sp>
      <p:sp>
        <p:nvSpPr>
          <p:cNvPr id="212" name="Google Shape;212;p22"/>
          <p:cNvSpPr txBox="1"/>
          <p:nvPr/>
        </p:nvSpPr>
        <p:spPr>
          <a:xfrm>
            <a:off x="5643341" y="2841344"/>
            <a:ext cx="2835353" cy="1720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76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Otra manera es </a:t>
            </a:r>
            <a:r>
              <a:rPr lang="es-ES" sz="1176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usar un fichero de intercambio</a:t>
            </a:r>
            <a:r>
              <a:rPr lang="es-ES" sz="1176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. Las bases de datos suelen permitir la exportación de registros. Elegimos exportar las referencias seleccionadas en un fichero RIS, BIbTex o RefMan. En Mendeley, pulsamos en “Add” y después en “Add Files”. Si queremos disponer de los PDF, deberemos añadirlos posteriormente.</a:t>
            </a:r>
            <a:endParaRPr/>
          </a:p>
        </p:txBody>
      </p:sp>
      <p:pic>
        <p:nvPicPr>
          <p:cNvPr id="213" name="Google Shape;213;p2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940077" y="1576369"/>
            <a:ext cx="3538617" cy="10281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8" name="Google Shape;218;p23"/>
          <p:cNvGrpSpPr/>
          <p:nvPr/>
        </p:nvGrpSpPr>
        <p:grpSpPr>
          <a:xfrm>
            <a:off x="4955210" y="3059164"/>
            <a:ext cx="479281" cy="476925"/>
            <a:chOff x="4433020" y="1410428"/>
            <a:chExt cx="479281" cy="476925"/>
          </a:xfrm>
        </p:grpSpPr>
        <p:grpSp>
          <p:nvGrpSpPr>
            <p:cNvPr id="219" name="Google Shape;219;p23"/>
            <p:cNvGrpSpPr/>
            <p:nvPr/>
          </p:nvGrpSpPr>
          <p:grpSpPr>
            <a:xfrm>
              <a:off x="4433020" y="1410428"/>
              <a:ext cx="479281" cy="476925"/>
              <a:chOff x="336787" y="1390405"/>
              <a:chExt cx="479281" cy="476925"/>
            </a:xfrm>
          </p:grpSpPr>
          <p:sp>
            <p:nvSpPr>
              <p:cNvPr id="220" name="Google Shape;220;p23"/>
              <p:cNvSpPr/>
              <p:nvPr/>
            </p:nvSpPr>
            <p:spPr>
              <a:xfrm>
                <a:off x="336787" y="1390405"/>
                <a:ext cx="479281" cy="476925"/>
              </a:xfrm>
              <a:prstGeom prst="ellipse">
                <a:avLst/>
              </a:prstGeom>
              <a:solidFill>
                <a:srgbClr val="2B726D"/>
              </a:solidFill>
              <a:ln w="25400" cap="flat" cmpd="sng">
                <a:solidFill>
                  <a:srgbClr val="2B726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376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1" name="Google Shape;221;p23"/>
              <p:cNvSpPr/>
              <p:nvPr/>
            </p:nvSpPr>
            <p:spPr>
              <a:xfrm>
                <a:off x="393794" y="1448358"/>
                <a:ext cx="360000" cy="360000"/>
              </a:xfrm>
              <a:prstGeom prst="ellipse">
                <a:avLst/>
              </a:prstGeom>
              <a:solidFill>
                <a:srgbClr val="EEEEEE"/>
              </a:solidFill>
              <a:ln w="25400" cap="flat" cmpd="sng">
                <a:solidFill>
                  <a:srgbClr val="EEEEEE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376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22" name="Google Shape;222;p23"/>
            <p:cNvSpPr/>
            <p:nvPr/>
          </p:nvSpPr>
          <p:spPr>
            <a:xfrm>
              <a:off x="4486552" y="1410428"/>
              <a:ext cx="372218" cy="4769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499" b="1" i="0" u="none" strike="noStrike" cap="none">
                  <a:solidFill>
                    <a:srgbClr val="829E98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4</a:t>
              </a:r>
              <a:endParaRPr sz="2499" b="0" i="0" u="none" strike="noStrike" cap="none">
                <a:solidFill>
                  <a:srgbClr val="829E98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pic>
        <p:nvPicPr>
          <p:cNvPr id="223" name="Google Shape;223;p23"/>
          <p:cNvPicPr preferRelativeResize="0"/>
          <p:nvPr/>
        </p:nvPicPr>
        <p:blipFill rotWithShape="1">
          <a:blip r:embed="rId3">
            <a:alphaModFix/>
          </a:blip>
          <a:srcRect b="14749"/>
          <a:stretch/>
        </p:blipFill>
        <p:spPr>
          <a:xfrm>
            <a:off x="348221" y="2298181"/>
            <a:ext cx="573074" cy="571702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3"/>
          <p:cNvSpPr txBox="1"/>
          <p:nvPr/>
        </p:nvSpPr>
        <p:spPr>
          <a:xfrm>
            <a:off x="2220334" y="4916963"/>
            <a:ext cx="733484" cy="586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5" name="Google Shape;225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08375" y="1312910"/>
            <a:ext cx="2920741" cy="1531083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3"/>
          <p:cNvSpPr txBox="1"/>
          <p:nvPr/>
        </p:nvSpPr>
        <p:spPr>
          <a:xfrm>
            <a:off x="284562" y="2971774"/>
            <a:ext cx="3871545" cy="1539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76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Otro modo es </a:t>
            </a:r>
            <a:r>
              <a:rPr lang="es-ES" sz="1176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usar el “Web Importer”</a:t>
            </a:r>
            <a:r>
              <a:rPr lang="es-ES" sz="1176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. Es una extensión que se añade al navegador y que, cuando estemos en una página de resultados de búsqueda bibliográfica, nos permite importar lo que tengamos en pantalla. Para instalarlo hay que ir a “Tools”, pulsar en “Install Web Importer” y seguir las instrucciones. Algunas veces carga también el PDF correspondiente a la referencia, pero otras veces habrá que cargarlo posteriormente.</a:t>
            </a:r>
            <a:endParaRPr/>
          </a:p>
        </p:txBody>
      </p:sp>
      <p:sp>
        <p:nvSpPr>
          <p:cNvPr id="227" name="Google Shape;227;p23"/>
          <p:cNvSpPr txBox="1"/>
          <p:nvPr/>
        </p:nvSpPr>
        <p:spPr>
          <a:xfrm>
            <a:off x="5675309" y="2971774"/>
            <a:ext cx="3056344" cy="1494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76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La manera más simple y práctica es </a:t>
            </a:r>
            <a:r>
              <a:rPr lang="es-ES" sz="1176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arrastrar el fichero PDF del artículo y soltarlo </a:t>
            </a:r>
            <a:r>
              <a:rPr lang="es-ES" sz="1176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dentro de la parte central de Mendeley, estando activa la carpeta o grupo que nos interese. De esta manera almacenamos la referencia y también el PDF correspondiente.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82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28" name="Google Shape;228;p23"/>
          <p:cNvSpPr txBox="1"/>
          <p:nvPr/>
        </p:nvSpPr>
        <p:spPr>
          <a:xfrm>
            <a:off x="4818745" y="4411085"/>
            <a:ext cx="3912907" cy="454227"/>
          </a:xfrm>
          <a:prstGeom prst="rect">
            <a:avLst/>
          </a:prstGeom>
          <a:solidFill>
            <a:srgbClr val="F2F2F2"/>
          </a:solidFill>
          <a:ln w="19050" cap="flat" cmpd="sng">
            <a:solidFill>
              <a:srgbClr val="829E9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76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 veces los metadatos del PDF no son correctos y habrá que corregir a mano la referencia.</a:t>
            </a:r>
            <a:endParaRPr/>
          </a:p>
        </p:txBody>
      </p:sp>
      <p:pic>
        <p:nvPicPr>
          <p:cNvPr id="229" name="Google Shape;229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18745" y="1310421"/>
            <a:ext cx="3912908" cy="149605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23"/>
          <p:cNvSpPr/>
          <p:nvPr/>
        </p:nvSpPr>
        <p:spPr>
          <a:xfrm>
            <a:off x="-9338" y="611"/>
            <a:ext cx="4516943" cy="10152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23"/>
          <p:cNvSpPr txBox="1"/>
          <p:nvPr/>
        </p:nvSpPr>
        <p:spPr>
          <a:xfrm>
            <a:off x="-134901" y="45700"/>
            <a:ext cx="4642506" cy="1005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ALMACENAR REFERENCIAS EN MENDELEY DESKTOP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32" name="Google Shape;232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813491">
            <a:off x="8491196" y="4118753"/>
            <a:ext cx="519146" cy="619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4"/>
          <p:cNvSpPr txBox="1"/>
          <p:nvPr/>
        </p:nvSpPr>
        <p:spPr>
          <a:xfrm>
            <a:off x="2220334" y="4916963"/>
            <a:ext cx="733484" cy="586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24"/>
          <p:cNvSpPr/>
          <p:nvPr/>
        </p:nvSpPr>
        <p:spPr>
          <a:xfrm>
            <a:off x="-1765" y="612"/>
            <a:ext cx="6166364" cy="877281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24"/>
          <p:cNvSpPr txBox="1"/>
          <p:nvPr/>
        </p:nvSpPr>
        <p:spPr>
          <a:xfrm>
            <a:off x="-303949" y="-62399"/>
            <a:ext cx="6472930" cy="361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ORGANIZAR Y RECUPERAR</a:t>
            </a:r>
            <a:endParaRPr/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REFERENCIAS EN MENDELEY DESKTOP</a:t>
            </a:r>
            <a:endParaRPr sz="28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40" name="Google Shape;240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781" y="1064910"/>
            <a:ext cx="6190582" cy="3792178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24"/>
          <p:cNvSpPr txBox="1"/>
          <p:nvPr/>
        </p:nvSpPr>
        <p:spPr>
          <a:xfrm>
            <a:off x="6353515" y="258253"/>
            <a:ext cx="2530750" cy="831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175" tIns="67175" rIns="67175" bIns="671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735"/>
              </a:spcBef>
              <a:spcAft>
                <a:spcPts val="0"/>
              </a:spcAft>
              <a:buNone/>
            </a:pPr>
            <a:r>
              <a:rPr lang="es-ES" sz="9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Podemos utilizar el sistema de carpetas y subcarpetas para tener calsificadas las referencias. Una referencia puede estar en más de una carpeta y podemos crear tantas carpetas como queramos</a:t>
            </a:r>
            <a:endParaRPr sz="9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242" name="Google Shape;242;p24"/>
          <p:cNvCxnSpPr/>
          <p:nvPr/>
        </p:nvCxnSpPr>
        <p:spPr>
          <a:xfrm rot="10800000" flipH="1">
            <a:off x="970037" y="1004956"/>
            <a:ext cx="5383500" cy="1326000"/>
          </a:xfrm>
          <a:prstGeom prst="bentConnector3">
            <a:avLst>
              <a:gd name="adj1" fmla="val 50000"/>
            </a:avLst>
          </a:prstGeom>
          <a:noFill/>
          <a:ln w="38100" cap="flat" cmpd="sng">
            <a:solidFill>
              <a:srgbClr val="2B726D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43" name="Google Shape;243;p24"/>
          <p:cNvSpPr/>
          <p:nvPr/>
        </p:nvSpPr>
        <p:spPr>
          <a:xfrm>
            <a:off x="709697" y="1767894"/>
            <a:ext cx="108979" cy="1126123"/>
          </a:xfrm>
          <a:prstGeom prst="rightBrace">
            <a:avLst>
              <a:gd name="adj1" fmla="val 8333"/>
              <a:gd name="adj2" fmla="val 50000"/>
            </a:avLst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24"/>
          <p:cNvSpPr/>
          <p:nvPr/>
        </p:nvSpPr>
        <p:spPr>
          <a:xfrm>
            <a:off x="600718" y="3597001"/>
            <a:ext cx="108979" cy="1080045"/>
          </a:xfrm>
          <a:prstGeom prst="rightBrace">
            <a:avLst>
              <a:gd name="adj1" fmla="val 8333"/>
              <a:gd name="adj2" fmla="val 50000"/>
            </a:avLst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24"/>
          <p:cNvSpPr txBox="1"/>
          <p:nvPr/>
        </p:nvSpPr>
        <p:spPr>
          <a:xfrm>
            <a:off x="6370587" y="1193993"/>
            <a:ext cx="2530749" cy="250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175" tIns="67175" rIns="67175" bIns="671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735"/>
              </a:spcBef>
              <a:spcAft>
                <a:spcPts val="0"/>
              </a:spcAft>
              <a:buNone/>
            </a:pPr>
            <a:r>
              <a:rPr lang="es-ES" sz="9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La caja de búsqueda nos permite recuperar referencias, buscando en la carpeta seleccionada o en toda la base de datos</a:t>
            </a:r>
            <a:endParaRPr sz="9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6" name="Google Shape;246;p24"/>
          <p:cNvSpPr/>
          <p:nvPr/>
        </p:nvSpPr>
        <p:spPr>
          <a:xfrm>
            <a:off x="4536095" y="1247213"/>
            <a:ext cx="1277485" cy="181633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7" name="Google Shape;247;p24"/>
          <p:cNvCxnSpPr/>
          <p:nvPr/>
        </p:nvCxnSpPr>
        <p:spPr>
          <a:xfrm>
            <a:off x="5813581" y="1338031"/>
            <a:ext cx="557100" cy="167400"/>
          </a:xfrm>
          <a:prstGeom prst="bentConnector3">
            <a:avLst>
              <a:gd name="adj1" fmla="val 49992"/>
            </a:avLst>
          </a:prstGeom>
          <a:noFill/>
          <a:ln w="38100" cap="flat" cmpd="sng">
            <a:solidFill>
              <a:srgbClr val="2B726D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48" name="Google Shape;248;p24"/>
          <p:cNvSpPr txBox="1"/>
          <p:nvPr/>
        </p:nvSpPr>
        <p:spPr>
          <a:xfrm>
            <a:off x="6370587" y="1864123"/>
            <a:ext cx="2530749" cy="477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175" tIns="67175" rIns="67175" bIns="671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735"/>
              </a:spcBef>
              <a:spcAft>
                <a:spcPts val="0"/>
              </a:spcAft>
              <a:buNone/>
            </a:pPr>
            <a:r>
              <a:rPr lang="es-ES" sz="9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Podemos ordenar las referencias por título, autor, año, publicación o fecha de incorporación.</a:t>
            </a:r>
            <a:endParaRPr sz="9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9" name="Google Shape;249;p24"/>
          <p:cNvSpPr/>
          <p:nvPr/>
        </p:nvSpPr>
        <p:spPr>
          <a:xfrm>
            <a:off x="1629970" y="1652860"/>
            <a:ext cx="308776" cy="115034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24"/>
          <p:cNvSpPr/>
          <p:nvPr/>
        </p:nvSpPr>
        <p:spPr>
          <a:xfrm>
            <a:off x="2326229" y="1640751"/>
            <a:ext cx="308776" cy="115034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24"/>
          <p:cNvSpPr/>
          <p:nvPr/>
        </p:nvSpPr>
        <p:spPr>
          <a:xfrm>
            <a:off x="3936707" y="1640750"/>
            <a:ext cx="145307" cy="115035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24"/>
          <p:cNvSpPr/>
          <p:nvPr/>
        </p:nvSpPr>
        <p:spPr>
          <a:xfrm>
            <a:off x="4082013" y="1640751"/>
            <a:ext cx="308776" cy="115034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24"/>
          <p:cNvSpPr/>
          <p:nvPr/>
        </p:nvSpPr>
        <p:spPr>
          <a:xfrm>
            <a:off x="4490688" y="1640750"/>
            <a:ext cx="251259" cy="115035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4" name="Google Shape;254;p24"/>
          <p:cNvCxnSpPr/>
          <p:nvPr/>
        </p:nvCxnSpPr>
        <p:spPr>
          <a:xfrm>
            <a:off x="1757112" y="1767894"/>
            <a:ext cx="6055" cy="272161"/>
          </a:xfrm>
          <a:prstGeom prst="straightConnector1">
            <a:avLst/>
          </a:prstGeom>
          <a:noFill/>
          <a:ln w="12700" cap="flat" cmpd="sng">
            <a:solidFill>
              <a:srgbClr val="314656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5" name="Google Shape;255;p24"/>
          <p:cNvCxnSpPr/>
          <p:nvPr/>
        </p:nvCxnSpPr>
        <p:spPr>
          <a:xfrm>
            <a:off x="2474562" y="1767893"/>
            <a:ext cx="6055" cy="272161"/>
          </a:xfrm>
          <a:prstGeom prst="straightConnector1">
            <a:avLst/>
          </a:prstGeom>
          <a:noFill/>
          <a:ln w="12700" cap="flat" cmpd="sng">
            <a:solidFill>
              <a:srgbClr val="314656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6" name="Google Shape;256;p24"/>
          <p:cNvCxnSpPr/>
          <p:nvPr/>
        </p:nvCxnSpPr>
        <p:spPr>
          <a:xfrm>
            <a:off x="4025657" y="1767893"/>
            <a:ext cx="6055" cy="272161"/>
          </a:xfrm>
          <a:prstGeom prst="straightConnector1">
            <a:avLst/>
          </a:prstGeom>
          <a:noFill/>
          <a:ln w="12700" cap="flat" cmpd="sng">
            <a:solidFill>
              <a:srgbClr val="314656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7" name="Google Shape;257;p24"/>
          <p:cNvCxnSpPr/>
          <p:nvPr/>
        </p:nvCxnSpPr>
        <p:spPr>
          <a:xfrm>
            <a:off x="4237564" y="1755786"/>
            <a:ext cx="6055" cy="272161"/>
          </a:xfrm>
          <a:prstGeom prst="straightConnector1">
            <a:avLst/>
          </a:prstGeom>
          <a:noFill/>
          <a:ln w="12700" cap="flat" cmpd="sng">
            <a:solidFill>
              <a:srgbClr val="314656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8" name="Google Shape;258;p24"/>
          <p:cNvCxnSpPr/>
          <p:nvPr/>
        </p:nvCxnSpPr>
        <p:spPr>
          <a:xfrm>
            <a:off x="4604208" y="1755785"/>
            <a:ext cx="6055" cy="272161"/>
          </a:xfrm>
          <a:prstGeom prst="straightConnector1">
            <a:avLst/>
          </a:prstGeom>
          <a:noFill/>
          <a:ln w="12700" cap="flat" cmpd="sng">
            <a:solidFill>
              <a:srgbClr val="314656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9" name="Google Shape;259;p24"/>
          <p:cNvCxnSpPr/>
          <p:nvPr/>
        </p:nvCxnSpPr>
        <p:spPr>
          <a:xfrm>
            <a:off x="1745005" y="2027946"/>
            <a:ext cx="4608600" cy="127200"/>
          </a:xfrm>
          <a:prstGeom prst="bentConnector3">
            <a:avLst>
              <a:gd name="adj1" fmla="val 67603"/>
            </a:avLst>
          </a:prstGeom>
          <a:noFill/>
          <a:ln w="38100" cap="flat" cmpd="sng">
            <a:solidFill>
              <a:srgbClr val="2B726D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60" name="Google Shape;260;p24"/>
          <p:cNvSpPr txBox="1"/>
          <p:nvPr/>
        </p:nvSpPr>
        <p:spPr>
          <a:xfrm>
            <a:off x="6353516" y="2536519"/>
            <a:ext cx="2530749" cy="938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175" tIns="67175" rIns="67175" bIns="671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735"/>
              </a:spcBef>
              <a:spcAft>
                <a:spcPts val="0"/>
              </a:spcAft>
              <a:buNone/>
            </a:pPr>
            <a:r>
              <a:rPr lang="es-ES" sz="9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Las “tags” o etiquetas, pueden ayudarnos a organizar las referencias y a filtrarlas posteriormente. Las asignamos nosotros, y es conveniente tener un plan o una idea determinada para asignarlas.</a:t>
            </a:r>
            <a:endParaRPr sz="9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261" name="Google Shape;261;p24"/>
          <p:cNvCxnSpPr/>
          <p:nvPr/>
        </p:nvCxnSpPr>
        <p:spPr>
          <a:xfrm rot="10800000" flipH="1">
            <a:off x="835747" y="2894125"/>
            <a:ext cx="5534700" cy="1242900"/>
          </a:xfrm>
          <a:prstGeom prst="bentConnector3">
            <a:avLst>
              <a:gd name="adj1" fmla="val 50001"/>
            </a:avLst>
          </a:prstGeom>
          <a:noFill/>
          <a:ln w="38100" cap="flat" cmpd="sng">
            <a:solidFill>
              <a:srgbClr val="2B726D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62" name="Google Shape;262;p24"/>
          <p:cNvSpPr/>
          <p:nvPr/>
        </p:nvSpPr>
        <p:spPr>
          <a:xfrm>
            <a:off x="5026505" y="3711365"/>
            <a:ext cx="938437" cy="252161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3" name="Google Shape;263;p24"/>
          <p:cNvCxnSpPr/>
          <p:nvPr/>
        </p:nvCxnSpPr>
        <p:spPr>
          <a:xfrm>
            <a:off x="5495722" y="2894017"/>
            <a:ext cx="0" cy="816995"/>
          </a:xfrm>
          <a:prstGeom prst="straightConnector1">
            <a:avLst/>
          </a:prstGeom>
          <a:noFill/>
          <a:ln w="28575" cap="flat" cmpd="sng">
            <a:solidFill>
              <a:srgbClr val="2B726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4" name="Google Shape;264;p24"/>
          <p:cNvSpPr txBox="1"/>
          <p:nvPr/>
        </p:nvSpPr>
        <p:spPr>
          <a:xfrm>
            <a:off x="6353516" y="3822100"/>
            <a:ext cx="2190610" cy="1042529"/>
          </a:xfrm>
          <a:prstGeom prst="rect">
            <a:avLst/>
          </a:prstGeom>
          <a:solidFill>
            <a:srgbClr val="F2F2F2"/>
          </a:solidFill>
          <a:ln w="1905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82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Una buena coordinación de carpetas y etiquetas nos permite tener perfectamente organizadas las referencias bibliográficas. Combinado con la herramienta de búsqueda, siempre tendremos bajo control todas las referencias. 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5"/>
          <p:cNvSpPr/>
          <p:nvPr/>
        </p:nvSpPr>
        <p:spPr>
          <a:xfrm>
            <a:off x="-9338" y="611"/>
            <a:ext cx="4762822" cy="10152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25"/>
          <p:cNvSpPr txBox="1"/>
          <p:nvPr/>
        </p:nvSpPr>
        <p:spPr>
          <a:xfrm>
            <a:off x="2220334" y="4916963"/>
            <a:ext cx="733484" cy="586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25"/>
          <p:cNvSpPr txBox="1"/>
          <p:nvPr/>
        </p:nvSpPr>
        <p:spPr>
          <a:xfrm>
            <a:off x="-10782" y="53338"/>
            <a:ext cx="4764265" cy="507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UTILIZAR LAS REFERENCIAS DE MENDELEY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72" name="Google Shape;272;p25"/>
          <p:cNvSpPr txBox="1"/>
          <p:nvPr/>
        </p:nvSpPr>
        <p:spPr>
          <a:xfrm>
            <a:off x="330266" y="1506065"/>
            <a:ext cx="3105922" cy="63530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82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En primer lugar deberemos instalar el conector que une Mendeley y Word. Para ello, abrimos el menú “Tools”, pulsamos en “Install MS Word Plugin” y ya lo tenemos instalado..</a:t>
            </a:r>
            <a:endParaRPr/>
          </a:p>
        </p:txBody>
      </p:sp>
      <p:sp>
        <p:nvSpPr>
          <p:cNvPr id="273" name="Google Shape;273;p25"/>
          <p:cNvSpPr txBox="1"/>
          <p:nvPr/>
        </p:nvSpPr>
        <p:spPr>
          <a:xfrm>
            <a:off x="327180" y="1152379"/>
            <a:ext cx="3109007" cy="318549"/>
          </a:xfrm>
          <a:prstGeom prst="rect">
            <a:avLst/>
          </a:prstGeom>
          <a:solidFill>
            <a:srgbClr val="F6CA8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7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Instalación del plugin</a:t>
            </a:r>
            <a:endParaRPr sz="147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74" name="Google Shape;274;p25"/>
          <p:cNvPicPr preferRelativeResize="0"/>
          <p:nvPr/>
        </p:nvPicPr>
        <p:blipFill rotWithShape="1">
          <a:blip r:embed="rId3">
            <a:alphaModFix/>
          </a:blip>
          <a:srcRect l="515" b="32643"/>
          <a:stretch/>
        </p:blipFill>
        <p:spPr>
          <a:xfrm>
            <a:off x="4980540" y="2377796"/>
            <a:ext cx="3698069" cy="1202403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25"/>
          <p:cNvSpPr txBox="1"/>
          <p:nvPr/>
        </p:nvSpPr>
        <p:spPr>
          <a:xfrm>
            <a:off x="4980540" y="1501518"/>
            <a:ext cx="3698069" cy="49956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82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En Microsoft Word, el control de Mendeley lo tenemos en la pestaña “Referencias”. Por medio del plugin, podemos conectar con mendeley mientras trabajamos en Word.</a:t>
            </a:r>
            <a:endParaRPr/>
          </a:p>
        </p:txBody>
      </p:sp>
      <p:sp>
        <p:nvSpPr>
          <p:cNvPr id="276" name="Google Shape;276;p25"/>
          <p:cNvSpPr txBox="1"/>
          <p:nvPr/>
        </p:nvSpPr>
        <p:spPr>
          <a:xfrm>
            <a:off x="4980540" y="1147832"/>
            <a:ext cx="3698069" cy="318549"/>
          </a:xfrm>
          <a:prstGeom prst="rect">
            <a:avLst/>
          </a:prstGeom>
          <a:solidFill>
            <a:srgbClr val="F6CA8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7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Interfaz de Mendeley en Word</a:t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277" name="Google Shape;277;p25"/>
          <p:cNvSpPr txBox="1"/>
          <p:nvPr/>
        </p:nvSpPr>
        <p:spPr>
          <a:xfrm>
            <a:off x="3173798" y="2652827"/>
            <a:ext cx="1468540" cy="915576"/>
          </a:xfrm>
          <a:prstGeom prst="rect">
            <a:avLst/>
          </a:prstGeom>
          <a:solidFill>
            <a:srgbClr val="FFCB57"/>
          </a:solidFill>
          <a:ln>
            <a:noFill/>
          </a:ln>
        </p:spPr>
        <p:txBody>
          <a:bodyPr spcFirstLastPara="1" wrap="square" lIns="67175" tIns="67175" rIns="67175" bIns="671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735"/>
              </a:spcBef>
              <a:spcAft>
                <a:spcPts val="0"/>
              </a:spcAft>
              <a:buNone/>
            </a:pPr>
            <a:r>
              <a:rPr lang="es-ES" sz="1029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Pulsando en “Insert Citation”, podemos insertar una cita en el texto.</a:t>
            </a:r>
            <a:endParaRPr sz="1029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cxnSp>
        <p:nvCxnSpPr>
          <p:cNvPr id="278" name="Google Shape;278;p25"/>
          <p:cNvCxnSpPr/>
          <p:nvPr/>
        </p:nvCxnSpPr>
        <p:spPr>
          <a:xfrm flipH="1">
            <a:off x="4645323" y="2870315"/>
            <a:ext cx="1295400" cy="600"/>
          </a:xfrm>
          <a:prstGeom prst="bentConnector3">
            <a:avLst>
              <a:gd name="adj1" fmla="val 49996"/>
            </a:avLst>
          </a:prstGeom>
          <a:noFill/>
          <a:ln w="38100" cap="flat" cmpd="sng">
            <a:solidFill>
              <a:srgbClr val="2B726D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79" name="Google Shape;279;p25"/>
          <p:cNvSpPr/>
          <p:nvPr/>
        </p:nvSpPr>
        <p:spPr>
          <a:xfrm>
            <a:off x="5940720" y="2712180"/>
            <a:ext cx="345101" cy="509549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25"/>
          <p:cNvSpPr txBox="1"/>
          <p:nvPr/>
        </p:nvSpPr>
        <p:spPr>
          <a:xfrm>
            <a:off x="328944" y="3839195"/>
            <a:ext cx="2500314" cy="908827"/>
          </a:xfrm>
          <a:prstGeom prst="rect">
            <a:avLst/>
          </a:prstGeom>
          <a:solidFill>
            <a:srgbClr val="FFCB57"/>
          </a:solidFill>
          <a:ln>
            <a:noFill/>
          </a:ln>
        </p:spPr>
        <p:txBody>
          <a:bodyPr spcFirstLastPara="1" wrap="square" lIns="67175" tIns="67175" rIns="67175" bIns="671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735"/>
              </a:spcBef>
              <a:spcAft>
                <a:spcPts val="0"/>
              </a:spcAft>
              <a:buNone/>
            </a:pPr>
            <a:r>
              <a:rPr lang="es-ES" sz="1029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Pulsando en “Refresh” se actualizan las citas y referencias en Word. Por ejemplo, si hemos hecho cambios en ellas en Mendeley</a:t>
            </a:r>
            <a:endParaRPr sz="1029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cxnSp>
        <p:nvCxnSpPr>
          <p:cNvPr id="281" name="Google Shape;281;p25"/>
          <p:cNvCxnSpPr/>
          <p:nvPr/>
        </p:nvCxnSpPr>
        <p:spPr>
          <a:xfrm flipH="1">
            <a:off x="2829195" y="3064314"/>
            <a:ext cx="3686700" cy="847500"/>
          </a:xfrm>
          <a:prstGeom prst="bentConnector3">
            <a:avLst>
              <a:gd name="adj1" fmla="val -418"/>
            </a:avLst>
          </a:prstGeom>
          <a:noFill/>
          <a:ln w="38100" cap="flat" cmpd="sng">
            <a:solidFill>
              <a:srgbClr val="2B726D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82" name="Google Shape;282;p25"/>
          <p:cNvSpPr/>
          <p:nvPr/>
        </p:nvSpPr>
        <p:spPr>
          <a:xfrm>
            <a:off x="6285821" y="2870311"/>
            <a:ext cx="466192" cy="194003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25"/>
          <p:cNvSpPr/>
          <p:nvPr/>
        </p:nvSpPr>
        <p:spPr>
          <a:xfrm>
            <a:off x="6829575" y="2717680"/>
            <a:ext cx="945638" cy="152631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25"/>
          <p:cNvSpPr/>
          <p:nvPr/>
        </p:nvSpPr>
        <p:spPr>
          <a:xfrm>
            <a:off x="6829575" y="3023053"/>
            <a:ext cx="1079316" cy="187143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5" name="Google Shape;285;p25"/>
          <p:cNvCxnSpPr/>
          <p:nvPr/>
        </p:nvCxnSpPr>
        <p:spPr>
          <a:xfrm rot="-5400000" flipH="1">
            <a:off x="7144070" y="3283685"/>
            <a:ext cx="809700" cy="600"/>
          </a:xfrm>
          <a:prstGeom prst="bentConnector3">
            <a:avLst>
              <a:gd name="adj1" fmla="val 49994"/>
            </a:avLst>
          </a:prstGeom>
          <a:noFill/>
          <a:ln w="38100" cap="flat" cmpd="sng">
            <a:solidFill>
              <a:srgbClr val="2B726D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86" name="Google Shape;286;p25"/>
          <p:cNvCxnSpPr/>
          <p:nvPr/>
        </p:nvCxnSpPr>
        <p:spPr>
          <a:xfrm flipH="1">
            <a:off x="5466564" y="3229529"/>
            <a:ext cx="1491300" cy="991200"/>
          </a:xfrm>
          <a:prstGeom prst="bentConnector3">
            <a:avLst>
              <a:gd name="adj1" fmla="val 469"/>
            </a:avLst>
          </a:prstGeom>
          <a:noFill/>
          <a:ln w="38100" cap="flat" cmpd="sng">
            <a:solidFill>
              <a:srgbClr val="2B726D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87" name="Google Shape;287;p25"/>
          <p:cNvSpPr txBox="1"/>
          <p:nvPr/>
        </p:nvSpPr>
        <p:spPr>
          <a:xfrm>
            <a:off x="2966295" y="4018409"/>
            <a:ext cx="2500314" cy="729615"/>
          </a:xfrm>
          <a:prstGeom prst="rect">
            <a:avLst/>
          </a:prstGeom>
          <a:solidFill>
            <a:srgbClr val="FFCB57"/>
          </a:solidFill>
          <a:ln>
            <a:noFill/>
          </a:ln>
        </p:spPr>
        <p:txBody>
          <a:bodyPr spcFirstLastPara="1" wrap="square" lIns="67175" tIns="67175" rIns="67175" bIns="671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735"/>
              </a:spcBef>
              <a:spcAft>
                <a:spcPts val="0"/>
              </a:spcAft>
              <a:buNone/>
            </a:pPr>
            <a:r>
              <a:rPr lang="es-ES" sz="1029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Desde el menú “Style” seleccionamos el estilo que se utilizará en citas y referencias.</a:t>
            </a:r>
            <a:endParaRPr sz="1029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88" name="Google Shape;288;p25"/>
          <p:cNvSpPr txBox="1"/>
          <p:nvPr/>
        </p:nvSpPr>
        <p:spPr>
          <a:xfrm>
            <a:off x="7094900" y="3688743"/>
            <a:ext cx="1583709" cy="1059279"/>
          </a:xfrm>
          <a:prstGeom prst="rect">
            <a:avLst/>
          </a:prstGeom>
          <a:solidFill>
            <a:srgbClr val="FFCB57"/>
          </a:solidFill>
          <a:ln>
            <a:noFill/>
          </a:ln>
        </p:spPr>
        <p:txBody>
          <a:bodyPr spcFirstLastPara="1" wrap="square" lIns="67175" tIns="67175" rIns="67175" bIns="671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735"/>
              </a:spcBef>
              <a:spcAft>
                <a:spcPts val="0"/>
              </a:spcAft>
              <a:buNone/>
            </a:pPr>
            <a:r>
              <a:rPr lang="es-ES" sz="1029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Pulsando en “Insert Bibliography” se insertan las referencias de las citas que se han introducido en el texto.</a:t>
            </a:r>
            <a:endParaRPr sz="1029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89" name="Google Shape;289;p25"/>
          <p:cNvSpPr/>
          <p:nvPr/>
        </p:nvSpPr>
        <p:spPr>
          <a:xfrm>
            <a:off x="1014169" y="2351310"/>
            <a:ext cx="1368000" cy="1368000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25"/>
          <p:cNvSpPr txBox="1"/>
          <p:nvPr/>
        </p:nvSpPr>
        <p:spPr>
          <a:xfrm>
            <a:off x="1058634" y="2486491"/>
            <a:ext cx="1254554" cy="997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76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Mendeley también dispone de </a:t>
            </a:r>
            <a:r>
              <a:rPr lang="es-ES" sz="1176" b="0" i="1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plugin</a:t>
            </a:r>
            <a:r>
              <a:rPr lang="es-ES" sz="1176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para LibreOffice</a:t>
            </a:r>
            <a:endParaRPr sz="1176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6"/>
          <p:cNvSpPr/>
          <p:nvPr/>
        </p:nvSpPr>
        <p:spPr>
          <a:xfrm>
            <a:off x="1351375" y="934984"/>
            <a:ext cx="6296789" cy="741715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26"/>
          <p:cNvSpPr/>
          <p:nvPr/>
        </p:nvSpPr>
        <p:spPr>
          <a:xfrm>
            <a:off x="1351375" y="1676699"/>
            <a:ext cx="6296789" cy="1375827"/>
          </a:xfrm>
          <a:prstGeom prst="rect">
            <a:avLst/>
          </a:prstGeom>
          <a:solidFill>
            <a:srgbClr val="DDE4E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26"/>
          <p:cNvSpPr txBox="1"/>
          <p:nvPr/>
        </p:nvSpPr>
        <p:spPr>
          <a:xfrm>
            <a:off x="2744332" y="995397"/>
            <a:ext cx="4157192" cy="568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4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294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98" name="Google Shape;298;p26"/>
          <p:cNvSpPr txBox="1"/>
          <p:nvPr/>
        </p:nvSpPr>
        <p:spPr>
          <a:xfrm>
            <a:off x="1495425" y="1828859"/>
            <a:ext cx="6008688" cy="109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64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Consulta los </a:t>
            </a:r>
            <a:r>
              <a:rPr lang="es-ES" sz="1764" b="0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vídeos y tutoriales de ayuda de Mendeley</a:t>
            </a:r>
            <a:r>
              <a:rPr lang="es-ES" sz="1764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64" b="1" i="0" u="none" strike="noStrike" cap="none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sz="1764" b="1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7"/>
          <p:cNvSpPr/>
          <p:nvPr/>
        </p:nvSpPr>
        <p:spPr>
          <a:xfrm>
            <a:off x="2919006" y="-1"/>
            <a:ext cx="6061016" cy="5040313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27"/>
          <p:cNvSpPr/>
          <p:nvPr/>
        </p:nvSpPr>
        <p:spPr>
          <a:xfrm>
            <a:off x="2919006" y="3100378"/>
            <a:ext cx="3537185" cy="489185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5" name="Google Shape;305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354" y="3100378"/>
            <a:ext cx="2784159" cy="4891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261417" y="448027"/>
            <a:ext cx="2739370" cy="180947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176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0290" y="886464"/>
            <a:ext cx="6537133" cy="2263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176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176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176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176" b="1" dirty="0"/>
          </a:p>
          <a:p>
            <a:pPr algn="ctr"/>
            <a:r>
              <a:rPr lang="es-ES" sz="1176" b="1" dirty="0"/>
              <a:t> </a:t>
            </a:r>
            <a:endParaRPr lang="es-ES" sz="1176" dirty="0"/>
          </a:p>
          <a:p>
            <a:pPr algn="ctr">
              <a:lnSpc>
                <a:spcPct val="150000"/>
              </a:lnSpc>
            </a:pPr>
            <a:r>
              <a:rPr lang="es-ES" sz="1176" dirty="0">
                <a:latin typeface="Arial" panose="020B0604020202020204" pitchFamily="34" charset="0"/>
                <a:cs typeface="Arial" panose="020B0604020202020204" pitchFamily="34" charset="0"/>
              </a:rPr>
              <a:t>1. Información y tratamiento de datos: 1.3. Gestión de información, datos y contenidos digitales: 6. Gestores bibliográficos: </a:t>
            </a:r>
            <a:r>
              <a:rPr lang="es-ES" sz="1176" dirty="0" err="1">
                <a:latin typeface="Arial" panose="020B0604020202020204" pitchFamily="34" charset="0"/>
                <a:cs typeface="Arial" panose="020B0604020202020204" pitchFamily="34" charset="0"/>
              </a:rPr>
              <a:t>Mendeley</a:t>
            </a:r>
            <a:endParaRPr lang="es-ES" sz="1176" dirty="0"/>
          </a:p>
          <a:p>
            <a:pPr algn="ctr"/>
            <a:endParaRPr lang="es-ES" sz="1176" dirty="0"/>
          </a:p>
          <a:p>
            <a:pPr algn="ctr"/>
            <a:endParaRPr lang="es-ES" sz="1176" dirty="0"/>
          </a:p>
          <a:p>
            <a:pPr algn="ctr"/>
            <a:endParaRPr lang="es-ES" sz="1176" dirty="0"/>
          </a:p>
          <a:p>
            <a:pPr algn="ctr"/>
            <a:r>
              <a:rPr lang="es-ES" sz="1176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17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60140" y="2944877"/>
            <a:ext cx="181027" cy="361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9606" tIns="44803" rIns="89606" bIns="44803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764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373406" y="3593738"/>
            <a:ext cx="3228271" cy="271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9606" tIns="44803" rIns="89606" bIns="44803" numCol="1" anchor="ctr" anchorCtr="0" compatLnSpc="1">
            <a:prstTxWarp prst="textNoShape">
              <a:avLst/>
            </a:prstTxWarp>
            <a:spAutoFit/>
          </a:bodyPr>
          <a:lstStyle/>
          <a:p>
            <a:pPr defTabSz="89609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176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176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176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176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176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764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569007" y="3989358"/>
            <a:ext cx="3759700" cy="47796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195" y="3471319"/>
            <a:ext cx="950210" cy="33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575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4096" y="-1"/>
            <a:ext cx="2873375" cy="5040313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2884144" y="1048021"/>
            <a:ext cx="5551517" cy="1133762"/>
          </a:xfrm>
          <a:prstGeom prst="rect">
            <a:avLst/>
          </a:prstGeom>
          <a:solidFill>
            <a:srgbClr val="BFD6D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191250" y="1048020"/>
            <a:ext cx="2692870" cy="1580763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928512" y="1048020"/>
            <a:ext cx="5838172" cy="10383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40" b="1" i="0" u="none" strike="noStrike" cap="none">
                <a:solidFill>
                  <a:srgbClr val="2B726D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GESTORES BIBLIOGRÁFICOS: MENDELEY</a:t>
            </a:r>
            <a:endParaRPr sz="2940" b="1" i="0" u="none" strike="noStrike" cap="none">
              <a:solidFill>
                <a:srgbClr val="2B726D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69054" y="1048019"/>
            <a:ext cx="2737262" cy="13481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64" b="0" i="0" u="none" strike="noStrike" cap="none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Información y tratamiento de datos.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64" b="0" i="0" u="none" strike="noStrike" cap="none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Gestión de información, datos y contenidos digitales</a:t>
            </a:r>
            <a:endParaRPr/>
          </a:p>
        </p:txBody>
      </p:sp>
      <p:pic>
        <p:nvPicPr>
          <p:cNvPr id="59" name="Google Shape;59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63397" y="4168511"/>
            <a:ext cx="3028573" cy="5321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327891"/>
            <a:ext cx="3022048" cy="1912908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/>
          <p:nvPr/>
        </p:nvSpPr>
        <p:spPr>
          <a:xfrm>
            <a:off x="28213" y="0"/>
            <a:ext cx="3938764" cy="995715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875467" y="379481"/>
            <a:ext cx="3091509" cy="497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875467" y="1353686"/>
            <a:ext cx="5694127" cy="497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96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196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096718" y="2240580"/>
            <a:ext cx="5263150" cy="2427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64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Almacenar referencias en Mendeley</a:t>
            </a:r>
            <a:br>
              <a:rPr lang="es-ES" sz="1764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1764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64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-ES" sz="1764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1764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Organizar las referencias en Mendeley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64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-ES" sz="1764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1764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Utilizar las referencias almacenadas en Mendeley para realizar citas y referencias en un trabajo </a:t>
            </a:r>
            <a:endParaRPr sz="1764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/>
          <p:nvPr/>
        </p:nvSpPr>
        <p:spPr>
          <a:xfrm>
            <a:off x="1495474" y="1238518"/>
            <a:ext cx="6052197" cy="3423633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5"/>
          <p:cNvSpPr/>
          <p:nvPr/>
        </p:nvSpPr>
        <p:spPr>
          <a:xfrm>
            <a:off x="19491" y="749334"/>
            <a:ext cx="3685646" cy="489185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3146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1631245" y="827925"/>
            <a:ext cx="2078449" cy="323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64" b="1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764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1705059" y="1356749"/>
            <a:ext cx="5676782" cy="2969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448010" marR="0" lvl="0" indent="-33651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ranklin Gothic"/>
              <a:buChar char="●"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Qué es Mendeley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48010" marR="0" lvl="0" indent="-336518" algn="l" rtl="0">
              <a:lnSpc>
                <a:spcPct val="100000"/>
              </a:lnSpc>
              <a:spcBef>
                <a:spcPts val="98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ranklin Gothic"/>
              <a:buChar char="●"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Hacerse una cuenta en Mendeley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48010" marR="0" lvl="0" indent="-336518" algn="l" rtl="0">
              <a:lnSpc>
                <a:spcPct val="100000"/>
              </a:lnSpc>
              <a:spcBef>
                <a:spcPts val="98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ranklin Gothic"/>
              <a:buChar char="●"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Cómo funciona Mendeley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48010" marR="0" lvl="0" indent="-336518" algn="l" rtl="0">
              <a:lnSpc>
                <a:spcPct val="100000"/>
              </a:lnSpc>
              <a:spcBef>
                <a:spcPts val="98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ranklin Gothic"/>
              <a:buChar char="●"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Instalar Mendeley Desktop</a:t>
            </a:r>
            <a:endParaRPr sz="1800"/>
          </a:p>
          <a:p>
            <a:pPr marL="448010" marR="0" lvl="0" indent="-336518" algn="l" rtl="0">
              <a:lnSpc>
                <a:spcPct val="100000"/>
              </a:lnSpc>
              <a:spcBef>
                <a:spcPts val="98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ranklin Gothic"/>
              <a:buChar char="●"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 interfaz de Mendeley Desktop</a:t>
            </a:r>
            <a:endParaRPr sz="1800"/>
          </a:p>
          <a:p>
            <a:pPr marL="448010" marR="0" lvl="0" indent="-336518" algn="l" rtl="0">
              <a:lnSpc>
                <a:spcPct val="100000"/>
              </a:lnSpc>
              <a:spcBef>
                <a:spcPts val="98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ranklin Gothic"/>
              <a:buChar char="●"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Almacenar referencias en Mendeley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48010" marR="0" lvl="0" indent="-336518" algn="l" rtl="0">
              <a:lnSpc>
                <a:spcPct val="100000"/>
              </a:lnSpc>
              <a:spcBef>
                <a:spcPts val="98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ranklin Gothic"/>
              <a:buChar char="●"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Organizar y recuperar referencias en Mendeley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48010" marR="0" lvl="0" indent="-336518" algn="l" rtl="0">
              <a:lnSpc>
                <a:spcPct val="100000"/>
              </a:lnSpc>
              <a:spcBef>
                <a:spcPts val="98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ranklin Gothic"/>
              <a:buChar char="●"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Utilizar las referencias de Mendeley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7" name="Google Shape;77;p15"/>
          <p:cNvSpPr/>
          <p:nvPr/>
        </p:nvSpPr>
        <p:spPr>
          <a:xfrm>
            <a:off x="1904037" y="1531834"/>
            <a:ext cx="122400" cy="122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1904020" y="1947554"/>
            <a:ext cx="122400" cy="122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1904020" y="2341342"/>
            <a:ext cx="122400" cy="122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1904017" y="2738239"/>
            <a:ext cx="122400" cy="122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1904020" y="3133188"/>
            <a:ext cx="122400" cy="122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5"/>
          <p:cNvSpPr/>
          <p:nvPr/>
        </p:nvSpPr>
        <p:spPr>
          <a:xfrm>
            <a:off x="1904025" y="3534855"/>
            <a:ext cx="122400" cy="122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5"/>
          <p:cNvSpPr/>
          <p:nvPr/>
        </p:nvSpPr>
        <p:spPr>
          <a:xfrm>
            <a:off x="1904020" y="3936216"/>
            <a:ext cx="122400" cy="122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5"/>
          <p:cNvSpPr/>
          <p:nvPr/>
        </p:nvSpPr>
        <p:spPr>
          <a:xfrm>
            <a:off x="1904020" y="4337566"/>
            <a:ext cx="122400" cy="122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/>
          <p:nvPr/>
        </p:nvSpPr>
        <p:spPr>
          <a:xfrm>
            <a:off x="2220334" y="4916963"/>
            <a:ext cx="733484" cy="586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6"/>
          <p:cNvSpPr/>
          <p:nvPr/>
        </p:nvSpPr>
        <p:spPr>
          <a:xfrm>
            <a:off x="4823025" y="2626550"/>
            <a:ext cx="4049100" cy="2236800"/>
          </a:xfrm>
          <a:prstGeom prst="rect">
            <a:avLst/>
          </a:prstGeom>
          <a:solidFill>
            <a:srgbClr val="F2F2F2"/>
          </a:solidFill>
          <a:ln w="1905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285750" marR="0" lvl="0" indent="-23463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AB61"/>
              </a:buClr>
              <a:buSzPts val="1400"/>
              <a:buFont typeface="Calibri"/>
              <a:buChar char="•"/>
            </a:pPr>
            <a:r>
              <a:rPr lang="es-ES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Almacenar y organizar los PDF </a:t>
            </a:r>
            <a:r>
              <a:rPr lang="es-ES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 las referencias bibliográficas</a:t>
            </a:r>
            <a:endParaRPr/>
          </a:p>
          <a:p>
            <a:pPr marL="285750" marR="0" lvl="0" indent="-234632" algn="l" rtl="0">
              <a:lnSpc>
                <a:spcPct val="100000"/>
              </a:lnSpc>
              <a:spcBef>
                <a:spcPts val="882"/>
              </a:spcBef>
              <a:spcAft>
                <a:spcPts val="0"/>
              </a:spcAft>
              <a:buClr>
                <a:srgbClr val="FFAB61"/>
              </a:buClr>
              <a:buSzPts val="1400"/>
              <a:buFont typeface="Calibri"/>
              <a:buChar char="•"/>
            </a:pPr>
            <a:r>
              <a:rPr lang="es-ES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Anotar y subrayar los PDF</a:t>
            </a:r>
            <a:endParaRPr/>
          </a:p>
          <a:p>
            <a:pPr marL="285750" marR="0" lvl="0" indent="-234632" algn="l" rtl="0">
              <a:lnSpc>
                <a:spcPct val="100000"/>
              </a:lnSpc>
              <a:spcBef>
                <a:spcPts val="882"/>
              </a:spcBef>
              <a:spcAft>
                <a:spcPts val="0"/>
              </a:spcAft>
              <a:buClr>
                <a:srgbClr val="FFAB61"/>
              </a:buClr>
              <a:buSzPts val="1400"/>
              <a:buFont typeface="Calibri"/>
              <a:buChar char="•"/>
            </a:pPr>
            <a:r>
              <a:rPr lang="es-ES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Compartir las referencias, los PDF, las anotaciones y los subrayados</a:t>
            </a:r>
            <a:endParaRPr/>
          </a:p>
          <a:p>
            <a:pPr marL="285750" marR="0" lvl="0" indent="-234632" algn="l" rtl="0">
              <a:lnSpc>
                <a:spcPct val="100000"/>
              </a:lnSpc>
              <a:spcBef>
                <a:spcPts val="882"/>
              </a:spcBef>
              <a:spcAft>
                <a:spcPts val="882"/>
              </a:spcAft>
              <a:buClr>
                <a:srgbClr val="FFAB61"/>
              </a:buClr>
              <a:buSzPts val="1400"/>
              <a:buFont typeface="Calibri"/>
              <a:buChar char="•"/>
            </a:pPr>
            <a:r>
              <a:rPr lang="es-ES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Hace funciones de </a:t>
            </a:r>
            <a:r>
              <a:rPr lang="es-ES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red social científica</a:t>
            </a:r>
            <a:r>
              <a:rPr lang="es-ES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permitiendo el contacto con otros investigadores en nuestro campo</a:t>
            </a:r>
            <a:endParaRPr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1" name="Google Shape;91;p16"/>
          <p:cNvSpPr/>
          <p:nvPr/>
        </p:nvSpPr>
        <p:spPr>
          <a:xfrm>
            <a:off x="3165049" y="1093339"/>
            <a:ext cx="1719792" cy="1719792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6"/>
          <p:cNvSpPr txBox="1"/>
          <p:nvPr/>
        </p:nvSpPr>
        <p:spPr>
          <a:xfrm>
            <a:off x="3365061" y="1266537"/>
            <a:ext cx="1350600" cy="9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AB61"/>
              </a:buClr>
              <a:buSzPts val="2205"/>
              <a:buFont typeface="Calibri"/>
              <a:buChar char="•"/>
            </a:pPr>
            <a:r>
              <a:rPr lang="es-ES" sz="147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Almacenar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AB61"/>
              </a:buClr>
              <a:buSzPts val="2205"/>
              <a:buFont typeface="Calibri"/>
              <a:buChar char="•"/>
            </a:pPr>
            <a:r>
              <a:rPr lang="es-ES" sz="147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Organizar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AB61"/>
              </a:buClr>
              <a:buSzPts val="2205"/>
              <a:buFont typeface="Calibri"/>
              <a:buChar char="•"/>
            </a:pPr>
            <a:r>
              <a:rPr lang="es-ES" sz="147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Recuperar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AB61"/>
              </a:buClr>
              <a:buSzPts val="2205"/>
              <a:buFont typeface="Calibri"/>
              <a:buChar char="•"/>
            </a:pPr>
            <a:r>
              <a:rPr lang="es-ES" sz="147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Utilizar</a:t>
            </a:r>
            <a:endParaRPr/>
          </a:p>
        </p:txBody>
      </p:sp>
      <p:pic>
        <p:nvPicPr>
          <p:cNvPr id="93" name="Google Shape;93;p16" descr="Resultado de imagen de mendeley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27970" y="233104"/>
            <a:ext cx="2555401" cy="1510009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6"/>
          <p:cNvSpPr txBox="1"/>
          <p:nvPr/>
        </p:nvSpPr>
        <p:spPr>
          <a:xfrm>
            <a:off x="259542" y="2813126"/>
            <a:ext cx="2501700" cy="134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64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Además, Mendeley nos permite una serie de cosas que facilitan nuestro trabajo</a:t>
            </a:r>
            <a:endParaRPr/>
          </a:p>
        </p:txBody>
      </p:sp>
      <p:sp>
        <p:nvSpPr>
          <p:cNvPr id="95" name="Google Shape;95;p16"/>
          <p:cNvSpPr/>
          <p:nvPr/>
        </p:nvSpPr>
        <p:spPr>
          <a:xfrm>
            <a:off x="2455" y="-1"/>
            <a:ext cx="3938764" cy="10152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6"/>
          <p:cNvSpPr txBox="1"/>
          <p:nvPr/>
        </p:nvSpPr>
        <p:spPr>
          <a:xfrm>
            <a:off x="32826" y="414408"/>
            <a:ext cx="3903780" cy="497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QUÉ ES MENDELEY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7" name="Google Shape;97;p16"/>
          <p:cNvSpPr txBox="1"/>
          <p:nvPr/>
        </p:nvSpPr>
        <p:spPr>
          <a:xfrm>
            <a:off x="259544" y="1443067"/>
            <a:ext cx="2905506" cy="9251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64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Mendeley es un </a:t>
            </a:r>
            <a:r>
              <a:rPr lang="es-ES" sz="1764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gestor bibliográfico </a:t>
            </a:r>
            <a:r>
              <a:rPr lang="es-ES" sz="1764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que sirve para </a:t>
            </a:r>
            <a:endParaRPr/>
          </a:p>
        </p:txBody>
      </p:sp>
      <p:sp>
        <p:nvSpPr>
          <p:cNvPr id="98" name="Google Shape;98;p16"/>
          <p:cNvSpPr txBox="1"/>
          <p:nvPr/>
        </p:nvSpPr>
        <p:spPr>
          <a:xfrm>
            <a:off x="4867695" y="1756177"/>
            <a:ext cx="2915109" cy="44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64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referencias bibliográficas. </a:t>
            </a:r>
            <a:endParaRPr sz="1764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99" name="Google Shape;99;p16"/>
          <p:cNvCxnSpPr/>
          <p:nvPr/>
        </p:nvCxnSpPr>
        <p:spPr>
          <a:xfrm>
            <a:off x="423889" y="4143300"/>
            <a:ext cx="4392300" cy="341700"/>
          </a:xfrm>
          <a:prstGeom prst="bentConnector3">
            <a:avLst>
              <a:gd name="adj1" fmla="val 52533"/>
            </a:avLst>
          </a:prstGeom>
          <a:noFill/>
          <a:ln w="76200" cap="flat" cmpd="sng">
            <a:solidFill>
              <a:srgbClr val="FFCB57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7"/>
          <p:cNvPicPr preferRelativeResize="0"/>
          <p:nvPr/>
        </p:nvPicPr>
        <p:blipFill rotWithShape="1">
          <a:blip r:embed="rId3">
            <a:alphaModFix/>
          </a:blip>
          <a:srcRect b="14749"/>
          <a:stretch/>
        </p:blipFill>
        <p:spPr>
          <a:xfrm>
            <a:off x="4310157" y="2705429"/>
            <a:ext cx="573074" cy="571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6957" y="2725806"/>
            <a:ext cx="536221" cy="621788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7"/>
          <p:cNvSpPr/>
          <p:nvPr/>
        </p:nvSpPr>
        <p:spPr>
          <a:xfrm>
            <a:off x="-9337" y="610"/>
            <a:ext cx="3939646" cy="10152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7"/>
          <p:cNvSpPr txBox="1"/>
          <p:nvPr/>
        </p:nvSpPr>
        <p:spPr>
          <a:xfrm>
            <a:off x="0" y="16517"/>
            <a:ext cx="3956067" cy="513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HACERSE UNA CUENTA </a:t>
            </a:r>
            <a:endParaRPr/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 MENDELEY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8" name="Google Shape;108;p17"/>
          <p:cNvSpPr txBox="1"/>
          <p:nvPr/>
        </p:nvSpPr>
        <p:spPr>
          <a:xfrm>
            <a:off x="2220334" y="4916963"/>
            <a:ext cx="733484" cy="586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83295" y="1394877"/>
            <a:ext cx="2533155" cy="195285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7"/>
          <p:cNvSpPr txBox="1"/>
          <p:nvPr/>
        </p:nvSpPr>
        <p:spPr>
          <a:xfrm>
            <a:off x="282905" y="3345087"/>
            <a:ext cx="3745168" cy="242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75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Ir a </a:t>
            </a:r>
            <a:r>
              <a:rPr lang="es-ES" sz="975" b="0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6"/>
              </a:rPr>
              <a:t>http://mendeley.com</a:t>
            </a:r>
            <a:r>
              <a:rPr lang="es-ES" sz="975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y pulsar en “Create Account”.</a:t>
            </a:r>
            <a:endParaRPr/>
          </a:p>
        </p:txBody>
      </p:sp>
      <p:pic>
        <p:nvPicPr>
          <p:cNvPr id="111" name="Google Shape;111;p1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215786" y="796966"/>
            <a:ext cx="3085431" cy="2459789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7"/>
          <p:cNvSpPr txBox="1"/>
          <p:nvPr/>
        </p:nvSpPr>
        <p:spPr>
          <a:xfrm>
            <a:off x="4597190" y="3345087"/>
            <a:ext cx="4012188" cy="542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75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Completar los datos que se solicitan. Si tu universidad tiene cuenta institucional, es importante utilizar la cuenta de correo de la universidad.</a:t>
            </a:r>
            <a:endParaRPr/>
          </a:p>
        </p:txBody>
      </p:sp>
      <p:pic>
        <p:nvPicPr>
          <p:cNvPr id="113" name="Google Shape;113;p17" descr="mà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10091" y="4132900"/>
            <a:ext cx="958563" cy="532143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7"/>
          <p:cNvSpPr/>
          <p:nvPr/>
        </p:nvSpPr>
        <p:spPr>
          <a:xfrm>
            <a:off x="1361425" y="4249476"/>
            <a:ext cx="6133985" cy="415568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rgbClr val="829E9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7175" tIns="67175" rIns="67175" bIns="67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7"/>
          <p:cNvSpPr txBox="1"/>
          <p:nvPr/>
        </p:nvSpPr>
        <p:spPr>
          <a:xfrm>
            <a:off x="1422520" y="4293676"/>
            <a:ext cx="6756508" cy="242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75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Ya tenemos nuestra cuenta Mendeley y podemos instalar Mendeley Desktop y utilizar el gestor bibliográfico.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/>
          <p:nvPr/>
        </p:nvSpPr>
        <p:spPr>
          <a:xfrm>
            <a:off x="2220334" y="4916963"/>
            <a:ext cx="733484" cy="586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8"/>
          <p:cNvSpPr/>
          <p:nvPr/>
        </p:nvSpPr>
        <p:spPr>
          <a:xfrm>
            <a:off x="-5154" y="612"/>
            <a:ext cx="4408715" cy="10152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8"/>
          <p:cNvSpPr txBox="1"/>
          <p:nvPr/>
        </p:nvSpPr>
        <p:spPr>
          <a:xfrm>
            <a:off x="-5154" y="20440"/>
            <a:ext cx="4389461" cy="733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CÓMO FUNCIONA MENDELEY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23" name="Google Shape;123;p18"/>
          <p:cNvSpPr/>
          <p:nvPr/>
        </p:nvSpPr>
        <p:spPr>
          <a:xfrm>
            <a:off x="5383050" y="788674"/>
            <a:ext cx="3152400" cy="2603700"/>
          </a:xfrm>
          <a:prstGeom prst="rect">
            <a:avLst/>
          </a:prstGeom>
          <a:solidFill>
            <a:srgbClr val="F2F2F2"/>
          </a:solidFill>
          <a:ln w="28575" cap="flat" cmpd="sng">
            <a:solidFill>
              <a:srgbClr val="829E9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252032" marR="0" lvl="0" indent="-252032" algn="l" rtl="0">
              <a:lnSpc>
                <a:spcPct val="100000"/>
              </a:lnSpc>
              <a:spcBef>
                <a:spcPts val="882"/>
              </a:spcBef>
              <a:spcAft>
                <a:spcPts val="0"/>
              </a:spcAft>
              <a:buClr>
                <a:srgbClr val="FFAB61"/>
              </a:buClr>
              <a:buSzPts val="1463"/>
              <a:buFont typeface="Calibri"/>
              <a:buChar char="•"/>
            </a:pPr>
            <a:r>
              <a:rPr lang="es-ES" sz="975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Mendeley trabaja con un programa de escritorio llamado </a:t>
            </a:r>
            <a:r>
              <a:rPr lang="es-ES" sz="975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Mendeley Desktop</a:t>
            </a:r>
            <a:r>
              <a:rPr lang="es-ES" sz="975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. Con </a:t>
            </a:r>
            <a:r>
              <a:rPr lang="es-ES" sz="975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MD</a:t>
            </a:r>
            <a:r>
              <a:rPr lang="es-ES" sz="975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r>
              <a:rPr lang="es-ES" sz="975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almacenamos</a:t>
            </a:r>
            <a:r>
              <a:rPr lang="es-ES" sz="975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las referencias, las </a:t>
            </a:r>
            <a:r>
              <a:rPr lang="es-ES" sz="975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organizamos</a:t>
            </a:r>
            <a:r>
              <a:rPr lang="es-ES" sz="975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y, posteriormente, las </a:t>
            </a:r>
            <a:r>
              <a:rPr lang="es-ES" sz="975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utilizaremos</a:t>
            </a:r>
            <a:r>
              <a:rPr lang="es-ES" sz="975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en nuestros trabajos.</a:t>
            </a:r>
            <a:endParaRPr/>
          </a:p>
          <a:p>
            <a:pPr marL="252032" marR="0" lvl="0" indent="-252032" algn="l" rtl="0">
              <a:lnSpc>
                <a:spcPct val="100000"/>
              </a:lnSpc>
              <a:spcBef>
                <a:spcPts val="882"/>
              </a:spcBef>
              <a:spcAft>
                <a:spcPts val="0"/>
              </a:spcAft>
              <a:buClr>
                <a:srgbClr val="FFAB61"/>
              </a:buClr>
              <a:buSzPts val="1463"/>
              <a:buFont typeface="Calibri"/>
              <a:buChar char="•"/>
            </a:pPr>
            <a:r>
              <a:rPr lang="es-ES" sz="975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MD guarda nuestras referencias y PDF en la nube</a:t>
            </a:r>
            <a:r>
              <a:rPr lang="es-ES" sz="975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. </a:t>
            </a:r>
            <a:r>
              <a:rPr lang="es-ES" sz="975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Se sincroniza</a:t>
            </a:r>
            <a:r>
              <a:rPr lang="es-ES" sz="975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cada vez que lo solicitemos o cuando abrimos o cerramos el programa.</a:t>
            </a:r>
            <a:endParaRPr/>
          </a:p>
          <a:p>
            <a:pPr marL="252032" marR="0" lvl="0" indent="-252032" algn="l" rtl="0">
              <a:lnSpc>
                <a:spcPct val="100000"/>
              </a:lnSpc>
              <a:spcBef>
                <a:spcPts val="882"/>
              </a:spcBef>
              <a:spcAft>
                <a:spcPts val="0"/>
              </a:spcAft>
              <a:buClr>
                <a:srgbClr val="FFAB61"/>
              </a:buClr>
              <a:buSzPts val="1463"/>
              <a:buFont typeface="Calibri"/>
              <a:buChar char="•"/>
            </a:pPr>
            <a:r>
              <a:rPr lang="es-ES" sz="975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Independientemente del ordenador, Tablet o Smartphone </a:t>
            </a:r>
            <a:r>
              <a:rPr lang="es-ES" sz="975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que utilicemos, al loguearnos en MD, siempre tendremos la </a:t>
            </a:r>
            <a:r>
              <a:rPr lang="es-ES" sz="975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última versión </a:t>
            </a:r>
            <a:r>
              <a:rPr lang="es-ES" sz="975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 nuestra base de datos de referencias bibliográficas.</a:t>
            </a:r>
            <a:endParaRPr sz="975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24" name="Google Shape;124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3738" y="1176654"/>
            <a:ext cx="4643787" cy="37541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19"/>
          <p:cNvPicPr preferRelativeResize="0"/>
          <p:nvPr/>
        </p:nvPicPr>
        <p:blipFill rotWithShape="1">
          <a:blip r:embed="rId3">
            <a:alphaModFix/>
          </a:blip>
          <a:srcRect b="15745"/>
          <a:stretch/>
        </p:blipFill>
        <p:spPr>
          <a:xfrm>
            <a:off x="4663320" y="3252478"/>
            <a:ext cx="573074" cy="5650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9"/>
          <p:cNvPicPr preferRelativeResize="0"/>
          <p:nvPr/>
        </p:nvPicPr>
        <p:blipFill rotWithShape="1">
          <a:blip r:embed="rId4">
            <a:alphaModFix/>
          </a:blip>
          <a:srcRect b="12416"/>
          <a:stretch/>
        </p:blipFill>
        <p:spPr>
          <a:xfrm>
            <a:off x="229487" y="3277361"/>
            <a:ext cx="573074" cy="582003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9"/>
          <p:cNvSpPr/>
          <p:nvPr/>
        </p:nvSpPr>
        <p:spPr>
          <a:xfrm>
            <a:off x="6641850" y="115025"/>
            <a:ext cx="1930500" cy="1855800"/>
          </a:xfrm>
          <a:prstGeom prst="ellipse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9"/>
          <p:cNvSpPr txBox="1"/>
          <p:nvPr/>
        </p:nvSpPr>
        <p:spPr>
          <a:xfrm>
            <a:off x="2220334" y="4916963"/>
            <a:ext cx="733484" cy="586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3" name="Google Shape;133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44114" y="2196770"/>
            <a:ext cx="3306626" cy="149109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9"/>
          <p:cNvSpPr txBox="1"/>
          <p:nvPr/>
        </p:nvSpPr>
        <p:spPr>
          <a:xfrm>
            <a:off x="229487" y="3924574"/>
            <a:ext cx="4125708" cy="392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75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En cualquier página de </a:t>
            </a:r>
            <a:r>
              <a:rPr lang="es-ES" sz="975" b="0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6"/>
              </a:rPr>
              <a:t>http://mendeley.com</a:t>
            </a:r>
            <a:r>
              <a:rPr lang="es-ES" sz="975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, al final, tenemos la opción de descargar el “Reference Manager” (Mendeley Desktop).</a:t>
            </a:r>
            <a:endParaRPr/>
          </a:p>
        </p:txBody>
      </p:sp>
      <p:pic>
        <p:nvPicPr>
          <p:cNvPr id="135" name="Google Shape;135;p1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394432" y="2032849"/>
            <a:ext cx="3236742" cy="1800989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9"/>
          <p:cNvSpPr txBox="1"/>
          <p:nvPr/>
        </p:nvSpPr>
        <p:spPr>
          <a:xfrm>
            <a:off x="4702179" y="3924574"/>
            <a:ext cx="4125708" cy="242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75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Seguimos las instrucciones y pulsamos para descargar el programa.</a:t>
            </a:r>
            <a:endParaRPr/>
          </a:p>
        </p:txBody>
      </p:sp>
      <p:sp>
        <p:nvSpPr>
          <p:cNvPr id="137" name="Google Shape;137;p19"/>
          <p:cNvSpPr/>
          <p:nvPr/>
        </p:nvSpPr>
        <p:spPr>
          <a:xfrm>
            <a:off x="-9806" y="610"/>
            <a:ext cx="3939646" cy="10152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19"/>
          <p:cNvSpPr txBox="1"/>
          <p:nvPr/>
        </p:nvSpPr>
        <p:spPr>
          <a:xfrm>
            <a:off x="42179" y="3405"/>
            <a:ext cx="3867670" cy="722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INSTALAR</a:t>
            </a:r>
            <a:endParaRPr/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MENDELEY DESKTOP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39" name="Google Shape;139;p1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033725" y="404725"/>
            <a:ext cx="1209600" cy="127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1169</Words>
  <Application>Microsoft Office PowerPoint</Application>
  <PresentationFormat>Personalizado</PresentationFormat>
  <Paragraphs>118</Paragraphs>
  <Slides>17</Slides>
  <Notes>15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7" baseType="lpstr">
      <vt:lpstr>Arial</vt:lpstr>
      <vt:lpstr>Calibri</vt:lpstr>
      <vt:lpstr>Franklin Gothic</vt:lpstr>
      <vt:lpstr>Verdana</vt:lpstr>
      <vt:lpstr>Source Sans Pro</vt:lpstr>
      <vt:lpstr>Noto Sans Symbols</vt:lpstr>
      <vt:lpstr>Bliss Pro</vt:lpstr>
      <vt:lpstr>Candara</vt:lpstr>
      <vt:lpstr>Cambria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Garbiñe Ustarroz</dc:creator>
  <cp:lastModifiedBy>Garbiñe Ustarroz</cp:lastModifiedBy>
  <cp:revision>3</cp:revision>
  <dcterms:modified xsi:type="dcterms:W3CDTF">2019-07-18T14:14:31Z</dcterms:modified>
</cp:coreProperties>
</file>