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60" r:id="rId7"/>
    <p:sldId id="258" r:id="rId8"/>
    <p:sldId id="272" r:id="rId9"/>
    <p:sldId id="259" r:id="rId10"/>
    <p:sldId id="271" r:id="rId11"/>
    <p:sldId id="266" r:id="rId12"/>
    <p:sldId id="276" r:id="rId13"/>
    <p:sldId id="277" r:id="rId14"/>
    <p:sldId id="278" r:id="rId15"/>
    <p:sldId id="281" r:id="rId16"/>
    <p:sldId id="279" r:id="rId17"/>
    <p:sldId id="280" r:id="rId18"/>
    <p:sldId id="270" r:id="rId19"/>
    <p:sldId id="262" r:id="rId20"/>
    <p:sldId id="267" r:id="rId21"/>
    <p:sldId id="265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4" roundtripDataSignature="AMtx7miAOSJ5MyuOGaB09uxN/NNdB3DV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356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customschemas.google.com/relationships/presentationmetadata" Target="meta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9BD52-D181-48D7-B4EB-729959B75333}" type="doc">
      <dgm:prSet loTypeId="urn:microsoft.com/office/officeart/2009/layout/CircleArrow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096D492-6072-4C08-A951-1005F652A9DD}">
      <dgm:prSet phldrT="[Texto]" custT="1"/>
      <dgm:spPr/>
      <dgm:t>
        <a:bodyPr/>
        <a:lstStyle/>
        <a:p>
          <a:r>
            <a:rPr lang="es-ES" sz="1700" dirty="0"/>
            <a:t>Proyecto Piloto UC3M</a:t>
          </a:r>
        </a:p>
      </dgm:t>
    </dgm:pt>
    <dgm:pt modelId="{1DA0377E-2927-49B5-9A8C-AB21071D8A9A}" type="parTrans" cxnId="{02F8D311-247C-4EF0-A177-C73E0329E2A8}">
      <dgm:prSet/>
      <dgm:spPr/>
      <dgm:t>
        <a:bodyPr/>
        <a:lstStyle/>
        <a:p>
          <a:endParaRPr lang="es-ES"/>
        </a:p>
      </dgm:t>
    </dgm:pt>
    <dgm:pt modelId="{8F808264-3C87-47DC-82DD-D3EA00935BE3}" type="sibTrans" cxnId="{02F8D311-247C-4EF0-A177-C73E0329E2A8}">
      <dgm:prSet/>
      <dgm:spPr/>
      <dgm:t>
        <a:bodyPr/>
        <a:lstStyle/>
        <a:p>
          <a:endParaRPr lang="es-ES"/>
        </a:p>
      </dgm:t>
    </dgm:pt>
    <dgm:pt modelId="{7029AEC2-FD1C-4D55-A46E-9D2C4DD903D1}">
      <dgm:prSet phldrT="[Texto]"/>
      <dgm:spPr/>
      <dgm:t>
        <a:bodyPr/>
        <a:lstStyle/>
        <a:p>
          <a:r>
            <a:rPr lang="es-ES" dirty="0"/>
            <a:t>Proyecto europeo YUFERING </a:t>
          </a:r>
        </a:p>
      </dgm:t>
    </dgm:pt>
    <dgm:pt modelId="{2570DA05-512C-401F-A39E-4F15CCA69928}" type="parTrans" cxnId="{879EA1C1-E8D6-42BE-AEC1-3F5351B5FB04}">
      <dgm:prSet/>
      <dgm:spPr/>
      <dgm:t>
        <a:bodyPr/>
        <a:lstStyle/>
        <a:p>
          <a:endParaRPr lang="es-ES"/>
        </a:p>
      </dgm:t>
    </dgm:pt>
    <dgm:pt modelId="{732C73F1-E49E-4D09-AE31-4E52872DFCD0}" type="sibTrans" cxnId="{879EA1C1-E8D6-42BE-AEC1-3F5351B5FB04}">
      <dgm:prSet/>
      <dgm:spPr/>
      <dgm:t>
        <a:bodyPr/>
        <a:lstStyle/>
        <a:p>
          <a:endParaRPr lang="es-ES"/>
        </a:p>
      </dgm:t>
    </dgm:pt>
    <dgm:pt modelId="{BCDF8EED-4EB6-46D5-ABD5-85B25A300465}">
      <dgm:prSet phldrT="[Texto]"/>
      <dgm:spPr/>
      <dgm:t>
        <a:bodyPr/>
        <a:lstStyle/>
        <a:p>
          <a:r>
            <a:rPr lang="es-ES" dirty="0"/>
            <a:t>Convocatorias anuales UC3M</a:t>
          </a:r>
        </a:p>
      </dgm:t>
    </dgm:pt>
    <dgm:pt modelId="{1EE4FF3A-1734-4509-B9DF-F57494A036C4}" type="parTrans" cxnId="{4230A70B-9DDE-4C4A-9B1D-C52EC7EA54EE}">
      <dgm:prSet/>
      <dgm:spPr/>
      <dgm:t>
        <a:bodyPr/>
        <a:lstStyle/>
        <a:p>
          <a:endParaRPr lang="es-ES"/>
        </a:p>
      </dgm:t>
    </dgm:pt>
    <dgm:pt modelId="{A523AD26-2674-487B-83F9-A4E175A74546}" type="sibTrans" cxnId="{4230A70B-9DDE-4C4A-9B1D-C52EC7EA54EE}">
      <dgm:prSet/>
      <dgm:spPr/>
      <dgm:t>
        <a:bodyPr/>
        <a:lstStyle/>
        <a:p>
          <a:endParaRPr lang="es-ES"/>
        </a:p>
      </dgm:t>
    </dgm:pt>
    <dgm:pt modelId="{967E02EE-E7D6-4D99-B0F3-41D0776C845B}" type="pres">
      <dgm:prSet presAssocID="{D559BD52-D181-48D7-B4EB-729959B7533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F48DB138-FC8D-4B9A-A3C6-BD9903005F4E}" type="pres">
      <dgm:prSet presAssocID="{1096D492-6072-4C08-A951-1005F652A9DD}" presName="Accent1" presStyleCnt="0"/>
      <dgm:spPr/>
    </dgm:pt>
    <dgm:pt modelId="{8AB075F0-DAC4-42A5-9E9B-9DC06F82CDBF}" type="pres">
      <dgm:prSet presAssocID="{1096D492-6072-4C08-A951-1005F652A9DD}" presName="Accent" presStyleLbl="node1" presStyleIdx="0" presStyleCnt="3"/>
      <dgm:spPr>
        <a:gradFill rotWithShape="0">
          <a:gsLst>
            <a:gs pos="50000">
              <a:srgbClr val="6390EB"/>
            </a:gs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</a:gradFill>
      </dgm:spPr>
    </dgm:pt>
    <dgm:pt modelId="{22F63BF7-5052-4370-94DA-FD251550EC07}" type="pres">
      <dgm:prSet presAssocID="{1096D492-6072-4C08-A951-1005F652A9DD}" presName="Parent1" presStyleLbl="revTx" presStyleIdx="0" presStyleCnt="3" custLinFactNeighborY="-21644">
        <dgm:presLayoutVars>
          <dgm:chMax val="1"/>
          <dgm:chPref val="1"/>
          <dgm:bulletEnabled val="1"/>
        </dgm:presLayoutVars>
      </dgm:prSet>
      <dgm:spPr/>
    </dgm:pt>
    <dgm:pt modelId="{7BEC9418-2133-4AEA-970D-BDC9679C89EA}" type="pres">
      <dgm:prSet presAssocID="{7029AEC2-FD1C-4D55-A46E-9D2C4DD903D1}" presName="Accent2" presStyleCnt="0"/>
      <dgm:spPr/>
    </dgm:pt>
    <dgm:pt modelId="{95349E71-E8FB-443F-BE17-5FAD58E4A704}" type="pres">
      <dgm:prSet presAssocID="{7029AEC2-FD1C-4D55-A46E-9D2C4DD903D1}" presName="Accent" presStyleLbl="node1" presStyleIdx="1" presStyleCnt="3"/>
      <dgm:spPr/>
    </dgm:pt>
    <dgm:pt modelId="{32AC3514-C328-445B-8729-667ED982F82D}" type="pres">
      <dgm:prSet presAssocID="{7029AEC2-FD1C-4D55-A46E-9D2C4DD903D1}" presName="Parent2" presStyleLbl="revTx" presStyleIdx="1" presStyleCnt="3" custLinFactNeighborX="637" custLinFactNeighborY="-2240">
        <dgm:presLayoutVars>
          <dgm:chMax val="1"/>
          <dgm:chPref val="1"/>
          <dgm:bulletEnabled val="1"/>
        </dgm:presLayoutVars>
      </dgm:prSet>
      <dgm:spPr/>
    </dgm:pt>
    <dgm:pt modelId="{3549635D-1194-4AE8-9275-AD3A20E9ECAE}" type="pres">
      <dgm:prSet presAssocID="{BCDF8EED-4EB6-46D5-ABD5-85B25A300465}" presName="Accent3" presStyleCnt="0"/>
      <dgm:spPr/>
    </dgm:pt>
    <dgm:pt modelId="{2F242B0E-8A63-428E-B635-484C3ACCB8FC}" type="pres">
      <dgm:prSet presAssocID="{BCDF8EED-4EB6-46D5-ABD5-85B25A300465}" presName="Accent" presStyleLbl="node1" presStyleIdx="2" presStyleCnt="3"/>
      <dgm:spPr/>
    </dgm:pt>
    <dgm:pt modelId="{B9BEC44D-520B-4F10-8AE0-8ED9F09E91A1}" type="pres">
      <dgm:prSet presAssocID="{BCDF8EED-4EB6-46D5-ABD5-85B25A300465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4230A70B-9DDE-4C4A-9B1D-C52EC7EA54EE}" srcId="{D559BD52-D181-48D7-B4EB-729959B75333}" destId="{BCDF8EED-4EB6-46D5-ABD5-85B25A300465}" srcOrd="2" destOrd="0" parTransId="{1EE4FF3A-1734-4509-B9DF-F57494A036C4}" sibTransId="{A523AD26-2674-487B-83F9-A4E175A74546}"/>
    <dgm:cxn modelId="{02F8D311-247C-4EF0-A177-C73E0329E2A8}" srcId="{D559BD52-D181-48D7-B4EB-729959B75333}" destId="{1096D492-6072-4C08-A951-1005F652A9DD}" srcOrd="0" destOrd="0" parTransId="{1DA0377E-2927-49B5-9A8C-AB21071D8A9A}" sibTransId="{8F808264-3C87-47DC-82DD-D3EA00935BE3}"/>
    <dgm:cxn modelId="{D9340962-6511-4C60-A5A7-E42971410114}" type="presOf" srcId="{1096D492-6072-4C08-A951-1005F652A9DD}" destId="{22F63BF7-5052-4370-94DA-FD251550EC07}" srcOrd="0" destOrd="0" presId="urn:microsoft.com/office/officeart/2009/layout/CircleArrowProcess"/>
    <dgm:cxn modelId="{13481750-D807-4ADB-90A5-CCCFED0F0271}" type="presOf" srcId="{BCDF8EED-4EB6-46D5-ABD5-85B25A300465}" destId="{B9BEC44D-520B-4F10-8AE0-8ED9F09E91A1}" srcOrd="0" destOrd="0" presId="urn:microsoft.com/office/officeart/2009/layout/CircleArrowProcess"/>
    <dgm:cxn modelId="{7687D3A6-23F8-45C8-9470-53E094FED70E}" type="presOf" srcId="{D559BD52-D181-48D7-B4EB-729959B75333}" destId="{967E02EE-E7D6-4D99-B0F3-41D0776C845B}" srcOrd="0" destOrd="0" presId="urn:microsoft.com/office/officeart/2009/layout/CircleArrowProcess"/>
    <dgm:cxn modelId="{879EA1C1-E8D6-42BE-AEC1-3F5351B5FB04}" srcId="{D559BD52-D181-48D7-B4EB-729959B75333}" destId="{7029AEC2-FD1C-4D55-A46E-9D2C4DD903D1}" srcOrd="1" destOrd="0" parTransId="{2570DA05-512C-401F-A39E-4F15CCA69928}" sibTransId="{732C73F1-E49E-4D09-AE31-4E52872DFCD0}"/>
    <dgm:cxn modelId="{14A445EC-5F54-41C1-B9F4-1C42703B9695}" type="presOf" srcId="{7029AEC2-FD1C-4D55-A46E-9D2C4DD903D1}" destId="{32AC3514-C328-445B-8729-667ED982F82D}" srcOrd="0" destOrd="0" presId="urn:microsoft.com/office/officeart/2009/layout/CircleArrowProcess"/>
    <dgm:cxn modelId="{09C04287-E794-480D-9F45-77C539BA0ECC}" type="presParOf" srcId="{967E02EE-E7D6-4D99-B0F3-41D0776C845B}" destId="{F48DB138-FC8D-4B9A-A3C6-BD9903005F4E}" srcOrd="0" destOrd="0" presId="urn:microsoft.com/office/officeart/2009/layout/CircleArrowProcess"/>
    <dgm:cxn modelId="{059797F7-036E-474F-B456-987951E3374A}" type="presParOf" srcId="{F48DB138-FC8D-4B9A-A3C6-BD9903005F4E}" destId="{8AB075F0-DAC4-42A5-9E9B-9DC06F82CDBF}" srcOrd="0" destOrd="0" presId="urn:microsoft.com/office/officeart/2009/layout/CircleArrowProcess"/>
    <dgm:cxn modelId="{5C035728-2444-4BF8-A34B-5B7042122A50}" type="presParOf" srcId="{967E02EE-E7D6-4D99-B0F3-41D0776C845B}" destId="{22F63BF7-5052-4370-94DA-FD251550EC07}" srcOrd="1" destOrd="0" presId="urn:microsoft.com/office/officeart/2009/layout/CircleArrowProcess"/>
    <dgm:cxn modelId="{7984FBAB-81CE-4BB2-AA51-5777B96A9ECF}" type="presParOf" srcId="{967E02EE-E7D6-4D99-B0F3-41D0776C845B}" destId="{7BEC9418-2133-4AEA-970D-BDC9679C89EA}" srcOrd="2" destOrd="0" presId="urn:microsoft.com/office/officeart/2009/layout/CircleArrowProcess"/>
    <dgm:cxn modelId="{0707F86A-C0E2-42F2-97FB-45B3ED5183D0}" type="presParOf" srcId="{7BEC9418-2133-4AEA-970D-BDC9679C89EA}" destId="{95349E71-E8FB-443F-BE17-5FAD58E4A704}" srcOrd="0" destOrd="0" presId="urn:microsoft.com/office/officeart/2009/layout/CircleArrowProcess"/>
    <dgm:cxn modelId="{BE75B658-272D-4345-87E0-A8B16D9B6A83}" type="presParOf" srcId="{967E02EE-E7D6-4D99-B0F3-41D0776C845B}" destId="{32AC3514-C328-445B-8729-667ED982F82D}" srcOrd="3" destOrd="0" presId="urn:microsoft.com/office/officeart/2009/layout/CircleArrowProcess"/>
    <dgm:cxn modelId="{77DC77FB-8896-49B0-9E4A-BE59AC996291}" type="presParOf" srcId="{967E02EE-E7D6-4D99-B0F3-41D0776C845B}" destId="{3549635D-1194-4AE8-9275-AD3A20E9ECAE}" srcOrd="4" destOrd="0" presId="urn:microsoft.com/office/officeart/2009/layout/CircleArrowProcess"/>
    <dgm:cxn modelId="{4E116613-BFDC-444C-8D9A-32D73F0D3F12}" type="presParOf" srcId="{3549635D-1194-4AE8-9275-AD3A20E9ECAE}" destId="{2F242B0E-8A63-428E-B635-484C3ACCB8FC}" srcOrd="0" destOrd="0" presId="urn:microsoft.com/office/officeart/2009/layout/CircleArrowProcess"/>
    <dgm:cxn modelId="{1B73895E-6B30-4B2D-8501-FEB31CDD2B8A}" type="presParOf" srcId="{967E02EE-E7D6-4D99-B0F3-41D0776C845B}" destId="{B9BEC44D-520B-4F10-8AE0-8ED9F09E91A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B075F0-DAC4-42A5-9E9B-9DC06F82CDBF}">
      <dsp:nvSpPr>
        <dsp:cNvPr id="0" name=""/>
        <dsp:cNvSpPr/>
      </dsp:nvSpPr>
      <dsp:spPr>
        <a:xfrm>
          <a:off x="3122127" y="0"/>
          <a:ext cx="2608149" cy="26085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50000">
              <a:srgbClr val="6390EB"/>
            </a:gs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2F63BF7-5052-4370-94DA-FD251550EC07}">
      <dsp:nvSpPr>
        <dsp:cNvPr id="0" name=""/>
        <dsp:cNvSpPr/>
      </dsp:nvSpPr>
      <dsp:spPr>
        <a:xfrm>
          <a:off x="3698614" y="784958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Proyecto Piloto UC3M</a:t>
          </a:r>
        </a:p>
      </dsp:txBody>
      <dsp:txXfrm>
        <a:off x="3698614" y="784958"/>
        <a:ext cx="1449298" cy="724475"/>
      </dsp:txXfrm>
    </dsp:sp>
    <dsp:sp modelId="{95349E71-E8FB-443F-BE17-5FAD58E4A704}">
      <dsp:nvSpPr>
        <dsp:cNvPr id="0" name=""/>
        <dsp:cNvSpPr/>
      </dsp:nvSpPr>
      <dsp:spPr>
        <a:xfrm>
          <a:off x="2397723" y="1498803"/>
          <a:ext cx="2608149" cy="26085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2AC3514-C328-445B-8729-667ED982F82D}">
      <dsp:nvSpPr>
        <dsp:cNvPr id="0" name=""/>
        <dsp:cNvSpPr/>
      </dsp:nvSpPr>
      <dsp:spPr>
        <a:xfrm>
          <a:off x="2986380" y="2433009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Proyecto europeo YUFERING </a:t>
          </a:r>
        </a:p>
      </dsp:txBody>
      <dsp:txXfrm>
        <a:off x="2986380" y="2433009"/>
        <a:ext cx="1449298" cy="724475"/>
      </dsp:txXfrm>
    </dsp:sp>
    <dsp:sp modelId="{2F242B0E-8A63-428E-B635-484C3ACCB8FC}">
      <dsp:nvSpPr>
        <dsp:cNvPr id="0" name=""/>
        <dsp:cNvSpPr/>
      </dsp:nvSpPr>
      <dsp:spPr>
        <a:xfrm>
          <a:off x="3307759" y="3176964"/>
          <a:ext cx="2240804" cy="22417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BEC44D-520B-4F10-8AE0-8ED9F09E91A1}">
      <dsp:nvSpPr>
        <dsp:cNvPr id="0" name=""/>
        <dsp:cNvSpPr/>
      </dsp:nvSpPr>
      <dsp:spPr>
        <a:xfrm>
          <a:off x="3702042" y="3958878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Convocatorias anuales UC3M</a:t>
          </a:r>
        </a:p>
      </dsp:txBody>
      <dsp:txXfrm>
        <a:off x="3702042" y="3958878"/>
        <a:ext cx="1449298" cy="724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i-bremen.de/en/" TargetMode="External"/><Relationship Id="rId13" Type="http://schemas.openxmlformats.org/officeDocument/2006/relationships/hyperlink" Target="https://yufe.eu/" TargetMode="External"/><Relationship Id="rId3" Type="http://schemas.openxmlformats.org/officeDocument/2006/relationships/hyperlink" Target="https://www.maastrichtuniversity.nl/" TargetMode="External"/><Relationship Id="rId7" Type="http://schemas.openxmlformats.org/officeDocument/2006/relationships/hyperlink" Target="https://www.uantwerpen.be/en/" TargetMode="External"/><Relationship Id="rId12" Type="http://schemas.openxmlformats.org/officeDocument/2006/relationships/hyperlink" Target="https://uniri.hr/en/home/" TargetMode="External"/><Relationship Id="rId17" Type="http://schemas.openxmlformats.org/officeDocument/2006/relationships/image" Target="../media/image9.png"/><Relationship Id="rId2" Type="http://schemas.openxmlformats.org/officeDocument/2006/relationships/image" Target="../media/image3.png"/><Relationship Id="rId16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uc3m.es/Home" TargetMode="External"/><Relationship Id="rId11" Type="http://schemas.openxmlformats.org/officeDocument/2006/relationships/hyperlink" Target="https://www.essex.ac.uk/" TargetMode="External"/><Relationship Id="rId5" Type="http://schemas.openxmlformats.org/officeDocument/2006/relationships/hyperlink" Target="https://web.uniroma2.it/" TargetMode="External"/><Relationship Id="rId15" Type="http://schemas.openxmlformats.org/officeDocument/2006/relationships/hyperlink" Target="https://www.uc3m.es/openscience/fos" TargetMode="External"/><Relationship Id="rId10" Type="http://schemas.openxmlformats.org/officeDocument/2006/relationships/hyperlink" Target="https://www.uef.fi/en" TargetMode="External"/><Relationship Id="rId4" Type="http://schemas.openxmlformats.org/officeDocument/2006/relationships/hyperlink" Target="https://www.umk.pl/en/" TargetMode="External"/><Relationship Id="rId9" Type="http://schemas.openxmlformats.org/officeDocument/2006/relationships/hyperlink" Target="https://www.ucy.ac.cy/en/" TargetMode="External"/><Relationship Id="rId14" Type="http://schemas.openxmlformats.org/officeDocument/2006/relationships/hyperlink" Target="https://yufe.eu/yuferin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016/39141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c3m.es/openscience/fos202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hyperlink" Target="https://www.uc3m.es/openscience/sello-fo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s://www.uc3m.es/openscience/sello-fos-yufe" TargetMode="External"/><Relationship Id="rId4" Type="http://schemas.openxmlformats.org/officeDocument/2006/relationships/hyperlink" Target="https://www.uc3m.es/ss/Satellite/GruposInvestigacion/es/Detalle/Organismo_C/1371210195867/1371325139947" TargetMode="External"/><Relationship Id="rId9" Type="http://schemas.openxmlformats.org/officeDocument/2006/relationships/hyperlink" Target="https://yerun.eu/2022/02/yerun-open-science-awards-2021-congratulations-to-the-winners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marin@db.uc3m.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hyperlink" Target="mailto:eva.ortiz@uc3m.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c3m.es/openscience/unio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016/35707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-archivo.uc3m.e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atos.consorciomadrono.es/dataverse/UC3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016/37012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c3m.es/openscience/fos/fos-uc3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016/3914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10207064" cy="29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-914400" y="126116"/>
            <a:ext cx="1020706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0" y="0"/>
            <a:ext cx="1982924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-914400" y="103257"/>
            <a:ext cx="1982924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3649918" y="0"/>
            <a:ext cx="8542081" cy="293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2735518" y="126116"/>
            <a:ext cx="854208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es-E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oogle Shape;90;p1"/>
          <p:cNvGrpSpPr/>
          <p:nvPr/>
        </p:nvGrpSpPr>
        <p:grpSpPr>
          <a:xfrm>
            <a:off x="-3601" y="-17148"/>
            <a:ext cx="12195600" cy="6918329"/>
            <a:chOff x="210172" y="-81920"/>
            <a:chExt cx="12195600" cy="6918329"/>
          </a:xfrm>
        </p:grpSpPr>
        <p:sp>
          <p:nvSpPr>
            <p:cNvPr id="91" name="Google Shape;91;p1"/>
            <p:cNvSpPr/>
            <p:nvPr/>
          </p:nvSpPr>
          <p:spPr>
            <a:xfrm>
              <a:off x="210172" y="-81920"/>
              <a:ext cx="12195600" cy="6858000"/>
            </a:xfrm>
            <a:prstGeom prst="rect">
              <a:avLst/>
            </a:prstGeom>
            <a:solidFill>
              <a:srgbClr val="C4B9AC"/>
            </a:solidFill>
            <a:ln w="12700" cap="flat" cmpd="sng">
              <a:solidFill>
                <a:srgbClr val="C4B9AC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2" name="Google Shape;92;p1"/>
            <p:cNvGrpSpPr/>
            <p:nvPr/>
          </p:nvGrpSpPr>
          <p:grpSpPr>
            <a:xfrm>
              <a:off x="2120451" y="-64772"/>
              <a:ext cx="8071887" cy="6901181"/>
              <a:chOff x="-311478" y="-34467"/>
              <a:chExt cx="10694077" cy="11016771"/>
            </a:xfrm>
          </p:grpSpPr>
          <p:sp>
            <p:nvSpPr>
              <p:cNvPr id="93" name="Google Shape;93;p1"/>
              <p:cNvSpPr/>
              <p:nvPr/>
            </p:nvSpPr>
            <p:spPr>
              <a:xfrm>
                <a:off x="820653" y="273069"/>
                <a:ext cx="7560058" cy="10692003"/>
              </a:xfrm>
              <a:custGeom>
                <a:avLst/>
                <a:gdLst/>
                <a:ahLst/>
                <a:cxnLst/>
                <a:rect l="l" t="t" r="r" b="b"/>
                <a:pathLst>
                  <a:path w="7560057" h="10692003" extrusionOk="0">
                    <a:moveTo>
                      <a:pt x="0" y="0"/>
                    </a:moveTo>
                    <a:lnTo>
                      <a:pt x="7560057" y="0"/>
                    </a:lnTo>
                    <a:lnTo>
                      <a:pt x="7560057" y="10692003"/>
                    </a:lnTo>
                    <a:lnTo>
                      <a:pt x="0" y="1069200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4B9A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"/>
              <p:cNvSpPr/>
              <p:nvPr/>
            </p:nvSpPr>
            <p:spPr>
              <a:xfrm>
                <a:off x="487644" y="-34467"/>
                <a:ext cx="8107658" cy="11016771"/>
              </a:xfrm>
              <a:custGeom>
                <a:avLst/>
                <a:gdLst/>
                <a:ahLst/>
                <a:cxnLst/>
                <a:rect l="l" t="t" r="r" b="b"/>
                <a:pathLst>
                  <a:path w="7560054" h="10691999" extrusionOk="0">
                    <a:moveTo>
                      <a:pt x="0" y="0"/>
                    </a:moveTo>
                    <a:lnTo>
                      <a:pt x="1027976" y="0"/>
                    </a:lnTo>
                    <a:lnTo>
                      <a:pt x="3771798" y="8399945"/>
                    </a:lnTo>
                    <a:lnTo>
                      <a:pt x="6515608" y="0"/>
                    </a:lnTo>
                    <a:lnTo>
                      <a:pt x="7560054" y="0"/>
                    </a:lnTo>
                    <a:lnTo>
                      <a:pt x="7560054" y="4077088"/>
                    </a:lnTo>
                    <a:lnTo>
                      <a:pt x="5286402" y="10691999"/>
                    </a:lnTo>
                    <a:lnTo>
                      <a:pt x="2257170" y="10691999"/>
                    </a:lnTo>
                    <a:lnTo>
                      <a:pt x="0" y="41249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E4DD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7089257" y="865171"/>
                <a:ext cx="70193" cy="1286282"/>
              </a:xfrm>
              <a:custGeom>
                <a:avLst/>
                <a:gdLst/>
                <a:ahLst/>
                <a:cxnLst/>
                <a:rect l="l" t="t" r="r" b="b"/>
                <a:pathLst>
                  <a:path w="70193" h="1286281" extrusionOk="0">
                    <a:moveTo>
                      <a:pt x="0" y="0"/>
                    </a:moveTo>
                    <a:lnTo>
                      <a:pt x="70193" y="0"/>
                    </a:lnTo>
                    <a:lnTo>
                      <a:pt x="70193" y="1286281"/>
                    </a:lnTo>
                    <a:lnTo>
                      <a:pt x="0" y="12862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504E4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2541275" y="2353374"/>
                <a:ext cx="2059407" cy="5155570"/>
              </a:xfrm>
              <a:custGeom>
                <a:avLst/>
                <a:gdLst/>
                <a:ahLst/>
                <a:cxnLst/>
                <a:rect l="l" t="t" r="r" b="b"/>
                <a:pathLst>
                  <a:path w="2059407" h="5155570" extrusionOk="0">
                    <a:moveTo>
                      <a:pt x="2059407" y="0"/>
                    </a:moveTo>
                    <a:lnTo>
                      <a:pt x="2059407" y="732683"/>
                    </a:lnTo>
                    <a:lnTo>
                      <a:pt x="1960818" y="738167"/>
                    </a:lnTo>
                    <a:cubicBezTo>
                      <a:pt x="1327964" y="809833"/>
                      <a:pt x="950652" y="1405209"/>
                      <a:pt x="940841" y="2110833"/>
                    </a:cubicBezTo>
                    <a:lnTo>
                      <a:pt x="2059407" y="2110833"/>
                    </a:lnTo>
                    <a:lnTo>
                      <a:pt x="2059407" y="2800785"/>
                    </a:lnTo>
                    <a:lnTo>
                      <a:pt x="940841" y="2800785"/>
                    </a:lnTo>
                    <a:cubicBezTo>
                      <a:pt x="949344" y="3556819"/>
                      <a:pt x="1330490" y="4154045"/>
                      <a:pt x="1994598" y="4351424"/>
                    </a:cubicBezTo>
                    <a:lnTo>
                      <a:pt x="2059407" y="4367128"/>
                    </a:lnTo>
                    <a:lnTo>
                      <a:pt x="2059407" y="5155570"/>
                    </a:lnTo>
                    <a:lnTo>
                      <a:pt x="1955638" y="5143027"/>
                    </a:lnTo>
                    <a:cubicBezTo>
                      <a:pt x="618156" y="4946658"/>
                      <a:pt x="0" y="3839398"/>
                      <a:pt x="0" y="2560349"/>
                    </a:cubicBezTo>
                    <a:cubicBezTo>
                      <a:pt x="0" y="1102047"/>
                      <a:pt x="775058" y="65606"/>
                      <a:pt x="1973477" y="2253"/>
                    </a:cubicBezTo>
                    <a:lnTo>
                      <a:pt x="2059407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4555492" y="6430363"/>
                <a:ext cx="1954860" cy="1087196"/>
              </a:xfrm>
              <a:custGeom>
                <a:avLst/>
                <a:gdLst/>
                <a:ahLst/>
                <a:cxnLst/>
                <a:rect l="l" t="t" r="r" b="b"/>
                <a:pathLst>
                  <a:path w="1954860" h="1087196" extrusionOk="0">
                    <a:moveTo>
                      <a:pt x="1672603" y="0"/>
                    </a:moveTo>
                    <a:lnTo>
                      <a:pt x="1954860" y="637680"/>
                    </a:lnTo>
                    <a:cubicBezTo>
                      <a:pt x="1494904" y="930402"/>
                      <a:pt x="899020" y="1087196"/>
                      <a:pt x="334518" y="1087196"/>
                    </a:cubicBezTo>
                    <a:cubicBezTo>
                      <a:pt x="231939" y="1087196"/>
                      <a:pt x="132832" y="1082500"/>
                      <a:pt x="37162" y="1073350"/>
                    </a:cubicBezTo>
                    <a:lnTo>
                      <a:pt x="0" y="1068858"/>
                    </a:lnTo>
                    <a:lnTo>
                      <a:pt x="0" y="280417"/>
                    </a:lnTo>
                    <a:lnTo>
                      <a:pt x="93430" y="303055"/>
                    </a:lnTo>
                    <a:cubicBezTo>
                      <a:pt x="202216" y="323738"/>
                      <a:pt x="317536" y="334518"/>
                      <a:pt x="439064" y="334518"/>
                    </a:cubicBezTo>
                    <a:cubicBezTo>
                      <a:pt x="919925" y="334518"/>
                      <a:pt x="1327620" y="188163"/>
                      <a:pt x="1672603" y="0"/>
                    </a:cubicBez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4545654" y="2351575"/>
                <a:ext cx="2069846" cy="2801608"/>
              </a:xfrm>
              <a:custGeom>
                <a:avLst/>
                <a:gdLst/>
                <a:ahLst/>
                <a:cxnLst/>
                <a:rect l="l" t="t" r="r" b="b"/>
                <a:pathLst>
                  <a:path w="2069846" h="2801607" extrusionOk="0">
                    <a:moveTo>
                      <a:pt x="31356" y="0"/>
                    </a:moveTo>
                    <a:cubicBezTo>
                      <a:pt x="1327620" y="0"/>
                      <a:pt x="2069846" y="993102"/>
                      <a:pt x="2069846" y="2571623"/>
                    </a:cubicBezTo>
                    <a:lnTo>
                      <a:pt x="2069846" y="2801607"/>
                    </a:lnTo>
                    <a:lnTo>
                      <a:pt x="0" y="2801607"/>
                    </a:lnTo>
                    <a:lnTo>
                      <a:pt x="0" y="2111655"/>
                    </a:lnTo>
                    <a:lnTo>
                      <a:pt x="1118565" y="2111655"/>
                    </a:lnTo>
                    <a:cubicBezTo>
                      <a:pt x="1108100" y="1421702"/>
                      <a:pt x="773582" y="731761"/>
                      <a:pt x="31356" y="731761"/>
                    </a:cubicBezTo>
                    <a:lnTo>
                      <a:pt x="0" y="733505"/>
                    </a:lnTo>
                    <a:lnTo>
                      <a:pt x="0" y="822"/>
                    </a:lnTo>
                    <a:lnTo>
                      <a:pt x="31356" y="0"/>
                    </a:lnTo>
                    <a:close/>
                  </a:path>
                </a:pathLst>
              </a:custGeom>
              <a:solidFill>
                <a:srgbClr val="922D5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 rot="16200001">
                <a:off x="6110398" y="1203513"/>
                <a:ext cx="2801604" cy="9688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800" b="1">
                    <a:solidFill>
                      <a:srgbClr val="922D5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2024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-311478" y="7602642"/>
                <a:ext cx="10694077" cy="9081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La iniciativa FOS (</a:t>
                </a:r>
                <a:r>
                  <a:rPr lang="es-ES" sz="1800" i="1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Full Open </a:t>
                </a:r>
                <a:r>
                  <a:rPr lang="es-ES" sz="1800" i="1" dirty="0" err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Science</a:t>
                </a:r>
                <a:r>
                  <a:rPr lang="es-ES" sz="1800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) como buena práctica para promover la Ciencia Abierta entre los grupos de investigación de la Universidad Carlos III de Madrid.</a:t>
                </a:r>
              </a:p>
              <a:p>
                <a:pPr marL="0" marR="0" lvl="0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Rebeca Marín del Campo y Eva Ortiz Uceta.</a:t>
                </a:r>
              </a:p>
              <a:p>
                <a:pPr marL="0" marR="0" lvl="0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Jaén, 23 de mayo de 2024.</a:t>
                </a:r>
                <a:endParaRPr sz="11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3067518" y="580995"/>
                <a:ext cx="3753619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 dirty="0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EVENTOS</a:t>
                </a:r>
                <a:endParaRPr sz="11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6035165" y="1129618"/>
                <a:ext cx="170831" cy="944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4700" b="1">
                    <a:solidFill>
                      <a:srgbClr val="504E4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sz="11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-139797" y="1711008"/>
                <a:ext cx="7560001" cy="55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marR="0" lvl="0" indent="0" algn="ctr" rtl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ES" sz="1800" dirty="0">
                    <a:solidFill>
                      <a:srgbClr val="757070"/>
                    </a:solidFill>
                  </a:rPr>
                  <a:t>   XX Workshop REBIUN de Proyectos Digitales</a:t>
                </a:r>
                <a:endParaRPr dirty="0"/>
              </a:p>
              <a:p>
                <a:pPr marL="0" marR="0" lvl="0" indent="0" algn="l" rtl="0">
                  <a:lnSpc>
                    <a:spcPct val="107000"/>
                  </a:lnSpc>
                  <a:spcBef>
                    <a:spcPts val="80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rgbClr val="75707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62090" y="6018874"/>
            <a:ext cx="2059004" cy="77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Licencias - CC Colombia">
            <a:extLst>
              <a:ext uri="{FF2B5EF4-FFF2-40B4-BE49-F238E27FC236}">
                <a16:creationId xmlns:a16="http://schemas.microsoft.com/office/drawing/2014/main" id="{F5AC4D49-FDC8-663A-67B3-7D2BDD9D3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42" y="6203791"/>
            <a:ext cx="1155713" cy="40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455194" y="680116"/>
            <a:ext cx="1113256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000" b="1" dirty="0">
              <a:latin typeface="+mn-lt"/>
            </a:endParaRPr>
          </a:p>
          <a:p>
            <a:r>
              <a:rPr lang="es-MX" sz="2000" b="1" dirty="0">
                <a:latin typeface="+mn-lt"/>
              </a:rPr>
              <a:t>FOS YUFERING</a:t>
            </a: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</a:rPr>
              <a:t>- Des</a:t>
            </a:r>
            <a:r>
              <a:rPr lang="es-ES" dirty="0">
                <a:solidFill>
                  <a:srgbClr val="3A3A3A"/>
                </a:solidFill>
                <a:highlight>
                  <a:srgbClr val="FFFFFF"/>
                </a:highlight>
              </a:rPr>
              <a:t>arrollado de mayo 2022 a septiembre 2</a:t>
            </a:r>
            <a:r>
              <a:rPr lang="es-MX" dirty="0">
                <a:highlight>
                  <a:srgbClr val="FFFFFF"/>
                </a:highlight>
              </a:rPr>
              <a:t>023.</a:t>
            </a:r>
          </a:p>
          <a:p>
            <a:endParaRPr lang="es-MX" dirty="0">
              <a:highlight>
                <a:srgbClr val="FFFFFF"/>
              </a:highlight>
            </a:endParaRPr>
          </a:p>
          <a:p>
            <a:r>
              <a:rPr lang="es-MX" dirty="0">
                <a:highlight>
                  <a:srgbClr val="FFFFFF"/>
                </a:highlight>
              </a:rPr>
              <a:t>- Ámbito:</a:t>
            </a:r>
          </a:p>
          <a:p>
            <a:endParaRPr lang="es-MX" dirty="0">
              <a:highlight>
                <a:srgbClr val="FFFFFF"/>
              </a:highlight>
            </a:endParaRPr>
          </a:p>
          <a:p>
            <a:r>
              <a:rPr lang="es-ES" dirty="0">
                <a:highlight>
                  <a:srgbClr val="FFFFFF"/>
                </a:highlight>
                <a:hlinkClick r:id="rId3"/>
              </a:rPr>
              <a:t>Maastricht </a:t>
            </a:r>
            <a:r>
              <a:rPr lang="es-ES" dirty="0" err="1">
                <a:highlight>
                  <a:srgbClr val="FFFFFF"/>
                </a:highlight>
                <a:hlinkClick r:id="rId3"/>
              </a:rPr>
              <a:t>University</a:t>
            </a:r>
            <a:r>
              <a:rPr lang="es-ES" dirty="0">
                <a:highlight>
                  <a:srgbClr val="FFFFFF"/>
                </a:highlight>
              </a:rPr>
              <a:t> (Holanda) </a:t>
            </a:r>
          </a:p>
          <a:p>
            <a:r>
              <a:rPr lang="es-ES" dirty="0" err="1">
                <a:highlight>
                  <a:srgbClr val="FFFFFF"/>
                </a:highlight>
                <a:hlinkClick r:id="rId4"/>
              </a:rPr>
              <a:t>Nicolaus</a:t>
            </a:r>
            <a:r>
              <a:rPr lang="es-ES" dirty="0">
                <a:highlight>
                  <a:srgbClr val="FFFFFF"/>
                </a:highlight>
                <a:hlinkClick r:id="rId4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4"/>
              </a:rPr>
              <a:t>Copernicus</a:t>
            </a:r>
            <a:r>
              <a:rPr lang="es-ES" dirty="0">
                <a:highlight>
                  <a:srgbClr val="FFFFFF"/>
                </a:highlight>
                <a:hlinkClick r:id="rId4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4"/>
              </a:rPr>
              <a:t>University</a:t>
            </a:r>
            <a:r>
              <a:rPr lang="es-ES" dirty="0">
                <a:highlight>
                  <a:srgbClr val="FFFFFF"/>
                </a:highlight>
              </a:rPr>
              <a:t> (Polonia)</a:t>
            </a:r>
          </a:p>
          <a:p>
            <a:r>
              <a:rPr lang="en-US" dirty="0">
                <a:highlight>
                  <a:srgbClr val="FFFFFF"/>
                </a:highlight>
                <a:hlinkClick r:id="rId5"/>
              </a:rPr>
              <a:t>Tor </a:t>
            </a:r>
            <a:r>
              <a:rPr lang="en-US" dirty="0" err="1">
                <a:highlight>
                  <a:srgbClr val="FFFFFF"/>
                </a:highlight>
                <a:hlinkClick r:id="rId5"/>
              </a:rPr>
              <a:t>Vergata</a:t>
            </a:r>
            <a:r>
              <a:rPr lang="en-US" dirty="0">
                <a:highlight>
                  <a:srgbClr val="FFFFFF"/>
                </a:highlight>
                <a:hlinkClick r:id="rId5"/>
              </a:rPr>
              <a:t> University of Rome </a:t>
            </a:r>
            <a:r>
              <a:rPr lang="en-US" dirty="0">
                <a:highlight>
                  <a:srgbClr val="FFFFFF"/>
                </a:highlight>
              </a:rPr>
              <a:t>(Italy)</a:t>
            </a:r>
            <a:endParaRPr lang="es-ES" dirty="0">
              <a:highlight>
                <a:srgbClr val="FFFFFF"/>
              </a:highlight>
            </a:endParaRPr>
          </a:p>
          <a:p>
            <a:r>
              <a:rPr lang="es-ES" dirty="0">
                <a:highlight>
                  <a:srgbClr val="FFFFFF"/>
                </a:highlight>
                <a:hlinkClick r:id="rId6"/>
              </a:rPr>
              <a:t>Universidad Carlos III de Madrid</a:t>
            </a:r>
            <a:r>
              <a:rPr lang="es-ES" dirty="0">
                <a:highlight>
                  <a:srgbClr val="FFFFFF"/>
                </a:highlight>
              </a:rPr>
              <a:t> (España)</a:t>
            </a:r>
          </a:p>
          <a:p>
            <a:r>
              <a:rPr lang="es-ES" dirty="0" err="1">
                <a:highlight>
                  <a:srgbClr val="FFFFFF"/>
                </a:highlight>
                <a:hlinkClick r:id="rId7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7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7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7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7"/>
              </a:rPr>
              <a:t>Antwerp</a:t>
            </a:r>
            <a:r>
              <a:rPr lang="es-ES" dirty="0">
                <a:highlight>
                  <a:srgbClr val="FFFFFF"/>
                </a:highlight>
              </a:rPr>
              <a:t> (Bélgica)</a:t>
            </a:r>
          </a:p>
          <a:p>
            <a:r>
              <a:rPr lang="es-ES" dirty="0" err="1">
                <a:highlight>
                  <a:srgbClr val="FFFFFF"/>
                </a:highlight>
                <a:hlinkClick r:id="rId8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8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8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8"/>
              </a:rPr>
              <a:t> Bremen</a:t>
            </a:r>
            <a:r>
              <a:rPr lang="es-ES" dirty="0">
                <a:highlight>
                  <a:srgbClr val="FFFFFF"/>
                </a:highlight>
              </a:rPr>
              <a:t> (Alemania)</a:t>
            </a:r>
          </a:p>
          <a:p>
            <a:r>
              <a:rPr lang="es-ES" dirty="0" err="1">
                <a:highlight>
                  <a:srgbClr val="FFFFFF"/>
                </a:highlight>
                <a:hlinkClick r:id="rId9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9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9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9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9"/>
              </a:rPr>
              <a:t>Cyprus</a:t>
            </a:r>
            <a:r>
              <a:rPr lang="es-ES" dirty="0">
                <a:highlight>
                  <a:srgbClr val="FFFFFF"/>
                </a:highlight>
              </a:rPr>
              <a:t> (Chipre)</a:t>
            </a:r>
          </a:p>
          <a:p>
            <a:r>
              <a:rPr lang="es-ES" dirty="0" err="1">
                <a:highlight>
                  <a:srgbClr val="FFFFFF"/>
                </a:highlight>
                <a:hlinkClick r:id="rId10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10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10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10"/>
              </a:rPr>
              <a:t> Eastern </a:t>
            </a:r>
            <a:r>
              <a:rPr lang="es-ES" dirty="0" err="1">
                <a:highlight>
                  <a:srgbClr val="FFFFFF"/>
                </a:highlight>
                <a:hlinkClick r:id="rId10"/>
              </a:rPr>
              <a:t>Finland</a:t>
            </a:r>
            <a:r>
              <a:rPr lang="es-ES" dirty="0">
                <a:highlight>
                  <a:srgbClr val="FFFFFF"/>
                </a:highlight>
              </a:rPr>
              <a:t> (Finlandia)</a:t>
            </a:r>
          </a:p>
          <a:p>
            <a:r>
              <a:rPr lang="es-ES" dirty="0" err="1">
                <a:highlight>
                  <a:srgbClr val="FFFFFF"/>
                </a:highlight>
                <a:hlinkClick r:id="rId11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11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11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11"/>
              </a:rPr>
              <a:t> Essex</a:t>
            </a:r>
            <a:r>
              <a:rPr lang="es-ES" dirty="0">
                <a:highlight>
                  <a:srgbClr val="FFFFFF"/>
                </a:highlight>
              </a:rPr>
              <a:t> (Reino Unido)</a:t>
            </a:r>
          </a:p>
          <a:p>
            <a:r>
              <a:rPr lang="es-ES" dirty="0" err="1">
                <a:highlight>
                  <a:srgbClr val="FFFFFF"/>
                </a:highlight>
                <a:hlinkClick r:id="rId12"/>
              </a:rPr>
              <a:t>University</a:t>
            </a:r>
            <a:r>
              <a:rPr lang="es-ES" dirty="0">
                <a:highlight>
                  <a:srgbClr val="FFFFFF"/>
                </a:highlight>
                <a:hlinkClick r:id="rId12"/>
              </a:rPr>
              <a:t> </a:t>
            </a:r>
            <a:r>
              <a:rPr lang="es-ES" dirty="0" err="1">
                <a:highlight>
                  <a:srgbClr val="FFFFFF"/>
                </a:highlight>
                <a:hlinkClick r:id="rId12"/>
              </a:rPr>
              <a:t>of</a:t>
            </a:r>
            <a:r>
              <a:rPr lang="es-ES" dirty="0">
                <a:highlight>
                  <a:srgbClr val="FFFFFF"/>
                </a:highlight>
                <a:hlinkClick r:id="rId12"/>
              </a:rPr>
              <a:t> Rijeka</a:t>
            </a:r>
            <a:r>
              <a:rPr lang="es-ES" dirty="0">
                <a:highlight>
                  <a:srgbClr val="FFFFFF"/>
                </a:highlight>
              </a:rPr>
              <a:t> (Croacia)</a:t>
            </a:r>
          </a:p>
          <a:p>
            <a:r>
              <a:rPr lang="es-MX" dirty="0">
                <a:highlight>
                  <a:srgbClr val="FFFFFF"/>
                </a:highlight>
              </a:rPr>
              <a:t>La mayoría de las universidades pertenecen a la Alianza </a:t>
            </a:r>
            <a:r>
              <a:rPr lang="es-MX" dirty="0">
                <a:highlight>
                  <a:srgbClr val="FFFFFF"/>
                </a:highlight>
                <a:hlinkClick r:id="rId13"/>
              </a:rPr>
              <a:t>YUFE (</a:t>
            </a:r>
            <a:r>
              <a:rPr lang="es-MX" i="1" dirty="0">
                <a:highlight>
                  <a:srgbClr val="FFFFFF"/>
                </a:highlight>
                <a:hlinkClick r:id="rId13"/>
              </a:rPr>
              <a:t>Young </a:t>
            </a:r>
            <a:r>
              <a:rPr lang="es-MX" i="1" dirty="0" err="1">
                <a:highlight>
                  <a:srgbClr val="FFFFFF"/>
                </a:highlight>
                <a:hlinkClick r:id="rId13"/>
              </a:rPr>
              <a:t>Universities</a:t>
            </a:r>
            <a:r>
              <a:rPr lang="es-MX" i="1" dirty="0">
                <a:highlight>
                  <a:srgbClr val="FFFFFF"/>
                </a:highlight>
                <a:hlinkClick r:id="rId13"/>
              </a:rPr>
              <a:t> </a:t>
            </a:r>
            <a:r>
              <a:rPr lang="es-MX" i="1" dirty="0" err="1">
                <a:highlight>
                  <a:srgbClr val="FFFFFF"/>
                </a:highlight>
                <a:hlinkClick r:id="rId13"/>
              </a:rPr>
              <a:t>for</a:t>
            </a:r>
            <a:r>
              <a:rPr lang="es-MX" i="1" dirty="0">
                <a:highlight>
                  <a:srgbClr val="FFFFFF"/>
                </a:highlight>
                <a:hlinkClick r:id="rId13"/>
              </a:rPr>
              <a:t> </a:t>
            </a:r>
            <a:r>
              <a:rPr lang="es-MX" i="1" dirty="0" err="1">
                <a:highlight>
                  <a:srgbClr val="FFFFFF"/>
                </a:highlight>
                <a:hlinkClick r:id="rId13"/>
              </a:rPr>
              <a:t>the</a:t>
            </a:r>
            <a:r>
              <a:rPr lang="es-MX" i="1" dirty="0">
                <a:highlight>
                  <a:srgbClr val="FFFFFF"/>
                </a:highlight>
                <a:hlinkClick r:id="rId13"/>
              </a:rPr>
              <a:t> Future </a:t>
            </a:r>
            <a:r>
              <a:rPr lang="es-MX" i="1" dirty="0" err="1">
                <a:highlight>
                  <a:srgbClr val="FFFFFF"/>
                </a:highlight>
                <a:hlinkClick r:id="rId13"/>
              </a:rPr>
              <a:t>of</a:t>
            </a:r>
            <a:r>
              <a:rPr lang="es-MX" i="1" dirty="0">
                <a:highlight>
                  <a:srgbClr val="FFFFFF"/>
                </a:highlight>
                <a:hlinkClick r:id="rId13"/>
              </a:rPr>
              <a:t> </a:t>
            </a:r>
            <a:r>
              <a:rPr lang="es-MX" i="1" dirty="0" err="1">
                <a:highlight>
                  <a:srgbClr val="FFFFFF"/>
                </a:highlight>
                <a:hlinkClick r:id="rId13"/>
              </a:rPr>
              <a:t>Europe</a:t>
            </a:r>
            <a:r>
              <a:rPr lang="es-MX" dirty="0">
                <a:highlight>
                  <a:srgbClr val="FFFFFF"/>
                </a:highlight>
                <a:hlinkClick r:id="rId13"/>
              </a:rPr>
              <a:t>)</a:t>
            </a:r>
            <a:endParaRPr lang="es-MX" dirty="0">
              <a:highlight>
                <a:srgbClr val="FFFFFF"/>
              </a:highlight>
            </a:endParaRPr>
          </a:p>
          <a:p>
            <a:endParaRPr lang="es-MX" dirty="0">
              <a:highlight>
                <a:srgbClr val="FFFFFF"/>
              </a:highlight>
            </a:endParaRPr>
          </a:p>
          <a:p>
            <a:r>
              <a:rPr lang="es-MX" dirty="0">
                <a:highlight>
                  <a:srgbClr val="FFFFFF"/>
                </a:highlight>
              </a:rPr>
              <a:t>- Proyecto </a:t>
            </a:r>
            <a:r>
              <a:rPr lang="es-MX" i="1" dirty="0">
                <a:highlight>
                  <a:srgbClr val="FFFFFF"/>
                </a:highlight>
                <a:hlinkClick r:id="rId14"/>
              </a:rPr>
              <a:t>YUFERING: YUFE </a:t>
            </a:r>
            <a:r>
              <a:rPr lang="es-MX" i="1" dirty="0" err="1">
                <a:highlight>
                  <a:srgbClr val="FFFFFF"/>
                </a:highlight>
                <a:hlinkClick r:id="rId14"/>
              </a:rPr>
              <a:t>Transforming</a:t>
            </a:r>
            <a:r>
              <a:rPr lang="es-MX" i="1" dirty="0">
                <a:highlight>
                  <a:srgbClr val="FFFFFF"/>
                </a:highlight>
                <a:hlinkClick r:id="rId14"/>
              </a:rPr>
              <a:t> R&amp;I </a:t>
            </a:r>
            <a:r>
              <a:rPr lang="es-MX" i="1" dirty="0" err="1">
                <a:highlight>
                  <a:srgbClr val="FFFFFF"/>
                </a:highlight>
                <a:hlinkClick r:id="rId14"/>
              </a:rPr>
              <a:t>Through</a:t>
            </a:r>
            <a:r>
              <a:rPr lang="es-MX" i="1" dirty="0">
                <a:highlight>
                  <a:srgbClr val="FFFFFF"/>
                </a:highlight>
                <a:hlinkClick r:id="rId14"/>
              </a:rPr>
              <a:t> </a:t>
            </a:r>
            <a:r>
              <a:rPr lang="es-MX" i="1" dirty="0" err="1">
                <a:highlight>
                  <a:srgbClr val="FFFFFF"/>
                </a:highlight>
                <a:hlinkClick r:id="rId14"/>
              </a:rPr>
              <a:t>Europe</a:t>
            </a:r>
            <a:r>
              <a:rPr lang="es-MX" i="1" dirty="0">
                <a:highlight>
                  <a:srgbClr val="FFFFFF"/>
                </a:highlight>
                <a:hlinkClick r:id="rId14"/>
              </a:rPr>
              <a:t>-Wide </a:t>
            </a:r>
            <a:r>
              <a:rPr lang="es-MX" i="1" dirty="0" err="1">
                <a:highlight>
                  <a:srgbClr val="FFFFFF"/>
                </a:highlight>
                <a:hlinkClick r:id="rId14"/>
              </a:rPr>
              <a:t>Knowledge</a:t>
            </a:r>
            <a:r>
              <a:rPr lang="es-MX" i="1" dirty="0">
                <a:highlight>
                  <a:srgbClr val="FFFFFF"/>
                </a:highlight>
                <a:hlinkClick r:id="rId14"/>
              </a:rPr>
              <a:t> Transfer</a:t>
            </a:r>
            <a:r>
              <a:rPr lang="es-MX" i="1" dirty="0">
                <a:highlight>
                  <a:srgbClr val="FFFFFF"/>
                </a:highlight>
              </a:rPr>
              <a:t>. </a:t>
            </a:r>
            <a:r>
              <a:rPr lang="es-MX" dirty="0">
                <a:highlight>
                  <a:srgbClr val="FFFFFF"/>
                </a:highlight>
              </a:rPr>
              <a:t>WP 5. </a:t>
            </a:r>
            <a:r>
              <a:rPr lang="es-MX" dirty="0" err="1">
                <a:highlight>
                  <a:srgbClr val="FFFFFF"/>
                </a:highlight>
              </a:rPr>
              <a:t>Task</a:t>
            </a:r>
            <a:r>
              <a:rPr lang="es-MX" dirty="0">
                <a:highlight>
                  <a:srgbClr val="FFFFFF"/>
                </a:highlight>
              </a:rPr>
              <a:t> 5.3.</a:t>
            </a:r>
          </a:p>
          <a:p>
            <a:pPr marL="285750" indent="-285750">
              <a:buFontTx/>
              <a:buChar char="-"/>
            </a:pPr>
            <a:endParaRPr lang="es-MX" dirty="0">
              <a:highlight>
                <a:srgbClr val="FFFFFF"/>
              </a:highlight>
            </a:endParaRPr>
          </a:p>
          <a:p>
            <a:r>
              <a:rPr lang="es-E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- Proyecto integrado como acción E8 en el Plan de Acción 2022-2024 de la estrategia HRS4R (</a:t>
            </a:r>
            <a:r>
              <a:rPr lang="es-E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HR </a:t>
            </a:r>
            <a:r>
              <a:rPr lang="es-ES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Excellence</a:t>
            </a:r>
            <a:r>
              <a:rPr lang="es-ES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in </a:t>
            </a:r>
            <a:r>
              <a:rPr lang="es-ES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Research</a:t>
            </a:r>
            <a:r>
              <a:rPr lang="es-ES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).</a:t>
            </a:r>
          </a:p>
          <a:p>
            <a:endParaRPr lang="es-MX" dirty="0">
              <a:highlight>
                <a:srgbClr val="FFFFFF"/>
              </a:highlight>
            </a:endParaRPr>
          </a:p>
          <a:p>
            <a:r>
              <a:rPr lang="es-MX" dirty="0">
                <a:highlight>
                  <a:srgbClr val="FFFFFF"/>
                </a:highlight>
              </a:rPr>
              <a:t>- Página web: </a:t>
            </a:r>
            <a:r>
              <a:rPr lang="es-MX" dirty="0">
                <a:hlinkClick r:id="rId15"/>
              </a:rPr>
              <a:t>https://www.uc3m.es/openscience/fos</a:t>
            </a:r>
            <a:r>
              <a:rPr lang="es-MX" dirty="0"/>
              <a:t> </a:t>
            </a:r>
            <a:endParaRPr lang="es-MX" dirty="0">
              <a:highlight>
                <a:srgbClr val="FFFFFF"/>
              </a:highlight>
            </a:endParaRPr>
          </a:p>
          <a:p>
            <a:endParaRPr lang="es-MX" dirty="0">
              <a:highlight>
                <a:srgbClr val="FFFFFF"/>
              </a:highlight>
            </a:endParaRPr>
          </a:p>
        </p:txBody>
      </p:sp>
      <p:pic>
        <p:nvPicPr>
          <p:cNvPr id="6" name="Imagen 5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78524E0D-2109-6945-2AF9-A00DEB8BEDD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02450" y="303241"/>
            <a:ext cx="2257425" cy="23717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A3D946B-CE59-A7CA-EA3D-98E884DC602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537398" cy="99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74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456754" y="705160"/>
            <a:ext cx="11132561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000" b="1" dirty="0">
              <a:latin typeface="+mn-lt"/>
            </a:endParaRPr>
          </a:p>
          <a:p>
            <a:r>
              <a:rPr lang="es-MX" sz="2000" b="1" dirty="0">
                <a:latin typeface="+mn-lt"/>
              </a:rPr>
              <a:t>FOS YUFERING</a:t>
            </a:r>
          </a:p>
          <a:p>
            <a:endParaRPr lang="es-MX" b="0" i="0" dirty="0">
              <a:solidFill>
                <a:srgbClr val="3A3A3A"/>
              </a:solidFill>
              <a:effectLst/>
              <a:highlight>
                <a:srgbClr val="FFFFFF"/>
              </a:highlight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s-MX" dirty="0">
                <a:highlight>
                  <a:srgbClr val="FFFFFF"/>
                </a:highlight>
              </a:rPr>
              <a:t>Número de grupos de investigación UC3M participantes: 12</a:t>
            </a:r>
          </a:p>
          <a:p>
            <a:pPr marL="285750" indent="-285750">
              <a:buFontTx/>
              <a:buChar char="-"/>
            </a:pPr>
            <a:endParaRPr lang="es-MX" dirty="0">
              <a:highlight>
                <a:srgbClr val="FFFFFF"/>
              </a:highlight>
            </a:endParaRPr>
          </a:p>
          <a:p>
            <a:pPr marL="285750" indent="-285750">
              <a:buFontTx/>
              <a:buChar char="-"/>
            </a:pPr>
            <a:endParaRPr lang="es-MX" dirty="0">
              <a:highlight>
                <a:srgbClr val="FFFFFF"/>
              </a:highlight>
            </a:endParaRPr>
          </a:p>
          <a:p>
            <a:pPr marL="285750" indent="-285750">
              <a:buFontTx/>
              <a:buChar char="-"/>
            </a:pPr>
            <a:r>
              <a:rPr lang="es-MX" dirty="0">
                <a:highlight>
                  <a:srgbClr val="FFFFFF"/>
                </a:highlight>
              </a:rPr>
              <a:t>Número de grupos de investigación UC3M que obtienen en sello FOS YUFE: 10</a:t>
            </a:r>
          </a:p>
          <a:p>
            <a:r>
              <a:rPr lang="es-MX" dirty="0">
                <a:highlight>
                  <a:srgbClr val="FFFFFF"/>
                </a:highlight>
              </a:rPr>
              <a:t>	- 5 de la Escuela Politécnica Superior.</a:t>
            </a:r>
          </a:p>
          <a:p>
            <a:r>
              <a:rPr lang="es-MX" dirty="0">
                <a:highlight>
                  <a:srgbClr val="FFFFFF"/>
                </a:highlight>
              </a:rPr>
              <a:t>	- 1 de la Facultad de Humanidades, Comunicación y Documentación.</a:t>
            </a:r>
          </a:p>
          <a:p>
            <a:r>
              <a:rPr lang="es-MX" dirty="0">
                <a:highlight>
                  <a:srgbClr val="FFFFFF"/>
                </a:highlight>
              </a:rPr>
              <a:t>	- 4 de la Facultad de Ciencias Sociales y Jurídicas.</a:t>
            </a:r>
          </a:p>
          <a:p>
            <a:pPr marL="285750" lvl="2" indent="-285750">
              <a:buFontTx/>
              <a:buChar char="-"/>
            </a:pPr>
            <a:endParaRPr lang="es-ES" dirty="0">
              <a:highlight>
                <a:srgbClr val="FFFFFF"/>
              </a:highlight>
            </a:endParaRPr>
          </a:p>
          <a:p>
            <a:pPr marL="285750" indent="-285750">
              <a:buFontTx/>
              <a:buChar char="-"/>
            </a:pPr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Colección en e-Archivo para las publicaciones: 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+mn-lt"/>
                <a:hlinkClick r:id="rId3"/>
              </a:rPr>
              <a:t>https://hdl.handle.net/10016/39141</a:t>
            </a:r>
            <a:endParaRPr lang="es-ES" b="0" i="0" u="none" strike="noStrike" dirty="0">
              <a:effectLst/>
              <a:highlight>
                <a:srgbClr val="FFFFFF"/>
              </a:highlight>
              <a:latin typeface="+mn-lt"/>
            </a:endParaRPr>
          </a:p>
          <a:p>
            <a:pPr marL="285750" indent="-285750">
              <a:buFontTx/>
              <a:buChar char="-"/>
            </a:pPr>
            <a:endParaRPr lang="es-ES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pPr marL="285750" indent="-285750">
              <a:buFontTx/>
              <a:buChar char="-"/>
            </a:pPr>
            <a:endParaRPr lang="es-ES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pPr marL="285750" indent="-285750">
              <a:buFontTx/>
              <a:buChar char="-"/>
            </a:pPr>
            <a:endParaRPr lang="es-ES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s-ES" b="1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CRITERIOS:</a:t>
            </a:r>
            <a:endParaRPr lang="es-MX" b="1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	</a:t>
            </a:r>
            <a:endParaRPr lang="es-MX" dirty="0">
              <a:highlight>
                <a:srgbClr val="FFFFFF"/>
              </a:highlight>
            </a:endParaRPr>
          </a:p>
          <a:p>
            <a:r>
              <a:rPr lang="es-MX" dirty="0">
                <a:highlight>
                  <a:srgbClr val="FFFFFF"/>
                </a:highlight>
              </a:rPr>
              <a:t>	- 2 criterios obligatorios</a:t>
            </a:r>
          </a:p>
          <a:p>
            <a:r>
              <a:rPr lang="es-MX" dirty="0">
                <a:highlight>
                  <a:srgbClr val="FFFFFF"/>
                </a:highlight>
              </a:rPr>
              <a:t>	- 3 de 10 criterios opcionales</a:t>
            </a:r>
          </a:p>
          <a:p>
            <a:endParaRPr lang="es-MX" dirty="0">
              <a:highlight>
                <a:srgbClr val="FFFFFF"/>
              </a:highlight>
            </a:endParaRPr>
          </a:p>
          <a:p>
            <a:endParaRPr lang="es-MX" dirty="0">
              <a:highlight>
                <a:srgbClr val="FFFFFF"/>
              </a:highlight>
            </a:endParaRPr>
          </a:p>
          <a:p>
            <a:r>
              <a:rPr lang="es-MX" dirty="0">
                <a:highlight>
                  <a:srgbClr val="FFFFFF"/>
                </a:highlight>
              </a:rPr>
              <a:t>Publicaciones, datos y REA: periodo 2019-2021</a:t>
            </a:r>
          </a:p>
          <a:p>
            <a:r>
              <a:rPr lang="es-MX" dirty="0">
                <a:highlight>
                  <a:srgbClr val="FFFFFF"/>
                </a:highlight>
              </a:rPr>
              <a:t>El resto de criterios: desde 2019 hasta cierre convocatoria mayo 2023</a:t>
            </a:r>
          </a:p>
          <a:p>
            <a:pPr marL="285750" indent="-285750">
              <a:buFontTx/>
              <a:buChar char="-"/>
            </a:pPr>
            <a:endParaRPr lang="es-MX" dirty="0">
              <a:highlight>
                <a:srgbClr val="FFFFFF"/>
              </a:highlight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6" name="Imagen 5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78524E0D-2109-6945-2AF9-A00DEB8BE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2450" y="303241"/>
            <a:ext cx="2257425" cy="2371725"/>
          </a:xfrm>
          <a:prstGeom prst="rect">
            <a:avLst/>
          </a:prstGeom>
        </p:spPr>
      </p:pic>
      <p:pic>
        <p:nvPicPr>
          <p:cNvPr id="8" name="Gráfico 7" descr="Reloj de arena">
            <a:extLst>
              <a:ext uri="{FF2B5EF4-FFF2-40B4-BE49-F238E27FC236}">
                <a16:creationId xmlns:a16="http://schemas.microsoft.com/office/drawing/2014/main" id="{06CF7AFF-F6FE-42DF-B4B0-1C9B2D69B3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217302">
            <a:off x="6146287" y="5347686"/>
            <a:ext cx="615802" cy="61580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9FAB7B8-C9B8-4319-FBCA-0DF539E3C7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517302" cy="98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37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288428" y="951558"/>
            <a:ext cx="11132561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000" b="1" dirty="0">
              <a:latin typeface="+mn-lt"/>
            </a:endParaRPr>
          </a:p>
          <a:p>
            <a:r>
              <a:rPr lang="es-MX" sz="2000" b="1" dirty="0">
                <a:latin typeface="+mn-lt"/>
              </a:rPr>
              <a:t>FOS YUFERING</a:t>
            </a:r>
          </a:p>
          <a:p>
            <a:pPr marL="285750" indent="-285750">
              <a:buFontTx/>
              <a:buChar char="-"/>
            </a:pPr>
            <a:endParaRPr lang="es-ES" dirty="0">
              <a:solidFill>
                <a:srgbClr val="3A3A3A"/>
              </a:solidFill>
              <a:highlight>
                <a:srgbClr val="FFFFFF"/>
              </a:highlight>
            </a:endParaRPr>
          </a:p>
          <a:p>
            <a:r>
              <a:rPr lang="es-ES" dirty="0">
                <a:solidFill>
                  <a:srgbClr val="3A3A3A"/>
                </a:solidFill>
                <a:highlight>
                  <a:srgbClr val="FFFFFF"/>
                </a:highlight>
              </a:rPr>
              <a:t>     CRITERIOS</a:t>
            </a:r>
            <a:endParaRPr lang="es-MX" dirty="0">
              <a:solidFill>
                <a:srgbClr val="3A3A3A"/>
              </a:solidFill>
              <a:highlight>
                <a:srgbClr val="FFFFFF"/>
              </a:highlight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6" name="Imagen 5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78524E0D-2109-6945-2AF9-A00DEB8BE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2450" y="303241"/>
            <a:ext cx="2257425" cy="237172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5BE1C5C-491B-4ACA-8BAA-221365EC1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601" y="581891"/>
            <a:ext cx="4664957" cy="532455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3AD10D9-2FBF-48CD-8229-18C43D6930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428" y="2718991"/>
            <a:ext cx="4640344" cy="207268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5CF320E-B670-4A17-4C0C-058AAB9B43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0"/>
            <a:ext cx="1507253" cy="97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87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800296" y="580533"/>
            <a:ext cx="11132561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+mn-lt"/>
              </a:rPr>
              <a:t>FOS UC3M 2024</a:t>
            </a:r>
          </a:p>
          <a:p>
            <a:endParaRPr lang="es-MX" b="0" i="0" dirty="0">
              <a:solidFill>
                <a:srgbClr val="3A3A3A"/>
              </a:solidFill>
              <a:effectLst/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- Año 2024 (inicio convocatorias anuales)</a:t>
            </a:r>
            <a:r>
              <a:rPr lang="es-MX" dirty="0">
                <a:latin typeface="+mn-lt"/>
              </a:rPr>
              <a:t>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Ámbito: Universidad Carlos III de Madrid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Página web: </a:t>
            </a:r>
            <a:r>
              <a:rPr lang="es-MX" dirty="0">
                <a:latin typeface="+mn-lt"/>
                <a:hlinkClick r:id="rId3"/>
              </a:rPr>
              <a:t>https://www.uc3m.es/openscience/fos2024</a:t>
            </a:r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Número de grupos de investigación participantes: 9 (convocatoria sigue abierta).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	</a:t>
            </a:r>
            <a:r>
              <a:rPr lang="es-MX" dirty="0"/>
              <a:t>- 5 de la Escuela Politécnica Superior.</a:t>
            </a:r>
          </a:p>
          <a:p>
            <a:r>
              <a:rPr lang="es-MX" dirty="0"/>
              <a:t>	- 3 de la Facultad de Humanidades, Comunicación y Documentación.</a:t>
            </a:r>
          </a:p>
          <a:p>
            <a:r>
              <a:rPr lang="es-MX" dirty="0"/>
              <a:t>	- 1 de la Facultad de Ciencias Sociales y Jurídicas.</a:t>
            </a: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CRITERIOS:</a:t>
            </a:r>
          </a:p>
          <a:p>
            <a:r>
              <a:rPr lang="es-MX" dirty="0">
                <a:latin typeface="+mn-lt"/>
              </a:rPr>
              <a:t>	- 4 criterios obligatorios</a:t>
            </a:r>
          </a:p>
          <a:p>
            <a:r>
              <a:rPr lang="es-MX" dirty="0">
                <a:latin typeface="+mn-lt"/>
              </a:rPr>
              <a:t>	- 3 de 9 criterios opcionales</a:t>
            </a: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Publicaciones y datos: periodo 2022-2023</a:t>
            </a:r>
          </a:p>
          <a:p>
            <a:r>
              <a:rPr lang="es-MX" dirty="0">
                <a:latin typeface="+mn-lt"/>
              </a:rPr>
              <a:t>El resto de criterios: desde 2022 hasta cierre convocatoria</a:t>
            </a:r>
          </a:p>
          <a:p>
            <a:pPr marL="285750" indent="-285750">
              <a:buFontTx/>
              <a:buChar char="-"/>
            </a:pPr>
            <a:endParaRPr lang="es-MX" dirty="0">
              <a:latin typeface="+mn-lt"/>
            </a:endParaRPr>
          </a:p>
          <a:p>
            <a:endParaRPr lang="es-ES" b="1" dirty="0">
              <a:solidFill>
                <a:srgbClr val="3A3A3A"/>
              </a:solidFill>
              <a:latin typeface="+mn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29A3D3E-46CB-A9F5-5E74-4D58D37F6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010" y="145868"/>
            <a:ext cx="2518193" cy="2573843"/>
          </a:xfrm>
          <a:prstGeom prst="rect">
            <a:avLst/>
          </a:prstGeom>
        </p:spPr>
      </p:pic>
      <p:pic>
        <p:nvPicPr>
          <p:cNvPr id="8" name="Gráfico 7" descr="Reloj de arena">
            <a:extLst>
              <a:ext uri="{FF2B5EF4-FFF2-40B4-BE49-F238E27FC236}">
                <a16:creationId xmlns:a16="http://schemas.microsoft.com/office/drawing/2014/main" id="{400BC360-82AD-4286-BBE6-82BF09B921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217302">
            <a:off x="5788098" y="5347686"/>
            <a:ext cx="615802" cy="61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72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232125" y="303241"/>
            <a:ext cx="111325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+mn-lt"/>
              </a:rPr>
              <a:t>FOS UC3M 2024</a:t>
            </a:r>
          </a:p>
          <a:p>
            <a:endParaRPr lang="es-MX" b="0" i="0" dirty="0">
              <a:solidFill>
                <a:srgbClr val="3A3A3A"/>
              </a:solidFill>
              <a:effectLst/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CRITERIOS</a:t>
            </a:r>
          </a:p>
          <a:p>
            <a:endParaRPr lang="es-MX" b="1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b="1" dirty="0">
              <a:latin typeface="+mn-lt"/>
            </a:endParaRPr>
          </a:p>
          <a:p>
            <a:endParaRPr lang="es-ES" b="1" dirty="0">
              <a:solidFill>
                <a:srgbClr val="3A3A3A"/>
              </a:solidFill>
              <a:latin typeface="+mn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29A3D3E-46CB-A9F5-5E74-4D58D37F6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010" y="145868"/>
            <a:ext cx="2518193" cy="257384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07C0056-C8A9-40BE-854D-F185589B4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5920" y="859356"/>
            <a:ext cx="7230573" cy="513928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7D21629-0E9A-45C5-A652-895E2A69F255}"/>
              </a:ext>
            </a:extLst>
          </p:cNvPr>
          <p:cNvSpPr/>
          <p:nvPr/>
        </p:nvSpPr>
        <p:spPr>
          <a:xfrm>
            <a:off x="4599710" y="1127464"/>
            <a:ext cx="286326" cy="10615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5A03553-881F-465E-922C-F5E6E2D4116E}"/>
              </a:ext>
            </a:extLst>
          </p:cNvPr>
          <p:cNvSpPr/>
          <p:nvPr/>
        </p:nvSpPr>
        <p:spPr>
          <a:xfrm>
            <a:off x="4599710" y="2493840"/>
            <a:ext cx="286326" cy="35095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33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9764D03-945C-35AA-3DC9-C5D3C7CD1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1673"/>
            <a:ext cx="5296359" cy="561642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BBB5AA9-DD12-D43B-A831-4588E3C03EE2}"/>
              </a:ext>
            </a:extLst>
          </p:cNvPr>
          <p:cNvSpPr txBox="1"/>
          <p:nvPr/>
        </p:nvSpPr>
        <p:spPr>
          <a:xfrm>
            <a:off x="74640" y="5871496"/>
            <a:ext cx="609790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>
                <a:hlinkClick r:id="rId4"/>
              </a:rPr>
              <a:t>https://www.uc3m.es/ss/Satellite/GruposInvestigacion/es/Detalle/Organismo_C/1371210195867/1371325139947</a:t>
            </a:r>
            <a:r>
              <a:rPr lang="es-ES" sz="800" dirty="0"/>
              <a:t> </a:t>
            </a:r>
          </a:p>
        </p:txBody>
      </p:sp>
      <p:pic>
        <p:nvPicPr>
          <p:cNvPr id="4" name="Imagen 3">
            <a:hlinkClick r:id="rId5"/>
            <a:extLst>
              <a:ext uri="{FF2B5EF4-FFF2-40B4-BE49-F238E27FC236}">
                <a16:creationId xmlns:a16="http://schemas.microsoft.com/office/drawing/2014/main" id="{D4C50F63-DA07-606F-20F9-8218C26F7D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7401" y="0"/>
            <a:ext cx="3073918" cy="3769796"/>
          </a:xfrm>
          <a:prstGeom prst="rect">
            <a:avLst/>
          </a:prstGeom>
        </p:spPr>
      </p:pic>
      <p:pic>
        <p:nvPicPr>
          <p:cNvPr id="8" name="Imagen 7">
            <a:hlinkClick r:id="rId7"/>
            <a:extLst>
              <a:ext uri="{FF2B5EF4-FFF2-40B4-BE49-F238E27FC236}">
                <a16:creationId xmlns:a16="http://schemas.microsoft.com/office/drawing/2014/main" id="{6BE5A6E8-0CF9-8244-0EE3-048753AF8A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8816" y="1133294"/>
            <a:ext cx="2931472" cy="3584652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7479364-44B1-F0C0-9E88-4F862312428F}"/>
              </a:ext>
            </a:extLst>
          </p:cNvPr>
          <p:cNvCxnSpPr>
            <a:cxnSpLocks/>
          </p:cNvCxnSpPr>
          <p:nvPr/>
        </p:nvCxnSpPr>
        <p:spPr>
          <a:xfrm flipV="1">
            <a:off x="5084466" y="3154680"/>
            <a:ext cx="539094" cy="83451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F5850FB9-8407-1C23-9796-1EEC0263480E}"/>
              </a:ext>
            </a:extLst>
          </p:cNvPr>
          <p:cNvCxnSpPr>
            <a:cxnSpLocks/>
          </p:cNvCxnSpPr>
          <p:nvPr/>
        </p:nvCxnSpPr>
        <p:spPr>
          <a:xfrm flipV="1">
            <a:off x="5120513" y="3843192"/>
            <a:ext cx="3768102" cy="1468108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58E9BBD3-329B-912C-B56D-44674E5C64DD}"/>
              </a:ext>
            </a:extLst>
          </p:cNvPr>
          <p:cNvSpPr/>
          <p:nvPr/>
        </p:nvSpPr>
        <p:spPr>
          <a:xfrm>
            <a:off x="6701204" y="5134198"/>
            <a:ext cx="4979084" cy="914400"/>
          </a:xfrm>
          <a:prstGeom prst="roundRect">
            <a:avLst/>
          </a:prstGeom>
          <a:noFill/>
          <a:ln w="4762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Con posterioridad al Piloto FOS, el director de este grupo obtuvo el </a:t>
            </a:r>
            <a:r>
              <a:rPr lang="es-MX" dirty="0">
                <a:solidFill>
                  <a:schemeClr val="tx1"/>
                </a:solidFill>
                <a:hlinkClick r:id="rId9"/>
              </a:rPr>
              <a:t>YERUN Open </a:t>
            </a:r>
            <a:r>
              <a:rPr lang="es-MX" dirty="0" err="1">
                <a:solidFill>
                  <a:schemeClr val="tx1"/>
                </a:solidFill>
                <a:hlinkClick r:id="rId9"/>
              </a:rPr>
              <a:t>Science</a:t>
            </a:r>
            <a:r>
              <a:rPr lang="es-MX" dirty="0">
                <a:solidFill>
                  <a:schemeClr val="tx1"/>
                </a:solidFill>
                <a:hlinkClick r:id="rId9"/>
              </a:rPr>
              <a:t> </a:t>
            </a:r>
            <a:r>
              <a:rPr lang="es-MX" dirty="0" err="1">
                <a:solidFill>
                  <a:schemeClr val="tx1"/>
                </a:solidFill>
                <a:hlinkClick r:id="rId9"/>
              </a:rPr>
              <a:t>Awards</a:t>
            </a:r>
            <a:r>
              <a:rPr lang="es-MX" dirty="0">
                <a:solidFill>
                  <a:schemeClr val="tx1"/>
                </a:solidFill>
                <a:hlinkClick r:id="rId9"/>
              </a:rPr>
              <a:t> 2021</a:t>
            </a:r>
            <a:r>
              <a:rPr lang="es-MX" dirty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65B3B0E-39CB-158A-414A-31BCD2509C09}"/>
              </a:ext>
            </a:extLst>
          </p:cNvPr>
          <p:cNvSpPr txBox="1"/>
          <p:nvPr/>
        </p:nvSpPr>
        <p:spPr>
          <a:xfrm>
            <a:off x="9013371" y="181673"/>
            <a:ext cx="22307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Los grupos se puede presentar a más de una convocatoria.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0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36A2B3F-7CAF-4A3C-B851-CF2DB7D6AABF}"/>
              </a:ext>
            </a:extLst>
          </p:cNvPr>
          <p:cNvSpPr txBox="1"/>
          <p:nvPr/>
        </p:nvSpPr>
        <p:spPr>
          <a:xfrm>
            <a:off x="512759" y="1310286"/>
            <a:ext cx="110044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pPr marL="285750" indent="-285750" algn="just">
              <a:buFontTx/>
              <a:buChar char="-"/>
            </a:pPr>
            <a:r>
              <a:rPr lang="es-ES" dirty="0"/>
              <a:t>Las diferentes prácticas en el desarrollo de la investigación y de la difusión de los resultados entre las diferentes disciplinas científicas. Respecto al proyecto YUFERING, no todas las universidades tenían una unidad formal como es el “grupo de investigación”.</a:t>
            </a:r>
          </a:p>
          <a:p>
            <a:pPr marL="285750" indent="-285750" algn="just">
              <a:buFontTx/>
              <a:buChar char="-"/>
            </a:pPr>
            <a:endParaRPr lang="es-ES" dirty="0"/>
          </a:p>
          <a:p>
            <a:pPr marL="285750" indent="-285750" algn="just">
              <a:buFontTx/>
              <a:buChar char="-"/>
            </a:pPr>
            <a:r>
              <a:rPr lang="es-ES" dirty="0"/>
              <a:t>Mayor facilidad para cumplir los criterios para los grupos de investigación de la Escuela Politécnica Superior.</a:t>
            </a:r>
          </a:p>
          <a:p>
            <a:pPr algn="just"/>
            <a:endParaRPr lang="es-ES" dirty="0"/>
          </a:p>
          <a:p>
            <a:pPr marL="285750" indent="-285750" algn="just">
              <a:buFontTx/>
              <a:buChar char="-"/>
            </a:pPr>
            <a:r>
              <a:rPr lang="es-ES" dirty="0"/>
              <a:t>La mayor complejidad del depósito en acceso abierto de monografías y capítulos de monografías, práctica habitual de publicación en Humanidades y Ciencias Sociales. Estas disciplinas han tenido más dificultades para obtener el sello FOS.</a:t>
            </a:r>
          </a:p>
          <a:p>
            <a:pPr marL="285750" indent="-285750" algn="just">
              <a:buFontTx/>
              <a:buChar char="-"/>
            </a:pPr>
            <a:endParaRPr lang="es-ES" dirty="0"/>
          </a:p>
          <a:p>
            <a:pPr marL="285750" indent="-285750" algn="just">
              <a:buFontTx/>
              <a:buChar char="-"/>
            </a:pPr>
            <a:r>
              <a:rPr lang="es-ES" dirty="0"/>
              <a:t>En FOS YUFERING ningún grupo UC3M ha cumplido los criterios 7 (</a:t>
            </a:r>
            <a:r>
              <a:rPr lang="es-ES" dirty="0" err="1"/>
              <a:t>Pre-registro</a:t>
            </a:r>
            <a:r>
              <a:rPr lang="es-ES" dirty="0"/>
              <a:t> de investigación), 8 (Notebooks/software/código abierto) y 9 (</a:t>
            </a:r>
            <a:r>
              <a:rPr lang="es-ES" dirty="0" err="1"/>
              <a:t>Evaluacion</a:t>
            </a:r>
            <a:r>
              <a:rPr lang="es-ES" dirty="0"/>
              <a:t> por pares abierta).</a:t>
            </a:r>
          </a:p>
          <a:p>
            <a:pPr marL="285750" indent="-285750" algn="just">
              <a:buFontTx/>
              <a:buChar char="-"/>
            </a:pPr>
            <a:endParaRPr lang="es-ES" dirty="0"/>
          </a:p>
          <a:p>
            <a:pPr marL="285750" indent="-285750" algn="just">
              <a:buFontTx/>
              <a:buChar char="-"/>
            </a:pPr>
            <a:r>
              <a:rPr lang="es-ES" dirty="0"/>
              <a:t>2 grupos de investigación han participado en el piloto y en FOS YUFERING. Y 3 grupos FOS YUFERING participan en la convocatoria 2024: continuidad del compromiso con la Ciencia Abierta.</a:t>
            </a:r>
          </a:p>
          <a:p>
            <a:pPr marL="285750" indent="-285750">
              <a:buFontTx/>
              <a:buChar char="-"/>
            </a:pP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ACCBAC0-16CE-47DD-90CB-9810184B8A27}"/>
              </a:ext>
            </a:extLst>
          </p:cNvPr>
          <p:cNvSpPr/>
          <p:nvPr/>
        </p:nvSpPr>
        <p:spPr>
          <a:xfrm>
            <a:off x="213108" y="407758"/>
            <a:ext cx="4915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/>
            <a:r>
              <a:rPr lang="es-ES" sz="2000" b="1" dirty="0">
                <a:latin typeface="Arial" panose="020B0604020202020204" pitchFamily="34" charset="0"/>
              </a:rPr>
              <a:t>¿Qué conclusiones podemos resaltar?</a:t>
            </a:r>
          </a:p>
        </p:txBody>
      </p:sp>
    </p:spTree>
    <p:extLst>
      <p:ext uri="{BB962C8B-B14F-4D97-AF65-F5344CB8AC3E}">
        <p14:creationId xmlns:p14="http://schemas.microsoft.com/office/powerpoint/2010/main" val="1197409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pic>
        <p:nvPicPr>
          <p:cNvPr id="3" name="Gráfico 2" descr="Carretera contorno">
            <a:extLst>
              <a:ext uri="{FF2B5EF4-FFF2-40B4-BE49-F238E27FC236}">
                <a16:creationId xmlns:a16="http://schemas.microsoft.com/office/drawing/2014/main" id="{B86070E6-8B6E-187A-CBBD-18B81A682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99255" y="447152"/>
            <a:ext cx="4725237" cy="472523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5FFCD9D-6944-D641-776D-A7D783A72463}"/>
              </a:ext>
            </a:extLst>
          </p:cNvPr>
          <p:cNvSpPr txBox="1"/>
          <p:nvPr/>
        </p:nvSpPr>
        <p:spPr>
          <a:xfrm>
            <a:off x="1028700" y="989512"/>
            <a:ext cx="45640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/>
              <a:t>La Biblioteca acompaña a los investigadores en su camino hacia la Ciencia Abierta.</a:t>
            </a: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64692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94129CB-176F-BFE4-34D1-C07AB4CF0C66}"/>
              </a:ext>
            </a:extLst>
          </p:cNvPr>
          <p:cNvSpPr txBox="1"/>
          <p:nvPr/>
        </p:nvSpPr>
        <p:spPr>
          <a:xfrm>
            <a:off x="1704547" y="2297058"/>
            <a:ext cx="824135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000" dirty="0"/>
              <a:t>¡¡Muchas gracias!!</a:t>
            </a:r>
          </a:p>
          <a:p>
            <a:pPr algn="ctr"/>
            <a:endParaRPr lang="es-MX" sz="3000" dirty="0"/>
          </a:p>
          <a:p>
            <a:pPr algn="ctr"/>
            <a:endParaRPr lang="es-MX" sz="3000" dirty="0"/>
          </a:p>
          <a:p>
            <a:pPr algn="ctr"/>
            <a:r>
              <a:rPr lang="es-MX" sz="3000" dirty="0"/>
              <a:t>Rebeca Marín del Campo: </a:t>
            </a:r>
            <a:r>
              <a:rPr lang="es-MX" sz="3000" dirty="0">
                <a:hlinkClick r:id="rId3"/>
              </a:rPr>
              <a:t>rmarin@db.uc3m.es</a:t>
            </a:r>
            <a:endParaRPr lang="es-MX" sz="3000" dirty="0"/>
          </a:p>
          <a:p>
            <a:pPr algn="ctr"/>
            <a:r>
              <a:rPr lang="es-MX" sz="3000" dirty="0"/>
              <a:t>Eva Ortiz Uceta: </a:t>
            </a:r>
            <a:r>
              <a:rPr lang="es-MX" sz="3000" dirty="0">
                <a:hlinkClick r:id="rId4"/>
              </a:rPr>
              <a:t>eva.ortiz@uc3m.es</a:t>
            </a:r>
            <a:r>
              <a:rPr lang="es-MX" sz="3000" dirty="0"/>
              <a:t> </a:t>
            </a:r>
            <a:endParaRPr lang="es-ES" sz="3000" dirty="0"/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95E628A7-692D-7892-BAAE-5C36B91E9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5906" y="782329"/>
            <a:ext cx="1345392" cy="1375124"/>
          </a:xfrm>
          <a:prstGeom prst="rect">
            <a:avLst/>
          </a:prstGeom>
        </p:spPr>
      </p:pic>
      <p:pic>
        <p:nvPicPr>
          <p:cNvPr id="6" name="Imagen 5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1CE13D16-CA28-4E4C-728C-0F67D8DE42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702" y="744926"/>
            <a:ext cx="1477330" cy="155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1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08D6B9-357E-5EDB-C2D0-7668E20858B0}"/>
              </a:ext>
            </a:extLst>
          </p:cNvPr>
          <p:cNvSpPr txBox="1"/>
          <p:nvPr/>
        </p:nvSpPr>
        <p:spPr>
          <a:xfrm>
            <a:off x="379386" y="1424878"/>
            <a:ext cx="105188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¿Qué es?</a:t>
            </a:r>
          </a:p>
          <a:p>
            <a:endParaRPr lang="es-MX" dirty="0"/>
          </a:p>
          <a:p>
            <a:pPr algn="just"/>
            <a:r>
              <a:rPr lang="es-MX" sz="2000" dirty="0"/>
              <a:t>Una iniciativa desarrollada por la UC3M para lograr que los grupos de investigación sean “lo más abiertos” posibles </a:t>
            </a:r>
            <a:r>
              <a:rPr lang="es-ES" sz="2000" dirty="0"/>
              <a:t>teniendo en cuenta los principios, indicadores y tendencias que se están desarrollando a nivel europeo y nacional, así como las particularidades de las diferentes disciplinas y la idiosincrasia de los grupos.</a:t>
            </a:r>
          </a:p>
          <a:p>
            <a:endParaRPr lang="es-ES" sz="2000" dirty="0"/>
          </a:p>
          <a:p>
            <a:endParaRPr lang="es-ES" sz="2000" dirty="0"/>
          </a:p>
          <a:p>
            <a:endParaRPr lang="es-ES" sz="2000" dirty="0"/>
          </a:p>
          <a:p>
            <a:endParaRPr lang="es-ES" sz="2000" dirty="0"/>
          </a:p>
          <a:p>
            <a:endParaRPr lang="es-ES" sz="2000" dirty="0"/>
          </a:p>
          <a:p>
            <a:r>
              <a:rPr lang="es-ES" sz="2000" dirty="0"/>
              <a:t>Un elemento clave es pasar del nivel individual al del grupo de investigación.</a:t>
            </a:r>
          </a:p>
          <a:p>
            <a:endParaRPr lang="es-ES" sz="2000" dirty="0"/>
          </a:p>
          <a:p>
            <a:endParaRPr lang="es-ES" dirty="0"/>
          </a:p>
        </p:txBody>
      </p:sp>
      <p:pic>
        <p:nvPicPr>
          <p:cNvPr id="3" name="Gráfico 2" descr="Grupo">
            <a:extLst>
              <a:ext uri="{FF2B5EF4-FFF2-40B4-BE49-F238E27FC236}">
                <a16:creationId xmlns:a16="http://schemas.microsoft.com/office/drawing/2014/main" id="{27B3000B-654F-4313-A575-220D0C746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2547" y="3563925"/>
            <a:ext cx="2368859" cy="236885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7547D68-7845-4B88-9113-FE6DD102BD12}"/>
              </a:ext>
            </a:extLst>
          </p:cNvPr>
          <p:cNvSpPr txBox="1"/>
          <p:nvPr/>
        </p:nvSpPr>
        <p:spPr>
          <a:xfrm>
            <a:off x="2211265" y="521135"/>
            <a:ext cx="76658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000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FOS : Full Open </a:t>
            </a:r>
            <a:r>
              <a:rPr lang="es-ES" sz="5000" dirty="0" err="1">
                <a:solidFill>
                  <a:schemeClr val="accent2"/>
                </a:solidFill>
                <a:latin typeface="Arial Rounded MT Bold" panose="020F0704030504030204" pitchFamily="34" charset="0"/>
              </a:rPr>
              <a:t>Science</a:t>
            </a:r>
            <a:endParaRPr lang="es-ES" sz="5000" dirty="0">
              <a:solidFill>
                <a:schemeClr val="accent2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82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32B0546-7271-47DE-A1BB-4F6FE30CF714}"/>
              </a:ext>
            </a:extLst>
          </p:cNvPr>
          <p:cNvSpPr txBox="1"/>
          <p:nvPr/>
        </p:nvSpPr>
        <p:spPr>
          <a:xfrm>
            <a:off x="445079" y="446917"/>
            <a:ext cx="1075085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br>
              <a:rPr lang="es-ES" sz="2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s-ES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¿Quién promociona esta iniciativa en la UC3M</a:t>
            </a:r>
            <a:r>
              <a:rPr lang="es-ES" sz="2400" b="1" dirty="0">
                <a:latin typeface="Arial" panose="020B0604020202020204" pitchFamily="34" charset="0"/>
              </a:rPr>
              <a:t>?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2000" b="1" dirty="0"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dirty="0">
              <a:latin typeface="Arial" panose="020B0604020202020204" pitchFamily="34" charset="0"/>
            </a:endParaRPr>
          </a:p>
          <a:p>
            <a:pPr algn="just" fontAlgn="base"/>
            <a:r>
              <a:rPr lang="es-ES" sz="2000" b="1" dirty="0" err="1"/>
              <a:t>UniOS</a:t>
            </a:r>
            <a:r>
              <a:rPr lang="es-ES" sz="2000" dirty="0"/>
              <a:t>, la unidad de ciencia y conocimiento en abierto de la UC3M. Es una unidad operativa de soporte a todas las actividades relacionadas con la Ciencia Abierta. Está coordinada por el Vicerrectorado de Investigación y Transferencia, desde un punto de vista estratégico, y por el Servicio de Biblioteca, desde un punto de vista técnico. Forman parte de esta unidad transversal personal de distintos servicios de la universidad y personal docente investigador de diversas disciplinas.</a:t>
            </a:r>
          </a:p>
          <a:p>
            <a:pPr algn="just" fontAlgn="base"/>
            <a:endParaRPr lang="es-ES" sz="2000" dirty="0"/>
          </a:p>
          <a:p>
            <a:pPr algn="just" fontAlgn="base"/>
            <a:endParaRPr lang="es-ES" sz="2000" dirty="0">
              <a:latin typeface="Arial" panose="020B0604020202020204" pitchFamily="34" charset="0"/>
            </a:endParaRPr>
          </a:p>
          <a:p>
            <a:pPr algn="just" fontAlgn="base"/>
            <a:endParaRPr lang="es-ES" sz="2000" dirty="0">
              <a:latin typeface="Arial" panose="020B0604020202020204" pitchFamily="34" charset="0"/>
            </a:endParaRPr>
          </a:p>
          <a:p>
            <a:pPr algn="just" fontAlgn="base"/>
            <a:r>
              <a:rPr lang="es-ES" sz="2000" dirty="0">
                <a:latin typeface="Arial" panose="020B0604020202020204" pitchFamily="34" charset="0"/>
              </a:rPr>
              <a:t>Más información: </a:t>
            </a:r>
            <a:r>
              <a:rPr lang="es-ES" sz="2000" dirty="0">
                <a:latin typeface="Arial" panose="020B0604020202020204" pitchFamily="34" charset="0"/>
                <a:hlinkClick r:id="rId3"/>
              </a:rPr>
              <a:t>https://www.uc3m.es/openscience/unios</a:t>
            </a:r>
            <a:r>
              <a:rPr lang="es-ES" sz="2000" dirty="0">
                <a:latin typeface="Arial" panose="020B0604020202020204" pitchFamily="34" charset="0"/>
              </a:rPr>
              <a:t>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7AECD0A-B11D-48F9-9280-9FF9EA1BA8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6853" y="4359709"/>
            <a:ext cx="4544817" cy="172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6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FD30D1-9FA7-E13C-26EA-3C17D0B24841}"/>
              </a:ext>
            </a:extLst>
          </p:cNvPr>
          <p:cNvSpPr txBox="1"/>
          <p:nvPr/>
        </p:nvSpPr>
        <p:spPr>
          <a:xfrm>
            <a:off x="445079" y="193263"/>
            <a:ext cx="10750858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r>
              <a:rPr lang="es-ES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¿Cuáles son sus ob</a:t>
            </a:r>
            <a:r>
              <a:rPr lang="es-ES" sz="2400" b="1" dirty="0">
                <a:latin typeface="Arial" panose="020B0604020202020204" pitchFamily="34" charset="0"/>
              </a:rPr>
              <a:t>jetivos?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2400" b="1" dirty="0"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r>
              <a:rPr lang="es-ES" sz="1500" dirty="0">
                <a:latin typeface="Arial" panose="020B0604020202020204" pitchFamily="34" charset="0"/>
              </a:rPr>
              <a:t>Investigadores: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Fomentar un enfoque práctico a la Ciencia Abierta por parte del personal investigador.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Incrementar el número de publicaciones, datos y recursos educativos en acceso abierto, así como promover prácticas de difusión y apertura a la comunidad.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Garantizar el depósito de las publicaciones en el repositorio institucional, aun cuando estas no puedan estar en abierto, en consonancia con las disposiciones de la LCTI</a:t>
            </a:r>
            <a:r>
              <a:rPr lang="es-ES" sz="1500" dirty="0">
                <a:latin typeface="Arial" panose="020B0604020202020204" pitchFamily="34" charset="0"/>
              </a:rPr>
              <a:t>,</a:t>
            </a: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LOSU, ANECA, etc.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Implicar al personal investigador en el fortalecimiento del compromiso de sus grupos de investigación con la Ciencia Abierta.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Dotar a los investigadores de un sello-reconocimiento que les permita legitimar su práctica en Ciencia Abierta, en la participación en convocatorias de proyectos Horizon</a:t>
            </a:r>
            <a:r>
              <a:rPr lang="es-ES" sz="1500" dirty="0">
                <a:latin typeface="Arial" panose="020B0604020202020204" pitchFamily="34" charset="0"/>
              </a:rPr>
              <a:t>te</a:t>
            </a: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Europa, de la Agencia Española de Investigación (AEI), etc.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Permite a los grupos de investigación alinearse con las nuevas medidas de evaluación de la investigación*.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s-ES" sz="1500" dirty="0">
                <a:latin typeface="Arial" panose="020B0604020202020204" pitchFamily="34" charset="0"/>
              </a:rPr>
              <a:t>ayor visibilidad de la producción científica</a:t>
            </a:r>
            <a:r>
              <a:rPr lang="es-ES" sz="1800" dirty="0">
                <a:latin typeface="Arial" panose="020B0604020202020204" pitchFamily="34" charset="0"/>
              </a:rPr>
              <a:t>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*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Pietilä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, M.,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Rintamäki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, K., Aguilera, R., Fernández del Pino, B., Méndez, E., &amp; Bautista-Puig, N. (2022). Open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Science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Assessment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and Incentives at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the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YUFE Alliance. In N. Robinson-García, D. Torres-Salinas, &amp; W. Arroyo-Machado (Eds.), 26th International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Conference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on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Science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and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Technology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</a:t>
            </a:r>
            <a:r>
              <a:rPr lang="es-ES" sz="800" b="0" i="0" dirty="0" err="1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Indicators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, STI 2022 (sti2280). 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  <a:hlinkClick r:id="rId3"/>
              </a:rPr>
              <a:t>https://hdl.handle.net/10016/35707</a:t>
            </a:r>
            <a:r>
              <a:rPr lang="es-ES" sz="800" b="0" i="0" dirty="0">
                <a:solidFill>
                  <a:srgbClr val="343A40"/>
                </a:solidFill>
                <a:effectLst/>
                <a:highlight>
                  <a:srgbClr val="FFFFFF"/>
                </a:highlight>
                <a:latin typeface="+mn-lt"/>
              </a:rPr>
              <a:t> </a:t>
            </a:r>
            <a:endParaRPr lang="es-ES" sz="800" b="0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0208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FD30D1-9FA7-E13C-26EA-3C17D0B24841}"/>
              </a:ext>
            </a:extLst>
          </p:cNvPr>
          <p:cNvSpPr txBox="1"/>
          <p:nvPr/>
        </p:nvSpPr>
        <p:spPr>
          <a:xfrm>
            <a:off x="445079" y="193263"/>
            <a:ext cx="10750858" cy="7571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r>
              <a:rPr lang="es-ES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¿Cuáles son sus ob</a:t>
            </a:r>
            <a:r>
              <a:rPr lang="es-ES" sz="2400" b="1" dirty="0">
                <a:latin typeface="Arial" panose="020B0604020202020204" pitchFamily="34" charset="0"/>
              </a:rPr>
              <a:t>jetivos?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Biblioteca: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Conocer mejor la realidad de los grupos de investigación</a:t>
            </a:r>
            <a:r>
              <a:rPr lang="es-ES" sz="1800" dirty="0">
                <a:latin typeface="Arial" panose="020B0604020202020204" pitchFamily="34" charset="0"/>
              </a:rPr>
              <a:t> en relación a la Ciencia Abierta.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latin typeface="Arial" panose="020B0604020202020204" pitchFamily="34" charset="0"/>
              </a:rPr>
              <a:t>Analizar las diferentes prácticas en Ciencia Abierta de las diferentes disciplinas de la UC3M.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latin typeface="Arial" panose="020B0604020202020204" pitchFamily="34" charset="0"/>
              </a:rPr>
              <a:t>Optimizar los procesos internos de trabajo y las infraestructuras: CRIS (</a:t>
            </a:r>
            <a:r>
              <a:rPr lang="es-ES" sz="1800" dirty="0" err="1">
                <a:latin typeface="Arial" panose="020B0604020202020204" pitchFamily="34" charset="0"/>
              </a:rPr>
              <a:t>Universitas</a:t>
            </a:r>
            <a:r>
              <a:rPr lang="es-ES" sz="1800" dirty="0">
                <a:latin typeface="Arial" panose="020B0604020202020204" pitchFamily="34" charset="0"/>
              </a:rPr>
              <a:t> XXI, integrado en el repositorio), repositorio de publicaciones (</a:t>
            </a:r>
            <a:r>
              <a:rPr lang="es-ES" sz="1800" dirty="0">
                <a:latin typeface="Arial" panose="020B0604020202020204" pitchFamily="34" charset="0"/>
                <a:hlinkClick r:id="rId3"/>
              </a:rPr>
              <a:t>e-Archivo</a:t>
            </a:r>
            <a:r>
              <a:rPr lang="es-ES" sz="1800" dirty="0">
                <a:latin typeface="Arial" panose="020B0604020202020204" pitchFamily="34" charset="0"/>
              </a:rPr>
              <a:t>) y de datos de investigación (</a:t>
            </a:r>
            <a:r>
              <a:rPr lang="es-ES" sz="1800" dirty="0">
                <a:latin typeface="Arial" panose="020B0604020202020204" pitchFamily="34" charset="0"/>
                <a:hlinkClick r:id="rId4"/>
              </a:rPr>
              <a:t>e-</a:t>
            </a:r>
            <a:r>
              <a:rPr lang="es-ES" sz="1800" dirty="0" err="1">
                <a:latin typeface="Arial" panose="020B0604020202020204" pitchFamily="34" charset="0"/>
                <a:hlinkClick r:id="rId4"/>
              </a:rPr>
              <a:t>cienciaDatos</a:t>
            </a:r>
            <a:r>
              <a:rPr lang="es-ES" sz="1800" dirty="0">
                <a:latin typeface="Arial" panose="020B0604020202020204" pitchFamily="34" charset="0"/>
              </a:rPr>
              <a:t>).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latin typeface="Arial" panose="020B0604020202020204" pitchFamily="34" charset="0"/>
              </a:rPr>
              <a:t>Mayor implicación de las bibliotecas de los centros.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latin typeface="Arial" panose="020B0604020202020204" pitchFamily="34" charset="0"/>
              </a:rPr>
              <a:t>Anticiparse a posibles futuras acumulaciones de trabajo: depósito de publicaciones/datos para convocatorias (financiadores, ANECA, etc.).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1800" dirty="0">
                <a:latin typeface="Arial" panose="020B0604020202020204" pitchFamily="34" charset="0"/>
              </a:rPr>
              <a:t>Realzar el papel de la Biblioteca dentro del apoyo a la investigación.</a:t>
            </a: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1800" dirty="0">
              <a:latin typeface="Arial" panose="020B0604020202020204" pitchFamily="34" charset="0"/>
            </a:endParaRPr>
          </a:p>
          <a:p>
            <a:pPr marL="342900" indent="-342900" algn="just" rtl="0" fontAlgn="base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s-E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</a:pPr>
            <a:endParaRPr lang="es-ES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841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18F03E4-B15E-4E19-9775-1731638CA7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6732278"/>
              </p:ext>
            </p:extLst>
          </p:nvPr>
        </p:nvGraphicFramePr>
        <p:xfrm>
          <a:off x="831362" y="44753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61954A3-0946-4041-BA05-0ACE239CD26A}"/>
              </a:ext>
            </a:extLst>
          </p:cNvPr>
          <p:cNvSpPr/>
          <p:nvPr/>
        </p:nvSpPr>
        <p:spPr>
          <a:xfrm>
            <a:off x="89939" y="78654"/>
            <a:ext cx="99934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¿Cómo se ha materializado esta iniciativa?</a:t>
            </a:r>
            <a:endParaRPr lang="es-ES" sz="24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0F6E757-4E33-46FD-9E89-A1F7DD6078B6}"/>
              </a:ext>
            </a:extLst>
          </p:cNvPr>
          <p:cNvSpPr txBox="1"/>
          <p:nvPr/>
        </p:nvSpPr>
        <p:spPr>
          <a:xfrm>
            <a:off x="6585705" y="1352448"/>
            <a:ext cx="177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2019-2020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30FCC3E-48C6-494C-A68B-392EF141A8DB}"/>
              </a:ext>
            </a:extLst>
          </p:cNvPr>
          <p:cNvSpPr txBox="1"/>
          <p:nvPr/>
        </p:nvSpPr>
        <p:spPr>
          <a:xfrm>
            <a:off x="6585705" y="3000499"/>
            <a:ext cx="177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2022-2023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14F8390-0669-4C4A-99E4-C766F39B13A2}"/>
              </a:ext>
            </a:extLst>
          </p:cNvPr>
          <p:cNvSpPr txBox="1"/>
          <p:nvPr/>
        </p:nvSpPr>
        <p:spPr>
          <a:xfrm>
            <a:off x="6585705" y="4500058"/>
            <a:ext cx="2660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A partir de 2024</a:t>
            </a:r>
          </a:p>
        </p:txBody>
      </p:sp>
    </p:spTree>
    <p:extLst>
      <p:ext uri="{BB962C8B-B14F-4D97-AF65-F5344CB8AC3E}">
        <p14:creationId xmlns:p14="http://schemas.microsoft.com/office/powerpoint/2010/main" val="219423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D91BEAD-61C2-FA4A-2866-09ED4EA17C5B}"/>
              </a:ext>
            </a:extLst>
          </p:cNvPr>
          <p:cNvSpPr/>
          <p:nvPr/>
        </p:nvSpPr>
        <p:spPr>
          <a:xfrm>
            <a:off x="523849" y="158581"/>
            <a:ext cx="999343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¿En qué consiste?</a:t>
            </a:r>
          </a:p>
          <a:p>
            <a:endParaRPr lang="es-MX" dirty="0"/>
          </a:p>
          <a:p>
            <a:pPr algn="just"/>
            <a:r>
              <a:rPr lang="es-MX" dirty="0"/>
              <a:t>- Preparación de la convocatoria. Se establecen una serie de criterios a cumplir (obligatorios y opcionales).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- Apertura de convocatoria para que los grupos de investigación interesados participen (en el Piloto se contactó con grupos ya interesados en la Ciencia Abierta).</a:t>
            </a:r>
          </a:p>
          <a:p>
            <a:pPr marL="285750" indent="-285750" algn="just">
              <a:buFontTx/>
              <a:buChar char="-"/>
            </a:pPr>
            <a:endParaRPr lang="es-MX" dirty="0"/>
          </a:p>
          <a:p>
            <a:pPr algn="just"/>
            <a:r>
              <a:rPr lang="es-MX" dirty="0"/>
              <a:t>- El Servicio de Biblioteca establece reuniones con la persona de contacto (y más miembros si así lo desean) del grupo de investigación y se trabaja para comprobar el grado de cumplimiento de los criterios y qué acciones hay que realizar para obtenerlos. Asesoramiento y formación sobre Ciencia Abierta. </a:t>
            </a:r>
          </a:p>
          <a:p>
            <a:pPr marL="285750" indent="-285750" algn="just">
              <a:buFontTx/>
              <a:buChar char="-"/>
            </a:pPr>
            <a:endParaRPr lang="es-MX" dirty="0"/>
          </a:p>
          <a:p>
            <a:pPr algn="just"/>
            <a:r>
              <a:rPr lang="es-MX" dirty="0"/>
              <a:t>- Solo se considera la producción científica de personal docente e investigador de la UC3M.</a:t>
            </a:r>
          </a:p>
          <a:p>
            <a:pPr algn="just"/>
            <a:r>
              <a:rPr lang="es-MX" dirty="0"/>
              <a:t> </a:t>
            </a:r>
          </a:p>
          <a:p>
            <a:pPr algn="just"/>
            <a:r>
              <a:rPr lang="es-MX" dirty="0"/>
              <a:t>- La Biblioteca comprueba el cumplimento del depósito y/o deposita en los repositorios las publicaciones, datos, REA (se establece un periodo temporal).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- Hay criterios que se pueden realizar durante el periodo de la convocatoria, como son las actividades de difusión. La Biblioteca puede colaborar: asesoramiento en redes sociales, participación en eventos de difusión de la Ciencia Abierta organizados por los grupos (por ejemplo, entre sus </a:t>
            </a:r>
            <a:r>
              <a:rPr lang="es-MX" dirty="0">
                <a:hlinkClick r:id="rId3"/>
              </a:rPr>
              <a:t>doctorandos</a:t>
            </a:r>
            <a:r>
              <a:rPr lang="es-MX" dirty="0"/>
              <a:t> o a </a:t>
            </a:r>
            <a:r>
              <a:rPr lang="es-MX" dirty="0">
                <a:hlinkClick r:id="rId3"/>
              </a:rPr>
              <a:t>colegas de otra universidad</a:t>
            </a:r>
            <a:r>
              <a:rPr lang="es-MX" dirty="0"/>
              <a:t>), etc.</a:t>
            </a:r>
          </a:p>
          <a:p>
            <a:pPr algn="just"/>
            <a:endParaRPr lang="es-MX" dirty="0"/>
          </a:p>
          <a:p>
            <a:pPr algn="just"/>
            <a:r>
              <a:rPr lang="es-MX" dirty="0">
                <a:latin typeface="+mn-lt"/>
              </a:rPr>
              <a:t>- Comprobación de los criterios cumplidos.</a:t>
            </a:r>
          </a:p>
          <a:p>
            <a:pPr algn="just"/>
            <a:endParaRPr lang="es-MX" dirty="0">
              <a:latin typeface="+mn-lt"/>
            </a:endParaRPr>
          </a:p>
          <a:p>
            <a:pPr algn="just"/>
            <a:r>
              <a:rPr lang="es-MX" dirty="0">
                <a:latin typeface="+mn-lt"/>
              </a:rPr>
              <a:t>- Reconocimiento: obtención del </a:t>
            </a:r>
            <a:r>
              <a:rPr lang="es-MX" b="1" dirty="0">
                <a:latin typeface="+mn-lt"/>
              </a:rPr>
              <a:t>sello FOS</a:t>
            </a:r>
            <a:r>
              <a:rPr lang="es-MX" dirty="0">
                <a:latin typeface="+mn-lt"/>
              </a:rPr>
              <a:t>; constancia firmada por vicerrector; se incluye el sello en la página web institucional del grupo de investigación. </a:t>
            </a:r>
          </a:p>
          <a:p>
            <a:pPr algn="just"/>
            <a:endParaRPr lang="es-MX" dirty="0">
              <a:latin typeface="+mn-lt"/>
            </a:endParaRPr>
          </a:p>
          <a:p>
            <a:pPr algn="just"/>
            <a:r>
              <a:rPr lang="es-MX" dirty="0">
                <a:latin typeface="+mn-lt"/>
              </a:rPr>
              <a:t>- Análisis y difusión de los resultados.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7434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355041" y="210026"/>
            <a:ext cx="11132561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+mn-lt"/>
              </a:rPr>
              <a:t>PILOTO FOS UC3M </a:t>
            </a:r>
          </a:p>
          <a:p>
            <a:endParaRPr lang="es-MX" b="0" i="0" dirty="0">
              <a:solidFill>
                <a:srgbClr val="3A3A3A"/>
              </a:solidFill>
              <a:effectLst/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- Des</a:t>
            </a:r>
            <a:r>
              <a:rPr lang="es-ES" b="0" i="0" dirty="0">
                <a:solidFill>
                  <a:srgbClr val="3A3A3A"/>
                </a:solidFill>
                <a:effectLst/>
                <a:highlight>
                  <a:srgbClr val="FFFFFF"/>
                </a:highlight>
                <a:latin typeface="+mn-lt"/>
              </a:rPr>
              <a:t>arrollado de mayo 2019 a </a:t>
            </a:r>
            <a:r>
              <a:rPr lang="es-ES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octubre 2</a:t>
            </a:r>
            <a:r>
              <a:rPr lang="es-MX" dirty="0">
                <a:latin typeface="+mn-lt"/>
              </a:rPr>
              <a:t>020.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Ámbito: Universidad Carlos III de Madrid.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Página web: </a:t>
            </a:r>
            <a:r>
              <a:rPr lang="es-MX" dirty="0">
                <a:latin typeface="+mn-lt"/>
                <a:hlinkClick r:id="rId3"/>
              </a:rPr>
              <a:t>https://www.uc3m.es/openscience/fos/fos-uc3m</a:t>
            </a:r>
            <a:r>
              <a:rPr lang="es-MX" dirty="0">
                <a:latin typeface="+mn-lt"/>
              </a:rPr>
              <a:t> 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Número de grupos de investigación participantes: 6</a:t>
            </a:r>
          </a:p>
          <a:p>
            <a:pPr marL="285750" indent="-285750">
              <a:buFontTx/>
              <a:buChar char="-"/>
            </a:pPr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</a:t>
            </a:r>
            <a:r>
              <a:rPr lang="es-MX" b="1" dirty="0">
                <a:latin typeface="+mn-lt"/>
              </a:rPr>
              <a:t>CRITERIOS:</a:t>
            </a:r>
          </a:p>
          <a:p>
            <a:endParaRPr lang="es-ES" b="1" dirty="0">
              <a:solidFill>
                <a:srgbClr val="3A3A3A"/>
              </a:solidFill>
              <a:latin typeface="+mn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b="1" dirty="0">
                <a:solidFill>
                  <a:srgbClr val="3A3A3A"/>
                </a:solidFill>
                <a:latin typeface="+mn-lt"/>
              </a:rPr>
              <a:t>Miembros UC3M del grupo </a:t>
            </a:r>
            <a:r>
              <a:rPr lang="es-ES" dirty="0">
                <a:solidFill>
                  <a:srgbClr val="3A3A3A"/>
                </a:solidFill>
                <a:latin typeface="+mn-lt"/>
              </a:rPr>
              <a:t>con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 ORCID: 100%.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s-ES" b="0" i="0" dirty="0">
              <a:solidFill>
                <a:srgbClr val="3A3A3A"/>
              </a:solidFill>
              <a:effectLst/>
              <a:latin typeface="+mn-lt"/>
            </a:endParaRPr>
          </a:p>
          <a:p>
            <a:pPr marL="285750" lvl="1" indent="-285750" fontAlgn="base">
              <a:buFont typeface="Courier New" panose="02070309020205020404" pitchFamily="49" charset="0"/>
              <a:buChar char="o"/>
            </a:pPr>
            <a:r>
              <a:rPr lang="es-ES" b="1" i="0" dirty="0">
                <a:solidFill>
                  <a:srgbClr val="3A3A3A"/>
                </a:solidFill>
                <a:effectLst/>
                <a:latin typeface="+mn-lt"/>
              </a:rPr>
              <a:t>Tesis doctorales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: </a:t>
            </a:r>
          </a:p>
          <a:p>
            <a:pPr lvl="2" fontAlgn="base"/>
            <a:r>
              <a:rPr lang="es-ES" dirty="0">
                <a:solidFill>
                  <a:srgbClr val="3A3A3A"/>
                </a:solidFill>
                <a:latin typeface="+mn-lt"/>
              </a:rPr>
              <a:t>	- 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tesis de los miembros del grupo: 100% OA.</a:t>
            </a:r>
          </a:p>
          <a:p>
            <a:pPr algn="l" fontAlgn="base"/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	- tesis dirigidas por miembros </a:t>
            </a:r>
            <a:r>
              <a:rPr lang="es-ES" dirty="0">
                <a:solidFill>
                  <a:srgbClr val="3A3A3A"/>
                </a:solidFill>
                <a:latin typeface="+mn-lt"/>
              </a:rPr>
              <a:t>del 2014 al 2018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: 100% OA. </a:t>
            </a:r>
          </a:p>
          <a:p>
            <a:pPr algn="l" fontAlgn="base"/>
            <a:endParaRPr lang="es-ES" b="0" i="0" dirty="0">
              <a:solidFill>
                <a:srgbClr val="3A3A3A"/>
              </a:solidFill>
              <a:effectLst/>
              <a:latin typeface="+mn-lt"/>
            </a:endParaRPr>
          </a:p>
          <a:p>
            <a:pPr marL="285750" indent="-285750" algn="l" fontAlgn="base">
              <a:buFont typeface="Courier New" panose="02070309020205020404" pitchFamily="49" charset="0"/>
              <a:buChar char="o"/>
            </a:pPr>
            <a:r>
              <a:rPr lang="es-ES" b="1" i="0" dirty="0">
                <a:solidFill>
                  <a:srgbClr val="3A3A3A"/>
                </a:solidFill>
                <a:effectLst/>
                <a:latin typeface="+mn-lt"/>
              </a:rPr>
              <a:t>Publicaciones periodo 2014-2018</a:t>
            </a:r>
            <a:endParaRPr lang="es-ES" b="0" i="0" dirty="0">
              <a:solidFill>
                <a:srgbClr val="3A3A3A"/>
              </a:solidFill>
              <a:effectLst/>
              <a:latin typeface="+mn-lt"/>
            </a:endParaRPr>
          </a:p>
          <a:p>
            <a:pPr lvl="3" fontAlgn="base"/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	- 80% de las publicaciones del grupo en OA.</a:t>
            </a:r>
          </a:p>
          <a:p>
            <a:pPr algn="l" fontAlgn="base"/>
            <a:r>
              <a:rPr lang="es-ES" dirty="0">
                <a:solidFill>
                  <a:srgbClr val="3A3A3A"/>
                </a:solidFill>
                <a:latin typeface="+mn-lt"/>
              </a:rPr>
              <a:t>	- 1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00% de los metadatos de las mismas en el repositorio.</a:t>
            </a:r>
          </a:p>
          <a:p>
            <a:pPr algn="l" fontAlgn="base"/>
            <a:endParaRPr lang="es-ES" b="0" i="0" dirty="0">
              <a:solidFill>
                <a:srgbClr val="3A3A3A"/>
              </a:solidFill>
              <a:effectLst/>
              <a:latin typeface="+mn-lt"/>
            </a:endParaRPr>
          </a:p>
          <a:p>
            <a:pPr marL="285750" indent="-285750" algn="l" fontAlgn="base">
              <a:buFont typeface="Courier New" panose="02070309020205020404" pitchFamily="49" charset="0"/>
              <a:buChar char="o"/>
            </a:pPr>
            <a:r>
              <a:rPr lang="es-ES" b="1" i="0" dirty="0">
                <a:solidFill>
                  <a:srgbClr val="3A3A3A"/>
                </a:solidFill>
                <a:effectLst/>
                <a:latin typeface="+mn-lt"/>
              </a:rPr>
              <a:t>Datos FAIR: </a:t>
            </a:r>
            <a:r>
              <a:rPr lang="es-ES" b="0" i="0" dirty="0">
                <a:solidFill>
                  <a:srgbClr val="3A3A3A"/>
                </a:solidFill>
                <a:effectLst/>
                <a:latin typeface="+mn-lt"/>
              </a:rPr>
              <a:t>Publicar en abierto los datos de investigación, siempre que sea posible. Periodo 2014-2018.</a:t>
            </a:r>
          </a:p>
          <a:p>
            <a:pPr marL="285750" indent="-285750" algn="l" fontAlgn="base">
              <a:buFont typeface="Courier New" panose="02070309020205020404" pitchFamily="49" charset="0"/>
              <a:buChar char="o"/>
            </a:pPr>
            <a:endParaRPr lang="es-ES" b="0" i="0" dirty="0">
              <a:solidFill>
                <a:srgbClr val="3A3A3A"/>
              </a:solidFill>
              <a:effectLst/>
              <a:latin typeface="+mn-lt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latin typeface="+mn-lt"/>
              </a:rPr>
              <a:t>Se valora Open Peer </a:t>
            </a:r>
            <a:r>
              <a:rPr lang="es-MX" dirty="0" err="1">
                <a:latin typeface="+mn-lt"/>
              </a:rPr>
              <a:t>Review</a:t>
            </a:r>
            <a:r>
              <a:rPr lang="es-MX" dirty="0">
                <a:latin typeface="+mn-lt"/>
              </a:rPr>
              <a:t>, uso de herramientas colaborativas para visibilizar los resultados, participación en proyectos de ciencia ciudadana, adhesión a iniciativas de Ciencia Abierta a nivel individual o grupal, etc.</a:t>
            </a:r>
          </a:p>
          <a:p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29A3D3E-46CB-A9F5-5E74-4D58D37F6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010" y="145868"/>
            <a:ext cx="2518193" cy="25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73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0021ED-000A-20FD-6BC0-1CB79065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6739"/>
            <a:ext cx="3898760" cy="7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943A83-65D1-7560-0E25-97166AED66BE}"/>
              </a:ext>
            </a:extLst>
          </p:cNvPr>
          <p:cNvSpPr txBox="1"/>
          <p:nvPr/>
        </p:nvSpPr>
        <p:spPr>
          <a:xfrm>
            <a:off x="5820508" y="6343205"/>
            <a:ext cx="62777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Rebeca Marín y Eva Ortiz /   </a:t>
            </a:r>
            <a:r>
              <a:rPr lang="es-ES" dirty="0">
                <a:solidFill>
                  <a:srgbClr val="000D63"/>
                </a:solidFill>
                <a:latin typeface="Calibri" panose="020F0502020204030204" pitchFamily="34" charset="0"/>
              </a:rPr>
              <a:t>23 Mayo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 2024   /  La iniciativa FOS (</a:t>
            </a:r>
            <a:r>
              <a:rPr lang="es-ES" sz="1400" b="0" i="1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Full Open </a:t>
            </a:r>
            <a:r>
              <a:rPr lang="es-ES" sz="1400" b="0" i="1" u="none" strike="noStrike" dirty="0" err="1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Science</a:t>
            </a:r>
            <a:r>
              <a:rPr lang="es-ES" sz="1400" b="0" i="0" u="none" strike="noStrike" dirty="0">
                <a:solidFill>
                  <a:srgbClr val="000D63"/>
                </a:solidFill>
                <a:effectLst/>
                <a:latin typeface="Calibri" panose="020F0502020204030204" pitchFamily="34" charset="0"/>
              </a:rPr>
              <a:t>)</a:t>
            </a:r>
            <a:endParaRPr lang="es-ES" b="0" dirty="0">
              <a:effectLst/>
            </a:endParaRPr>
          </a:p>
          <a:p>
            <a:br>
              <a:rPr lang="es-ES" b="0" dirty="0">
                <a:effectLst/>
              </a:rPr>
            </a:br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8D25981-4FF9-80E0-217F-A209A5BB49DD}"/>
              </a:ext>
            </a:extLst>
          </p:cNvPr>
          <p:cNvSpPr/>
          <p:nvPr/>
        </p:nvSpPr>
        <p:spPr>
          <a:xfrm>
            <a:off x="232125" y="303241"/>
            <a:ext cx="1113256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+mn-lt"/>
              </a:rPr>
              <a:t>PILOTO FOS UC3M </a:t>
            </a:r>
          </a:p>
          <a:p>
            <a:endParaRPr lang="es-MX" b="0" i="0" dirty="0">
              <a:solidFill>
                <a:srgbClr val="3A3A3A"/>
              </a:solidFill>
              <a:effectLst/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r>
              <a:rPr lang="es-MX" dirty="0">
                <a:solidFill>
                  <a:srgbClr val="3A3A3A"/>
                </a:solidFill>
                <a:highlight>
                  <a:srgbClr val="FFFFFF"/>
                </a:highlight>
                <a:latin typeface="+mn-lt"/>
              </a:rPr>
              <a:t>- Colección en e-Archivo para las publicaciones: </a:t>
            </a:r>
            <a:r>
              <a:rPr lang="es-ES" b="0" i="0" u="none" strike="noStrike" dirty="0">
                <a:effectLst/>
                <a:highlight>
                  <a:srgbClr val="FFFFFF"/>
                </a:highlight>
                <a:latin typeface="+mn-lt"/>
                <a:hlinkClick r:id="rId3"/>
              </a:rPr>
              <a:t>https://hdl.handle.net/10016/39141</a:t>
            </a:r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solidFill>
                <a:srgbClr val="3A3A3A"/>
              </a:solidFill>
              <a:highlight>
                <a:srgbClr val="FFFFFF"/>
              </a:highlight>
              <a:latin typeface="+mn-lt"/>
            </a:endParaRP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- Número de grupos de investigación que obtienen el sello FOS: 6</a:t>
            </a:r>
          </a:p>
          <a:p>
            <a:pPr marL="285750" indent="-285750">
              <a:buFontTx/>
              <a:buChar char="-"/>
            </a:pPr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	- 3 de la Escuela Politécnica Superior.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	- 1 de la Facultad de Humanidades, Comunicación y Documentación.</a:t>
            </a:r>
          </a:p>
          <a:p>
            <a:endParaRPr lang="es-MX" dirty="0">
              <a:latin typeface="+mn-lt"/>
            </a:endParaRPr>
          </a:p>
          <a:p>
            <a:r>
              <a:rPr lang="es-MX" dirty="0">
                <a:latin typeface="+mn-lt"/>
              </a:rPr>
              <a:t>	- 2 de la Facultad de Ciencias Sociales y Jurídicas.</a:t>
            </a:r>
          </a:p>
          <a:p>
            <a:endParaRPr lang="es-MX" dirty="0">
              <a:latin typeface="+mn-lt"/>
            </a:endParaRPr>
          </a:p>
          <a:p>
            <a:endParaRPr lang="es-MX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es-MX" dirty="0"/>
          </a:p>
          <a:p>
            <a:endParaRPr lang="es-ES" dirty="0"/>
          </a:p>
        </p:txBody>
      </p:sp>
      <p:pic>
        <p:nvPicPr>
          <p:cNvPr id="4" name="Imagen 3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D29A3D3E-46CB-A9F5-5E74-4D58D37F6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010" y="145868"/>
            <a:ext cx="2518193" cy="25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8462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070cc7-8c89-402c-b9d9-7f4589e6fda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3A6F5C8A9CDB4A84C4E31393563AFB" ma:contentTypeVersion="14" ma:contentTypeDescription="Crea un document nou" ma:contentTypeScope="" ma:versionID="c2a9d2b69885e4a626dffc9d61adba93">
  <xsd:schema xmlns:xsd="http://www.w3.org/2001/XMLSchema" xmlns:xs="http://www.w3.org/2001/XMLSchema" xmlns:p="http://schemas.microsoft.com/office/2006/metadata/properties" xmlns:ns2="fa070cc7-8c89-402c-b9d9-7f4589e6fda3" xmlns:ns3="313eb5ab-3188-4816-a8ca-65231ba059f2" targetNamespace="http://schemas.microsoft.com/office/2006/metadata/properties" ma:root="true" ma:fieldsID="127e53086661031bd6d4810f2701fb75" ns2:_="" ns3:_="">
    <xsd:import namespace="fa070cc7-8c89-402c-b9d9-7f4589e6fda3"/>
    <xsd:import namespace="313eb5ab-3188-4816-a8ca-65231ba059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070cc7-8c89-402c-b9d9-7f4589e6fd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Etiquetes de la imatge" ma:readOnly="false" ma:fieldId="{5cf76f15-5ced-4ddc-b409-7134ff3c332f}" ma:taxonomyMulti="true" ma:sspId="34c01127-bdf0-454e-9077-a20ba63b60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3eb5ab-3188-4816-a8ca-65231ba059f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1CC46E-24F7-4F36-91EF-336342060ED4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customXml/itemProps2.xml><?xml version="1.0" encoding="utf-8"?>
<ds:datastoreItem xmlns:ds="http://schemas.openxmlformats.org/officeDocument/2006/customXml" ds:itemID="{83C05152-A727-46C5-8E34-7AA919D1FD3D}"/>
</file>

<file path=customXml/itemProps3.xml><?xml version="1.0" encoding="utf-8"?>
<ds:datastoreItem xmlns:ds="http://schemas.openxmlformats.org/officeDocument/2006/customXml" ds:itemID="{79297518-6EC5-4790-B692-F45FA8A107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2094</Words>
  <Application>Microsoft Office PowerPoint</Application>
  <PresentationFormat>Pantalla panoràmica</PresentationFormat>
  <Paragraphs>294</Paragraphs>
  <Slides>18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24" baseType="lpstr">
      <vt:lpstr>Arial</vt:lpstr>
      <vt:lpstr>Arial Rounded MT Bold</vt:lpstr>
      <vt:lpstr>Calibri</vt:lpstr>
      <vt:lpstr>Courier New</vt:lpstr>
      <vt:lpstr>Wingdings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iniciativa FOS (Full Open Science) como buena práctica para promover la Ciencia Abierta entre los grupos de investigación de la Universidad Carlos III de Madrid</dc:title>
  <dc:creator>Eva Ortiz Uceta</dc:creator>
  <cp:lastModifiedBy>Núria Casaldaliga Rojas</cp:lastModifiedBy>
  <cp:revision>129</cp:revision>
  <dcterms:created xsi:type="dcterms:W3CDTF">2018-07-03T11:13:14Z</dcterms:created>
  <dcterms:modified xsi:type="dcterms:W3CDTF">2024-06-22T07:23:11Z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0x010100C13A6F5C8A9CDB4A84C4E31393563AFB</vt:lpwstr>
  </property>
</Properties>
</file>