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61" r:id="rId6"/>
    <p:sldId id="262" r:id="rId7"/>
    <p:sldId id="266" r:id="rId8"/>
    <p:sldId id="265" r:id="rId9"/>
    <p:sldId id="267" r:id="rId10"/>
    <p:sldId id="280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767171"/>
    <a:srgbClr val="000000"/>
    <a:srgbClr val="FFFFFF"/>
    <a:srgbClr val="DD2D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7461AE30-639B-4202-B791-6380BBBF4A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391BA776-7983-4649-B657-1C13F8725D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BE41FD5A-61CB-47EC-B606-327B72DE4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26/6/2026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B3275C3-991D-4B75-BEFF-641E17136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3469D50C-58EF-4545-8048-97F121A3B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46336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22827BCB-8775-4569-8EA4-E13928976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FCFD1A46-7307-4035-92AF-51F9250FA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AD1E9946-FE6F-44F3-B0E8-49730F9DB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26/6/2026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3E10C1C6-D3EA-488E-B3FB-B4CB76297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46B61099-DBB1-40C3-B0C5-B66172A63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0918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id="{9AD066EF-E1A1-4013-9C55-7A38F0D769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E65A7164-3804-4FD8-9A4A-13EA4169A8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7FD94753-583E-4D26-A14F-2E11C16FE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26/6/2026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962224C-1161-43E3-8915-9F99CED94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E0620D4F-DD57-400F-B501-75312C9C3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45020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B9BF0EF2-15BD-475B-B59B-0F541AE0E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4A57FA89-CBED-460E-AFC7-5B2A314EB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1FBC47E8-145A-49F3-AFFF-E7DB2017E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26/6/2026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E4330796-89A6-4659-B338-F8B48DB43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B2B3E354-CDCC-492E-A746-C7AA9FD8A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3823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C2D5F35-E338-4046-A40A-D55FE2A0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57D52127-DE17-4C4A-A7BA-0B384D123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F1A7692A-2C87-47F0-A73C-C178EF746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26/6/2026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F8ED04A-0BCA-4CC1-AC3A-B13EE5DF3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96A07836-D994-4426-9857-6C21BB35E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80084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9EE3879-495B-4DB2-916A-18B8739C6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FF1545A5-0B2F-467D-B27A-B1C2446EFB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1CA9F9A6-8BDA-4593-BF3C-6238281323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25F1352E-D57D-4BC7-86B8-D069E9A2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26/6/2026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D9E8FBD0-652C-4D22-8AC3-02B3FA8CA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2872F740-D081-4317-BE42-658EC2C00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850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DFABCD24-44DB-4454-A18C-CABF0361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FD098A6B-9692-49F8-AB4E-4F541D21C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279F29A7-565C-41F9-99EF-36969A054E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id="{B289C53E-EC12-4856-B1C9-08B905D1BE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139EADE5-3828-43D1-8651-0FEB160F62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id="{E3E7E4B4-21A6-417D-A8EF-37149800D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26/6/2026</a:t>
            </a:fld>
            <a:endParaRPr lang="ca-E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id="{45C9C158-539C-4EB2-9C4F-340588C46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281BD8C8-514B-4FBB-AF9A-2438AA69C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44432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E77E9631-50DF-40A1-B268-DA62C9B79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7BC3132A-2B3A-4DD7-ADA8-F4A5F51A4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26/6/2026</a:t>
            </a:fld>
            <a:endParaRPr lang="ca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D6EB48FE-86FE-4E84-813C-12AB7BEBB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0280B5D3-6B58-46FD-90EF-4272C0F76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5357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62FEA1C8-E5A6-4F97-BD4A-2D3856D32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26/6/2026</a:t>
            </a:fld>
            <a:endParaRPr lang="ca-E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8B58650E-72D7-448C-837D-9A44FD87C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11A9F91E-ECBF-40D1-91CF-A7D21A5E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44049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3B53D589-3589-4FD5-9702-5612CB691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1B75FEEB-6B14-446B-A74A-E6BDCF767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E74A7B0F-CB99-4E86-9D13-330C8163B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66C8E1DE-7C7F-4356-9822-C630B3CC8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26/6/2026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25D9DB35-AB4E-46BC-B3F5-C68C63AF7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A0B5D57F-717A-424A-BC50-5941E4049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07399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BDB7BA8-D06B-4A44-911E-C9CE76AB4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id="{92C73FDC-A88D-4663-8DFC-1F649C7987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B304205C-BB5E-4989-AE66-AE8C54AA18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D264BD7D-6FC1-493B-BEDB-DF77EDF79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26/6/2026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5A432042-62A1-4419-B14E-A36EDB18C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6EDD8488-CCAF-410D-82E0-1634742FB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0586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0000"/>
            </a:gs>
            <a:gs pos="45000">
              <a:srgbClr val="CC8080"/>
            </a:gs>
            <a:gs pos="100000">
              <a:schemeClr val="accent2">
                <a:lumMod val="0"/>
                <a:lumOff val="100000"/>
              </a:schemeClr>
            </a:gs>
            <a:gs pos="79000">
              <a:schemeClr val="bg2">
                <a:lumMod val="90000"/>
              </a:schemeClr>
            </a:gs>
          </a:gsLst>
          <a:path path="circle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3FD5F531-1B5B-4E68-B001-C611185EF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7BDE94C4-7B3B-4F3C-8044-E13005DF6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4A2AE86A-3A1E-4F4D-AEF7-71225444E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135DD-E6A1-4221-A029-AAB7D4C2FA1E}" type="datetimeFigureOut">
              <a:rPr lang="ca-ES" smtClean="0"/>
              <a:t>26/6/2026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0B1DED5E-1F4D-45F4-B01A-FC4170EF1C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8BFD5C65-84B7-475B-A42E-E8DEC5C917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48222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g"/><Relationship Id="rId4" Type="http://schemas.openxmlformats.org/officeDocument/2006/relationships/image" Target="../media/image47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image" Target="../media/image24.png"/><Relationship Id="rId7" Type="http://schemas.openxmlformats.org/officeDocument/2006/relationships/image" Target="../media/image54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3" Type="http://schemas.openxmlformats.org/officeDocument/2006/relationships/image" Target="../media/image60.jpg"/><Relationship Id="rId7" Type="http://schemas.openxmlformats.org/officeDocument/2006/relationships/image" Target="../media/image64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10" Type="http://schemas.openxmlformats.org/officeDocument/2006/relationships/image" Target="../media/image66.jpg"/><Relationship Id="rId4" Type="http://schemas.openxmlformats.org/officeDocument/2006/relationships/image" Target="../media/image61.jpg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72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eg"/><Relationship Id="rId18" Type="http://schemas.openxmlformats.org/officeDocument/2006/relationships/image" Target="../media/image2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png"/><Relationship Id="rId17" Type="http://schemas.openxmlformats.org/officeDocument/2006/relationships/image" Target="../media/image22.jpeg"/><Relationship Id="rId2" Type="http://schemas.openxmlformats.org/officeDocument/2006/relationships/image" Target="../media/image7.jpeg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5" Type="http://schemas.openxmlformats.org/officeDocument/2006/relationships/image" Target="../media/image20.jpe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png"/><Relationship Id="rId7" Type="http://schemas.openxmlformats.org/officeDocument/2006/relationships/image" Target="../media/image30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23.png"/><Relationship Id="rId5" Type="http://schemas.openxmlformats.org/officeDocument/2006/relationships/image" Target="../media/image28.jpg"/><Relationship Id="rId10" Type="http://schemas.openxmlformats.org/officeDocument/2006/relationships/image" Target="../media/image24.png"/><Relationship Id="rId4" Type="http://schemas.openxmlformats.org/officeDocument/2006/relationships/image" Target="../media/image27.jpg"/><Relationship Id="rId9" Type="http://schemas.openxmlformats.org/officeDocument/2006/relationships/image" Target="../media/image3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4.jpg"/><Relationship Id="rId3" Type="http://schemas.openxmlformats.org/officeDocument/2006/relationships/image" Target="../media/image24.png"/><Relationship Id="rId7" Type="http://schemas.openxmlformats.org/officeDocument/2006/relationships/image" Target="../media/image38.png"/><Relationship Id="rId12" Type="http://schemas.openxmlformats.org/officeDocument/2006/relationships/image" Target="../media/image43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jpeg"/><Relationship Id="rId5" Type="http://schemas.openxmlformats.org/officeDocument/2006/relationships/image" Target="../media/image36.png"/><Relationship Id="rId10" Type="http://schemas.openxmlformats.org/officeDocument/2006/relationships/image" Target="../media/image41.jpg"/><Relationship Id="rId4" Type="http://schemas.openxmlformats.org/officeDocument/2006/relationships/image" Target="../media/image35.png"/><Relationship Id="rId9" Type="http://schemas.openxmlformats.org/officeDocument/2006/relationships/image" Target="../media/image4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48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ChangeAspect="1"/>
          </p:cNvSpPr>
          <p:nvPr/>
        </p:nvSpPr>
        <p:spPr>
          <a:xfrm>
            <a:off x="877792" y="-16011"/>
            <a:ext cx="13000494" cy="6874011"/>
          </a:xfrm>
          <a:custGeom>
            <a:avLst/>
            <a:gdLst/>
            <a:ahLst/>
            <a:cxnLst/>
            <a:rect l="l" t="t" r="r" b="b"/>
            <a:pathLst>
              <a:path w="20208940" h="10685477">
                <a:moveTo>
                  <a:pt x="0" y="0"/>
                </a:moveTo>
                <a:lnTo>
                  <a:pt x="20208940" y="0"/>
                </a:lnTo>
                <a:lnTo>
                  <a:pt x="20208940" y="10685477"/>
                </a:lnTo>
                <a:lnTo>
                  <a:pt x="0" y="106854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3" name="Freeform 3"/>
          <p:cNvSpPr>
            <a:spLocks noChangeAspect="1"/>
          </p:cNvSpPr>
          <p:nvPr/>
        </p:nvSpPr>
        <p:spPr>
          <a:xfrm rot="16200000">
            <a:off x="8340794" y="-1788944"/>
            <a:ext cx="5256561" cy="6591299"/>
          </a:xfrm>
          <a:custGeom>
            <a:avLst/>
            <a:gdLst/>
            <a:ahLst/>
            <a:cxnLst/>
            <a:rect l="l" t="t" r="r" b="b"/>
            <a:pathLst>
              <a:path w="9021027" h="11311632">
                <a:moveTo>
                  <a:pt x="0" y="0"/>
                </a:moveTo>
                <a:lnTo>
                  <a:pt x="9021026" y="0"/>
                </a:lnTo>
                <a:lnTo>
                  <a:pt x="9021026" y="11311632"/>
                </a:lnTo>
                <a:lnTo>
                  <a:pt x="0" y="113116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 sz="900"/>
          </a:p>
        </p:txBody>
      </p:sp>
      <p:sp>
        <p:nvSpPr>
          <p:cNvPr id="5" name="Freeform 5"/>
          <p:cNvSpPr/>
          <p:nvPr/>
        </p:nvSpPr>
        <p:spPr>
          <a:xfrm>
            <a:off x="2026266" y="5837178"/>
            <a:ext cx="2776237" cy="633177"/>
          </a:xfrm>
          <a:custGeom>
            <a:avLst/>
            <a:gdLst/>
            <a:ahLst/>
            <a:cxnLst/>
            <a:rect l="l" t="t" r="r" b="b"/>
            <a:pathLst>
              <a:path w="4652154" h="1061018">
                <a:moveTo>
                  <a:pt x="0" y="0"/>
                </a:moveTo>
                <a:lnTo>
                  <a:pt x="4652154" y="0"/>
                </a:lnTo>
                <a:lnTo>
                  <a:pt x="4652154" y="1061018"/>
                </a:lnTo>
                <a:lnTo>
                  <a:pt x="0" y="10610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a-ES" sz="900"/>
          </a:p>
        </p:txBody>
      </p:sp>
      <p:sp>
        <p:nvSpPr>
          <p:cNvPr id="10" name="TextBox 10"/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6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pic>
        <p:nvPicPr>
          <p:cNvPr id="16" name="Imatge 15">
            <a:extLst>
              <a:ext uri="{FF2B5EF4-FFF2-40B4-BE49-F238E27FC236}">
                <a16:creationId xmlns:a16="http://schemas.microsoft.com/office/drawing/2014/main" id="{62E77985-F887-26C7-F882-C91BD639F4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2785" y="6258670"/>
            <a:ext cx="809555" cy="29060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AE3448A-3C8C-757C-F0CD-874FF97B92F5}"/>
              </a:ext>
            </a:extLst>
          </p:cNvPr>
          <p:cNvSpPr txBox="1"/>
          <p:nvPr/>
        </p:nvSpPr>
        <p:spPr>
          <a:xfrm>
            <a:off x="1855387" y="819337"/>
            <a:ext cx="5522652" cy="1897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V Jornadas de Gestión del Patrimonio Bibliográfico REBIUN</a:t>
            </a:r>
          </a:p>
          <a:p>
            <a:r>
              <a:rPr lang="es-ES" sz="2133" dirty="0">
                <a:solidFill>
                  <a:schemeClr val="bg1">
                    <a:lumMod val="50000"/>
                  </a:schemeClr>
                </a:solidFill>
              </a:rPr>
              <a:t>Universidad de Barcelona, 16-17 de abril 2026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99561A0-F1D3-C6BC-35BE-A232D128C0CB}"/>
              </a:ext>
            </a:extLst>
          </p:cNvPr>
          <p:cNvSpPr txBox="1"/>
          <p:nvPr/>
        </p:nvSpPr>
        <p:spPr>
          <a:xfrm>
            <a:off x="1936955" y="3628104"/>
            <a:ext cx="77368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NARRAR EL PATRIMONIO: INICIATIVAS PARA LA DIFUSIÓN DEL PORTAL SIMURG DE FONDOS DIGITALIZADOS DEL CSIC</a:t>
            </a:r>
          </a:p>
          <a:p>
            <a:r>
              <a:rPr lang="es-ES" dirty="0"/>
              <a:t>Laura Donadeo Navalón - Alexandra López Pérez - Rebeca Sánchez-Montañez Martínez - Alejandra Domínguez Infantes (URICI-CSIC)</a:t>
            </a:r>
          </a:p>
        </p:txBody>
      </p:sp>
      <p:pic>
        <p:nvPicPr>
          <p:cNvPr id="8" name="Imagen 7" descr="Texto&#10;&#10;El contenido generado por IA puede ser incorrecto.">
            <a:extLst>
              <a:ext uri="{FF2B5EF4-FFF2-40B4-BE49-F238E27FC236}">
                <a16:creationId xmlns:a16="http://schemas.microsoft.com/office/drawing/2014/main" id="{2D718784-23E6-CDBB-8810-BF1B02425A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368" y="4731142"/>
            <a:ext cx="2984326" cy="1207258"/>
          </a:xfrm>
          <a:prstGeom prst="rect">
            <a:avLst/>
          </a:prstGeom>
        </p:spPr>
      </p:pic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FC729938-4359-3DAD-E8F6-2CF504BF08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225" y="5670918"/>
            <a:ext cx="2392331" cy="79943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F5CE8-D7D4-47AF-89E5-0A6B27A07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4ACE131-08ED-41EB-8B92-5A02FCA1E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F3C942DF-63AF-4D4E-8765-0D8B28F9D8F0}"/>
              </a:ext>
            </a:extLst>
          </p:cNvPr>
          <p:cNvSpPr/>
          <p:nvPr/>
        </p:nvSpPr>
        <p:spPr>
          <a:xfrm>
            <a:off x="589410" y="378213"/>
            <a:ext cx="11023601" cy="6114662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7A09F05-EFCE-4CA5-82C5-F5DB68E84F15}"/>
              </a:ext>
            </a:extLst>
          </p:cNvPr>
          <p:cNvSpPr txBox="1"/>
          <p:nvPr/>
        </p:nvSpPr>
        <p:spPr>
          <a:xfrm>
            <a:off x="5948219" y="1157670"/>
            <a:ext cx="5659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i="1" dirty="0">
                <a:solidFill>
                  <a:srgbClr val="990000"/>
                </a:solidFill>
                <a:latin typeface="Montserrat Black" panose="00000A00000000000000" pitchFamily="2" charset="0"/>
              </a:rPr>
              <a:t>Y sin embargo, se mueve</a:t>
            </a:r>
            <a:endParaRPr lang="es-ES" sz="2800" i="1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B69E2F0-DE9C-40D4-B120-B827A53D4B0B}"/>
              </a:ext>
            </a:extLst>
          </p:cNvPr>
          <p:cNvSpPr/>
          <p:nvPr/>
        </p:nvSpPr>
        <p:spPr>
          <a:xfrm>
            <a:off x="584199" y="1722632"/>
            <a:ext cx="11023601" cy="3091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028558AF-1E79-43ED-96C1-321027376579}"/>
              </a:ext>
            </a:extLst>
          </p:cNvPr>
          <p:cNvSpPr/>
          <p:nvPr/>
        </p:nvSpPr>
        <p:spPr>
          <a:xfrm>
            <a:off x="678018" y="5978214"/>
            <a:ext cx="1241010" cy="411178"/>
          </a:xfrm>
          <a:custGeom>
            <a:avLst/>
            <a:gdLst/>
            <a:ahLst/>
            <a:cxnLst/>
            <a:rect l="l" t="t" r="r" b="b"/>
            <a:pathLst>
              <a:path w="2614322" h="866191">
                <a:moveTo>
                  <a:pt x="0" y="0"/>
                </a:moveTo>
                <a:lnTo>
                  <a:pt x="2614322" y="0"/>
                </a:lnTo>
                <a:lnTo>
                  <a:pt x="2614322" y="866192"/>
                </a:lnTo>
                <a:lnTo>
                  <a:pt x="0" y="8661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756" t="-66687" r="-724" b="-77475"/>
            </a:stretch>
          </a:blipFill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7177897-E8C5-430E-BA78-FAB9BDF25C91}"/>
              </a:ext>
            </a:extLst>
          </p:cNvPr>
          <p:cNvSpPr txBox="1"/>
          <p:nvPr/>
        </p:nvSpPr>
        <p:spPr>
          <a:xfrm>
            <a:off x="2260949" y="6110289"/>
            <a:ext cx="642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>
                <a:latin typeface="Montserrat" panose="00000500000000000000" pitchFamily="2" charset="0"/>
              </a:rPr>
              <a:t>V Jornadas de Gestión del Patrimonio Bibliográfico - REBIUN - 2026</a:t>
            </a:r>
            <a:endParaRPr lang="es-ES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A4FB86-3056-49D3-88DE-725202EED882}"/>
              </a:ext>
            </a:extLst>
          </p:cNvPr>
          <p:cNvSpPr/>
          <p:nvPr/>
        </p:nvSpPr>
        <p:spPr>
          <a:xfrm>
            <a:off x="2628839" y="5978214"/>
            <a:ext cx="8978961" cy="13207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EC32E3F1-8891-410F-8009-2858F0FDAB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8" t="5324" r="18544" b="13919"/>
          <a:stretch/>
        </p:blipFill>
        <p:spPr>
          <a:xfrm>
            <a:off x="265957" y="258200"/>
            <a:ext cx="3723082" cy="27305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678044EA-3126-4273-874F-F932C509216A}"/>
              </a:ext>
            </a:extLst>
          </p:cNvPr>
          <p:cNvSpPr txBox="1"/>
          <p:nvPr/>
        </p:nvSpPr>
        <p:spPr>
          <a:xfrm>
            <a:off x="176885" y="3259993"/>
            <a:ext cx="4919937" cy="2554545"/>
          </a:xfrm>
          <a:prstGeom prst="rect">
            <a:avLst/>
          </a:prstGeom>
          <a:solidFill>
            <a:schemeClr val="bg1"/>
          </a:solidFill>
          <a:ln w="12700">
            <a:solidFill>
              <a:srgbClr val="99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Lo que aprendimos</a:t>
            </a:r>
          </a:p>
          <a:p>
            <a:endParaRPr lang="es-ES" sz="20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La itinerancia amplía el impacto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La versión virtual prolonga la vida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El vídeo humaniza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El cuestionario genera interacción</a:t>
            </a:r>
          </a:p>
          <a:p>
            <a:endParaRPr lang="es-ES" sz="20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ctr"/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La Red quiere contar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BA25C95-DC7C-415E-8261-AC5EA5002A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844566"/>
            <a:ext cx="5929537" cy="33353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A776E0A-019A-4A6C-8F84-F824360135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275" y="2608611"/>
            <a:ext cx="4274568" cy="32059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8122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F5CE8-D7D4-47AF-89E5-0A6B27A07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4ACE131-08ED-41EB-8B92-5A02FCA1E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F3C942DF-63AF-4D4E-8765-0D8B28F9D8F0}"/>
              </a:ext>
            </a:extLst>
          </p:cNvPr>
          <p:cNvSpPr/>
          <p:nvPr/>
        </p:nvSpPr>
        <p:spPr>
          <a:xfrm>
            <a:off x="589410" y="378213"/>
            <a:ext cx="11023601" cy="6114662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7A09F05-EFCE-4CA5-82C5-F5DB68E84F15}"/>
              </a:ext>
            </a:extLst>
          </p:cNvPr>
          <p:cNvSpPr txBox="1"/>
          <p:nvPr/>
        </p:nvSpPr>
        <p:spPr>
          <a:xfrm>
            <a:off x="4193625" y="1157670"/>
            <a:ext cx="741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990000"/>
                </a:solidFill>
                <a:latin typeface="Montserrat Black" panose="00000A00000000000000" pitchFamily="2" charset="0"/>
              </a:rPr>
              <a:t>Certámenes literarios   </a:t>
            </a:r>
            <a:endParaRPr lang="es-ES" sz="2800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B69E2F0-DE9C-40D4-B120-B827A53D4B0B}"/>
              </a:ext>
            </a:extLst>
          </p:cNvPr>
          <p:cNvSpPr/>
          <p:nvPr/>
        </p:nvSpPr>
        <p:spPr>
          <a:xfrm>
            <a:off x="584199" y="1722632"/>
            <a:ext cx="11023601" cy="3091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028558AF-1E79-43ED-96C1-321027376579}"/>
              </a:ext>
            </a:extLst>
          </p:cNvPr>
          <p:cNvSpPr/>
          <p:nvPr/>
        </p:nvSpPr>
        <p:spPr>
          <a:xfrm>
            <a:off x="678018" y="5978214"/>
            <a:ext cx="1241010" cy="411178"/>
          </a:xfrm>
          <a:custGeom>
            <a:avLst/>
            <a:gdLst/>
            <a:ahLst/>
            <a:cxnLst/>
            <a:rect l="l" t="t" r="r" b="b"/>
            <a:pathLst>
              <a:path w="2614322" h="866191">
                <a:moveTo>
                  <a:pt x="0" y="0"/>
                </a:moveTo>
                <a:lnTo>
                  <a:pt x="2614322" y="0"/>
                </a:lnTo>
                <a:lnTo>
                  <a:pt x="2614322" y="866192"/>
                </a:lnTo>
                <a:lnTo>
                  <a:pt x="0" y="8661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756" t="-66687" r="-724" b="-77475"/>
            </a:stretch>
          </a:blipFill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7177897-E8C5-430E-BA78-FAB9BDF25C91}"/>
              </a:ext>
            </a:extLst>
          </p:cNvPr>
          <p:cNvSpPr txBox="1"/>
          <p:nvPr/>
        </p:nvSpPr>
        <p:spPr>
          <a:xfrm>
            <a:off x="2260949" y="6110289"/>
            <a:ext cx="642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>
                <a:latin typeface="Montserrat" panose="00000500000000000000" pitchFamily="2" charset="0"/>
              </a:rPr>
              <a:t>V Jornadas de Gestión del Patrimonio Bibliográfico - REBIUN - 2026</a:t>
            </a:r>
            <a:endParaRPr lang="es-ES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A4FB86-3056-49D3-88DE-725202EED882}"/>
              </a:ext>
            </a:extLst>
          </p:cNvPr>
          <p:cNvSpPr/>
          <p:nvPr/>
        </p:nvSpPr>
        <p:spPr>
          <a:xfrm>
            <a:off x="2628839" y="5978214"/>
            <a:ext cx="8978961" cy="13207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78044EA-3126-4273-874F-F932C509216A}"/>
              </a:ext>
            </a:extLst>
          </p:cNvPr>
          <p:cNvSpPr txBox="1"/>
          <p:nvPr/>
        </p:nvSpPr>
        <p:spPr>
          <a:xfrm>
            <a:off x="259211" y="239224"/>
            <a:ext cx="3685624" cy="2862322"/>
          </a:xfrm>
          <a:prstGeom prst="rect">
            <a:avLst/>
          </a:prstGeom>
          <a:solidFill>
            <a:schemeClr val="bg1"/>
          </a:solidFill>
          <a:ln w="12700">
            <a:solidFill>
              <a:srgbClr val="99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Más de 500 participantes</a:t>
            </a:r>
          </a:p>
          <a:p>
            <a:endParaRPr lang="es-ES" sz="20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Ciencia ficción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Cartas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Poesía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Relato infantil</a:t>
            </a:r>
          </a:p>
          <a:p>
            <a:endParaRPr lang="es-ES" sz="20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El patrimonio como </a:t>
            </a:r>
          </a:p>
          <a:p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detonante creativo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93CA941-A377-4C1E-B6CB-2F57A1D2C8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581" y="2031793"/>
            <a:ext cx="3232532" cy="3994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7873116-A2CA-4CA7-AF65-019D876D845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" t="3488" r="1876" b="2329"/>
          <a:stretch/>
        </p:blipFill>
        <p:spPr>
          <a:xfrm>
            <a:off x="8757820" y="239224"/>
            <a:ext cx="3202834" cy="38083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E3C44F4-790B-4272-A877-B8DD9FACF3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756" y="3680667"/>
            <a:ext cx="2378399" cy="29381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56D608AE-20D0-49C3-8A4A-4167F04C6CC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5" t="8716" r="13212" b="49251"/>
          <a:stretch/>
        </p:blipFill>
        <p:spPr>
          <a:xfrm>
            <a:off x="803510" y="3414236"/>
            <a:ext cx="3283599" cy="2264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BF24A350-11A1-4857-B6C2-EE3AA7DB9EB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1" t="10838" r="7545" b="16881"/>
          <a:stretch/>
        </p:blipFill>
        <p:spPr>
          <a:xfrm>
            <a:off x="3403862" y="2429339"/>
            <a:ext cx="2869022" cy="2963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0DE47AF5-A49F-433C-AC6F-22D4FF157480}"/>
              </a:ext>
            </a:extLst>
          </p:cNvPr>
          <p:cNvSpPr/>
          <p:nvPr/>
        </p:nvSpPr>
        <p:spPr>
          <a:xfrm rot="2598787">
            <a:off x="-1769891" y="5685913"/>
            <a:ext cx="5465952" cy="514404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Montserrat Black" panose="00000A00000000000000" pitchFamily="2" charset="0"/>
              </a:rPr>
              <a:t>REUTILIZACIÓN </a:t>
            </a:r>
          </a:p>
          <a:p>
            <a:pPr algn="ctr"/>
            <a:r>
              <a:rPr lang="es-ES" dirty="0">
                <a:latin typeface="Montserrat Black" panose="00000A00000000000000" pitchFamily="2" charset="0"/>
              </a:rPr>
              <a:t>CREATIVA</a:t>
            </a:r>
          </a:p>
        </p:txBody>
      </p:sp>
    </p:spTree>
    <p:extLst>
      <p:ext uri="{BB962C8B-B14F-4D97-AF65-F5344CB8AC3E}">
        <p14:creationId xmlns:p14="http://schemas.microsoft.com/office/powerpoint/2010/main" val="407681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F5CE8-D7D4-47AF-89E5-0A6B27A07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4ACE131-08ED-41EB-8B92-5A02FCA1E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F3C942DF-63AF-4D4E-8765-0D8B28F9D8F0}"/>
              </a:ext>
            </a:extLst>
          </p:cNvPr>
          <p:cNvSpPr/>
          <p:nvPr/>
        </p:nvSpPr>
        <p:spPr>
          <a:xfrm>
            <a:off x="589410" y="378213"/>
            <a:ext cx="11023601" cy="6114662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EB915BD-4FC7-4185-A703-B53C8D4285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79" y="1328618"/>
            <a:ext cx="3799286" cy="26763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CB69E2F0-DE9C-40D4-B120-B827A53D4B0B}"/>
              </a:ext>
            </a:extLst>
          </p:cNvPr>
          <p:cNvSpPr/>
          <p:nvPr/>
        </p:nvSpPr>
        <p:spPr>
          <a:xfrm>
            <a:off x="584199" y="1722632"/>
            <a:ext cx="11023601" cy="3091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028558AF-1E79-43ED-96C1-321027376579}"/>
              </a:ext>
            </a:extLst>
          </p:cNvPr>
          <p:cNvSpPr/>
          <p:nvPr/>
        </p:nvSpPr>
        <p:spPr>
          <a:xfrm>
            <a:off x="678018" y="5978214"/>
            <a:ext cx="1241010" cy="411178"/>
          </a:xfrm>
          <a:custGeom>
            <a:avLst/>
            <a:gdLst/>
            <a:ahLst/>
            <a:cxnLst/>
            <a:rect l="l" t="t" r="r" b="b"/>
            <a:pathLst>
              <a:path w="2614322" h="866191">
                <a:moveTo>
                  <a:pt x="0" y="0"/>
                </a:moveTo>
                <a:lnTo>
                  <a:pt x="2614322" y="0"/>
                </a:lnTo>
                <a:lnTo>
                  <a:pt x="2614322" y="866192"/>
                </a:lnTo>
                <a:lnTo>
                  <a:pt x="0" y="8661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756" t="-66687" r="-724" b="-77475"/>
            </a:stretch>
          </a:blipFill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7177897-E8C5-430E-BA78-FAB9BDF25C91}"/>
              </a:ext>
            </a:extLst>
          </p:cNvPr>
          <p:cNvSpPr txBox="1"/>
          <p:nvPr/>
        </p:nvSpPr>
        <p:spPr>
          <a:xfrm>
            <a:off x="2260949" y="6110289"/>
            <a:ext cx="642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>
                <a:latin typeface="Montserrat" panose="00000500000000000000" pitchFamily="2" charset="0"/>
              </a:rPr>
              <a:t>V Jornadas de Gestión del Patrimonio Bibliográfico - REBIUN - 2026</a:t>
            </a:r>
            <a:endParaRPr lang="es-ES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A4FB86-3056-49D3-88DE-725202EED882}"/>
              </a:ext>
            </a:extLst>
          </p:cNvPr>
          <p:cNvSpPr/>
          <p:nvPr/>
        </p:nvSpPr>
        <p:spPr>
          <a:xfrm>
            <a:off x="2628839" y="5978214"/>
            <a:ext cx="8978961" cy="13207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3FD28C6B-F6DF-4FA6-88B6-58BDD7722EA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" t="3431" r="2031" b="3431"/>
          <a:stretch/>
        </p:blipFill>
        <p:spPr>
          <a:xfrm>
            <a:off x="4564216" y="1722632"/>
            <a:ext cx="5499076" cy="38577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87DD349-DC08-4FD8-A499-712CBD7146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3881" y="241618"/>
            <a:ext cx="3752737" cy="3580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678044EA-3126-4273-874F-F932C509216A}"/>
              </a:ext>
            </a:extLst>
          </p:cNvPr>
          <p:cNvSpPr txBox="1"/>
          <p:nvPr/>
        </p:nvSpPr>
        <p:spPr>
          <a:xfrm>
            <a:off x="2104896" y="3659474"/>
            <a:ext cx="6946132" cy="2246769"/>
          </a:xfrm>
          <a:prstGeom prst="rect">
            <a:avLst/>
          </a:prstGeom>
          <a:solidFill>
            <a:schemeClr val="bg1"/>
          </a:solidFill>
          <a:ln w="12700">
            <a:solidFill>
              <a:srgbClr val="99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Narrativa anual</a:t>
            </a:r>
          </a:p>
          <a:p>
            <a:endParaRPr lang="es-ES" sz="2000" b="1" dirty="0">
              <a:solidFill>
                <a:schemeClr val="accent1">
                  <a:lumMod val="50000"/>
                </a:schemeClr>
              </a:solidFill>
              <a:latin typeface="Montserrat Black" panose="00000A00000000000000" pitchFamily="2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Desde 2022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Documentos relevantes de bibliotecas y archivos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2026 </a:t>
            </a: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  <a:sym typeface="Wingdings" panose="05000000000000000000" pitchFamily="2" charset="2"/>
              </a:rPr>
              <a:t> Un paso más: </a:t>
            </a: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“Un año de curiosidades”</a:t>
            </a:r>
          </a:p>
          <a:p>
            <a:endParaRPr lang="es-ES" sz="20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ctr"/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Documento + Investigador + Público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7A09F05-EFCE-4CA5-82C5-F5DB68E84F15}"/>
              </a:ext>
            </a:extLst>
          </p:cNvPr>
          <p:cNvSpPr txBox="1"/>
          <p:nvPr/>
        </p:nvSpPr>
        <p:spPr>
          <a:xfrm>
            <a:off x="4193625" y="1157670"/>
            <a:ext cx="741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990000"/>
                </a:solidFill>
                <a:latin typeface="Montserrat Black" panose="00000A00000000000000" pitchFamily="2" charset="0"/>
              </a:rPr>
              <a:t>            Calendarios   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25681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F5CE8-D7D4-47AF-89E5-0A6B27A07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4ACE131-08ED-41EB-8B92-5A02FCA1E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F3C942DF-63AF-4D4E-8765-0D8B28F9D8F0}"/>
              </a:ext>
            </a:extLst>
          </p:cNvPr>
          <p:cNvSpPr/>
          <p:nvPr/>
        </p:nvSpPr>
        <p:spPr>
          <a:xfrm>
            <a:off x="589410" y="378213"/>
            <a:ext cx="11023601" cy="6114662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5A0C4D1-FED5-4954-B857-96DF6E6B05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128" y="468608"/>
            <a:ext cx="10050318" cy="55107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B65A929E-D838-4722-875A-D2ACBE124DD6}"/>
              </a:ext>
            </a:extLst>
          </p:cNvPr>
          <p:cNvSpPr/>
          <p:nvPr/>
        </p:nvSpPr>
        <p:spPr>
          <a:xfrm>
            <a:off x="6212792" y="1192868"/>
            <a:ext cx="5389797" cy="52322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7A09F05-EFCE-4CA5-82C5-F5DB68E84F15}"/>
              </a:ext>
            </a:extLst>
          </p:cNvPr>
          <p:cNvSpPr txBox="1"/>
          <p:nvPr/>
        </p:nvSpPr>
        <p:spPr>
          <a:xfrm>
            <a:off x="6259606" y="1192868"/>
            <a:ext cx="5659582" cy="523220"/>
          </a:xfrm>
          <a:prstGeom prst="rect">
            <a:avLst/>
          </a:prstGeom>
          <a:noFill/>
          <a:effectLst>
            <a:glow rad="1905000">
              <a:schemeClr val="accent1"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990000"/>
                </a:solidFill>
                <a:latin typeface="Montserrat Black" panose="00000A00000000000000" pitchFamily="2" charset="0"/>
              </a:rPr>
              <a:t>Cartografía de la memoria</a:t>
            </a:r>
            <a:endParaRPr lang="es-ES" sz="2800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B69E2F0-DE9C-40D4-B120-B827A53D4B0B}"/>
              </a:ext>
            </a:extLst>
          </p:cNvPr>
          <p:cNvSpPr/>
          <p:nvPr/>
        </p:nvSpPr>
        <p:spPr>
          <a:xfrm>
            <a:off x="584199" y="1722632"/>
            <a:ext cx="11023601" cy="3091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028558AF-1E79-43ED-96C1-321027376579}"/>
              </a:ext>
            </a:extLst>
          </p:cNvPr>
          <p:cNvSpPr/>
          <p:nvPr/>
        </p:nvSpPr>
        <p:spPr>
          <a:xfrm>
            <a:off x="678018" y="5978214"/>
            <a:ext cx="1241010" cy="411178"/>
          </a:xfrm>
          <a:custGeom>
            <a:avLst/>
            <a:gdLst/>
            <a:ahLst/>
            <a:cxnLst/>
            <a:rect l="l" t="t" r="r" b="b"/>
            <a:pathLst>
              <a:path w="2614322" h="866191">
                <a:moveTo>
                  <a:pt x="0" y="0"/>
                </a:moveTo>
                <a:lnTo>
                  <a:pt x="2614322" y="0"/>
                </a:lnTo>
                <a:lnTo>
                  <a:pt x="2614322" y="866192"/>
                </a:lnTo>
                <a:lnTo>
                  <a:pt x="0" y="8661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756" t="-66687" r="-724" b="-77475"/>
            </a:stretch>
          </a:blipFill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7177897-E8C5-430E-BA78-FAB9BDF25C91}"/>
              </a:ext>
            </a:extLst>
          </p:cNvPr>
          <p:cNvSpPr txBox="1"/>
          <p:nvPr/>
        </p:nvSpPr>
        <p:spPr>
          <a:xfrm>
            <a:off x="2260949" y="6110289"/>
            <a:ext cx="642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>
                <a:latin typeface="Montserrat" panose="00000500000000000000" pitchFamily="2" charset="0"/>
              </a:rPr>
              <a:t>V Jornadas de Gestión del Patrimonio Bibliográfico - REBIUN - 2026</a:t>
            </a:r>
            <a:endParaRPr lang="es-ES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A4FB86-3056-49D3-88DE-725202EED882}"/>
              </a:ext>
            </a:extLst>
          </p:cNvPr>
          <p:cNvSpPr/>
          <p:nvPr/>
        </p:nvSpPr>
        <p:spPr>
          <a:xfrm>
            <a:off x="2628839" y="5978214"/>
            <a:ext cx="8978961" cy="13207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78044EA-3126-4273-874F-F932C509216A}"/>
              </a:ext>
            </a:extLst>
          </p:cNvPr>
          <p:cNvSpPr txBox="1"/>
          <p:nvPr/>
        </p:nvSpPr>
        <p:spPr>
          <a:xfrm>
            <a:off x="2328966" y="4730834"/>
            <a:ext cx="6425967" cy="1938992"/>
          </a:xfrm>
          <a:prstGeom prst="rect">
            <a:avLst/>
          </a:prstGeom>
          <a:solidFill>
            <a:schemeClr val="bg1"/>
          </a:solidFill>
          <a:ln w="12700">
            <a:solidFill>
              <a:srgbClr val="99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Fondo etnográfico de Tomás Carreras i </a:t>
            </a:r>
            <a:r>
              <a:rPr lang="es-ES" sz="2000" dirty="0" err="1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Artau</a:t>
            </a:r>
            <a:endParaRPr lang="es-ES" sz="2000" dirty="0">
              <a:solidFill>
                <a:schemeClr val="accent1">
                  <a:lumMod val="50000"/>
                </a:schemeClr>
              </a:solidFill>
              <a:latin typeface="Montserrat Black" panose="00000A00000000000000" pitchFamily="2" charset="0"/>
            </a:endParaRPr>
          </a:p>
          <a:p>
            <a:endParaRPr lang="es-ES" sz="2000" dirty="0">
              <a:solidFill>
                <a:schemeClr val="accent1">
                  <a:lumMod val="50000"/>
                </a:schemeClr>
              </a:solidFill>
              <a:latin typeface="Montserrat Black" panose="00000A00000000000000" pitchFamily="2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Más de 2.000 fotografías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Geolocalización por capas temáticas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s-ES" sz="20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ctr"/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Contextualizar es crear hábitat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345DA24-EB74-4A89-92F0-54096585C961}"/>
              </a:ext>
            </a:extLst>
          </p:cNvPr>
          <p:cNvSpPr/>
          <p:nvPr/>
        </p:nvSpPr>
        <p:spPr>
          <a:xfrm rot="2598787">
            <a:off x="-1745173" y="5695728"/>
            <a:ext cx="5465952" cy="442337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Montserrat Black" panose="00000A00000000000000" pitchFamily="2" charset="0"/>
              </a:rPr>
              <a:t>CONTEXTUALIZAR</a:t>
            </a:r>
          </a:p>
        </p:txBody>
      </p:sp>
    </p:spTree>
    <p:extLst>
      <p:ext uri="{BB962C8B-B14F-4D97-AF65-F5344CB8AC3E}">
        <p14:creationId xmlns:p14="http://schemas.microsoft.com/office/powerpoint/2010/main" val="265656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F5CE8-D7D4-47AF-89E5-0A6B27A07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4ACE131-08ED-41EB-8B92-5A02FCA1E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F3C942DF-63AF-4D4E-8765-0D8B28F9D8F0}"/>
              </a:ext>
            </a:extLst>
          </p:cNvPr>
          <p:cNvSpPr/>
          <p:nvPr/>
        </p:nvSpPr>
        <p:spPr>
          <a:xfrm>
            <a:off x="589410" y="378213"/>
            <a:ext cx="11023601" cy="6114662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4EA91F2-FB22-46AA-8E9B-86E0AE2EE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02" y="251299"/>
            <a:ext cx="2630361" cy="37268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C5AEF3B-6F56-4439-8E05-ACFE57B949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70" y="2752977"/>
            <a:ext cx="2629996" cy="37268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775303-045A-41A1-9C8B-DC72CE5A5E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04" y="-1004511"/>
            <a:ext cx="2625514" cy="37268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4AFAD01C-6B59-4B0B-A04C-411400DB7C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622" y="1196225"/>
            <a:ext cx="2631831" cy="37268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77679DF1-881E-4955-8ECA-465C3FB9D2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8634" y="1510024"/>
            <a:ext cx="2633108" cy="37268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478023E-04AD-4E0C-B550-2A8EB0D160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079" y="3744119"/>
            <a:ext cx="2627164" cy="37268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50E1238E-A9A0-4962-ABB7-4B2705FE33E9}"/>
              </a:ext>
            </a:extLst>
          </p:cNvPr>
          <p:cNvSpPr/>
          <p:nvPr/>
        </p:nvSpPr>
        <p:spPr>
          <a:xfrm>
            <a:off x="7869382" y="1157670"/>
            <a:ext cx="3732242" cy="490153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7A09F05-EFCE-4CA5-82C5-F5DB68E84F15}"/>
              </a:ext>
            </a:extLst>
          </p:cNvPr>
          <p:cNvSpPr txBox="1"/>
          <p:nvPr/>
        </p:nvSpPr>
        <p:spPr>
          <a:xfrm>
            <a:off x="5948219" y="1157670"/>
            <a:ext cx="5659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 dirty="0" err="1">
                <a:solidFill>
                  <a:srgbClr val="990000"/>
                </a:solidFill>
                <a:latin typeface="Montserrat Black" panose="00000A00000000000000" pitchFamily="2" charset="0"/>
              </a:rPr>
              <a:t>Simurg</a:t>
            </a:r>
            <a:r>
              <a:rPr lang="es-ES" sz="2800" b="1" dirty="0">
                <a:solidFill>
                  <a:srgbClr val="990000"/>
                </a:solidFill>
                <a:latin typeface="Montserrat Black" panose="00000A00000000000000" pitchFamily="2" charset="0"/>
              </a:rPr>
              <a:t> Temáticos      </a:t>
            </a:r>
            <a:endParaRPr lang="es-ES" sz="2800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B69E2F0-DE9C-40D4-B120-B827A53D4B0B}"/>
              </a:ext>
            </a:extLst>
          </p:cNvPr>
          <p:cNvSpPr/>
          <p:nvPr/>
        </p:nvSpPr>
        <p:spPr>
          <a:xfrm>
            <a:off x="584199" y="1722632"/>
            <a:ext cx="11023601" cy="3091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028558AF-1E79-43ED-96C1-321027376579}"/>
              </a:ext>
            </a:extLst>
          </p:cNvPr>
          <p:cNvSpPr/>
          <p:nvPr/>
        </p:nvSpPr>
        <p:spPr>
          <a:xfrm>
            <a:off x="678018" y="5978214"/>
            <a:ext cx="1241010" cy="411178"/>
          </a:xfrm>
          <a:custGeom>
            <a:avLst/>
            <a:gdLst/>
            <a:ahLst/>
            <a:cxnLst/>
            <a:rect l="l" t="t" r="r" b="b"/>
            <a:pathLst>
              <a:path w="2614322" h="866191">
                <a:moveTo>
                  <a:pt x="0" y="0"/>
                </a:moveTo>
                <a:lnTo>
                  <a:pt x="2614322" y="0"/>
                </a:lnTo>
                <a:lnTo>
                  <a:pt x="2614322" y="866192"/>
                </a:lnTo>
                <a:lnTo>
                  <a:pt x="0" y="86619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8756" t="-66687" r="-724" b="-77475"/>
            </a:stretch>
          </a:blipFill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7177897-E8C5-430E-BA78-FAB9BDF25C91}"/>
              </a:ext>
            </a:extLst>
          </p:cNvPr>
          <p:cNvSpPr txBox="1"/>
          <p:nvPr/>
        </p:nvSpPr>
        <p:spPr>
          <a:xfrm>
            <a:off x="2260949" y="6110289"/>
            <a:ext cx="642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>
                <a:latin typeface="Montserrat" panose="00000500000000000000" pitchFamily="2" charset="0"/>
              </a:rPr>
              <a:t>V Jornadas de Gestión del Patrimonio Bibliográfico - REBIUN - 2026</a:t>
            </a:r>
            <a:endParaRPr lang="es-ES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A4FB86-3056-49D3-88DE-725202EED882}"/>
              </a:ext>
            </a:extLst>
          </p:cNvPr>
          <p:cNvSpPr/>
          <p:nvPr/>
        </p:nvSpPr>
        <p:spPr>
          <a:xfrm>
            <a:off x="2628839" y="5978214"/>
            <a:ext cx="8978961" cy="13207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D1C6DEE7-C6B4-481F-AD03-F311920590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689" y="1403521"/>
            <a:ext cx="2633109" cy="3732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678044EA-3126-4273-874F-F932C509216A}"/>
              </a:ext>
            </a:extLst>
          </p:cNvPr>
          <p:cNvSpPr txBox="1"/>
          <p:nvPr/>
        </p:nvSpPr>
        <p:spPr>
          <a:xfrm>
            <a:off x="4852338" y="4134298"/>
            <a:ext cx="4531961" cy="1631216"/>
          </a:xfrm>
          <a:prstGeom prst="rect">
            <a:avLst/>
          </a:prstGeom>
          <a:solidFill>
            <a:schemeClr val="bg1"/>
          </a:solidFill>
          <a:ln w="12700">
            <a:solidFill>
              <a:srgbClr val="99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Guías con narrativa museística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Videos promocionales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Juegos interactivos</a:t>
            </a:r>
          </a:p>
          <a:p>
            <a:endParaRPr lang="es-ES" sz="20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ctr"/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Del catálogo a la experiencia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345DA24-EB74-4A89-92F0-54096585C961}"/>
              </a:ext>
            </a:extLst>
          </p:cNvPr>
          <p:cNvSpPr/>
          <p:nvPr/>
        </p:nvSpPr>
        <p:spPr>
          <a:xfrm rot="2598787">
            <a:off x="-1745173" y="5695728"/>
            <a:ext cx="5465952" cy="442337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Montserrat Black" panose="00000A00000000000000" pitchFamily="2" charset="0"/>
              </a:rPr>
              <a:t>EXPANDIR</a:t>
            </a:r>
          </a:p>
        </p:txBody>
      </p:sp>
    </p:spTree>
    <p:extLst>
      <p:ext uri="{BB962C8B-B14F-4D97-AF65-F5344CB8AC3E}">
        <p14:creationId xmlns:p14="http://schemas.microsoft.com/office/powerpoint/2010/main" val="34391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F5CE8-D7D4-47AF-89E5-0A6B27A07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4ACE131-08ED-41EB-8B92-5A02FCA1E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F3C942DF-63AF-4D4E-8765-0D8B28F9D8F0}"/>
              </a:ext>
            </a:extLst>
          </p:cNvPr>
          <p:cNvSpPr/>
          <p:nvPr/>
        </p:nvSpPr>
        <p:spPr>
          <a:xfrm>
            <a:off x="589410" y="378213"/>
            <a:ext cx="11023601" cy="6114662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3AF77EC-06CC-4AA2-B6FF-78401C8D50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02" y="334870"/>
            <a:ext cx="11743395" cy="48930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263C2B8-C376-4A8F-84BD-A1603586C3A9}"/>
              </a:ext>
            </a:extLst>
          </p:cNvPr>
          <p:cNvSpPr/>
          <p:nvPr/>
        </p:nvSpPr>
        <p:spPr>
          <a:xfrm>
            <a:off x="8164945" y="2431029"/>
            <a:ext cx="3696856" cy="564961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7A09F05-EFCE-4CA5-82C5-F5DB68E84F15}"/>
              </a:ext>
            </a:extLst>
          </p:cNvPr>
          <p:cNvSpPr txBox="1"/>
          <p:nvPr/>
        </p:nvSpPr>
        <p:spPr>
          <a:xfrm>
            <a:off x="8081818" y="2431029"/>
            <a:ext cx="3779984" cy="523220"/>
          </a:xfrm>
          <a:prstGeom prst="rect">
            <a:avLst/>
          </a:prstGeom>
          <a:noFill/>
          <a:effectLst>
            <a:glow>
              <a:schemeClr val="accent1"/>
            </a:glow>
            <a:outerShdw blurRad="50800" dist="38100" algn="l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2800" b="1" dirty="0">
                <a:solidFill>
                  <a:srgbClr val="99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Montserrat Black" panose="00000A00000000000000" pitchFamily="2" charset="0"/>
              </a:rPr>
              <a:t>Ciencia ciudadana</a:t>
            </a:r>
            <a:endParaRPr lang="es-ES" sz="2800" dirty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B69E2F0-DE9C-40D4-B120-B827A53D4B0B}"/>
              </a:ext>
            </a:extLst>
          </p:cNvPr>
          <p:cNvSpPr/>
          <p:nvPr/>
        </p:nvSpPr>
        <p:spPr>
          <a:xfrm>
            <a:off x="838200" y="2995991"/>
            <a:ext cx="11023601" cy="3091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028558AF-1E79-43ED-96C1-321027376579}"/>
              </a:ext>
            </a:extLst>
          </p:cNvPr>
          <p:cNvSpPr/>
          <p:nvPr/>
        </p:nvSpPr>
        <p:spPr>
          <a:xfrm>
            <a:off x="678018" y="5978214"/>
            <a:ext cx="1241010" cy="411178"/>
          </a:xfrm>
          <a:custGeom>
            <a:avLst/>
            <a:gdLst/>
            <a:ahLst/>
            <a:cxnLst/>
            <a:rect l="l" t="t" r="r" b="b"/>
            <a:pathLst>
              <a:path w="2614322" h="866191">
                <a:moveTo>
                  <a:pt x="0" y="0"/>
                </a:moveTo>
                <a:lnTo>
                  <a:pt x="2614322" y="0"/>
                </a:lnTo>
                <a:lnTo>
                  <a:pt x="2614322" y="866192"/>
                </a:lnTo>
                <a:lnTo>
                  <a:pt x="0" y="8661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756" t="-66687" r="-724" b="-77475"/>
            </a:stretch>
          </a:blipFill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7177897-E8C5-430E-BA78-FAB9BDF25C91}"/>
              </a:ext>
            </a:extLst>
          </p:cNvPr>
          <p:cNvSpPr txBox="1"/>
          <p:nvPr/>
        </p:nvSpPr>
        <p:spPr>
          <a:xfrm>
            <a:off x="2260949" y="6110289"/>
            <a:ext cx="642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>
                <a:latin typeface="Montserrat" panose="00000500000000000000" pitchFamily="2" charset="0"/>
              </a:rPr>
              <a:t>V Jornadas de Gestión del Patrimonio Bibliográfico - REBIUN - 2026</a:t>
            </a:r>
            <a:endParaRPr lang="es-ES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A4FB86-3056-49D3-88DE-725202EED882}"/>
              </a:ext>
            </a:extLst>
          </p:cNvPr>
          <p:cNvSpPr/>
          <p:nvPr/>
        </p:nvSpPr>
        <p:spPr>
          <a:xfrm>
            <a:off x="2628839" y="5978214"/>
            <a:ext cx="8978961" cy="13207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78044EA-3126-4273-874F-F932C509216A}"/>
              </a:ext>
            </a:extLst>
          </p:cNvPr>
          <p:cNvSpPr txBox="1"/>
          <p:nvPr/>
        </p:nvSpPr>
        <p:spPr>
          <a:xfrm>
            <a:off x="5678824" y="4841304"/>
            <a:ext cx="6223681" cy="1015663"/>
          </a:xfrm>
          <a:prstGeom prst="rect">
            <a:avLst/>
          </a:prstGeom>
          <a:solidFill>
            <a:schemeClr val="bg1"/>
          </a:solidFill>
          <a:ln w="12700">
            <a:solidFill>
              <a:srgbClr val="99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Identificación colaborativa</a:t>
            </a:r>
          </a:p>
          <a:p>
            <a:endParaRPr lang="es-ES" sz="2000" dirty="0">
              <a:solidFill>
                <a:schemeClr val="accent1">
                  <a:lumMod val="50000"/>
                </a:schemeClr>
              </a:solidFill>
              <a:latin typeface="Montserrat Black" panose="00000A00000000000000" pitchFamily="2" charset="0"/>
            </a:endParaRPr>
          </a:p>
          <a:p>
            <a:pPr algn="ctr"/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El patrimonio como memoria compartida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56B87C4-DBCB-4CE8-8F56-27E8D93B58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31" y="1122278"/>
            <a:ext cx="2410008" cy="461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11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F5CE8-D7D4-47AF-89E5-0A6B27A07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4ACE131-08ED-41EB-8B92-5A02FCA1E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F3C942DF-63AF-4D4E-8765-0D8B28F9D8F0}"/>
              </a:ext>
            </a:extLst>
          </p:cNvPr>
          <p:cNvSpPr/>
          <p:nvPr/>
        </p:nvSpPr>
        <p:spPr>
          <a:xfrm>
            <a:off x="589410" y="378213"/>
            <a:ext cx="11023601" cy="6114662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7A09F05-EFCE-4CA5-82C5-F5DB68E84F15}"/>
              </a:ext>
            </a:extLst>
          </p:cNvPr>
          <p:cNvSpPr txBox="1"/>
          <p:nvPr/>
        </p:nvSpPr>
        <p:spPr>
          <a:xfrm>
            <a:off x="5948219" y="1157670"/>
            <a:ext cx="5659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 dirty="0">
                <a:solidFill>
                  <a:srgbClr val="990000"/>
                </a:solidFill>
                <a:latin typeface="Montserrat Black" panose="00000A00000000000000" pitchFamily="2" charset="0"/>
              </a:rPr>
              <a:t>Humanidades digitales</a:t>
            </a:r>
            <a:endParaRPr lang="es-ES" sz="2800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B69E2F0-DE9C-40D4-B120-B827A53D4B0B}"/>
              </a:ext>
            </a:extLst>
          </p:cNvPr>
          <p:cNvSpPr/>
          <p:nvPr/>
        </p:nvSpPr>
        <p:spPr>
          <a:xfrm>
            <a:off x="584199" y="1722632"/>
            <a:ext cx="11023601" cy="3091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028558AF-1E79-43ED-96C1-321027376579}"/>
              </a:ext>
            </a:extLst>
          </p:cNvPr>
          <p:cNvSpPr/>
          <p:nvPr/>
        </p:nvSpPr>
        <p:spPr>
          <a:xfrm>
            <a:off x="678018" y="5978214"/>
            <a:ext cx="1241010" cy="411178"/>
          </a:xfrm>
          <a:custGeom>
            <a:avLst/>
            <a:gdLst/>
            <a:ahLst/>
            <a:cxnLst/>
            <a:rect l="l" t="t" r="r" b="b"/>
            <a:pathLst>
              <a:path w="2614322" h="866191">
                <a:moveTo>
                  <a:pt x="0" y="0"/>
                </a:moveTo>
                <a:lnTo>
                  <a:pt x="2614322" y="0"/>
                </a:lnTo>
                <a:lnTo>
                  <a:pt x="2614322" y="866192"/>
                </a:lnTo>
                <a:lnTo>
                  <a:pt x="0" y="8661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756" t="-66687" r="-724" b="-77475"/>
            </a:stretch>
          </a:blipFill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7177897-E8C5-430E-BA78-FAB9BDF25C91}"/>
              </a:ext>
            </a:extLst>
          </p:cNvPr>
          <p:cNvSpPr txBox="1"/>
          <p:nvPr/>
        </p:nvSpPr>
        <p:spPr>
          <a:xfrm>
            <a:off x="2260949" y="6110289"/>
            <a:ext cx="642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>
                <a:latin typeface="Montserrat" panose="00000500000000000000" pitchFamily="2" charset="0"/>
              </a:rPr>
              <a:t>V Jornadas de Gestión del Patrimonio Bibliográfico - REBIUN - 2026</a:t>
            </a:r>
            <a:endParaRPr lang="es-ES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A4FB86-3056-49D3-88DE-725202EED882}"/>
              </a:ext>
            </a:extLst>
          </p:cNvPr>
          <p:cNvSpPr/>
          <p:nvPr/>
        </p:nvSpPr>
        <p:spPr>
          <a:xfrm>
            <a:off x="2628839" y="5978214"/>
            <a:ext cx="8978961" cy="13207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411071D-0356-4DAA-A16C-2C4DCF5C4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450" y="2510044"/>
            <a:ext cx="3469176" cy="31999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83EA4AE-DA9E-4476-95E8-F4A89CA379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2365" b="16106"/>
          <a:stretch/>
        </p:blipFill>
        <p:spPr>
          <a:xfrm>
            <a:off x="4411703" y="2510043"/>
            <a:ext cx="3469176" cy="32178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037A3161-A07A-4DB4-84D5-95BC6FA1B2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1" y="2510830"/>
            <a:ext cx="4131720" cy="32085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678044EA-3126-4273-874F-F932C509216A}"/>
              </a:ext>
            </a:extLst>
          </p:cNvPr>
          <p:cNvSpPr txBox="1"/>
          <p:nvPr/>
        </p:nvSpPr>
        <p:spPr>
          <a:xfrm>
            <a:off x="987803" y="138092"/>
            <a:ext cx="5701597" cy="2246769"/>
          </a:xfrm>
          <a:prstGeom prst="rect">
            <a:avLst/>
          </a:prstGeom>
          <a:solidFill>
            <a:schemeClr val="bg1"/>
          </a:solidFill>
          <a:ln w="12700">
            <a:solidFill>
              <a:srgbClr val="99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Portales especializados</a:t>
            </a:r>
          </a:p>
          <a:p>
            <a:endParaRPr lang="es-ES" sz="20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TeNT19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Códice de Profetas de El Cairo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Colección Kurt Schindler</a:t>
            </a:r>
          </a:p>
          <a:p>
            <a:endParaRPr lang="es-ES" sz="20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Acceso + Enriquecimiento semántico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345DA24-EB74-4A89-92F0-54096585C961}"/>
              </a:ext>
            </a:extLst>
          </p:cNvPr>
          <p:cNvSpPr/>
          <p:nvPr/>
        </p:nvSpPr>
        <p:spPr>
          <a:xfrm rot="2557348">
            <a:off x="-1677307" y="5521761"/>
            <a:ext cx="5465952" cy="64278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Montserrat Black" panose="00000A00000000000000" pitchFamily="2" charset="0"/>
            </a:endParaRP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E4101375-3672-4457-A382-8716A351B3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28831">
            <a:off x="-215979" y="5620572"/>
            <a:ext cx="2640485" cy="41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1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F5CE8-D7D4-47AF-89E5-0A6B27A07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4ACE131-08ED-41EB-8B92-5A02FCA1E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F3C942DF-63AF-4D4E-8765-0D8B28F9D8F0}"/>
              </a:ext>
            </a:extLst>
          </p:cNvPr>
          <p:cNvSpPr/>
          <p:nvPr/>
        </p:nvSpPr>
        <p:spPr>
          <a:xfrm>
            <a:off x="589410" y="378213"/>
            <a:ext cx="11023601" cy="6114662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7A09F05-EFCE-4CA5-82C5-F5DB68E84F15}"/>
              </a:ext>
            </a:extLst>
          </p:cNvPr>
          <p:cNvSpPr txBox="1"/>
          <p:nvPr/>
        </p:nvSpPr>
        <p:spPr>
          <a:xfrm>
            <a:off x="1686612" y="1192160"/>
            <a:ext cx="5659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990000"/>
                </a:solidFill>
                <a:latin typeface="Montserrat Black" panose="00000A00000000000000" pitchFamily="2" charset="0"/>
              </a:rPr>
              <a:t>Lo que hacemos</a:t>
            </a:r>
            <a:endParaRPr lang="es-ES" sz="2800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B69E2F0-DE9C-40D4-B120-B827A53D4B0B}"/>
              </a:ext>
            </a:extLst>
          </p:cNvPr>
          <p:cNvSpPr/>
          <p:nvPr/>
        </p:nvSpPr>
        <p:spPr>
          <a:xfrm>
            <a:off x="584199" y="1722632"/>
            <a:ext cx="11023601" cy="3091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028558AF-1E79-43ED-96C1-321027376579}"/>
              </a:ext>
            </a:extLst>
          </p:cNvPr>
          <p:cNvSpPr/>
          <p:nvPr/>
        </p:nvSpPr>
        <p:spPr>
          <a:xfrm>
            <a:off x="678018" y="5978214"/>
            <a:ext cx="1241010" cy="411178"/>
          </a:xfrm>
          <a:custGeom>
            <a:avLst/>
            <a:gdLst/>
            <a:ahLst/>
            <a:cxnLst/>
            <a:rect l="l" t="t" r="r" b="b"/>
            <a:pathLst>
              <a:path w="2614322" h="866191">
                <a:moveTo>
                  <a:pt x="0" y="0"/>
                </a:moveTo>
                <a:lnTo>
                  <a:pt x="2614322" y="0"/>
                </a:lnTo>
                <a:lnTo>
                  <a:pt x="2614322" y="866192"/>
                </a:lnTo>
                <a:lnTo>
                  <a:pt x="0" y="8661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756" t="-66687" r="-724" b="-77475"/>
            </a:stretch>
          </a:blipFill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7177897-E8C5-430E-BA78-FAB9BDF25C91}"/>
              </a:ext>
            </a:extLst>
          </p:cNvPr>
          <p:cNvSpPr txBox="1"/>
          <p:nvPr/>
        </p:nvSpPr>
        <p:spPr>
          <a:xfrm>
            <a:off x="2260949" y="6110289"/>
            <a:ext cx="642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>
                <a:latin typeface="Montserrat" panose="00000500000000000000" pitchFamily="2" charset="0"/>
              </a:rPr>
              <a:t>V Jornadas de Gestión del Patrimonio Bibliográfico - REBIUN - 2026</a:t>
            </a:r>
            <a:endParaRPr lang="es-ES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A4FB86-3056-49D3-88DE-725202EED882}"/>
              </a:ext>
            </a:extLst>
          </p:cNvPr>
          <p:cNvSpPr/>
          <p:nvPr/>
        </p:nvSpPr>
        <p:spPr>
          <a:xfrm>
            <a:off x="2628839" y="5978214"/>
            <a:ext cx="8978961" cy="13207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Flecha: hacia la izquierda 7">
            <a:extLst>
              <a:ext uri="{FF2B5EF4-FFF2-40B4-BE49-F238E27FC236}">
                <a16:creationId xmlns:a16="http://schemas.microsoft.com/office/drawing/2014/main" id="{C974F26D-46B5-4B55-A52D-E9B7A38D3A2D}"/>
              </a:ext>
            </a:extLst>
          </p:cNvPr>
          <p:cNvSpPr/>
          <p:nvPr/>
        </p:nvSpPr>
        <p:spPr>
          <a:xfrm>
            <a:off x="838201" y="2550536"/>
            <a:ext cx="2860676" cy="2015213"/>
          </a:xfrm>
          <a:prstGeom prst="leftArrow">
            <a:avLst/>
          </a:prstGeom>
          <a:solidFill>
            <a:schemeClr val="bg1"/>
          </a:solidFill>
          <a:ln w="1270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No es solo difusión</a:t>
            </a:r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0020B5B0-9AB7-44CE-8373-98B141911953}"/>
              </a:ext>
            </a:extLst>
          </p:cNvPr>
          <p:cNvSpPr/>
          <p:nvPr/>
        </p:nvSpPr>
        <p:spPr>
          <a:xfrm>
            <a:off x="3947669" y="1832886"/>
            <a:ext cx="7406132" cy="3450515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Es:</a:t>
            </a:r>
          </a:p>
          <a:p>
            <a:endParaRPr lang="es-ES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Arqueología digital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Mediación cultural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Extensión bibliotecaria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Construcción de comunidad</a:t>
            </a:r>
            <a:endParaRPr lang="es-ES" dirty="0">
              <a:solidFill>
                <a:schemeClr val="accent1">
                  <a:lumMod val="50000"/>
                </a:schemeClr>
              </a:solidFill>
              <a:latin typeface="Montserrat Black" panose="00000A00000000000000" pitchFamily="2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99961CA-453C-421B-BECD-E54715BBE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209" y="378212"/>
            <a:ext cx="5448787" cy="507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120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F5CE8-D7D4-47AF-89E5-0A6B27A07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4ACE131-08ED-41EB-8B92-5A02FCA1E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F3C942DF-63AF-4D4E-8765-0D8B28F9D8F0}"/>
              </a:ext>
            </a:extLst>
          </p:cNvPr>
          <p:cNvSpPr/>
          <p:nvPr/>
        </p:nvSpPr>
        <p:spPr>
          <a:xfrm>
            <a:off x="589410" y="378213"/>
            <a:ext cx="11023601" cy="6114662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7A09F05-EFCE-4CA5-82C5-F5DB68E84F15}"/>
              </a:ext>
            </a:extLst>
          </p:cNvPr>
          <p:cNvSpPr txBox="1"/>
          <p:nvPr/>
        </p:nvSpPr>
        <p:spPr>
          <a:xfrm>
            <a:off x="5948219" y="1157670"/>
            <a:ext cx="5659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990000"/>
                </a:solidFill>
                <a:latin typeface="Montserrat Black" panose="00000A00000000000000" pitchFamily="2" charset="0"/>
              </a:rPr>
              <a:t>¿Y ahora?</a:t>
            </a:r>
            <a:endParaRPr lang="es-ES" sz="2800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B69E2F0-DE9C-40D4-B120-B827A53D4B0B}"/>
              </a:ext>
            </a:extLst>
          </p:cNvPr>
          <p:cNvSpPr/>
          <p:nvPr/>
        </p:nvSpPr>
        <p:spPr>
          <a:xfrm>
            <a:off x="584199" y="1722632"/>
            <a:ext cx="11023601" cy="3091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028558AF-1E79-43ED-96C1-321027376579}"/>
              </a:ext>
            </a:extLst>
          </p:cNvPr>
          <p:cNvSpPr/>
          <p:nvPr/>
        </p:nvSpPr>
        <p:spPr>
          <a:xfrm>
            <a:off x="678018" y="5978214"/>
            <a:ext cx="1241010" cy="411178"/>
          </a:xfrm>
          <a:custGeom>
            <a:avLst/>
            <a:gdLst/>
            <a:ahLst/>
            <a:cxnLst/>
            <a:rect l="l" t="t" r="r" b="b"/>
            <a:pathLst>
              <a:path w="2614322" h="866191">
                <a:moveTo>
                  <a:pt x="0" y="0"/>
                </a:moveTo>
                <a:lnTo>
                  <a:pt x="2614322" y="0"/>
                </a:lnTo>
                <a:lnTo>
                  <a:pt x="2614322" y="866192"/>
                </a:lnTo>
                <a:lnTo>
                  <a:pt x="0" y="8661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756" t="-66687" r="-724" b="-77475"/>
            </a:stretch>
          </a:blipFill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7177897-E8C5-430E-BA78-FAB9BDF25C91}"/>
              </a:ext>
            </a:extLst>
          </p:cNvPr>
          <p:cNvSpPr txBox="1"/>
          <p:nvPr/>
        </p:nvSpPr>
        <p:spPr>
          <a:xfrm>
            <a:off x="2260949" y="6110289"/>
            <a:ext cx="642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>
                <a:latin typeface="Montserrat" panose="00000500000000000000" pitchFamily="2" charset="0"/>
              </a:rPr>
              <a:t>V Jornadas de Gestión del Patrimonio Bibliográfico - REBIUN - 2026</a:t>
            </a:r>
            <a:endParaRPr lang="es-ES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A4FB86-3056-49D3-88DE-725202EED882}"/>
              </a:ext>
            </a:extLst>
          </p:cNvPr>
          <p:cNvSpPr/>
          <p:nvPr/>
        </p:nvSpPr>
        <p:spPr>
          <a:xfrm>
            <a:off x="2628839" y="5978214"/>
            <a:ext cx="8978961" cy="13207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35976E7-91D6-4109-9B24-BF1C21954AE3}"/>
              </a:ext>
            </a:extLst>
          </p:cNvPr>
          <p:cNvSpPr txBox="1"/>
          <p:nvPr/>
        </p:nvSpPr>
        <p:spPr>
          <a:xfrm>
            <a:off x="1715163" y="2552279"/>
            <a:ext cx="8761672" cy="2554545"/>
          </a:xfrm>
          <a:prstGeom prst="rect">
            <a:avLst/>
          </a:prstGeom>
          <a:solidFill>
            <a:schemeClr val="bg1"/>
          </a:solidFill>
          <a:ln w="12700">
            <a:solidFill>
              <a:srgbClr val="99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✔ Garantizar acceso y preservación digital</a:t>
            </a:r>
          </a:p>
          <a:p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✔ Llegar a nuevos públicos</a:t>
            </a:r>
          </a:p>
          <a:p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✔ Ser servicio estable de asesoramiento en transformación digital</a:t>
            </a:r>
          </a:p>
          <a:p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✔ Reforzar el papel cultural de las bibliotecas académicas</a:t>
            </a:r>
          </a:p>
          <a:p>
            <a:endParaRPr lang="es-ES" sz="2000" dirty="0">
              <a:solidFill>
                <a:schemeClr val="accent1">
                  <a:lumMod val="50000"/>
                </a:schemeClr>
              </a:solidFill>
              <a:latin typeface="Montserrat Black" panose="00000A00000000000000" pitchFamily="2" charset="0"/>
            </a:endParaRPr>
          </a:p>
          <a:p>
            <a:pPr algn="ctr"/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Las bibliotecas no solo conservan memoria</a:t>
            </a:r>
          </a:p>
          <a:p>
            <a:pPr algn="ctr"/>
            <a:endParaRPr lang="es-ES" sz="2000" dirty="0">
              <a:solidFill>
                <a:schemeClr val="accent1">
                  <a:lumMod val="50000"/>
                </a:schemeClr>
              </a:solidFill>
              <a:latin typeface="Montserrat Black" panose="00000A00000000000000" pitchFamily="2" charset="0"/>
            </a:endParaRPr>
          </a:p>
          <a:p>
            <a:pPr algn="ctr"/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La activan</a:t>
            </a:r>
          </a:p>
        </p:txBody>
      </p:sp>
    </p:spTree>
    <p:extLst>
      <p:ext uri="{BB962C8B-B14F-4D97-AF65-F5344CB8AC3E}">
        <p14:creationId xmlns:p14="http://schemas.microsoft.com/office/powerpoint/2010/main" val="215735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F5CE8-D7D4-47AF-89E5-0A6B27A07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4ACE131-08ED-41EB-8B92-5A02FCA1E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F3C942DF-63AF-4D4E-8765-0D8B28F9D8F0}"/>
              </a:ext>
            </a:extLst>
          </p:cNvPr>
          <p:cNvSpPr/>
          <p:nvPr/>
        </p:nvSpPr>
        <p:spPr>
          <a:xfrm>
            <a:off x="589410" y="378213"/>
            <a:ext cx="11023601" cy="5600001"/>
          </a:xfrm>
          <a:prstGeom prst="rect">
            <a:avLst/>
          </a:prstGeom>
          <a:solidFill>
            <a:srgbClr val="99000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B69E2F0-DE9C-40D4-B120-B827A53D4B0B}"/>
              </a:ext>
            </a:extLst>
          </p:cNvPr>
          <p:cNvSpPr/>
          <p:nvPr/>
        </p:nvSpPr>
        <p:spPr>
          <a:xfrm>
            <a:off x="584199" y="1722632"/>
            <a:ext cx="11023601" cy="3091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028558AF-1E79-43ED-96C1-321027376579}"/>
              </a:ext>
            </a:extLst>
          </p:cNvPr>
          <p:cNvSpPr/>
          <p:nvPr/>
        </p:nvSpPr>
        <p:spPr>
          <a:xfrm>
            <a:off x="678018" y="5978214"/>
            <a:ext cx="1241010" cy="411178"/>
          </a:xfrm>
          <a:custGeom>
            <a:avLst/>
            <a:gdLst/>
            <a:ahLst/>
            <a:cxnLst/>
            <a:rect l="l" t="t" r="r" b="b"/>
            <a:pathLst>
              <a:path w="2614322" h="866191">
                <a:moveTo>
                  <a:pt x="0" y="0"/>
                </a:moveTo>
                <a:lnTo>
                  <a:pt x="2614322" y="0"/>
                </a:lnTo>
                <a:lnTo>
                  <a:pt x="2614322" y="866192"/>
                </a:lnTo>
                <a:lnTo>
                  <a:pt x="0" y="8661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756" t="-66687" r="-724" b="-77475"/>
            </a:stretch>
          </a:blipFill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7177897-E8C5-430E-BA78-FAB9BDF25C91}"/>
              </a:ext>
            </a:extLst>
          </p:cNvPr>
          <p:cNvSpPr txBox="1"/>
          <p:nvPr/>
        </p:nvSpPr>
        <p:spPr>
          <a:xfrm>
            <a:off x="2260949" y="6110289"/>
            <a:ext cx="642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>
                <a:latin typeface="Montserrat" panose="00000500000000000000" pitchFamily="2" charset="0"/>
              </a:rPr>
              <a:t>V Jornadas de Gestión del Patrimonio Bibliográfico - REBIUN - 2026</a:t>
            </a:r>
            <a:endParaRPr lang="es-ES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A4FB86-3056-49D3-88DE-725202EED882}"/>
              </a:ext>
            </a:extLst>
          </p:cNvPr>
          <p:cNvSpPr/>
          <p:nvPr/>
        </p:nvSpPr>
        <p:spPr>
          <a:xfrm>
            <a:off x="2628839" y="5978214"/>
            <a:ext cx="8978961" cy="13207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42D2947-3274-42D9-910B-C58F1F866B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468" y="1722632"/>
            <a:ext cx="7789062" cy="324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55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>
            <a:extLst>
              <a:ext uri="{FF2B5EF4-FFF2-40B4-BE49-F238E27FC236}">
                <a16:creationId xmlns:a16="http://schemas.microsoft.com/office/drawing/2014/main" id="{1F87413A-D122-4549-AD66-BED525C78A4B}"/>
              </a:ext>
            </a:extLst>
          </p:cNvPr>
          <p:cNvGrpSpPr/>
          <p:nvPr/>
        </p:nvGrpSpPr>
        <p:grpSpPr>
          <a:xfrm>
            <a:off x="0" y="-926201"/>
            <a:ext cx="12192000" cy="9351196"/>
            <a:chOff x="0" y="-1014691"/>
            <a:chExt cx="12192000" cy="9351196"/>
          </a:xfrm>
        </p:grpSpPr>
        <p:grpSp>
          <p:nvGrpSpPr>
            <p:cNvPr id="15" name="Group 2">
              <a:extLst>
                <a:ext uri="{FF2B5EF4-FFF2-40B4-BE49-F238E27FC236}">
                  <a16:creationId xmlns:a16="http://schemas.microsoft.com/office/drawing/2014/main" id="{68BF9F43-07C0-49DD-B014-EB110CC54D50}"/>
                </a:ext>
              </a:extLst>
            </p:cNvPr>
            <p:cNvGrpSpPr/>
            <p:nvPr/>
          </p:nvGrpSpPr>
          <p:grpSpPr>
            <a:xfrm>
              <a:off x="0" y="1734238"/>
              <a:ext cx="2640907" cy="2640907"/>
              <a:chOff x="0" y="0"/>
              <a:chExt cx="812800" cy="812800"/>
            </a:xfrm>
          </p:grpSpPr>
          <p:sp>
            <p:nvSpPr>
              <p:cNvPr id="44" name="Freeform 3">
                <a:extLst>
                  <a:ext uri="{FF2B5EF4-FFF2-40B4-BE49-F238E27FC236}">
                    <a16:creationId xmlns:a16="http://schemas.microsoft.com/office/drawing/2014/main" id="{80926CBA-6ECC-4914-8901-D298B84FA34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l="-20280" t="-46872" r="-14464" b="-55612"/>
                </a:stretch>
              </a:blipFill>
            </p:spPr>
          </p:sp>
        </p:grpSp>
        <p:grpSp>
          <p:nvGrpSpPr>
            <p:cNvPr id="16" name="Group 4">
              <a:extLst>
                <a:ext uri="{FF2B5EF4-FFF2-40B4-BE49-F238E27FC236}">
                  <a16:creationId xmlns:a16="http://schemas.microsoft.com/office/drawing/2014/main" id="{A55CD738-163B-4C9D-831F-53884883C9CE}"/>
                </a:ext>
              </a:extLst>
            </p:cNvPr>
            <p:cNvGrpSpPr/>
            <p:nvPr/>
          </p:nvGrpSpPr>
          <p:grpSpPr>
            <a:xfrm>
              <a:off x="0" y="4375145"/>
              <a:ext cx="2640907" cy="2640907"/>
              <a:chOff x="0" y="0"/>
              <a:chExt cx="812800" cy="812800"/>
            </a:xfrm>
          </p:grpSpPr>
          <p:sp>
            <p:nvSpPr>
              <p:cNvPr id="43" name="Freeform 5">
                <a:extLst>
                  <a:ext uri="{FF2B5EF4-FFF2-40B4-BE49-F238E27FC236}">
                    <a16:creationId xmlns:a16="http://schemas.microsoft.com/office/drawing/2014/main" id="{E992D9B9-E395-4B28-AE01-99593460275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25615" t="-13707" r="-92592" b="-54907"/>
                </a:stretch>
              </a:blipFill>
            </p:spPr>
          </p:sp>
        </p:grpSp>
        <p:grpSp>
          <p:nvGrpSpPr>
            <p:cNvPr id="17" name="Group 6">
              <a:extLst>
                <a:ext uri="{FF2B5EF4-FFF2-40B4-BE49-F238E27FC236}">
                  <a16:creationId xmlns:a16="http://schemas.microsoft.com/office/drawing/2014/main" id="{63D92038-F93A-4F5B-8758-DAD9E42E2520}"/>
                </a:ext>
              </a:extLst>
            </p:cNvPr>
            <p:cNvGrpSpPr/>
            <p:nvPr/>
          </p:nvGrpSpPr>
          <p:grpSpPr>
            <a:xfrm>
              <a:off x="0" y="-906670"/>
              <a:ext cx="2640907" cy="2640907"/>
              <a:chOff x="0" y="0"/>
              <a:chExt cx="812800" cy="812800"/>
            </a:xfrm>
          </p:grpSpPr>
          <p:sp>
            <p:nvSpPr>
              <p:cNvPr id="42" name="Freeform 7">
                <a:extLst>
                  <a:ext uri="{FF2B5EF4-FFF2-40B4-BE49-F238E27FC236}">
                    <a16:creationId xmlns:a16="http://schemas.microsoft.com/office/drawing/2014/main" id="{4769BE7A-8A15-46E6-A76E-9408537CAF0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9168" r="-76517" b="-21394"/>
                </a:stretch>
              </a:blipFill>
            </p:spPr>
          </p:sp>
        </p:grpSp>
        <p:grpSp>
          <p:nvGrpSpPr>
            <p:cNvPr id="18" name="Group 8">
              <a:extLst>
                <a:ext uri="{FF2B5EF4-FFF2-40B4-BE49-F238E27FC236}">
                  <a16:creationId xmlns:a16="http://schemas.microsoft.com/office/drawing/2014/main" id="{062A96B8-DD6A-4200-842B-D52964535BC4}"/>
                </a:ext>
              </a:extLst>
            </p:cNvPr>
            <p:cNvGrpSpPr/>
            <p:nvPr/>
          </p:nvGrpSpPr>
          <p:grpSpPr>
            <a:xfrm>
              <a:off x="2355048" y="3054691"/>
              <a:ext cx="2640907" cy="2640907"/>
              <a:chOff x="0" y="0"/>
              <a:chExt cx="812800" cy="812800"/>
            </a:xfrm>
          </p:grpSpPr>
          <p:sp>
            <p:nvSpPr>
              <p:cNvPr id="41" name="Freeform 9">
                <a:extLst>
                  <a:ext uri="{FF2B5EF4-FFF2-40B4-BE49-F238E27FC236}">
                    <a16:creationId xmlns:a16="http://schemas.microsoft.com/office/drawing/2014/main" id="{6DC34B78-43BD-47F7-9F2A-85523DF118B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17853" t="-12166" r="-31079" b="-62861"/>
                </a:stretch>
              </a:blipFill>
            </p:spPr>
          </p:sp>
        </p:grpSp>
        <p:grpSp>
          <p:nvGrpSpPr>
            <p:cNvPr id="19" name="Group 10">
              <a:extLst>
                <a:ext uri="{FF2B5EF4-FFF2-40B4-BE49-F238E27FC236}">
                  <a16:creationId xmlns:a16="http://schemas.microsoft.com/office/drawing/2014/main" id="{B2FF018C-289B-4ADA-837A-1CF6187A4F1F}"/>
                </a:ext>
              </a:extLst>
            </p:cNvPr>
            <p:cNvGrpSpPr/>
            <p:nvPr/>
          </p:nvGrpSpPr>
          <p:grpSpPr>
            <a:xfrm>
              <a:off x="2355048" y="5695598"/>
              <a:ext cx="2640907" cy="2640907"/>
              <a:chOff x="0" y="0"/>
              <a:chExt cx="812800" cy="812800"/>
            </a:xfrm>
          </p:grpSpPr>
          <p:sp>
            <p:nvSpPr>
              <p:cNvPr id="40" name="Freeform 11">
                <a:extLst>
                  <a:ext uri="{FF2B5EF4-FFF2-40B4-BE49-F238E27FC236}">
                    <a16:creationId xmlns:a16="http://schemas.microsoft.com/office/drawing/2014/main" id="{3640760C-7CBE-47AD-A3E9-FBD95A94000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10820" r="-15803" b="-74107"/>
                </a:stretch>
              </a:blipFill>
            </p:spPr>
          </p:sp>
        </p:grpSp>
        <p:grpSp>
          <p:nvGrpSpPr>
            <p:cNvPr id="20" name="Group 12">
              <a:extLst>
                <a:ext uri="{FF2B5EF4-FFF2-40B4-BE49-F238E27FC236}">
                  <a16:creationId xmlns:a16="http://schemas.microsoft.com/office/drawing/2014/main" id="{B85CA3EE-AB74-4229-92FF-AEEB86721954}"/>
                </a:ext>
              </a:extLst>
            </p:cNvPr>
            <p:cNvGrpSpPr/>
            <p:nvPr/>
          </p:nvGrpSpPr>
          <p:grpSpPr>
            <a:xfrm>
              <a:off x="2355048" y="413784"/>
              <a:ext cx="2640907" cy="2640907"/>
              <a:chOff x="0" y="0"/>
              <a:chExt cx="812800" cy="812800"/>
            </a:xfrm>
          </p:grpSpPr>
          <p:sp>
            <p:nvSpPr>
              <p:cNvPr id="39" name="Freeform 13">
                <a:extLst>
                  <a:ext uri="{FF2B5EF4-FFF2-40B4-BE49-F238E27FC236}">
                    <a16:creationId xmlns:a16="http://schemas.microsoft.com/office/drawing/2014/main" id="{CF070A73-4513-42F1-8E7A-48C49EDBDDC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t="-8139" b="-8139"/>
                </a:stretch>
              </a:blipFill>
            </p:spPr>
          </p:sp>
        </p:grpSp>
        <p:grpSp>
          <p:nvGrpSpPr>
            <p:cNvPr id="21" name="Group 14">
              <a:extLst>
                <a:ext uri="{FF2B5EF4-FFF2-40B4-BE49-F238E27FC236}">
                  <a16:creationId xmlns:a16="http://schemas.microsoft.com/office/drawing/2014/main" id="{E9E85591-53E3-4DE9-B7A3-D16F19ACBFD2}"/>
                </a:ext>
              </a:extLst>
            </p:cNvPr>
            <p:cNvGrpSpPr/>
            <p:nvPr/>
          </p:nvGrpSpPr>
          <p:grpSpPr>
            <a:xfrm>
              <a:off x="4716900" y="1734238"/>
              <a:ext cx="2640907" cy="2640907"/>
              <a:chOff x="0" y="0"/>
              <a:chExt cx="812800" cy="812800"/>
            </a:xfrm>
          </p:grpSpPr>
          <p:sp>
            <p:nvSpPr>
              <p:cNvPr id="38" name="Freeform 15">
                <a:extLst>
                  <a:ext uri="{FF2B5EF4-FFF2-40B4-BE49-F238E27FC236}">
                    <a16:creationId xmlns:a16="http://schemas.microsoft.com/office/drawing/2014/main" id="{3898C1C5-D25D-40DA-A73E-064FE437314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 l="-18936" t="-27274" r="-8247" b="-52087"/>
                </a:stretch>
              </a:blipFill>
            </p:spPr>
          </p:sp>
        </p:grpSp>
        <p:grpSp>
          <p:nvGrpSpPr>
            <p:cNvPr id="22" name="Group 16">
              <a:extLst>
                <a:ext uri="{FF2B5EF4-FFF2-40B4-BE49-F238E27FC236}">
                  <a16:creationId xmlns:a16="http://schemas.microsoft.com/office/drawing/2014/main" id="{15FABD9D-3F5B-4C12-99AC-7BF1C8E1FF8C}"/>
                </a:ext>
              </a:extLst>
            </p:cNvPr>
            <p:cNvGrpSpPr/>
            <p:nvPr/>
          </p:nvGrpSpPr>
          <p:grpSpPr>
            <a:xfrm>
              <a:off x="4788797" y="4401645"/>
              <a:ext cx="2614407" cy="2614407"/>
              <a:chOff x="0" y="0"/>
              <a:chExt cx="812800" cy="812800"/>
            </a:xfrm>
          </p:grpSpPr>
          <p:sp>
            <p:nvSpPr>
              <p:cNvPr id="37" name="Freeform 17">
                <a:extLst>
                  <a:ext uri="{FF2B5EF4-FFF2-40B4-BE49-F238E27FC236}">
                    <a16:creationId xmlns:a16="http://schemas.microsoft.com/office/drawing/2014/main" id="{E1AD336A-7F1B-40B7-901C-298397638CB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9"/>
                <a:stretch>
                  <a:fillRect l="-15320" t="-8620" r="-35443" b="-6783"/>
                </a:stretch>
              </a:blipFill>
            </p:spPr>
          </p:sp>
        </p:grpSp>
        <p:grpSp>
          <p:nvGrpSpPr>
            <p:cNvPr id="23" name="Group 18">
              <a:extLst>
                <a:ext uri="{FF2B5EF4-FFF2-40B4-BE49-F238E27FC236}">
                  <a16:creationId xmlns:a16="http://schemas.microsoft.com/office/drawing/2014/main" id="{F541FAEC-D6AD-4B99-B59D-8B9974B44BC5}"/>
                </a:ext>
              </a:extLst>
            </p:cNvPr>
            <p:cNvGrpSpPr/>
            <p:nvPr/>
          </p:nvGrpSpPr>
          <p:grpSpPr>
            <a:xfrm>
              <a:off x="4716900" y="-906670"/>
              <a:ext cx="2640907" cy="2640907"/>
              <a:chOff x="0" y="0"/>
              <a:chExt cx="812800" cy="812800"/>
            </a:xfrm>
          </p:grpSpPr>
          <p:sp>
            <p:nvSpPr>
              <p:cNvPr id="36" name="Freeform 19">
                <a:extLst>
                  <a:ext uri="{FF2B5EF4-FFF2-40B4-BE49-F238E27FC236}">
                    <a16:creationId xmlns:a16="http://schemas.microsoft.com/office/drawing/2014/main" id="{FA18F260-5CEF-435B-8E1F-7BC49725B84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10"/>
                <a:stretch>
                  <a:fillRect l="-81049" r="-12701" b="-46898"/>
                </a:stretch>
              </a:blipFill>
            </p:spPr>
          </p:sp>
        </p:grpSp>
        <p:grpSp>
          <p:nvGrpSpPr>
            <p:cNvPr id="24" name="Group 20">
              <a:extLst>
                <a:ext uri="{FF2B5EF4-FFF2-40B4-BE49-F238E27FC236}">
                  <a16:creationId xmlns:a16="http://schemas.microsoft.com/office/drawing/2014/main" id="{08C75386-D089-4802-8D7D-47EFBECF41D3}"/>
                </a:ext>
              </a:extLst>
            </p:cNvPr>
            <p:cNvGrpSpPr/>
            <p:nvPr/>
          </p:nvGrpSpPr>
          <p:grpSpPr>
            <a:xfrm>
              <a:off x="7168769" y="2946670"/>
              <a:ext cx="2640907" cy="2640907"/>
              <a:chOff x="0" y="0"/>
              <a:chExt cx="812800" cy="812800"/>
            </a:xfrm>
          </p:grpSpPr>
          <p:sp>
            <p:nvSpPr>
              <p:cNvPr id="35" name="Freeform 21">
                <a:extLst>
                  <a:ext uri="{FF2B5EF4-FFF2-40B4-BE49-F238E27FC236}">
                    <a16:creationId xmlns:a16="http://schemas.microsoft.com/office/drawing/2014/main" id="{6868E0EF-8E7B-40AA-AF06-B0D48B74B68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11"/>
                <a:stretch>
                  <a:fillRect l="-67066" t="-23874" r="-67087" b="-66002"/>
                </a:stretch>
              </a:blipFill>
            </p:spPr>
          </p:sp>
        </p:grpSp>
        <p:grpSp>
          <p:nvGrpSpPr>
            <p:cNvPr id="25" name="Group 22">
              <a:extLst>
                <a:ext uri="{FF2B5EF4-FFF2-40B4-BE49-F238E27FC236}">
                  <a16:creationId xmlns:a16="http://schemas.microsoft.com/office/drawing/2014/main" id="{0AB4937A-F202-48D0-AE7D-1F9CF733C2CC}"/>
                </a:ext>
              </a:extLst>
            </p:cNvPr>
            <p:cNvGrpSpPr/>
            <p:nvPr/>
          </p:nvGrpSpPr>
          <p:grpSpPr>
            <a:xfrm>
              <a:off x="7168769" y="5587577"/>
              <a:ext cx="2640907" cy="2640907"/>
              <a:chOff x="0" y="0"/>
              <a:chExt cx="812800" cy="812800"/>
            </a:xfrm>
          </p:grpSpPr>
          <p:sp>
            <p:nvSpPr>
              <p:cNvPr id="34" name="Freeform 23">
                <a:extLst>
                  <a:ext uri="{FF2B5EF4-FFF2-40B4-BE49-F238E27FC236}">
                    <a16:creationId xmlns:a16="http://schemas.microsoft.com/office/drawing/2014/main" id="{FEC83379-4201-4F07-B6BD-6DDE2177020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12"/>
                <a:stretch>
                  <a:fillRect l="-36582" t="-9744" b="-3246"/>
                </a:stretch>
              </a:blipFill>
            </p:spPr>
          </p:sp>
        </p:grpSp>
        <p:grpSp>
          <p:nvGrpSpPr>
            <p:cNvPr id="26" name="Group 24">
              <a:extLst>
                <a:ext uri="{FF2B5EF4-FFF2-40B4-BE49-F238E27FC236}">
                  <a16:creationId xmlns:a16="http://schemas.microsoft.com/office/drawing/2014/main" id="{2CE4F804-2497-4CFA-8C81-AD8E6F25BBAC}"/>
                </a:ext>
              </a:extLst>
            </p:cNvPr>
            <p:cNvGrpSpPr/>
            <p:nvPr/>
          </p:nvGrpSpPr>
          <p:grpSpPr>
            <a:xfrm>
              <a:off x="7168769" y="305763"/>
              <a:ext cx="2640907" cy="2640907"/>
              <a:chOff x="0" y="0"/>
              <a:chExt cx="812800" cy="812800"/>
            </a:xfrm>
          </p:grpSpPr>
          <p:sp>
            <p:nvSpPr>
              <p:cNvPr id="33" name="Freeform 25">
                <a:extLst>
                  <a:ext uri="{FF2B5EF4-FFF2-40B4-BE49-F238E27FC236}">
                    <a16:creationId xmlns:a16="http://schemas.microsoft.com/office/drawing/2014/main" id="{F3BC1263-7211-477D-BE9C-B8A5852C05E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13"/>
                <a:stretch>
                  <a:fillRect t="-3606" b="-3606"/>
                </a:stretch>
              </a:blipFill>
            </p:spPr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FF39D484-C9EE-468E-A3BF-3476087F23C3}"/>
                </a:ext>
              </a:extLst>
            </p:cNvPr>
            <p:cNvGrpSpPr/>
            <p:nvPr/>
          </p:nvGrpSpPr>
          <p:grpSpPr>
            <a:xfrm>
              <a:off x="9551093" y="1626217"/>
              <a:ext cx="2640907" cy="2640907"/>
              <a:chOff x="0" y="0"/>
              <a:chExt cx="812800" cy="812800"/>
            </a:xfrm>
          </p:grpSpPr>
          <p:sp>
            <p:nvSpPr>
              <p:cNvPr id="32" name="Freeform 27">
                <a:extLst>
                  <a:ext uri="{FF2B5EF4-FFF2-40B4-BE49-F238E27FC236}">
                    <a16:creationId xmlns:a16="http://schemas.microsoft.com/office/drawing/2014/main" id="{7C46C419-55BA-4383-A2B0-78F3DEA283A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14"/>
                <a:stretch>
                  <a:fillRect l="-27671" r="-75280"/>
                </a:stretch>
              </a:blipFill>
            </p:spPr>
          </p:sp>
        </p:grpSp>
        <p:grpSp>
          <p:nvGrpSpPr>
            <p:cNvPr id="28" name="Group 28">
              <a:extLst>
                <a:ext uri="{FF2B5EF4-FFF2-40B4-BE49-F238E27FC236}">
                  <a16:creationId xmlns:a16="http://schemas.microsoft.com/office/drawing/2014/main" id="{F630EDCC-47D4-4783-884F-8CC6F3153230}"/>
                </a:ext>
              </a:extLst>
            </p:cNvPr>
            <p:cNvGrpSpPr/>
            <p:nvPr/>
          </p:nvGrpSpPr>
          <p:grpSpPr>
            <a:xfrm>
              <a:off x="9551093" y="4267123"/>
              <a:ext cx="2640907" cy="2640907"/>
              <a:chOff x="0" y="0"/>
              <a:chExt cx="812800" cy="812800"/>
            </a:xfrm>
          </p:grpSpPr>
          <p:sp>
            <p:nvSpPr>
              <p:cNvPr id="31" name="Freeform 29">
                <a:extLst>
                  <a:ext uri="{FF2B5EF4-FFF2-40B4-BE49-F238E27FC236}">
                    <a16:creationId xmlns:a16="http://schemas.microsoft.com/office/drawing/2014/main" id="{186269EC-9F4E-45C6-9B18-726D5D7BB22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15"/>
                <a:stretch>
                  <a:fillRect t="-14402" b="-14402"/>
                </a:stretch>
              </a:blipFill>
            </p:spPr>
          </p:sp>
        </p:grpSp>
        <p:grpSp>
          <p:nvGrpSpPr>
            <p:cNvPr id="29" name="Group 30">
              <a:extLst>
                <a:ext uri="{FF2B5EF4-FFF2-40B4-BE49-F238E27FC236}">
                  <a16:creationId xmlns:a16="http://schemas.microsoft.com/office/drawing/2014/main" id="{CD2BA064-58FD-4060-BCF7-0FA2EE2B2673}"/>
                </a:ext>
              </a:extLst>
            </p:cNvPr>
            <p:cNvGrpSpPr/>
            <p:nvPr/>
          </p:nvGrpSpPr>
          <p:grpSpPr>
            <a:xfrm>
              <a:off x="9551093" y="-1014691"/>
              <a:ext cx="2640907" cy="2640907"/>
              <a:chOff x="0" y="0"/>
              <a:chExt cx="812800" cy="812800"/>
            </a:xfrm>
          </p:grpSpPr>
          <p:sp>
            <p:nvSpPr>
              <p:cNvPr id="30" name="Freeform 31">
                <a:extLst>
                  <a:ext uri="{FF2B5EF4-FFF2-40B4-BE49-F238E27FC236}">
                    <a16:creationId xmlns:a16="http://schemas.microsoft.com/office/drawing/2014/main" id="{199BCFF0-14AD-4C8C-BCC0-9586D05BEB9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16"/>
                <a:stretch>
                  <a:fillRect l="-26973" t="-25540" r="-11642" b="-97380"/>
                </a:stretch>
              </a:blipFill>
            </p:spPr>
          </p:sp>
        </p:grpSp>
      </p:grpSp>
      <p:grpSp>
        <p:nvGrpSpPr>
          <p:cNvPr id="3" name="Group 3"/>
          <p:cNvGrpSpPr/>
          <p:nvPr/>
        </p:nvGrpSpPr>
        <p:grpSpPr>
          <a:xfrm>
            <a:off x="0" y="5883470"/>
            <a:ext cx="12192000" cy="577461"/>
            <a:chOff x="0" y="0"/>
            <a:chExt cx="4816593" cy="16085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160851"/>
            </a:xfrm>
            <a:custGeom>
              <a:avLst/>
              <a:gdLst/>
              <a:ahLst/>
              <a:cxnLst/>
              <a:rect l="l" t="t" r="r" b="b"/>
              <a:pathLst>
                <a:path w="4816592" h="160851">
                  <a:moveTo>
                    <a:pt x="0" y="0"/>
                  </a:moveTo>
                  <a:lnTo>
                    <a:pt x="4816592" y="0"/>
                  </a:lnTo>
                  <a:lnTo>
                    <a:pt x="4816592" y="160851"/>
                  </a:lnTo>
                  <a:lnTo>
                    <a:pt x="0" y="16085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19895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9" name="Freeform 9"/>
          <p:cNvSpPr/>
          <p:nvPr/>
        </p:nvSpPr>
        <p:spPr>
          <a:xfrm>
            <a:off x="7974531" y="5883470"/>
            <a:ext cx="3877744" cy="577461"/>
          </a:xfrm>
          <a:custGeom>
            <a:avLst/>
            <a:gdLst/>
            <a:ahLst/>
            <a:cxnLst/>
            <a:rect l="l" t="t" r="r" b="b"/>
            <a:pathLst>
              <a:path w="5816616" h="866191">
                <a:moveTo>
                  <a:pt x="0" y="0"/>
                </a:moveTo>
                <a:lnTo>
                  <a:pt x="5816616" y="0"/>
                </a:lnTo>
                <a:lnTo>
                  <a:pt x="5816616" y="866192"/>
                </a:lnTo>
                <a:lnTo>
                  <a:pt x="0" y="86619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t="-1137" r="-23367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009581" y="5883470"/>
            <a:ext cx="615138" cy="577461"/>
          </a:xfrm>
          <a:custGeom>
            <a:avLst/>
            <a:gdLst/>
            <a:ahLst/>
            <a:cxnLst/>
            <a:rect l="l" t="t" r="r" b="b"/>
            <a:pathLst>
              <a:path w="922707" h="866191">
                <a:moveTo>
                  <a:pt x="0" y="0"/>
                </a:moveTo>
                <a:lnTo>
                  <a:pt x="922707" y="0"/>
                </a:lnTo>
                <a:lnTo>
                  <a:pt x="922707" y="866192"/>
                </a:lnTo>
                <a:lnTo>
                  <a:pt x="0" y="86619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33350" y="5883470"/>
            <a:ext cx="1742881" cy="577461"/>
          </a:xfrm>
          <a:custGeom>
            <a:avLst/>
            <a:gdLst/>
            <a:ahLst/>
            <a:cxnLst/>
            <a:rect l="l" t="t" r="r" b="b"/>
            <a:pathLst>
              <a:path w="2614322" h="866191">
                <a:moveTo>
                  <a:pt x="0" y="0"/>
                </a:moveTo>
                <a:lnTo>
                  <a:pt x="2614322" y="0"/>
                </a:lnTo>
                <a:lnTo>
                  <a:pt x="2614322" y="866192"/>
                </a:lnTo>
                <a:lnTo>
                  <a:pt x="0" y="866192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-28756" t="-66687" r="-724" b="-77475"/>
            </a:stretch>
          </a:blipFill>
        </p:spPr>
      </p:sp>
      <p:sp>
        <p:nvSpPr>
          <p:cNvPr id="12" name="Título 11">
            <a:extLst>
              <a:ext uri="{FF2B5EF4-FFF2-40B4-BE49-F238E27FC236}">
                <a16:creationId xmlns:a16="http://schemas.microsoft.com/office/drawing/2014/main" id="{245A19DF-15CD-4C1A-B508-39689DB70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8" y="829340"/>
            <a:ext cx="9144000" cy="3274827"/>
          </a:xfrm>
          <a:solidFill>
            <a:srgbClr val="FFFFFF">
              <a:alpha val="80000"/>
            </a:srgbClr>
          </a:solidFill>
          <a:effectLst>
            <a:glow rad="228600">
              <a:srgbClr val="990000">
                <a:alpha val="38000"/>
              </a:srgbClr>
            </a:glow>
            <a:outerShdw blurRad="152400" dist="317500" dir="5400000" sx="90000" sy="-19000" rotWithShape="0">
              <a:prstClr val="black">
                <a:alpha val="15000"/>
              </a:prstClr>
            </a:outerShdw>
            <a:reflection stA="45000" endPos="0" dir="5400000" sy="-100000" algn="bl" rotWithShape="0"/>
            <a:softEdge rad="12700"/>
          </a:effectLst>
        </p:spPr>
        <p:txBody>
          <a:bodyPr>
            <a:normAutofit fontScale="90000"/>
          </a:bodyPr>
          <a:lstStyle/>
          <a:p>
            <a:r>
              <a:rPr lang="es-ES" sz="4000" dirty="0">
                <a:solidFill>
                  <a:srgbClr val="990000"/>
                </a:solidFill>
                <a:latin typeface="Montserrat Black" panose="00000A00000000000000" pitchFamily="2" charset="0"/>
              </a:rPr>
              <a:t>NARRAR EL PATRIMONIO:</a:t>
            </a:r>
            <a:br>
              <a:rPr lang="es-ES" sz="4000" dirty="0">
                <a:solidFill>
                  <a:srgbClr val="990000"/>
                </a:solidFill>
                <a:latin typeface="Montserrat Black" panose="00000A00000000000000" pitchFamily="2" charset="0"/>
              </a:rPr>
            </a:br>
            <a:br>
              <a:rPr lang="es-ES" sz="4000" dirty="0">
                <a:solidFill>
                  <a:srgbClr val="990000"/>
                </a:solidFill>
                <a:latin typeface="Montserrat Black" panose="00000A00000000000000" pitchFamily="2" charset="0"/>
              </a:rPr>
            </a:br>
            <a:r>
              <a:rPr lang="es-ES" sz="3100" dirty="0">
                <a:solidFill>
                  <a:srgbClr val="990000"/>
                </a:solidFill>
                <a:latin typeface="Montserrat Black" panose="00000A00000000000000" pitchFamily="2" charset="0"/>
              </a:rPr>
              <a:t> INICIATIVAS PARA LA DIFUSIÓN DEL PORTAL SIMURG DE FONDOS DIGITALIZADOS DEL CSIC</a:t>
            </a:r>
            <a:br>
              <a:rPr lang="es-ES" dirty="0"/>
            </a:br>
            <a:endParaRPr lang="es-ES" dirty="0"/>
          </a:p>
        </p:txBody>
      </p:sp>
      <p:sp>
        <p:nvSpPr>
          <p:cNvPr id="13" name="Subtítulo 12">
            <a:extLst>
              <a:ext uri="{FF2B5EF4-FFF2-40B4-BE49-F238E27FC236}">
                <a16:creationId xmlns:a16="http://schemas.microsoft.com/office/drawing/2014/main" id="{63F50379-4EC1-4D15-A458-A850ADA09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8" y="4128378"/>
            <a:ext cx="9144000" cy="770344"/>
          </a:xfrm>
          <a:solidFill>
            <a:schemeClr val="bg1"/>
          </a:solidFill>
          <a:effectLst>
            <a:glow rad="25400">
              <a:srgbClr val="990000"/>
            </a:glow>
            <a:outerShdw blurRad="152400" dist="457200" dir="4800000" sx="93000" sy="93000" rotWithShape="0">
              <a:srgbClr val="C00000">
                <a:alpha val="15000"/>
              </a:srgbClr>
            </a:outerShdw>
          </a:effectLst>
        </p:spPr>
        <p:txBody>
          <a:bodyPr>
            <a:normAutofit/>
          </a:bodyPr>
          <a:lstStyle/>
          <a:p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Laura Donadeo Navalón - Alexandra López Pérez – </a:t>
            </a:r>
          </a:p>
          <a:p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Rebeca Sánchez-Montañez Martínez - Alejandra Domínguez Infantes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9CD05FD-DC95-4864-B91F-0251284099D9}"/>
              </a:ext>
            </a:extLst>
          </p:cNvPr>
          <p:cNvSpPr txBox="1"/>
          <p:nvPr/>
        </p:nvSpPr>
        <p:spPr>
          <a:xfrm>
            <a:off x="2687598" y="5909877"/>
            <a:ext cx="530764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latin typeface="Montserrat" panose="00000500000000000000" pitchFamily="2" charset="0"/>
              </a:rPr>
              <a:t>V Jornadas de Gestión del Patrimonio Bibliográfico </a:t>
            </a:r>
          </a:p>
          <a:p>
            <a:r>
              <a:rPr lang="es-ES" sz="1400" b="1" dirty="0">
                <a:latin typeface="Montserrat" panose="00000500000000000000" pitchFamily="2" charset="0"/>
              </a:rPr>
              <a:t>REBIUN - 2026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6046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F5CE8-D7D4-47AF-89E5-0A6B27A07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4ACE131-08ED-41EB-8B92-5A02FCA1E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7395A4DC-319D-44B9-9422-1128F64D2FE9}"/>
              </a:ext>
            </a:extLst>
          </p:cNvPr>
          <p:cNvSpPr/>
          <p:nvPr/>
        </p:nvSpPr>
        <p:spPr>
          <a:xfrm>
            <a:off x="584200" y="397069"/>
            <a:ext cx="11023600" cy="609580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 dirty="0">
              <a:solidFill>
                <a:schemeClr val="tx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37EF4CF-8406-45D7-AF57-8265D2345F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" b="53146"/>
          <a:stretch/>
        </p:blipFill>
        <p:spPr>
          <a:xfrm>
            <a:off x="766456" y="636594"/>
            <a:ext cx="6314860" cy="51453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F5C1E0E5-A175-4137-8C22-03E6896A4B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414" r="15704"/>
          <a:stretch/>
        </p:blipFill>
        <p:spPr>
          <a:xfrm>
            <a:off x="-129168" y="2620631"/>
            <a:ext cx="2062415" cy="4433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9843E8C8-386B-4892-AB6C-1028BBD2B56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5" t="14336" r="17845" b="-139"/>
          <a:stretch/>
        </p:blipFill>
        <p:spPr>
          <a:xfrm>
            <a:off x="5218933" y="4483481"/>
            <a:ext cx="3993861" cy="25534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935C2A4-1350-4709-BB61-57027D6BF6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859" y="131979"/>
            <a:ext cx="2312393" cy="42016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6086FCC1-6C1D-4C50-9D9A-E1ADD1B1CA2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9" t="4237" r="3210" b="5324"/>
          <a:stretch/>
        </p:blipFill>
        <p:spPr>
          <a:xfrm>
            <a:off x="9117449" y="269116"/>
            <a:ext cx="2490351" cy="18267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B52E63B5-6DE7-4460-86C0-1060FE14C34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9" t="9096" r="7841" b="9096"/>
          <a:stretch/>
        </p:blipFill>
        <p:spPr>
          <a:xfrm>
            <a:off x="8355069" y="2337721"/>
            <a:ext cx="3709358" cy="31660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0EFE6585-22A6-442D-B15C-20BCCE5D9E2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5" t="4948" r="5708" b="10574"/>
          <a:stretch/>
        </p:blipFill>
        <p:spPr>
          <a:xfrm>
            <a:off x="8772137" y="4648199"/>
            <a:ext cx="3127762" cy="2081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Freeform 11">
            <a:extLst>
              <a:ext uri="{FF2B5EF4-FFF2-40B4-BE49-F238E27FC236}">
                <a16:creationId xmlns:a16="http://schemas.microsoft.com/office/drawing/2014/main" id="{0853D4A2-F091-469B-8A0F-D4D2B0F657C0}"/>
              </a:ext>
            </a:extLst>
          </p:cNvPr>
          <p:cNvSpPr/>
          <p:nvPr/>
        </p:nvSpPr>
        <p:spPr>
          <a:xfrm>
            <a:off x="678018" y="5978214"/>
            <a:ext cx="1241010" cy="411178"/>
          </a:xfrm>
          <a:custGeom>
            <a:avLst/>
            <a:gdLst/>
            <a:ahLst/>
            <a:cxnLst/>
            <a:rect l="l" t="t" r="r" b="b"/>
            <a:pathLst>
              <a:path w="2614322" h="866191">
                <a:moveTo>
                  <a:pt x="0" y="0"/>
                </a:moveTo>
                <a:lnTo>
                  <a:pt x="2614322" y="0"/>
                </a:lnTo>
                <a:lnTo>
                  <a:pt x="2614322" y="866192"/>
                </a:lnTo>
                <a:lnTo>
                  <a:pt x="0" y="86619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28756" t="-66687" r="-724" b="-77475"/>
            </a:stretch>
          </a:blipFill>
        </p:spPr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432FECF-EBC8-4B2E-89D9-677C7FA482B9}"/>
              </a:ext>
            </a:extLst>
          </p:cNvPr>
          <p:cNvSpPr txBox="1"/>
          <p:nvPr/>
        </p:nvSpPr>
        <p:spPr>
          <a:xfrm>
            <a:off x="2260949" y="6110289"/>
            <a:ext cx="642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>
                <a:latin typeface="Montserrat" panose="00000500000000000000" pitchFamily="2" charset="0"/>
              </a:rPr>
              <a:t>V Jornadas de Gestión del Patrimonio Bibliográfico - REBIUN - 2026</a:t>
            </a:r>
            <a:endParaRPr lang="es-ES" dirty="0"/>
          </a:p>
        </p:txBody>
      </p:sp>
      <p:sp>
        <p:nvSpPr>
          <p:cNvPr id="15" name="Freeform 10">
            <a:extLst>
              <a:ext uri="{FF2B5EF4-FFF2-40B4-BE49-F238E27FC236}">
                <a16:creationId xmlns:a16="http://schemas.microsoft.com/office/drawing/2014/main" id="{C990BD3C-96BE-42CA-BF34-A417D91B6A97}"/>
              </a:ext>
            </a:extLst>
          </p:cNvPr>
          <p:cNvSpPr/>
          <p:nvPr/>
        </p:nvSpPr>
        <p:spPr>
          <a:xfrm>
            <a:off x="2065223" y="5978214"/>
            <a:ext cx="438006" cy="411178"/>
          </a:xfrm>
          <a:custGeom>
            <a:avLst/>
            <a:gdLst/>
            <a:ahLst/>
            <a:cxnLst/>
            <a:rect l="l" t="t" r="r" b="b"/>
            <a:pathLst>
              <a:path w="922707" h="866191">
                <a:moveTo>
                  <a:pt x="0" y="0"/>
                </a:moveTo>
                <a:lnTo>
                  <a:pt x="922707" y="0"/>
                </a:lnTo>
                <a:lnTo>
                  <a:pt x="922707" y="866192"/>
                </a:lnTo>
                <a:lnTo>
                  <a:pt x="0" y="86619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95EB27AF-122F-490C-AE6A-5A3639069C23}"/>
              </a:ext>
            </a:extLst>
          </p:cNvPr>
          <p:cNvSpPr/>
          <p:nvPr/>
        </p:nvSpPr>
        <p:spPr>
          <a:xfrm>
            <a:off x="2628839" y="5978214"/>
            <a:ext cx="8978961" cy="13207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5518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F5CE8-D7D4-47AF-89E5-0A6B27A07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4ACE131-08ED-41EB-8B92-5A02FCA1E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F9F36A91-89B7-4759-ABD9-080DBC35CC93}"/>
              </a:ext>
            </a:extLst>
          </p:cNvPr>
          <p:cNvSpPr/>
          <p:nvPr/>
        </p:nvSpPr>
        <p:spPr>
          <a:xfrm>
            <a:off x="589410" y="378213"/>
            <a:ext cx="11023601" cy="6114662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7395A4DC-319D-44B9-9422-1128F64D2FE9}"/>
              </a:ext>
            </a:extLst>
          </p:cNvPr>
          <p:cNvSpPr/>
          <p:nvPr/>
        </p:nvSpPr>
        <p:spPr>
          <a:xfrm>
            <a:off x="584200" y="397069"/>
            <a:ext cx="11023600" cy="60958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 dirty="0">
              <a:solidFill>
                <a:schemeClr val="tx1"/>
              </a:solidFill>
            </a:endParaRPr>
          </a:p>
          <a:p>
            <a:pPr algn="ctr"/>
            <a:endParaRPr lang="es-ES" sz="2800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es-ES" sz="28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Más de </a:t>
            </a:r>
            <a:r>
              <a:rPr lang="es-ES" sz="2800" b="1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95.000 documentos </a:t>
            </a:r>
            <a:r>
              <a:rPr lang="es-ES" sz="28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digitalizados</a:t>
            </a:r>
          </a:p>
          <a:p>
            <a:pPr algn="ctr"/>
            <a:br>
              <a:rPr lang="es-ES" sz="28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</a:br>
            <a:r>
              <a:rPr lang="es-ES" sz="28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Más de </a:t>
            </a:r>
            <a:r>
              <a:rPr lang="es-ES" sz="2800" b="1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4 millones de imágenes</a:t>
            </a:r>
          </a:p>
          <a:p>
            <a:pPr algn="ctr"/>
            <a:endParaRPr lang="es-ES" sz="28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ctr"/>
            <a:r>
              <a:rPr lang="es-ES" sz="28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Y ahora…</a:t>
            </a:r>
          </a:p>
          <a:p>
            <a:pPr algn="ctr"/>
            <a:endParaRPr lang="es-ES" sz="2800" dirty="0">
              <a:solidFill>
                <a:srgbClr val="C00000"/>
              </a:solidFill>
            </a:endParaRPr>
          </a:p>
          <a:p>
            <a:pPr algn="ctr"/>
            <a:r>
              <a:rPr lang="es-ES" sz="2800" b="1" dirty="0">
                <a:solidFill>
                  <a:srgbClr val="990000"/>
                </a:solidFill>
                <a:latin typeface="Montserrat Black" panose="00000A00000000000000" pitchFamily="2" charset="0"/>
              </a:rPr>
              <a:t>¿qué hacemos con ellos?</a:t>
            </a:r>
            <a:endParaRPr lang="es-ES" sz="2800" dirty="0">
              <a:solidFill>
                <a:srgbClr val="990000"/>
              </a:solidFill>
              <a:latin typeface="Montserrat Black" panose="00000A00000000000000" pitchFamily="2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7A09F05-EFCE-4CA5-82C5-F5DB68E84F15}"/>
              </a:ext>
            </a:extLst>
          </p:cNvPr>
          <p:cNvSpPr txBox="1"/>
          <p:nvPr/>
        </p:nvSpPr>
        <p:spPr>
          <a:xfrm>
            <a:off x="8420097" y="1157670"/>
            <a:ext cx="3187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990000"/>
                </a:solidFill>
                <a:latin typeface="Montserrat Black" panose="00000A00000000000000" pitchFamily="2" charset="0"/>
              </a:rPr>
              <a:t>La pregunta</a:t>
            </a:r>
            <a:endParaRPr lang="es-ES" sz="2800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B69E2F0-DE9C-40D4-B120-B827A53D4B0B}"/>
              </a:ext>
            </a:extLst>
          </p:cNvPr>
          <p:cNvSpPr/>
          <p:nvPr/>
        </p:nvSpPr>
        <p:spPr>
          <a:xfrm>
            <a:off x="584199" y="1722632"/>
            <a:ext cx="11607801" cy="3091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reeform 10">
            <a:extLst>
              <a:ext uri="{FF2B5EF4-FFF2-40B4-BE49-F238E27FC236}">
                <a16:creationId xmlns:a16="http://schemas.microsoft.com/office/drawing/2014/main" id="{C990BD3C-96BE-42CA-BF34-A417D91B6A97}"/>
              </a:ext>
            </a:extLst>
          </p:cNvPr>
          <p:cNvSpPr/>
          <p:nvPr/>
        </p:nvSpPr>
        <p:spPr>
          <a:xfrm>
            <a:off x="2065223" y="5978214"/>
            <a:ext cx="438006" cy="411178"/>
          </a:xfrm>
          <a:custGeom>
            <a:avLst/>
            <a:gdLst/>
            <a:ahLst/>
            <a:cxnLst/>
            <a:rect l="l" t="t" r="r" b="b"/>
            <a:pathLst>
              <a:path w="922707" h="866191">
                <a:moveTo>
                  <a:pt x="0" y="0"/>
                </a:moveTo>
                <a:lnTo>
                  <a:pt x="922707" y="0"/>
                </a:lnTo>
                <a:lnTo>
                  <a:pt x="922707" y="866192"/>
                </a:lnTo>
                <a:lnTo>
                  <a:pt x="0" y="8661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7" name="Freeform 11">
            <a:extLst>
              <a:ext uri="{FF2B5EF4-FFF2-40B4-BE49-F238E27FC236}">
                <a16:creationId xmlns:a16="http://schemas.microsoft.com/office/drawing/2014/main" id="{0853D4A2-F091-469B-8A0F-D4D2B0F657C0}"/>
              </a:ext>
            </a:extLst>
          </p:cNvPr>
          <p:cNvSpPr/>
          <p:nvPr/>
        </p:nvSpPr>
        <p:spPr>
          <a:xfrm>
            <a:off x="678018" y="5978214"/>
            <a:ext cx="1241010" cy="411178"/>
          </a:xfrm>
          <a:custGeom>
            <a:avLst/>
            <a:gdLst/>
            <a:ahLst/>
            <a:cxnLst/>
            <a:rect l="l" t="t" r="r" b="b"/>
            <a:pathLst>
              <a:path w="2614322" h="866191">
                <a:moveTo>
                  <a:pt x="0" y="0"/>
                </a:moveTo>
                <a:lnTo>
                  <a:pt x="2614322" y="0"/>
                </a:lnTo>
                <a:lnTo>
                  <a:pt x="2614322" y="866192"/>
                </a:lnTo>
                <a:lnTo>
                  <a:pt x="0" y="8661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756" t="-66687" r="-724" b="-77475"/>
            </a:stretch>
          </a:blipFill>
        </p:spPr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432FECF-EBC8-4B2E-89D9-677C7FA482B9}"/>
              </a:ext>
            </a:extLst>
          </p:cNvPr>
          <p:cNvSpPr txBox="1"/>
          <p:nvPr/>
        </p:nvSpPr>
        <p:spPr>
          <a:xfrm>
            <a:off x="2260949" y="6110289"/>
            <a:ext cx="642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>
                <a:latin typeface="Montserrat" panose="00000500000000000000" pitchFamily="2" charset="0"/>
              </a:rPr>
              <a:t>V Jornadas de Gestión del Patrimonio Bibliográfico - REBIUN - 2026</a:t>
            </a:r>
            <a:endParaRPr lang="es-ES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95EB27AF-122F-490C-AE6A-5A3639069C23}"/>
              </a:ext>
            </a:extLst>
          </p:cNvPr>
          <p:cNvSpPr/>
          <p:nvPr/>
        </p:nvSpPr>
        <p:spPr>
          <a:xfrm>
            <a:off x="2628839" y="5978214"/>
            <a:ext cx="8978961" cy="13207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8791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F5CE8-D7D4-47AF-89E5-0A6B27A07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4ACE131-08ED-41EB-8B92-5A02FCA1E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F3C942DF-63AF-4D4E-8765-0D8B28F9D8F0}"/>
              </a:ext>
            </a:extLst>
          </p:cNvPr>
          <p:cNvSpPr/>
          <p:nvPr/>
        </p:nvSpPr>
        <p:spPr>
          <a:xfrm>
            <a:off x="589410" y="378213"/>
            <a:ext cx="11023601" cy="6114662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17D8C36-A1F1-4B5D-8A38-1F8829416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39" y="378213"/>
            <a:ext cx="8123663" cy="5745165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17A09F05-EFCE-4CA5-82C5-F5DB68E84F15}"/>
              </a:ext>
            </a:extLst>
          </p:cNvPr>
          <p:cNvSpPr txBox="1"/>
          <p:nvPr/>
        </p:nvSpPr>
        <p:spPr>
          <a:xfrm>
            <a:off x="8420097" y="1157670"/>
            <a:ext cx="3187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990000"/>
                </a:solidFill>
                <a:latin typeface="Montserrat Black" panose="00000A00000000000000" pitchFamily="2" charset="0"/>
              </a:rPr>
              <a:t>El contexto</a:t>
            </a:r>
            <a:endParaRPr lang="es-ES" sz="2800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B69E2F0-DE9C-40D4-B120-B827A53D4B0B}"/>
              </a:ext>
            </a:extLst>
          </p:cNvPr>
          <p:cNvSpPr/>
          <p:nvPr/>
        </p:nvSpPr>
        <p:spPr>
          <a:xfrm>
            <a:off x="584199" y="1722632"/>
            <a:ext cx="11023601" cy="3091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028558AF-1E79-43ED-96C1-321027376579}"/>
              </a:ext>
            </a:extLst>
          </p:cNvPr>
          <p:cNvSpPr/>
          <p:nvPr/>
        </p:nvSpPr>
        <p:spPr>
          <a:xfrm>
            <a:off x="678018" y="5978214"/>
            <a:ext cx="1241010" cy="411178"/>
          </a:xfrm>
          <a:custGeom>
            <a:avLst/>
            <a:gdLst/>
            <a:ahLst/>
            <a:cxnLst/>
            <a:rect l="l" t="t" r="r" b="b"/>
            <a:pathLst>
              <a:path w="2614322" h="866191">
                <a:moveTo>
                  <a:pt x="0" y="0"/>
                </a:moveTo>
                <a:lnTo>
                  <a:pt x="2614322" y="0"/>
                </a:lnTo>
                <a:lnTo>
                  <a:pt x="2614322" y="866192"/>
                </a:lnTo>
                <a:lnTo>
                  <a:pt x="0" y="8661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756" t="-66687" r="-724" b="-77475"/>
            </a:stretch>
          </a:blipFill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7177897-E8C5-430E-BA78-FAB9BDF25C91}"/>
              </a:ext>
            </a:extLst>
          </p:cNvPr>
          <p:cNvSpPr txBox="1"/>
          <p:nvPr/>
        </p:nvSpPr>
        <p:spPr>
          <a:xfrm>
            <a:off x="2260949" y="6110289"/>
            <a:ext cx="642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>
                <a:latin typeface="Montserrat" panose="00000500000000000000" pitchFamily="2" charset="0"/>
              </a:rPr>
              <a:t>V Jornadas de Gestión del Patrimonio Bibliográfico - REBIUN - 2026</a:t>
            </a:r>
            <a:endParaRPr lang="es-ES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A4FB86-3056-49D3-88DE-725202EED882}"/>
              </a:ext>
            </a:extLst>
          </p:cNvPr>
          <p:cNvSpPr/>
          <p:nvPr/>
        </p:nvSpPr>
        <p:spPr>
          <a:xfrm>
            <a:off x="2628839" y="5978214"/>
            <a:ext cx="8978961" cy="13207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84CE723-9E51-4E07-9FFD-8C5E85F2C8B3}"/>
              </a:ext>
            </a:extLst>
          </p:cNvPr>
          <p:cNvSpPr txBox="1"/>
          <p:nvPr/>
        </p:nvSpPr>
        <p:spPr>
          <a:xfrm>
            <a:off x="5381167" y="2821204"/>
            <a:ext cx="6521337" cy="2862322"/>
          </a:xfrm>
          <a:prstGeom prst="rect">
            <a:avLst/>
          </a:prstGeom>
          <a:solidFill>
            <a:schemeClr val="bg1"/>
          </a:solidFill>
          <a:ln w="12700">
            <a:solidFill>
              <a:srgbClr val="99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Red de Bibliotecas y Archivos del</a:t>
            </a:r>
            <a:b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</a:b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Consejo Superior de Investigaciones Científicas</a:t>
            </a:r>
          </a:p>
          <a:p>
            <a:endParaRPr lang="es-ES" sz="20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54 bibliotecas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19 archivos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&gt;120 institutos</a:t>
            </a:r>
          </a:p>
          <a:p>
            <a:endParaRPr lang="es-ES" sz="20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Digitalización sistemática desde 2008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Portal </a:t>
            </a:r>
            <a:r>
              <a:rPr lang="es-ES" sz="2000" dirty="0" err="1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Simurg</a:t>
            </a:r>
            <a:endParaRPr lang="es-ES" sz="200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63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F5CE8-D7D4-47AF-89E5-0A6B27A07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4ACE131-08ED-41EB-8B92-5A02FCA1E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F3C942DF-63AF-4D4E-8765-0D8B28F9D8F0}"/>
              </a:ext>
            </a:extLst>
          </p:cNvPr>
          <p:cNvSpPr/>
          <p:nvPr/>
        </p:nvSpPr>
        <p:spPr>
          <a:xfrm>
            <a:off x="589410" y="378213"/>
            <a:ext cx="11023601" cy="6114662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7A09F05-EFCE-4CA5-82C5-F5DB68E84F15}"/>
              </a:ext>
            </a:extLst>
          </p:cNvPr>
          <p:cNvSpPr txBox="1"/>
          <p:nvPr/>
        </p:nvSpPr>
        <p:spPr>
          <a:xfrm>
            <a:off x="5948219" y="1157670"/>
            <a:ext cx="5659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990000"/>
                </a:solidFill>
                <a:latin typeface="Montserrat Black" panose="00000A00000000000000" pitchFamily="2" charset="0"/>
              </a:rPr>
              <a:t>Qué custodiamos realmente</a:t>
            </a:r>
            <a:endParaRPr lang="es-ES" sz="2800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B69E2F0-DE9C-40D4-B120-B827A53D4B0B}"/>
              </a:ext>
            </a:extLst>
          </p:cNvPr>
          <p:cNvSpPr/>
          <p:nvPr/>
        </p:nvSpPr>
        <p:spPr>
          <a:xfrm>
            <a:off x="584199" y="1722632"/>
            <a:ext cx="11023601" cy="3091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028558AF-1E79-43ED-96C1-321027376579}"/>
              </a:ext>
            </a:extLst>
          </p:cNvPr>
          <p:cNvSpPr/>
          <p:nvPr/>
        </p:nvSpPr>
        <p:spPr>
          <a:xfrm>
            <a:off x="678018" y="5978214"/>
            <a:ext cx="1241010" cy="411178"/>
          </a:xfrm>
          <a:custGeom>
            <a:avLst/>
            <a:gdLst/>
            <a:ahLst/>
            <a:cxnLst/>
            <a:rect l="l" t="t" r="r" b="b"/>
            <a:pathLst>
              <a:path w="2614322" h="866191">
                <a:moveTo>
                  <a:pt x="0" y="0"/>
                </a:moveTo>
                <a:lnTo>
                  <a:pt x="2614322" y="0"/>
                </a:lnTo>
                <a:lnTo>
                  <a:pt x="2614322" y="866192"/>
                </a:lnTo>
                <a:lnTo>
                  <a:pt x="0" y="8661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756" t="-66687" r="-724" b="-77475"/>
            </a:stretch>
          </a:blipFill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7177897-E8C5-430E-BA78-FAB9BDF25C91}"/>
              </a:ext>
            </a:extLst>
          </p:cNvPr>
          <p:cNvSpPr txBox="1"/>
          <p:nvPr/>
        </p:nvSpPr>
        <p:spPr>
          <a:xfrm>
            <a:off x="2260949" y="6110289"/>
            <a:ext cx="642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>
                <a:latin typeface="Montserrat" panose="00000500000000000000" pitchFamily="2" charset="0"/>
              </a:rPr>
              <a:t>V Jornadas de Gestión del Patrimonio Bibliográfico - REBIUN - 2026</a:t>
            </a:r>
            <a:endParaRPr lang="es-ES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A4FB86-3056-49D3-88DE-725202EED882}"/>
              </a:ext>
            </a:extLst>
          </p:cNvPr>
          <p:cNvSpPr/>
          <p:nvPr/>
        </p:nvSpPr>
        <p:spPr>
          <a:xfrm>
            <a:off x="2628839" y="5978214"/>
            <a:ext cx="8978961" cy="13207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84CE723-9E51-4E07-9FFD-8C5E85F2C8B3}"/>
              </a:ext>
            </a:extLst>
          </p:cNvPr>
          <p:cNvSpPr txBox="1"/>
          <p:nvPr/>
        </p:nvSpPr>
        <p:spPr>
          <a:xfrm>
            <a:off x="5471439" y="2328844"/>
            <a:ext cx="6363997" cy="3416320"/>
          </a:xfrm>
          <a:prstGeom prst="rect">
            <a:avLst/>
          </a:prstGeom>
          <a:solidFill>
            <a:schemeClr val="bg1"/>
          </a:solidFill>
          <a:ln w="12700">
            <a:solidFill>
              <a:srgbClr val="99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No son “fondos”</a:t>
            </a:r>
          </a:p>
          <a:p>
            <a:endParaRPr lang="es-ES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Son:</a:t>
            </a:r>
          </a:p>
          <a:p>
            <a:endParaRPr lang="es-ES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Expediciones científicas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Archivos personales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Correspondencia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Teatro del siglo XIX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Mapas y cartografía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Ilustración científica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Música tradicional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Legado de la Junta de Ampliación de Estudios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2500F00-84B7-4B68-B91A-3499791208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41" y="345635"/>
            <a:ext cx="4316411" cy="618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96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F5CE8-D7D4-47AF-89E5-0A6B27A07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4ACE131-08ED-41EB-8B92-5A02FCA1E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F3C942DF-63AF-4D4E-8765-0D8B28F9D8F0}"/>
              </a:ext>
            </a:extLst>
          </p:cNvPr>
          <p:cNvSpPr/>
          <p:nvPr/>
        </p:nvSpPr>
        <p:spPr>
          <a:xfrm>
            <a:off x="589410" y="378213"/>
            <a:ext cx="11023601" cy="6114662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7A09F05-EFCE-4CA5-82C5-F5DB68E84F15}"/>
              </a:ext>
            </a:extLst>
          </p:cNvPr>
          <p:cNvSpPr txBox="1"/>
          <p:nvPr/>
        </p:nvSpPr>
        <p:spPr>
          <a:xfrm>
            <a:off x="5948219" y="1157670"/>
            <a:ext cx="5659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990000"/>
                </a:solidFill>
                <a:latin typeface="Montserrat Black" panose="00000A00000000000000" pitchFamily="2" charset="0"/>
              </a:rPr>
              <a:t>Qué custodiamos realmente</a:t>
            </a:r>
            <a:endParaRPr lang="es-ES" sz="2800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B69E2F0-DE9C-40D4-B120-B827A53D4B0B}"/>
              </a:ext>
            </a:extLst>
          </p:cNvPr>
          <p:cNvSpPr/>
          <p:nvPr/>
        </p:nvSpPr>
        <p:spPr>
          <a:xfrm>
            <a:off x="584199" y="1722632"/>
            <a:ext cx="11023601" cy="3091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028558AF-1E79-43ED-96C1-321027376579}"/>
              </a:ext>
            </a:extLst>
          </p:cNvPr>
          <p:cNvSpPr/>
          <p:nvPr/>
        </p:nvSpPr>
        <p:spPr>
          <a:xfrm>
            <a:off x="678018" y="5978214"/>
            <a:ext cx="1241010" cy="411178"/>
          </a:xfrm>
          <a:custGeom>
            <a:avLst/>
            <a:gdLst/>
            <a:ahLst/>
            <a:cxnLst/>
            <a:rect l="l" t="t" r="r" b="b"/>
            <a:pathLst>
              <a:path w="2614322" h="866191">
                <a:moveTo>
                  <a:pt x="0" y="0"/>
                </a:moveTo>
                <a:lnTo>
                  <a:pt x="2614322" y="0"/>
                </a:lnTo>
                <a:lnTo>
                  <a:pt x="2614322" y="866192"/>
                </a:lnTo>
                <a:lnTo>
                  <a:pt x="0" y="8661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756" t="-66687" r="-724" b="-77475"/>
            </a:stretch>
          </a:blipFill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7177897-E8C5-430E-BA78-FAB9BDF25C91}"/>
              </a:ext>
            </a:extLst>
          </p:cNvPr>
          <p:cNvSpPr txBox="1"/>
          <p:nvPr/>
        </p:nvSpPr>
        <p:spPr>
          <a:xfrm>
            <a:off x="2260949" y="6110289"/>
            <a:ext cx="642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>
                <a:latin typeface="Montserrat" panose="00000500000000000000" pitchFamily="2" charset="0"/>
              </a:rPr>
              <a:t>V Jornadas de Gestión del Patrimonio Bibliográfico - REBIUN - 2026</a:t>
            </a:r>
            <a:endParaRPr lang="es-ES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A4FB86-3056-49D3-88DE-725202EED882}"/>
              </a:ext>
            </a:extLst>
          </p:cNvPr>
          <p:cNvSpPr/>
          <p:nvPr/>
        </p:nvSpPr>
        <p:spPr>
          <a:xfrm>
            <a:off x="2628839" y="5978214"/>
            <a:ext cx="8978961" cy="13207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2E642FE-E4CC-4F5B-B7E6-BC074C36B2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35" y="654341"/>
            <a:ext cx="2170083" cy="16557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AAE9D83-E755-4BF0-AB97-F8A52EDA262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6" t="20454" r="5055" b="27782"/>
          <a:stretch/>
        </p:blipFill>
        <p:spPr>
          <a:xfrm>
            <a:off x="944031" y="2586231"/>
            <a:ext cx="2701256" cy="15431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38832B5-A841-4FF9-B388-188D3D62632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7" t="15422" r="21061" b="36789"/>
          <a:stretch/>
        </p:blipFill>
        <p:spPr>
          <a:xfrm>
            <a:off x="944031" y="4364434"/>
            <a:ext cx="1716939" cy="14246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6756806C-C938-44E6-BAE8-83F051BF6A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6" t="23075" r="28229" b="20774"/>
          <a:stretch/>
        </p:blipFill>
        <p:spPr>
          <a:xfrm>
            <a:off x="3998339" y="2577057"/>
            <a:ext cx="1661516" cy="2152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DAEFD94E-A940-43D6-BA1D-15B52F4E6C6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5" t="3548" r="576" b="2997"/>
          <a:stretch/>
        </p:blipFill>
        <p:spPr>
          <a:xfrm>
            <a:off x="5948218" y="1928655"/>
            <a:ext cx="2701255" cy="38523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14EDAB3-CF48-4709-9023-367D401A9A5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663667" y="460611"/>
            <a:ext cx="1662562" cy="20500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D1E0445-EAD4-4F32-B04E-9CCDB26B7B3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5" t="1718" r="3067" b="3365"/>
          <a:stretch/>
        </p:blipFill>
        <p:spPr>
          <a:xfrm>
            <a:off x="9654574" y="1887569"/>
            <a:ext cx="1699226" cy="24076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E4BB421-4A12-4B5A-BD50-7A12DB9A993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830" y="4631413"/>
            <a:ext cx="2016017" cy="16540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BA0FE847-D2A4-4ECA-B8DB-ABBF4D0A4F6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680" y="4373856"/>
            <a:ext cx="2117048" cy="15673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3898227C-6D2F-48B9-AE45-4D007326D82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962" y="2011869"/>
            <a:ext cx="1632908" cy="22425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7067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F5CE8-D7D4-47AF-89E5-0A6B27A07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4ACE131-08ED-41EB-8B92-5A02FCA1E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F3C942DF-63AF-4D4E-8765-0D8B28F9D8F0}"/>
              </a:ext>
            </a:extLst>
          </p:cNvPr>
          <p:cNvSpPr/>
          <p:nvPr/>
        </p:nvSpPr>
        <p:spPr>
          <a:xfrm>
            <a:off x="589410" y="378213"/>
            <a:ext cx="11023601" cy="6114662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7A09F05-EFCE-4CA5-82C5-F5DB68E84F15}"/>
              </a:ext>
            </a:extLst>
          </p:cNvPr>
          <p:cNvSpPr txBox="1"/>
          <p:nvPr/>
        </p:nvSpPr>
        <p:spPr>
          <a:xfrm>
            <a:off x="5948219" y="1157670"/>
            <a:ext cx="5659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990000"/>
                </a:solidFill>
                <a:latin typeface="Montserrat Black" panose="00000A00000000000000" pitchFamily="2" charset="0"/>
              </a:rPr>
              <a:t>El cambio de enfoque</a:t>
            </a:r>
            <a:endParaRPr lang="es-ES" sz="2800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B69E2F0-DE9C-40D4-B120-B827A53D4B0B}"/>
              </a:ext>
            </a:extLst>
          </p:cNvPr>
          <p:cNvSpPr/>
          <p:nvPr/>
        </p:nvSpPr>
        <p:spPr>
          <a:xfrm>
            <a:off x="584199" y="1722632"/>
            <a:ext cx="11023601" cy="3091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028558AF-1E79-43ED-96C1-321027376579}"/>
              </a:ext>
            </a:extLst>
          </p:cNvPr>
          <p:cNvSpPr/>
          <p:nvPr/>
        </p:nvSpPr>
        <p:spPr>
          <a:xfrm>
            <a:off x="678018" y="5978214"/>
            <a:ext cx="1241010" cy="411178"/>
          </a:xfrm>
          <a:custGeom>
            <a:avLst/>
            <a:gdLst/>
            <a:ahLst/>
            <a:cxnLst/>
            <a:rect l="l" t="t" r="r" b="b"/>
            <a:pathLst>
              <a:path w="2614322" h="866191">
                <a:moveTo>
                  <a:pt x="0" y="0"/>
                </a:moveTo>
                <a:lnTo>
                  <a:pt x="2614322" y="0"/>
                </a:lnTo>
                <a:lnTo>
                  <a:pt x="2614322" y="866192"/>
                </a:lnTo>
                <a:lnTo>
                  <a:pt x="0" y="8661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756" t="-66687" r="-724" b="-77475"/>
            </a:stretch>
          </a:blipFill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7177897-E8C5-430E-BA78-FAB9BDF25C91}"/>
              </a:ext>
            </a:extLst>
          </p:cNvPr>
          <p:cNvSpPr txBox="1"/>
          <p:nvPr/>
        </p:nvSpPr>
        <p:spPr>
          <a:xfrm>
            <a:off x="2260949" y="6110289"/>
            <a:ext cx="642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>
                <a:latin typeface="Montserrat" panose="00000500000000000000" pitchFamily="2" charset="0"/>
              </a:rPr>
              <a:t>V Jornadas de Gestión del Patrimonio Bibliográfico - REBIUN - 2026</a:t>
            </a:r>
            <a:endParaRPr lang="es-ES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A4FB86-3056-49D3-88DE-725202EED882}"/>
              </a:ext>
            </a:extLst>
          </p:cNvPr>
          <p:cNvSpPr/>
          <p:nvPr/>
        </p:nvSpPr>
        <p:spPr>
          <a:xfrm>
            <a:off x="2628839" y="5978214"/>
            <a:ext cx="8978961" cy="13207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Flecha: hacia la izquierda 7">
            <a:extLst>
              <a:ext uri="{FF2B5EF4-FFF2-40B4-BE49-F238E27FC236}">
                <a16:creationId xmlns:a16="http://schemas.microsoft.com/office/drawing/2014/main" id="{C974F26D-46B5-4B55-A52D-E9B7A38D3A2D}"/>
              </a:ext>
            </a:extLst>
          </p:cNvPr>
          <p:cNvSpPr/>
          <p:nvPr/>
        </p:nvSpPr>
        <p:spPr>
          <a:xfrm>
            <a:off x="211523" y="488451"/>
            <a:ext cx="4661749" cy="3450515"/>
          </a:xfrm>
          <a:prstGeom prst="leftArrow">
            <a:avLst/>
          </a:prstGeom>
          <a:solidFill>
            <a:schemeClr val="bg1"/>
          </a:solidFill>
          <a:ln w="1270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Antes</a:t>
            </a:r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:</a:t>
            </a:r>
          </a:p>
          <a:p>
            <a:pPr algn="ctr"/>
            <a:br>
              <a:rPr lang="es-ES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</a:b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Digitalizar para preservar</a:t>
            </a:r>
            <a:endParaRPr lang="es-ES" dirty="0">
              <a:solidFill>
                <a:schemeClr val="accent1">
                  <a:lumMod val="50000"/>
                </a:schemeClr>
              </a:solidFill>
              <a:latin typeface="Montserrat Black" panose="00000A00000000000000" pitchFamily="2" charset="0"/>
            </a:endParaRPr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0020B5B0-9AB7-44CE-8373-98B141911953}"/>
              </a:ext>
            </a:extLst>
          </p:cNvPr>
          <p:cNvSpPr/>
          <p:nvPr/>
        </p:nvSpPr>
        <p:spPr>
          <a:xfrm>
            <a:off x="7329149" y="2938877"/>
            <a:ext cx="4661749" cy="3450515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Ahora</a:t>
            </a:r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:</a:t>
            </a:r>
          </a:p>
          <a:p>
            <a:pPr algn="ctr"/>
            <a:br>
              <a:rPr lang="es-ES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</a:b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Digitalizar para activar</a:t>
            </a:r>
            <a:endParaRPr lang="es-ES" dirty="0">
              <a:solidFill>
                <a:schemeClr val="accent1">
                  <a:lumMod val="50000"/>
                </a:schemeClr>
              </a:solidFill>
              <a:latin typeface="Montserrat Black" panose="00000A00000000000000" pitchFamily="2" charset="0"/>
            </a:endParaRPr>
          </a:p>
        </p:txBody>
      </p:sp>
      <p:sp>
        <p:nvSpPr>
          <p:cNvPr id="10" name="Diagrama de flujo: proceso alternativo 9">
            <a:extLst>
              <a:ext uri="{FF2B5EF4-FFF2-40B4-BE49-F238E27FC236}">
                <a16:creationId xmlns:a16="http://schemas.microsoft.com/office/drawing/2014/main" id="{661C110F-7F81-420C-AE32-BA1C373827F4}"/>
              </a:ext>
            </a:extLst>
          </p:cNvPr>
          <p:cNvSpPr/>
          <p:nvPr/>
        </p:nvSpPr>
        <p:spPr>
          <a:xfrm>
            <a:off x="2979560" y="2931273"/>
            <a:ext cx="6334623" cy="1008541"/>
          </a:xfrm>
          <a:prstGeom prst="flowChartAlternateProcess">
            <a:avLst/>
          </a:prstGeom>
          <a:solidFill>
            <a:srgbClr val="99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latin typeface="Montserrat Black" panose="00000A00000000000000" pitchFamily="2" charset="0"/>
              </a:rPr>
              <a:t>Preservación + Reutilización + Participación</a:t>
            </a:r>
          </a:p>
        </p:txBody>
      </p:sp>
    </p:spTree>
    <p:extLst>
      <p:ext uri="{BB962C8B-B14F-4D97-AF65-F5344CB8AC3E}">
        <p14:creationId xmlns:p14="http://schemas.microsoft.com/office/powerpoint/2010/main" val="3874413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F5CE8-D7D4-47AF-89E5-0A6B27A07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4ACE131-08ED-41EB-8B92-5A02FCA1E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F3C942DF-63AF-4D4E-8765-0D8B28F9D8F0}"/>
              </a:ext>
            </a:extLst>
          </p:cNvPr>
          <p:cNvSpPr/>
          <p:nvPr/>
        </p:nvSpPr>
        <p:spPr>
          <a:xfrm>
            <a:off x="589410" y="378213"/>
            <a:ext cx="11023601" cy="6114662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7A09F05-EFCE-4CA5-82C5-F5DB68E84F15}"/>
              </a:ext>
            </a:extLst>
          </p:cNvPr>
          <p:cNvSpPr txBox="1"/>
          <p:nvPr/>
        </p:nvSpPr>
        <p:spPr>
          <a:xfrm>
            <a:off x="5948219" y="1157670"/>
            <a:ext cx="5659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i="1" dirty="0">
                <a:solidFill>
                  <a:srgbClr val="990000"/>
                </a:solidFill>
                <a:latin typeface="Montserrat Black" panose="00000A00000000000000" pitchFamily="2" charset="0"/>
              </a:rPr>
              <a:t>Y sin embargo, se mueve</a:t>
            </a:r>
            <a:endParaRPr lang="es-ES" sz="2800" i="1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B69E2F0-DE9C-40D4-B120-B827A53D4B0B}"/>
              </a:ext>
            </a:extLst>
          </p:cNvPr>
          <p:cNvSpPr/>
          <p:nvPr/>
        </p:nvSpPr>
        <p:spPr>
          <a:xfrm>
            <a:off x="584199" y="1722632"/>
            <a:ext cx="11023601" cy="3091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028558AF-1E79-43ED-96C1-321027376579}"/>
              </a:ext>
            </a:extLst>
          </p:cNvPr>
          <p:cNvSpPr/>
          <p:nvPr/>
        </p:nvSpPr>
        <p:spPr>
          <a:xfrm>
            <a:off x="678018" y="5978214"/>
            <a:ext cx="1241010" cy="411178"/>
          </a:xfrm>
          <a:custGeom>
            <a:avLst/>
            <a:gdLst/>
            <a:ahLst/>
            <a:cxnLst/>
            <a:rect l="l" t="t" r="r" b="b"/>
            <a:pathLst>
              <a:path w="2614322" h="866191">
                <a:moveTo>
                  <a:pt x="0" y="0"/>
                </a:moveTo>
                <a:lnTo>
                  <a:pt x="2614322" y="0"/>
                </a:lnTo>
                <a:lnTo>
                  <a:pt x="2614322" y="866192"/>
                </a:lnTo>
                <a:lnTo>
                  <a:pt x="0" y="8661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756" t="-66687" r="-724" b="-77475"/>
            </a:stretch>
          </a:blipFill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7177897-E8C5-430E-BA78-FAB9BDF25C91}"/>
              </a:ext>
            </a:extLst>
          </p:cNvPr>
          <p:cNvSpPr txBox="1"/>
          <p:nvPr/>
        </p:nvSpPr>
        <p:spPr>
          <a:xfrm>
            <a:off x="2260949" y="6110289"/>
            <a:ext cx="642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>
                <a:latin typeface="Montserrat" panose="00000500000000000000" pitchFamily="2" charset="0"/>
              </a:rPr>
              <a:t>V Jornadas de Gestión del Patrimonio Bibliográfico - REBIUN - 2026</a:t>
            </a:r>
            <a:endParaRPr lang="es-ES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A4FB86-3056-49D3-88DE-725202EED882}"/>
              </a:ext>
            </a:extLst>
          </p:cNvPr>
          <p:cNvSpPr/>
          <p:nvPr/>
        </p:nvSpPr>
        <p:spPr>
          <a:xfrm>
            <a:off x="2628839" y="5978214"/>
            <a:ext cx="8978961" cy="13207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65FEB5F6-C5C7-46C5-B014-6898A4E6EE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503" y="2810553"/>
            <a:ext cx="5663099" cy="31854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8EEB4D05-7B5C-43E4-B0EE-EF8A53351D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57" y="3296523"/>
            <a:ext cx="4303473" cy="24207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EC32E3F1-8891-410F-8009-2858F0FDAB7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8" t="5324" r="18544" b="13919"/>
          <a:stretch/>
        </p:blipFill>
        <p:spPr>
          <a:xfrm>
            <a:off x="265957" y="258200"/>
            <a:ext cx="3723082" cy="27305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63D00C7-C43F-481A-885B-B543931D8D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471" y="1941718"/>
            <a:ext cx="3425291" cy="19227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678044EA-3126-4273-874F-F932C509216A}"/>
              </a:ext>
            </a:extLst>
          </p:cNvPr>
          <p:cNvSpPr txBox="1"/>
          <p:nvPr/>
        </p:nvSpPr>
        <p:spPr>
          <a:xfrm>
            <a:off x="8188041" y="1887885"/>
            <a:ext cx="3857146" cy="2246769"/>
          </a:xfrm>
          <a:prstGeom prst="rect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Exposición física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Exposición virtual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Serie de vídeos</a:t>
            </a:r>
          </a:p>
          <a:p>
            <a:endParaRPr lang="es-ES" sz="20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ctr"/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No mostramos documentos</a:t>
            </a:r>
          </a:p>
          <a:p>
            <a:pPr algn="ctr"/>
            <a:br>
              <a:rPr lang="es-ES" sz="20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</a:br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0"/>
              </a:rPr>
              <a:t>Construimos relato</a:t>
            </a:r>
            <a:endParaRPr lang="es-ES" sz="2000" dirty="0">
              <a:solidFill>
                <a:schemeClr val="accent1">
                  <a:lumMod val="50000"/>
                </a:schemeClr>
              </a:solidFill>
              <a:latin typeface="Montserrat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750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197e62f-8909-4e64-a3f9-5eafc4c8ed3e" xsi:nil="true"/>
    <lcf76f155ced4ddcb4097134ff3c332f xmlns="a752e01c-04bd-41f2-ac56-46c23207d59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06F084CB3E94941B08C99B00740B340" ma:contentTypeVersion="15" ma:contentTypeDescription="Crear nuevo documento." ma:contentTypeScope="" ma:versionID="974e48f6f4f53ecfb479904476810395">
  <xsd:schema xmlns:xsd="http://www.w3.org/2001/XMLSchema" xmlns:xs="http://www.w3.org/2001/XMLSchema" xmlns:p="http://schemas.microsoft.com/office/2006/metadata/properties" xmlns:ns2="a752e01c-04bd-41f2-ac56-46c23207d599" xmlns:ns3="a197e62f-8909-4e64-a3f9-5eafc4c8ed3e" targetNamespace="http://schemas.microsoft.com/office/2006/metadata/properties" ma:root="true" ma:fieldsID="960ee476db9a37970fc286fd2743de62" ns2:_="" ns3:_="">
    <xsd:import namespace="a752e01c-04bd-41f2-ac56-46c23207d599"/>
    <xsd:import namespace="a197e62f-8909-4e64-a3f9-5eafc4c8ed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52e01c-04bd-41f2-ac56-46c23207d5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Etiquetas de imagen" ma:readOnly="false" ma:fieldId="{5cf76f15-5ced-4ddc-b409-7134ff3c332f}" ma:taxonomyMulti="true" ma:sspId="8a698e60-3d8f-4b30-b92a-bdf31bd9d2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97e62f-8909-4e64-a3f9-5eafc4c8ed3e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fffeb9fe-6d78-4876-be11-70e21853d090}" ma:internalName="TaxCatchAll" ma:showField="CatchAllData" ma:web="a197e62f-8909-4e64-a3f9-5eafc4c8ed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77DF4A6-7AF7-486F-8588-F34B68AF1A79}">
  <ds:schemaRefs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f335d21d-08a9-4b49-a854-63fbf993f17d"/>
    <ds:schemaRef ds:uri="02438a32-e18b-4eac-be57-1917724db1f8"/>
    <ds:schemaRef ds:uri="http://purl.org/dc/terms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a197e62f-8909-4e64-a3f9-5eafc4c8ed3e"/>
    <ds:schemaRef ds:uri="a752e01c-04bd-41f2-ac56-46c23207d599"/>
  </ds:schemaRefs>
</ds:datastoreItem>
</file>

<file path=customXml/itemProps2.xml><?xml version="1.0" encoding="utf-8"?>
<ds:datastoreItem xmlns:ds="http://schemas.openxmlformats.org/officeDocument/2006/customXml" ds:itemID="{3C950061-FC14-48C0-B705-9E5C2A9F4556}"/>
</file>

<file path=customXml/itemProps3.xml><?xml version="1.0" encoding="utf-8"?>
<ds:datastoreItem xmlns:ds="http://schemas.openxmlformats.org/officeDocument/2006/customXml" ds:itemID="{DC7DF4F8-0B8E-4C4C-B090-BF68475796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3402</TotalTime>
  <Words>615</Words>
  <Application>Microsoft Office PowerPoint</Application>
  <PresentationFormat>Widescreen</PresentationFormat>
  <Paragraphs>145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Tema de l'Office</vt:lpstr>
      <vt:lpstr>PowerPoint Presentation</vt:lpstr>
      <vt:lpstr>NARRAR EL PATRIMONIO:   INICIATIVAS PARA LA DIFUSIÓN DEL PORTAL SIMURG DE FONDOS DIGITALIZADOS DEL CSIC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Neus Verger</dc:creator>
  <cp:lastModifiedBy>Laura Donadeo Navalón</cp:lastModifiedBy>
  <cp:revision>43</cp:revision>
  <dcterms:created xsi:type="dcterms:W3CDTF">2026-02-23T11:01:56Z</dcterms:created>
  <dcterms:modified xsi:type="dcterms:W3CDTF">2026-06-26T10:58:24Z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0x010100E06F084CB3E94941B08C99B00740B340</vt:lpwstr>
  </property>
  <property fmtid="{D5CDD505-2E9C-101B-9397-08002B2CF9AE}" pid="3" name="MediaServiceImageTags">
    <vt:lpwstr/>
  </property>
</Properties>
</file>