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73" r:id="rId2"/>
    <p:sldId id="27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Franklin Gothic" panose="020B0604020202020204" charset="0"/>
      <p:bold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  <p:embeddedFont>
      <p:font typeface="Candara" panose="020E0502030303020204" pitchFamily="34" charset="0"/>
      <p:regular r:id="rId29"/>
      <p:bold r:id="rId30"/>
      <p:italic r:id="rId31"/>
      <p:boldItalic r:id="rId32"/>
    </p:embeddedFont>
    <p:embeddedFont>
      <p:font typeface="Cambria" panose="02040503050406030204" pitchFamily="18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8482EEC-BD4E-4141-A48A-535CF4A40ABD}">
  <a:tblStyle styleId="{C8482EEC-BD4E-4141-A48A-535CF4A40AB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60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0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s://www.upf.edu/bibtic/es/" TargetMode="External"/><Relationship Id="rId4" Type="http://schemas.openxmlformats.org/officeDocument/2006/relationships/hyperlink" Target="https://www.unavarra.es/bibliotec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avarra.es/biblioteca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hyperlink" Target="https://www.upf.edu/bibtic/es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hyperlink" Target="http://www.crue.org/tutorial_referencias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unavarra.es/gesadj/servicioBiblioteca/tutoriales/Citar_referenciar_(APA)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2.unavarra.es/gesadj/servicioBiblioteca/tutoriales/Citar_referenciar_(Vancouver).pdf" TargetMode="External"/><Relationship Id="rId4" Type="http://schemas.openxmlformats.org/officeDocument/2006/relationships/hyperlink" Target="http://www2.unavarra.es/gesadj/servicioBiblioteca/tutoriales/Citar_referenciar_(IEEE)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1.3. Gestión de información, datos y contenidos digitales: 4. Cómo citar. Estilos de cita</a:t>
            </a:r>
            <a:endParaRPr lang="es-ES" sz="1100" dirty="0"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959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0"/>
          <p:cNvSpPr txBox="1"/>
          <p:nvPr/>
        </p:nvSpPr>
        <p:spPr>
          <a:xfrm>
            <a:off x="467219" y="1264699"/>
            <a:ext cx="6150597" cy="301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 </a:t>
            </a:r>
            <a:r>
              <a:rPr lang="es-ES" sz="135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Vancouver</a:t>
            </a: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muy utilizado en publicaciones de medicina y biomedicina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 </a:t>
            </a:r>
            <a:r>
              <a:rPr lang="es-ES" sz="135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APA</a:t>
            </a: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(American Psychological Association), muy utilizado en psicología, educación, ciencias sociales y humanidades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 </a:t>
            </a:r>
            <a:r>
              <a:rPr lang="es-ES" sz="135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MLA</a:t>
            </a: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(Modern Language Association), utilizado en lingüística y filología.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 </a:t>
            </a:r>
            <a:r>
              <a:rPr lang="es-ES" sz="135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IEEE</a:t>
            </a: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muy utilizado en ingeniería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 </a:t>
            </a:r>
            <a:r>
              <a:rPr lang="es-ES" sz="135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Chicago, </a:t>
            </a: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historia, humanidades, arte, literatura y ciencias sociales.</a:t>
            </a:r>
            <a:endParaRPr sz="135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norma española </a:t>
            </a:r>
            <a:r>
              <a:rPr lang="es-ES" sz="135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UNE ISO 690:2013</a:t>
            </a: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 </a:t>
            </a:r>
            <a:r>
              <a:rPr lang="es-ES" sz="135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Información y documentación. Directrices para la redacción de referencias bibliográficas y de citas de recursos de información</a:t>
            </a: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[traducción de la ISO 690:2010]. No es propiamente un estilo, aunque da directrices para las citas y las referencias bibliográficas. Puede emplearse en cualquier disciplina.</a:t>
            </a:r>
            <a:endParaRPr/>
          </a:p>
        </p:txBody>
      </p:sp>
      <p:sp>
        <p:nvSpPr>
          <p:cNvPr id="151" name="Google Shape;151;p20"/>
          <p:cNvSpPr/>
          <p:nvPr/>
        </p:nvSpPr>
        <p:spPr>
          <a:xfrm>
            <a:off x="622496" y="4595461"/>
            <a:ext cx="738554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sp>
        <p:nvSpPr>
          <p:cNvPr id="152" name="Google Shape;152;p20"/>
          <p:cNvSpPr txBox="1"/>
          <p:nvPr/>
        </p:nvSpPr>
        <p:spPr>
          <a:xfrm>
            <a:off x="622496" y="4360742"/>
            <a:ext cx="7125756" cy="582459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gestores bibliográficos disponen de gran can</a:t>
            </a:r>
            <a:r>
              <a:rPr lang="es-ES" sz="1350">
                <a:latin typeface="Franklin Gothic"/>
                <a:ea typeface="Franklin Gothic"/>
                <a:cs typeface="Franklin Gothic"/>
                <a:sym typeface="Franklin Gothic"/>
              </a:rPr>
              <a:t>ti</a:t>
            </a: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dad de estilos de cita, entre ellos, los más habituales, que se citan aquí. </a:t>
            </a:r>
            <a:endParaRPr sz="135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3" name="Google Shape;153;p20"/>
          <p:cNvSpPr/>
          <p:nvPr/>
        </p:nvSpPr>
        <p:spPr>
          <a:xfrm>
            <a:off x="6682770" y="174296"/>
            <a:ext cx="2295000" cy="2295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4" name="Google Shape;154;p20"/>
          <p:cNvSpPr txBox="1"/>
          <p:nvPr/>
        </p:nvSpPr>
        <p:spPr>
          <a:xfrm>
            <a:off x="6721894" y="594541"/>
            <a:ext cx="2193509" cy="1623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Hay miles de estilos. Muchas revistas tienen un estilo propio.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que aparecen aquí, son los más conocidos y utilizados</a:t>
            </a:r>
            <a:endParaRPr sz="15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5" name="Google Shape;155;p20"/>
          <p:cNvSpPr/>
          <p:nvPr/>
        </p:nvSpPr>
        <p:spPr>
          <a:xfrm>
            <a:off x="-13548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0"/>
          <p:cNvSpPr txBox="1"/>
          <p:nvPr/>
        </p:nvSpPr>
        <p:spPr>
          <a:xfrm>
            <a:off x="-26800" y="460726"/>
            <a:ext cx="3983700" cy="53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ESTILOS DE CITA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7" name="Google Shape;157;p20"/>
          <p:cNvSpPr/>
          <p:nvPr/>
        </p:nvSpPr>
        <p:spPr>
          <a:xfrm>
            <a:off x="243907" y="135661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0"/>
          <p:cNvSpPr/>
          <p:nvPr/>
        </p:nvSpPr>
        <p:spPr>
          <a:xfrm>
            <a:off x="243907" y="1693248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0"/>
          <p:cNvSpPr/>
          <p:nvPr/>
        </p:nvSpPr>
        <p:spPr>
          <a:xfrm>
            <a:off x="243907" y="2219297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0"/>
          <p:cNvSpPr/>
          <p:nvPr/>
        </p:nvSpPr>
        <p:spPr>
          <a:xfrm>
            <a:off x="243907" y="2555930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0"/>
          <p:cNvSpPr/>
          <p:nvPr/>
        </p:nvSpPr>
        <p:spPr>
          <a:xfrm>
            <a:off x="243907" y="2880453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0"/>
          <p:cNvSpPr/>
          <p:nvPr/>
        </p:nvSpPr>
        <p:spPr>
          <a:xfrm>
            <a:off x="243907" y="3209713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78861" y="3649566"/>
            <a:ext cx="770864" cy="920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7549" y="215397"/>
            <a:ext cx="2794284" cy="68587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1"/>
          <p:cNvSpPr/>
          <p:nvPr/>
        </p:nvSpPr>
        <p:spPr>
          <a:xfrm>
            <a:off x="-2342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1"/>
          <p:cNvSpPr txBox="1"/>
          <p:nvPr/>
        </p:nvSpPr>
        <p:spPr>
          <a:xfrm>
            <a:off x="11723" y="49314"/>
            <a:ext cx="3983700" cy="575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ESTILO DE CITA UTILIZAR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1" name="Google Shape;171;p21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1"/>
          <p:cNvSpPr/>
          <p:nvPr/>
        </p:nvSpPr>
        <p:spPr>
          <a:xfrm>
            <a:off x="0" y="4446903"/>
            <a:ext cx="9144000" cy="696598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3" name="Google Shape;173;p21"/>
          <p:cNvSpPr txBox="1"/>
          <p:nvPr/>
        </p:nvSpPr>
        <p:spPr>
          <a:xfrm>
            <a:off x="1278249" y="4416942"/>
            <a:ext cx="7257263" cy="696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la página web de la </a:t>
            </a:r>
            <a:r>
              <a:rPr lang="es-ES" sz="1350" b="1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4"/>
              </a:rPr>
              <a:t>Biblioteca</a:t>
            </a:r>
            <a:r>
              <a:rPr lang="es-ES" sz="1350" b="1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5"/>
              </a:rPr>
              <a:t> </a:t>
            </a:r>
            <a:r>
              <a:rPr lang="es-ES" sz="1350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encontrarás diferentes guías de los estilos más utilizados en tu Universidad. </a:t>
            </a:r>
            <a:r>
              <a:rPr lang="es-ES" sz="1350" b="1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350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9699" y="3750339"/>
            <a:ext cx="1238550" cy="123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1"/>
          <p:cNvSpPr txBox="1"/>
          <p:nvPr/>
        </p:nvSpPr>
        <p:spPr>
          <a:xfrm>
            <a:off x="658974" y="1297287"/>
            <a:ext cx="7659858" cy="2262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Si tienes instrucciones, por ejemplo del profesor que dirige tu trabajo, sobre qué estilo de citas y referencias debes usar, síguelo.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14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También puedes encontrar instrucciones sobre qué estilo utilizar en el reglamento de los trabajos de fin de estudios de tu facultad o escuela.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14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Si no tienes una recomendación de estilo concreta, elige uno (por ejemplo, el más utilizado en tu disciplina) y utilízalo en todo tu trabajo.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658974" y="3069134"/>
            <a:ext cx="7610168" cy="556554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 más importante es la coherencia: en un mismo trabajo, realizar las citas y redactar las referencias siempre de la misma manera y siguiendo el mismo estilo.</a:t>
            </a:r>
            <a:endParaRPr sz="13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" name="Google Shape;181;p22"/>
          <p:cNvGraphicFramePr/>
          <p:nvPr/>
        </p:nvGraphicFramePr>
        <p:xfrm>
          <a:off x="254728" y="1225033"/>
          <a:ext cx="7809775" cy="3093690"/>
        </p:xfrm>
        <a:graphic>
          <a:graphicData uri="http://schemas.openxmlformats.org/drawingml/2006/table">
            <a:tbl>
              <a:tblPr>
                <a:noFill/>
                <a:tableStyleId>{C8482EEC-BD4E-4141-A48A-535CF4A40ABD}</a:tableStyleId>
              </a:tblPr>
              <a:tblGrid>
                <a:gridCol w="692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1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26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8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LIBRO</a:t>
                      </a:r>
                      <a:endParaRPr sz="900" b="1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i="0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Autor</a:t>
                      </a:r>
                      <a:r>
                        <a:rPr lang="es-ES" sz="800" i="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</a:t>
                      </a:r>
                      <a:r>
                        <a:rPr lang="es-ES" sz="8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Gardner, H.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i="0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Año de edición</a:t>
                      </a:r>
                      <a:r>
                        <a:rPr lang="es-ES" sz="800" i="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1973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Título del libro</a:t>
                      </a:r>
                      <a:r>
                        <a:rPr lang="es-ES" sz="80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</a:t>
                      </a:r>
                      <a:r>
                        <a:rPr lang="es-ES" sz="8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Las artes y el desarrollo humano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Lugar de edición</a:t>
                      </a:r>
                      <a:r>
                        <a:rPr lang="es-ES" sz="8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Nueva York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Editorial</a:t>
                      </a:r>
                      <a:r>
                        <a:rPr lang="es-ES" sz="8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Wiley</a:t>
                      </a:r>
                      <a:endParaRPr sz="800" u="none" strike="noStrike" cap="none">
                        <a:solidFill>
                          <a:srgbClr val="F6CA88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Ejemplo de referencia según el estilo APA</a:t>
                      </a:r>
                      <a:endParaRPr sz="9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Gardner, H. (1973). </a:t>
                      </a:r>
                      <a:r>
                        <a:rPr lang="es-ES" sz="900" i="1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Las artes y el desarrollo humano</a:t>
                      </a:r>
                      <a:r>
                        <a:rPr lang="es-ES" sz="9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. Nueva York: Wiley</a:t>
                      </a:r>
                      <a:endParaRPr sz="9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7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CAPÍTULO DE LIBRO</a:t>
                      </a:r>
                      <a:endParaRPr sz="900" b="1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i="0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Autor del capítulo</a:t>
                      </a:r>
                      <a:r>
                        <a:rPr lang="es-ES" sz="800" i="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</a:t>
                      </a:r>
                      <a:r>
                        <a:rPr lang="es-ES" sz="8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Lorente del Río N.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Título del capítulo: </a:t>
                      </a:r>
                      <a:r>
                        <a:rPr lang="es-ES" sz="8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Bioestadística para enfermería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i="0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Páginas del capítulo</a:t>
                      </a:r>
                      <a:r>
                        <a:rPr lang="es-ES" sz="800" i="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 379-432</a:t>
                      </a:r>
                      <a:endParaRPr sz="800" b="1" i="0" u="none" strike="noStrike" cap="none">
                        <a:solidFill>
                          <a:srgbClr val="FF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i="0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Año de edición</a:t>
                      </a:r>
                      <a:r>
                        <a:rPr lang="es-ES" sz="800" i="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2015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Autor/Editor del libro: </a:t>
                      </a:r>
                      <a:r>
                        <a:rPr lang="es-ES" sz="8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Lázaro Hidalgo L, Domínguez Simón MJ</a:t>
                      </a:r>
                      <a:endParaRPr sz="800" b="1" u="none" strike="noStrike" cap="none">
                        <a:solidFill>
                          <a:srgbClr val="FF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Título del libro</a:t>
                      </a:r>
                      <a:r>
                        <a:rPr lang="es-ES" sz="80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</a:t>
                      </a:r>
                      <a:r>
                        <a:rPr lang="es-ES" sz="8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Metodología de los cuidados enfermeros: concepto y aplicación práctica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Lugar de edición</a:t>
                      </a:r>
                      <a:r>
                        <a:rPr lang="es-ES" sz="8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Madrid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Editorial</a:t>
                      </a:r>
                      <a:r>
                        <a:rPr lang="es-ES" sz="8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Enfo Ediciones</a:t>
                      </a:r>
                      <a:endParaRPr/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Ejemplo de referencia según el estilo Vancouver</a:t>
                      </a:r>
                      <a:endParaRPr sz="9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u="none" strike="noStrike" cap="non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u="none" strike="noStrike" cap="non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9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Lorente del Río N. Bioestadística para enfermería. En: Lázaro Hidalgo L, Domínguez Simón MJ, editores. Metodología de los cuidados enfermeros: concepto y aplicación práctica. Madrid: Enfo Ediciones; 2015. p. 379- 432. </a:t>
                      </a:r>
                      <a:endParaRPr/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B726D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ARTÍCULO DE REVISTA</a:t>
                      </a:r>
                      <a:endParaRPr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endParaRPr sz="900" b="1" u="none" strike="noStrike" cap="none">
                        <a:solidFill>
                          <a:srgbClr val="AC3838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800"/>
                        <a:buFont typeface="Arial"/>
                        <a:buNone/>
                      </a:pPr>
                      <a:r>
                        <a:rPr lang="es-ES" sz="800" b="1" i="0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Autor</a:t>
                      </a:r>
                      <a:r>
                        <a:rPr lang="es-ES" sz="800" i="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</a:t>
                      </a:r>
                      <a:r>
                        <a:rPr lang="es-ES" sz="8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Barberis, N. C.</a:t>
                      </a:r>
                      <a:endParaRPr sz="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800"/>
                        <a:buFont typeface="Arial"/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Título del artículo</a:t>
                      </a:r>
                      <a:r>
                        <a:rPr lang="es-ES" sz="80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</a:t>
                      </a:r>
                      <a:r>
                        <a:rPr lang="es-ES" sz="8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Thirty years of prospect theory in economics: A review and assessment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i="0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Año de publicación</a:t>
                      </a:r>
                      <a:r>
                        <a:rPr lang="es-ES" sz="800" i="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2013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Título de la revista</a:t>
                      </a:r>
                      <a:r>
                        <a:rPr lang="es-ES" sz="8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</a:t>
                      </a:r>
                      <a:r>
                        <a:rPr lang="es-ES" sz="800" i="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Journal of Economic Perspectives</a:t>
                      </a:r>
                      <a:endParaRPr sz="800" i="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Volumen, número</a:t>
                      </a:r>
                      <a:r>
                        <a:rPr lang="es-ES" sz="8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volumen 27, número 1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800"/>
                        <a:buFont typeface="Arial"/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Páginas del artículo</a:t>
                      </a:r>
                      <a:r>
                        <a:rPr lang="es-ES" sz="8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</a:t>
                      </a:r>
                      <a:r>
                        <a:rPr lang="es-ES" sz="8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173-196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800"/>
                        <a:buFont typeface="Arial"/>
                        <a:buNone/>
                      </a:pPr>
                      <a:r>
                        <a:rPr lang="es-ES" sz="800" b="1" u="none" strike="noStrike" cap="none">
                          <a:solidFill>
                            <a:srgbClr val="FF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DOI o URL si es una revista digital</a:t>
                      </a:r>
                      <a:r>
                        <a:rPr lang="es-ES" sz="8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</a:t>
                      </a:r>
                      <a:r>
                        <a:rPr lang="es-ES" sz="8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10.1257/jep.27.1.173</a:t>
                      </a:r>
                      <a:endParaRPr sz="800" u="none" strike="noStrike" cap="non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u="none" strike="noStrike" cap="none">
                          <a:solidFill>
                            <a:srgbClr val="000000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Ejemplo de referencia según el estilo APA</a:t>
                      </a:r>
                      <a:endParaRPr sz="9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9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Barberis, N. C. (2013). Thirty years of prospect theory in economics: A review and assessment. </a:t>
                      </a:r>
                      <a:r>
                        <a:rPr lang="es-ES" sz="900" i="1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Journal of Economic Perspectives</a:t>
                      </a:r>
                      <a:r>
                        <a:rPr lang="es-ES" sz="9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, 27(1), 173-196. doi: </a:t>
                      </a:r>
                      <a:r>
                        <a:rPr lang="es-ES" sz="9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10.1257/jep.27.1.173</a:t>
                      </a:r>
                      <a:endParaRPr sz="900" u="none" strike="noStrike" cap="non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2" name="Google Shape;182;p22"/>
          <p:cNvSpPr/>
          <p:nvPr/>
        </p:nvSpPr>
        <p:spPr>
          <a:xfrm>
            <a:off x="4219049" y="525173"/>
            <a:ext cx="4456734" cy="492443"/>
          </a:xfrm>
          <a:prstGeom prst="rect">
            <a:avLst/>
          </a:prstGeom>
          <a:solidFill>
            <a:srgbClr val="F2F2F2"/>
          </a:solidFill>
          <a:ln w="1905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Según el tipo de documento que se necesite referenciar, debemos utilizar unas u otras informaciones del mismo.</a:t>
            </a:r>
            <a:endParaRPr/>
          </a:p>
        </p:txBody>
      </p:sp>
      <p:sp>
        <p:nvSpPr>
          <p:cNvPr id="183" name="Google Shape;183;p22"/>
          <p:cNvSpPr txBox="1"/>
          <p:nvPr/>
        </p:nvSpPr>
        <p:spPr>
          <a:xfrm>
            <a:off x="1045115" y="4469534"/>
            <a:ext cx="6498686" cy="514607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Cada tipo de documento (ponencias de congresos, informes técnicos, patentes, normas, tesis, documentos jurídicos, páginas web, etc.) tiene sus propias peculiaridades. </a:t>
            </a:r>
            <a:endParaRPr sz="12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4" name="Google Shape;184;p22"/>
          <p:cNvSpPr/>
          <p:nvPr/>
        </p:nvSpPr>
        <p:spPr>
          <a:xfrm>
            <a:off x="7734399" y="1338810"/>
            <a:ext cx="1356352" cy="1350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5" name="Google Shape;185;p22"/>
          <p:cNvSpPr txBox="1"/>
          <p:nvPr/>
        </p:nvSpPr>
        <p:spPr>
          <a:xfrm>
            <a:off x="7734399" y="1556622"/>
            <a:ext cx="1340312" cy="830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Cada estilo de cita tiene su propio orden y caracteres para separar los distintos elementos</a:t>
            </a:r>
            <a:endParaRPr sz="975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6" name="Google Shape;186;p22"/>
          <p:cNvSpPr/>
          <p:nvPr/>
        </p:nvSpPr>
        <p:spPr>
          <a:xfrm>
            <a:off x="-2342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2"/>
          <p:cNvSpPr txBox="1"/>
          <p:nvPr/>
        </p:nvSpPr>
        <p:spPr>
          <a:xfrm>
            <a:off x="-2342" y="168582"/>
            <a:ext cx="4019400" cy="575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3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DATOS HAY QUE INCLUIR EN UNA REFERENCIA</a:t>
            </a:r>
            <a:endParaRPr sz="23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88" name="Google Shape;18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92508" y="3931040"/>
            <a:ext cx="643664" cy="7682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3"/>
          <p:cNvSpPr/>
          <p:nvPr/>
        </p:nvSpPr>
        <p:spPr>
          <a:xfrm>
            <a:off x="0" y="4446903"/>
            <a:ext cx="9144000" cy="696598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5" name="Google Shape;195;p23"/>
          <p:cNvSpPr txBox="1"/>
          <p:nvPr/>
        </p:nvSpPr>
        <p:spPr>
          <a:xfrm>
            <a:off x="1278249" y="4416942"/>
            <a:ext cx="7257263" cy="696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la página web de la </a:t>
            </a:r>
            <a:r>
              <a:rPr lang="es-ES" sz="1350" b="1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Biblioteca</a:t>
            </a:r>
            <a:r>
              <a:rPr lang="es-ES" sz="1350" b="1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4"/>
              </a:rPr>
              <a:t> </a:t>
            </a:r>
            <a:r>
              <a:rPr lang="es-ES" sz="1350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encontrarás diferentes guías de los estilos más utilizados en tu Universidad. </a:t>
            </a:r>
            <a:r>
              <a:rPr lang="es-ES" sz="1350" b="1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350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699" y="3750339"/>
            <a:ext cx="1238550" cy="123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3"/>
          <p:cNvSpPr txBox="1"/>
          <p:nvPr/>
        </p:nvSpPr>
        <p:spPr>
          <a:xfrm>
            <a:off x="2245900" y="3871113"/>
            <a:ext cx="4576901" cy="382394"/>
          </a:xfrm>
          <a:prstGeom prst="rect">
            <a:avLst/>
          </a:prstGeom>
          <a:solidFill>
            <a:srgbClr val="EFEFEF"/>
          </a:solidFill>
          <a:ln w="2857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Cada tipo de documento tiene sus propias peculiaridades. </a:t>
            </a:r>
            <a:endParaRPr sz="135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8" name="Google Shape;198;p23"/>
          <p:cNvSpPr txBox="1"/>
          <p:nvPr/>
        </p:nvSpPr>
        <p:spPr>
          <a:xfrm>
            <a:off x="4151366" y="1410735"/>
            <a:ext cx="4776785" cy="369332"/>
          </a:xfrm>
          <a:prstGeom prst="rect">
            <a:avLst/>
          </a:prstGeom>
          <a:noFill/>
          <a:ln w="952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Barberis, N. C. (2013). Thirty years of prospect theory in economics: A review and assessment. </a:t>
            </a:r>
            <a:r>
              <a:rPr lang="es-ES" sz="900" b="0" i="1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Journal of Economic Perspectives</a:t>
            </a: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27(1), 173-196. doi: 10.1257/jep.27.1.173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3"/>
          <p:cNvSpPr/>
          <p:nvPr/>
        </p:nvSpPr>
        <p:spPr>
          <a:xfrm>
            <a:off x="4151365" y="667614"/>
            <a:ext cx="4776786" cy="334954"/>
          </a:xfrm>
          <a:prstGeom prst="rect">
            <a:avLst/>
          </a:prstGeom>
          <a:solidFill>
            <a:srgbClr val="F2F2F2"/>
          </a:solidFill>
          <a:ln w="1905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Todos los ejemplos están redactados en estilo APA</a:t>
            </a:r>
            <a:endParaRPr/>
          </a:p>
        </p:txBody>
      </p:sp>
      <p:sp>
        <p:nvSpPr>
          <p:cNvPr id="200" name="Google Shape;200;p23"/>
          <p:cNvSpPr txBox="1"/>
          <p:nvPr/>
        </p:nvSpPr>
        <p:spPr>
          <a:xfrm>
            <a:off x="148490" y="1411213"/>
            <a:ext cx="3870910" cy="369332"/>
          </a:xfrm>
          <a:prstGeom prst="rect">
            <a:avLst/>
          </a:prstGeom>
          <a:noFill/>
          <a:ln w="952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Strunk, W. y Blanco, E. B. (1979). </a:t>
            </a:r>
            <a:r>
              <a:rPr lang="es-ES" sz="900" b="0" i="1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Los elementos del estilo</a:t>
            </a: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(3ª ed.). Nueva York: Macmillan.</a:t>
            </a:r>
            <a:endParaRPr/>
          </a:p>
        </p:txBody>
      </p:sp>
      <p:sp>
        <p:nvSpPr>
          <p:cNvPr id="201" name="Google Shape;201;p23"/>
          <p:cNvSpPr txBox="1"/>
          <p:nvPr/>
        </p:nvSpPr>
        <p:spPr>
          <a:xfrm>
            <a:off x="4151365" y="1156303"/>
            <a:ext cx="1552034" cy="276999"/>
          </a:xfrm>
          <a:prstGeom prst="rect">
            <a:avLst/>
          </a:prstGeom>
          <a:solidFill>
            <a:srgbClr val="FFAB6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Artículo de revista</a:t>
            </a:r>
            <a:endParaRPr/>
          </a:p>
        </p:txBody>
      </p:sp>
      <p:sp>
        <p:nvSpPr>
          <p:cNvPr id="202" name="Google Shape;202;p23"/>
          <p:cNvSpPr txBox="1"/>
          <p:nvPr/>
        </p:nvSpPr>
        <p:spPr>
          <a:xfrm>
            <a:off x="141810" y="1155731"/>
            <a:ext cx="1283321" cy="276999"/>
          </a:xfrm>
          <a:prstGeom prst="rect">
            <a:avLst/>
          </a:prstGeom>
          <a:solidFill>
            <a:srgbClr val="FFAB6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Libro</a:t>
            </a:r>
            <a:endParaRPr/>
          </a:p>
        </p:txBody>
      </p:sp>
      <p:sp>
        <p:nvSpPr>
          <p:cNvPr id="203" name="Google Shape;203;p23"/>
          <p:cNvSpPr txBox="1"/>
          <p:nvPr/>
        </p:nvSpPr>
        <p:spPr>
          <a:xfrm>
            <a:off x="141811" y="2253112"/>
            <a:ext cx="3877589" cy="507831"/>
          </a:xfrm>
          <a:prstGeom prst="rect">
            <a:avLst/>
          </a:prstGeom>
          <a:noFill/>
          <a:ln w="952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Vygotsky, S. (1991). Génesis de las funciones mentales más altas. En P. Light, S.Sheldon y M. Woodhead (eds.), </a:t>
            </a:r>
            <a:r>
              <a:rPr lang="es-ES" sz="900" b="0" i="1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Aprendiendo a pensar </a:t>
            </a: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(pp. 32-41). Londres: Routledge. </a:t>
            </a:r>
            <a:endParaRPr/>
          </a:p>
        </p:txBody>
      </p:sp>
      <p:sp>
        <p:nvSpPr>
          <p:cNvPr id="204" name="Google Shape;204;p23"/>
          <p:cNvSpPr txBox="1"/>
          <p:nvPr/>
        </p:nvSpPr>
        <p:spPr>
          <a:xfrm>
            <a:off x="143686" y="2000034"/>
            <a:ext cx="1550158" cy="276999"/>
          </a:xfrm>
          <a:prstGeom prst="rect">
            <a:avLst/>
          </a:prstGeom>
          <a:solidFill>
            <a:srgbClr val="FFAB6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Capítulo de Libro</a:t>
            </a:r>
            <a:endParaRPr/>
          </a:p>
        </p:txBody>
      </p:sp>
      <p:sp>
        <p:nvSpPr>
          <p:cNvPr id="205" name="Google Shape;205;p23"/>
          <p:cNvSpPr txBox="1"/>
          <p:nvPr/>
        </p:nvSpPr>
        <p:spPr>
          <a:xfrm>
            <a:off x="4151366" y="2286691"/>
            <a:ext cx="4776786" cy="369332"/>
          </a:xfrm>
          <a:prstGeom prst="rect">
            <a:avLst/>
          </a:prstGeom>
          <a:noFill/>
          <a:ln w="952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Ardevol González, J. F. (1990). </a:t>
            </a:r>
            <a:r>
              <a:rPr lang="es-ES" sz="900" b="0" i="1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Flora y vegetación del municipio de Icod de los Vinos. </a:t>
            </a: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(Tesis doctoral inédita). Departamento de Biología Vegetal. Universidad de La Laguna.</a:t>
            </a:r>
            <a:endParaRPr/>
          </a:p>
        </p:txBody>
      </p:sp>
      <p:sp>
        <p:nvSpPr>
          <p:cNvPr id="206" name="Google Shape;206;p23"/>
          <p:cNvSpPr txBox="1"/>
          <p:nvPr/>
        </p:nvSpPr>
        <p:spPr>
          <a:xfrm>
            <a:off x="4151366" y="2036987"/>
            <a:ext cx="2163269" cy="276999"/>
          </a:xfrm>
          <a:prstGeom prst="rect">
            <a:avLst/>
          </a:prstGeom>
          <a:solidFill>
            <a:srgbClr val="FFAB6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Tesis doctoral</a:t>
            </a:r>
            <a:endParaRPr/>
          </a:p>
        </p:txBody>
      </p:sp>
      <p:sp>
        <p:nvSpPr>
          <p:cNvPr id="207" name="Google Shape;207;p23"/>
          <p:cNvSpPr txBox="1"/>
          <p:nvPr/>
        </p:nvSpPr>
        <p:spPr>
          <a:xfrm>
            <a:off x="4151366" y="3056627"/>
            <a:ext cx="4776786" cy="507831"/>
          </a:xfrm>
          <a:prstGeom prst="rect">
            <a:avLst/>
          </a:prstGeom>
          <a:noFill/>
          <a:ln w="952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Zhang, L. (2011). Proceeding papers or journal articles? A comparative analysis. En </a:t>
            </a:r>
            <a:r>
              <a:rPr lang="es-ES" sz="900" b="0" i="1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2011 2nd International Conference on Artificial Intelligence, Management Science and Electronic Commerce, AIMSEC 2011 – Proceedings </a:t>
            </a: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(1319-1322).</a:t>
            </a:r>
            <a:endParaRPr/>
          </a:p>
        </p:txBody>
      </p:sp>
      <p:sp>
        <p:nvSpPr>
          <p:cNvPr id="208" name="Google Shape;208;p23"/>
          <p:cNvSpPr txBox="1"/>
          <p:nvPr/>
        </p:nvSpPr>
        <p:spPr>
          <a:xfrm>
            <a:off x="4151366" y="2799778"/>
            <a:ext cx="2104090" cy="276999"/>
          </a:xfrm>
          <a:prstGeom prst="rect">
            <a:avLst/>
          </a:prstGeom>
          <a:solidFill>
            <a:srgbClr val="FFAB6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Ponencia en un congreso</a:t>
            </a:r>
            <a:endParaRPr/>
          </a:p>
        </p:txBody>
      </p:sp>
      <p:sp>
        <p:nvSpPr>
          <p:cNvPr id="209" name="Google Shape;209;p23"/>
          <p:cNvSpPr txBox="1"/>
          <p:nvPr/>
        </p:nvSpPr>
        <p:spPr>
          <a:xfrm>
            <a:off x="141811" y="3214208"/>
            <a:ext cx="3877589" cy="369332"/>
          </a:xfrm>
          <a:prstGeom prst="rect">
            <a:avLst/>
          </a:prstGeom>
          <a:noFill/>
          <a:ln w="952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Asociación Española de Normalización. (2010</a:t>
            </a:r>
            <a:r>
              <a:rPr lang="es-ES" sz="900" b="0" i="1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). UNE 71599-1: Gestión de la continuidad del negocio. Parte 1: Código de práctica.</a:t>
            </a:r>
            <a:r>
              <a:rPr lang="es-ES" sz="9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Madrid: AENOR</a:t>
            </a:r>
            <a:endParaRPr/>
          </a:p>
        </p:txBody>
      </p:sp>
      <p:sp>
        <p:nvSpPr>
          <p:cNvPr id="210" name="Google Shape;210;p23"/>
          <p:cNvSpPr txBox="1"/>
          <p:nvPr/>
        </p:nvSpPr>
        <p:spPr>
          <a:xfrm>
            <a:off x="141811" y="2959341"/>
            <a:ext cx="2163269" cy="276999"/>
          </a:xfrm>
          <a:prstGeom prst="rect">
            <a:avLst/>
          </a:prstGeom>
          <a:solidFill>
            <a:srgbClr val="FFAB6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Norma técnica</a:t>
            </a:r>
            <a:endParaRPr/>
          </a:p>
        </p:txBody>
      </p:sp>
      <p:sp>
        <p:nvSpPr>
          <p:cNvPr id="211" name="Google Shape;211;p23"/>
          <p:cNvSpPr/>
          <p:nvPr/>
        </p:nvSpPr>
        <p:spPr>
          <a:xfrm>
            <a:off x="-2342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3"/>
          <p:cNvSpPr txBox="1"/>
          <p:nvPr/>
        </p:nvSpPr>
        <p:spPr>
          <a:xfrm>
            <a:off x="-2342" y="168582"/>
            <a:ext cx="4019400" cy="5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3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DATOS HAY QUE INCLUIR EN UNA REFERENCIA</a:t>
            </a:r>
            <a:endParaRPr sz="23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13" name="Google Shape;213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29667" y="3513454"/>
            <a:ext cx="623193" cy="743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19641" y="3045609"/>
            <a:ext cx="1874861" cy="1874861"/>
          </a:xfrm>
          <a:prstGeom prst="ellipse">
            <a:avLst/>
          </a:prstGeom>
          <a:noFill/>
          <a:ln w="63500" cap="rnd" cmpd="sng">
            <a:solidFill>
              <a:srgbClr val="2B726D"/>
            </a:solidFill>
            <a:prstDash val="solid"/>
            <a:round/>
            <a:headEnd type="none" w="sm" len="sm"/>
            <a:tailEnd type="none" w="sm" len="sm"/>
          </a:ln>
          <a:effectLst>
            <a:outerShdw blurRad="381000" dist="292100" dir="5400000" sx="-80000" sy="-18000" rotWithShape="0">
              <a:srgbClr val="000000">
                <a:alpha val="21960"/>
              </a:srgbClr>
            </a:outerShdw>
          </a:effectLst>
        </p:spPr>
      </p:pic>
      <p:sp>
        <p:nvSpPr>
          <p:cNvPr id="219" name="Google Shape;219;p24"/>
          <p:cNvSpPr/>
          <p:nvPr/>
        </p:nvSpPr>
        <p:spPr>
          <a:xfrm>
            <a:off x="908421" y="1848332"/>
            <a:ext cx="6128076" cy="3162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3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¿Has citado y referenciado todas las citas literales?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s-ES" sz="15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¿Has citado y referenciado todas las</a:t>
            </a:r>
            <a:r>
              <a:rPr lang="es-ES" sz="1500" b="0" i="0" u="none" strike="noStrike" cap="none">
                <a:solidFill>
                  <a:srgbClr val="DAF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-ES" sz="15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paráfrasis e ideas que no son tuyas?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s-ES" sz="15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¿Has identificado todas las fuentes de datos que has utilizado?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s-ES" sz="15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¿Has utilizado el estilo de cita y referencia requerido por tu profesor / escuela o facultad / disciplina?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s-ES" sz="15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¿Has aplicado el mismo estilo a todas las citas y referencias?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s-ES" sz="15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¿Todas las citas tienen su correspondiente referencia en la bibliografía?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0" name="Google Shape;220;p24"/>
          <p:cNvSpPr/>
          <p:nvPr/>
        </p:nvSpPr>
        <p:spPr>
          <a:xfrm>
            <a:off x="831217" y="825452"/>
            <a:ext cx="738554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sp>
        <p:nvSpPr>
          <p:cNvPr id="221" name="Google Shape;221;p24"/>
          <p:cNvSpPr txBox="1"/>
          <p:nvPr/>
        </p:nvSpPr>
        <p:spPr>
          <a:xfrm>
            <a:off x="831217" y="1165834"/>
            <a:ext cx="7125756" cy="491194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Antes de dar por terminado tu trabajo, repasa: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2" name="Google Shape;222;p2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4"/>
          <p:cNvSpPr txBox="1"/>
          <p:nvPr/>
        </p:nvSpPr>
        <p:spPr>
          <a:xfrm>
            <a:off x="44550" y="38725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4" name="Google Shape;224;p24"/>
          <p:cNvSpPr txBox="1"/>
          <p:nvPr/>
        </p:nvSpPr>
        <p:spPr>
          <a:xfrm>
            <a:off x="0" y="476482"/>
            <a:ext cx="3983700" cy="597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CONCLUSIÓN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25" name="Google Shape;225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98768">
            <a:off x="7537907" y="635160"/>
            <a:ext cx="638330" cy="761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5"/>
          <p:cNvSpPr txBox="1"/>
          <p:nvPr/>
        </p:nvSpPr>
        <p:spPr>
          <a:xfrm>
            <a:off x="994125" y="185925"/>
            <a:ext cx="34836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457189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31" name="Google Shape;231;p25" descr="mà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0455" y="1561251"/>
            <a:ext cx="1304250" cy="724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5"/>
          <p:cNvSpPr/>
          <p:nvPr/>
        </p:nvSpPr>
        <p:spPr>
          <a:xfrm>
            <a:off x="709591" y="2365901"/>
            <a:ext cx="2056101" cy="2206612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Echa un vistazo a este tutorial sobre cómo citar y elaborar referencias bibliográficas. 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33" name="Google Shape;233;p25"/>
          <p:cNvSpPr/>
          <p:nvPr/>
        </p:nvSpPr>
        <p:spPr>
          <a:xfrm>
            <a:off x="3148244" y="4724411"/>
            <a:ext cx="475322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Tutorial "Cómo citar y elaborar referencias bibliográficas"</a:t>
            </a:r>
            <a:endParaRPr/>
          </a:p>
        </p:txBody>
      </p:sp>
      <p:pic>
        <p:nvPicPr>
          <p:cNvPr id="234" name="Google Shape;234;p25" descr="http://www.unavarra.es/digitalAssets/186/186552_100000citar-y-referenciar.JPG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00855" y="1280921"/>
            <a:ext cx="5050060" cy="3396068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5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5"/>
          <p:cNvSpPr txBox="1"/>
          <p:nvPr/>
        </p:nvSpPr>
        <p:spPr>
          <a:xfrm>
            <a:off x="0" y="431768"/>
            <a:ext cx="3983700" cy="642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6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6"/>
          <p:cNvSpPr/>
          <p:nvPr/>
        </p:nvSpPr>
        <p:spPr>
          <a:xfrm>
            <a:off x="1359150" y="1711025"/>
            <a:ext cx="6425700" cy="24783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26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44" name="Google Shape;244;p26"/>
          <p:cNvSpPr txBox="1"/>
          <p:nvPr/>
        </p:nvSpPr>
        <p:spPr>
          <a:xfrm>
            <a:off x="1506150" y="1866300"/>
            <a:ext cx="6131700" cy="2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Consulta las guías para citar y referenciar en estilo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APA</a:t>
            </a:r>
            <a:endParaRPr sz="1800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IEEE</a:t>
            </a:r>
            <a:endParaRPr sz="1800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Vancouver</a:t>
            </a:r>
            <a:endParaRPr sz="1800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8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7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1" name="Google Shape;25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1.3. Gestión de información, datos y contenidos digitales: 4. Cómo citar. Estilos de cita</a:t>
            </a:r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91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175275" y="1069475"/>
            <a:ext cx="2748000" cy="1613125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 b="1" i="0" u="none" strike="noStrike" cap="none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CITAR. </a:t>
            </a:r>
            <a:endParaRPr sz="3000" b="1" i="0" u="none" strike="noStrike" cap="none">
              <a:solidFill>
                <a:srgbClr val="2B726D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 b="1" i="0" u="none" strike="noStrike" cap="none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ESTILOS DE CITA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52625" y="1069475"/>
            <a:ext cx="2793300" cy="1407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Gestión de información, datos y contenidos digitales</a:t>
            </a:r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94175"/>
            <a:ext cx="3060653" cy="1912908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873500" y="4634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que existen diferentes estilos de cita y reconocerlos</a:t>
            </a:r>
            <a:b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qué elementos de un trabajo son necesarios para una cita o referencia</a:t>
            </a:r>
            <a:b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elaborar citas y referencias según un determinado estilo 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1506200" y="1263875"/>
            <a:ext cx="6176100" cy="31509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720075" y="1384525"/>
            <a:ext cx="57930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citar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Estilos de cita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estilo de cita utilizar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datos hay que incluir en una referencia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Conclusión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935725" y="15855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935725" y="19874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1935725" y="23892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1935725" y="2791913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1935725" y="31929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1935725" y="35940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5334" y="3390571"/>
            <a:ext cx="7005300" cy="164794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/>
          <p:nvPr/>
        </p:nvSpPr>
        <p:spPr>
          <a:xfrm>
            <a:off x="6495414" y="130676"/>
            <a:ext cx="2468197" cy="2484000"/>
          </a:xfrm>
          <a:prstGeom prst="ellipse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 rotWithShape="1">
          <a:blip r:embed="rId4">
            <a:alphaModFix/>
          </a:blip>
          <a:srcRect b="15645"/>
          <a:stretch/>
        </p:blipFill>
        <p:spPr>
          <a:xfrm>
            <a:off x="1484950" y="3386882"/>
            <a:ext cx="752308" cy="73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 rotWithShape="1">
          <a:blip r:embed="rId5">
            <a:alphaModFix/>
          </a:blip>
          <a:srcRect t="1359" r="2609" b="12690"/>
          <a:stretch/>
        </p:blipFill>
        <p:spPr>
          <a:xfrm>
            <a:off x="3787109" y="3390962"/>
            <a:ext cx="744469" cy="759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6"/>
          <p:cNvPicPr preferRelativeResize="0"/>
          <p:nvPr/>
        </p:nvPicPr>
        <p:blipFill rotWithShape="1">
          <a:blip r:embed="rId6">
            <a:alphaModFix/>
          </a:blip>
          <a:srcRect b="16294"/>
          <a:stretch/>
        </p:blipFill>
        <p:spPr>
          <a:xfrm>
            <a:off x="5925597" y="3386881"/>
            <a:ext cx="756736" cy="74125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/>
          <p:nvPr/>
        </p:nvSpPr>
        <p:spPr>
          <a:xfrm>
            <a:off x="595325" y="1137800"/>
            <a:ext cx="5448762" cy="1886814"/>
          </a:xfrm>
          <a:prstGeom prst="flowChartDocument">
            <a:avLst/>
          </a:prstGeom>
          <a:solidFill>
            <a:srgbClr val="F2F2F2"/>
          </a:solidFill>
          <a:ln w="254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-4352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1102492" y="4058120"/>
            <a:ext cx="1756200" cy="9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Seleccionar el estilo de cita adecuado</a:t>
            </a:r>
            <a:endParaRPr sz="1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5465568" y="4050588"/>
            <a:ext cx="1934100" cy="6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Utilizar esos elementos para crear una cita y una referencia correctamente</a:t>
            </a:r>
            <a:endParaRPr sz="1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3154377" y="4058120"/>
            <a:ext cx="2154600" cy="9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Reconocer los elementos que identifican la publicación que queremos citar</a:t>
            </a:r>
            <a:endParaRPr sz="1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31348" y="468367"/>
            <a:ext cx="3983700" cy="597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CITAR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664529" y="1173585"/>
            <a:ext cx="5302045" cy="1388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1950"/>
              <a:buFont typeface="Calibri"/>
              <a:buChar char="•"/>
            </a:pP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Las citas y referencias deben ser homogéneas entre sí, y ajustarse a una norma o estilo concreto. Es decir, deben estar normalizadas.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FFAB61"/>
              </a:buClr>
              <a:buSzPts val="1950"/>
              <a:buFont typeface="Calibri"/>
              <a:buChar char="•"/>
            </a:pP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 estilo de cita es una serie de normas precisas que indican la forma de realizar las citas y referencias en un trabajo académico. 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900"/>
              </a:spcBef>
              <a:spcAft>
                <a:spcPts val="450"/>
              </a:spcAft>
              <a:buClr>
                <a:srgbClr val="FFAB61"/>
              </a:buClr>
              <a:buSzPts val="1950"/>
              <a:buFont typeface="Calibri"/>
              <a:buChar char="•"/>
            </a:pP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Indican qué información se debe incluir y cómo hacerlo.</a:t>
            </a:r>
            <a:endParaRPr sz="13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9" name="Google Shape;99;p16"/>
          <p:cNvSpPr txBox="1"/>
          <p:nvPr/>
        </p:nvSpPr>
        <p:spPr>
          <a:xfrm>
            <a:off x="599276" y="3034682"/>
            <a:ext cx="4709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redactar tus citas y referencias correctamente, debes: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1253101">
            <a:off x="7049916" y="332516"/>
            <a:ext cx="1432684" cy="19718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7"/>
          <p:cNvPicPr preferRelativeResize="0"/>
          <p:nvPr/>
        </p:nvPicPr>
        <p:blipFill rotWithShape="1">
          <a:blip r:embed="rId3">
            <a:alphaModFix/>
          </a:blip>
          <a:srcRect b="16294"/>
          <a:stretch/>
        </p:blipFill>
        <p:spPr>
          <a:xfrm>
            <a:off x="438875" y="3507794"/>
            <a:ext cx="756736" cy="741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/>
          <p:cNvPicPr preferRelativeResize="0"/>
          <p:nvPr/>
        </p:nvPicPr>
        <p:blipFill rotWithShape="1">
          <a:blip r:embed="rId4">
            <a:alphaModFix/>
          </a:blip>
          <a:srcRect t="1359" r="2609" b="12690"/>
          <a:stretch/>
        </p:blipFill>
        <p:spPr>
          <a:xfrm>
            <a:off x="417713" y="2726690"/>
            <a:ext cx="744469" cy="759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/>
          <p:cNvPicPr preferRelativeResize="0"/>
          <p:nvPr/>
        </p:nvPicPr>
        <p:blipFill rotWithShape="1">
          <a:blip r:embed="rId5">
            <a:alphaModFix/>
          </a:blip>
          <a:srcRect b="15645"/>
          <a:stretch/>
        </p:blipFill>
        <p:spPr>
          <a:xfrm>
            <a:off x="417713" y="1870596"/>
            <a:ext cx="752308" cy="73588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/>
          <p:nvPr/>
        </p:nvSpPr>
        <p:spPr>
          <a:xfrm>
            <a:off x="-6328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-26800" y="460726"/>
            <a:ext cx="39837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ESTILOS DE CITA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710593" y="1371459"/>
            <a:ext cx="76598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Cada estilo de cita especifica tres cuestiones: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1289715" y="2721762"/>
            <a:ext cx="7318612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se redactan las </a:t>
            </a:r>
            <a:r>
              <a:rPr lang="es-ES" sz="21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REFERENCIAS</a:t>
            </a:r>
            <a:r>
              <a:rPr lang="es-ES" sz="10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 los documentos que hemos utilizados para la realización de nuestro trabajo, y que deben aparecer en la</a:t>
            </a:r>
            <a:r>
              <a:rPr lang="es-ES" sz="10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-ES" sz="21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bibliografía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del mismo</a:t>
            </a:r>
            <a:endParaRPr/>
          </a:p>
        </p:txBody>
      </p:sp>
      <p:sp>
        <p:nvSpPr>
          <p:cNvPr id="113" name="Google Shape;113;p17"/>
          <p:cNvSpPr txBox="1"/>
          <p:nvPr/>
        </p:nvSpPr>
        <p:spPr>
          <a:xfrm>
            <a:off x="1289715" y="3729127"/>
            <a:ext cx="7318612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se ordenan estas </a:t>
            </a:r>
            <a:r>
              <a:rPr lang="es-ES" sz="21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REFERENCIAS</a:t>
            </a:r>
            <a:r>
              <a:rPr lang="es-ES" sz="10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la </a:t>
            </a:r>
            <a:r>
              <a:rPr lang="es-ES" sz="21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bibliografía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 nuestro trabajo</a:t>
            </a:r>
            <a:endParaRPr/>
          </a:p>
        </p:txBody>
      </p:sp>
      <p:sp>
        <p:nvSpPr>
          <p:cNvPr id="114" name="Google Shape;114;p17"/>
          <p:cNvSpPr txBox="1"/>
          <p:nvPr/>
        </p:nvSpPr>
        <p:spPr>
          <a:xfrm>
            <a:off x="1289715" y="1909552"/>
            <a:ext cx="7318612" cy="630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se </a:t>
            </a:r>
            <a:r>
              <a:rPr lang="es-ES" sz="21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CITAN</a:t>
            </a:r>
            <a:r>
              <a:rPr lang="es-ES" sz="10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el texto del trabajo los documentos ajenos que hemos utilizado para la redacción de nuestro trabajo</a:t>
            </a:r>
            <a:endParaRPr/>
          </a:p>
        </p:txBody>
      </p:sp>
      <p:pic>
        <p:nvPicPr>
          <p:cNvPr id="115" name="Google Shape;115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214636" y="116442"/>
            <a:ext cx="1688738" cy="1579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8"/>
          <p:cNvSpPr txBox="1"/>
          <p:nvPr/>
        </p:nvSpPr>
        <p:spPr>
          <a:xfrm>
            <a:off x="640610" y="1442921"/>
            <a:ext cx="7840913" cy="292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Existen distintos estilos normalizados de cita, que pueden utilizar uno de los dos sistemas siguientes:</a:t>
            </a:r>
            <a:endParaRPr/>
          </a:p>
        </p:txBody>
      </p:sp>
      <p:graphicFrame>
        <p:nvGraphicFramePr>
          <p:cNvPr id="122" name="Google Shape;122;p18"/>
          <p:cNvGraphicFramePr/>
          <p:nvPr/>
        </p:nvGraphicFramePr>
        <p:xfrm>
          <a:off x="673110" y="1945162"/>
          <a:ext cx="7697350" cy="1873700"/>
        </p:xfrm>
        <a:graphic>
          <a:graphicData uri="http://schemas.openxmlformats.org/drawingml/2006/table">
            <a:tbl>
              <a:tblPr>
                <a:noFill/>
                <a:tableStyleId>{C8482EEC-BD4E-4141-A48A-535CF4A40ABD}</a:tableStyleId>
              </a:tblPr>
              <a:tblGrid>
                <a:gridCol w="384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2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4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u="none" strike="noStrike" cap="none">
                          <a:solidFill>
                            <a:srgbClr val="FFFFFF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SISTEMAS DE AUTOR Y FECHA</a:t>
                      </a:r>
                      <a:endParaRPr sz="1400" b="1" u="none" strike="noStrike" cap="none">
                        <a:solidFill>
                          <a:srgbClr val="FFFFFF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u="none" strike="noStrike" cap="none">
                          <a:solidFill>
                            <a:srgbClr val="FFFFFF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SISTEMAS NUMÉRICOS</a:t>
                      </a:r>
                      <a:endParaRPr sz="1400" b="1" u="none" strike="noStrike" cap="none">
                        <a:solidFill>
                          <a:srgbClr val="FFFFFF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3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Cita</a:t>
                      </a: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nombre del autor y fecha de publicación 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Referencias</a:t>
                      </a: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ordenadas alfabéticamente por el apellido del autor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Ejemplos</a:t>
                      </a: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APA, Chicago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Cita</a:t>
                      </a: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número correlativo por orden de aparición en el texto 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Referencias</a:t>
                      </a: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ordenadas numéricamente en una lista numerada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Ejemplos</a:t>
                      </a: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: Vancouver, IEEE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3" name="Google Shape;123;p18"/>
          <p:cNvSpPr/>
          <p:nvPr/>
        </p:nvSpPr>
        <p:spPr>
          <a:xfrm>
            <a:off x="710593" y="4106597"/>
            <a:ext cx="7707850" cy="616500"/>
          </a:xfrm>
          <a:prstGeom prst="rect">
            <a:avLst/>
          </a:prstGeom>
          <a:solidFill>
            <a:srgbClr val="F2F2F2"/>
          </a:solidFill>
          <a:ln w="3175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5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Vamos a ver un ejemplo de citas y referencias en cada uno de estos sistemas</a:t>
            </a:r>
            <a:endParaRPr sz="135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4" name="Google Shape;124;p18"/>
          <p:cNvSpPr/>
          <p:nvPr/>
        </p:nvSpPr>
        <p:spPr>
          <a:xfrm>
            <a:off x="-13548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-26800" y="460726"/>
            <a:ext cx="3983700" cy="53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ESTILOS DE CITA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26" name="Google Shape;12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19971" y="3490265"/>
            <a:ext cx="770864" cy="920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19"/>
          <p:cNvGrpSpPr/>
          <p:nvPr/>
        </p:nvGrpSpPr>
        <p:grpSpPr>
          <a:xfrm>
            <a:off x="4779738" y="1264432"/>
            <a:ext cx="3320116" cy="3696806"/>
            <a:chOff x="5440339" y="448080"/>
            <a:chExt cx="5133160" cy="6019157"/>
          </a:xfrm>
        </p:grpSpPr>
        <p:pic>
          <p:nvPicPr>
            <p:cNvPr id="132" name="Google Shape;132;p19" descr="http://www.unavarra.es/digitalAssets/186/186553_100000citasyreferencias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560728" y="448080"/>
              <a:ext cx="4012771" cy="60191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3" name="Google Shape;133;p19"/>
            <p:cNvSpPr txBox="1"/>
            <p:nvPr/>
          </p:nvSpPr>
          <p:spPr>
            <a:xfrm rot="-2270616">
              <a:off x="5413864" y="4120338"/>
              <a:ext cx="1293339" cy="3570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825" b="0" i="0" u="none" strike="noStrike" cap="none">
                  <a:solidFill>
                    <a:srgbClr val="FF0000"/>
                  </a:solidFill>
                  <a:latin typeface="Verdana"/>
                  <a:ea typeface="Verdana"/>
                  <a:cs typeface="Verdana"/>
                  <a:sym typeface="Verdana"/>
                </a:rPr>
                <a:t>Bibliografía</a:t>
              </a:r>
              <a:endParaRPr/>
            </a:p>
          </p:txBody>
        </p:sp>
        <p:cxnSp>
          <p:nvCxnSpPr>
            <p:cNvPr id="134" name="Google Shape;134;p19"/>
            <p:cNvCxnSpPr/>
            <p:nvPr/>
          </p:nvCxnSpPr>
          <p:spPr>
            <a:xfrm>
              <a:off x="6122320" y="4466249"/>
              <a:ext cx="295617" cy="194357"/>
            </a:xfrm>
            <a:prstGeom prst="straightConnector1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135" name="Google Shape;135;p19"/>
          <p:cNvSpPr txBox="1"/>
          <p:nvPr/>
        </p:nvSpPr>
        <p:spPr>
          <a:xfrm rot="-1351991">
            <a:off x="167566" y="3184676"/>
            <a:ext cx="845986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25" b="0" i="0" u="none" strike="noStrike" cap="none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Bibliografía</a:t>
            </a:r>
            <a:endParaRPr/>
          </a:p>
        </p:txBody>
      </p:sp>
      <p:cxnSp>
        <p:nvCxnSpPr>
          <p:cNvPr id="136" name="Google Shape;136;p19"/>
          <p:cNvCxnSpPr/>
          <p:nvPr/>
        </p:nvCxnSpPr>
        <p:spPr>
          <a:xfrm>
            <a:off x="486913" y="3464404"/>
            <a:ext cx="422505" cy="299267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7" name="Google Shape;137;p19"/>
          <p:cNvSpPr/>
          <p:nvPr/>
        </p:nvSpPr>
        <p:spPr>
          <a:xfrm>
            <a:off x="7473296" y="1024588"/>
            <a:ext cx="1439261" cy="1441643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7508997" y="1385446"/>
            <a:ext cx="1382290" cy="643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Sistema de nombre y fecha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 APA</a:t>
            </a:r>
            <a:endParaRPr sz="105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39" name="Google Shape;139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2560" y="1189593"/>
            <a:ext cx="2825678" cy="385892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9"/>
          <p:cNvSpPr/>
          <p:nvPr/>
        </p:nvSpPr>
        <p:spPr>
          <a:xfrm>
            <a:off x="3294006" y="1062529"/>
            <a:ext cx="1439261" cy="1441643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3182370" y="1432380"/>
            <a:ext cx="1662533" cy="643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Sistema numérico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 IEEE</a:t>
            </a:r>
            <a:endParaRPr sz="105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cxnSp>
        <p:nvCxnSpPr>
          <p:cNvPr id="142" name="Google Shape;142;p19"/>
          <p:cNvCxnSpPr/>
          <p:nvPr/>
        </p:nvCxnSpPr>
        <p:spPr>
          <a:xfrm>
            <a:off x="284206" y="5048513"/>
            <a:ext cx="7346092" cy="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3" name="Google Shape;143;p19"/>
          <p:cNvSpPr/>
          <p:nvPr/>
        </p:nvSpPr>
        <p:spPr>
          <a:xfrm>
            <a:off x="-13548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-26800" y="460726"/>
            <a:ext cx="3983700" cy="53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ESTILOS DE CITA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1469</Words>
  <Application>Microsoft Office PowerPoint</Application>
  <PresentationFormat>Presentación en pantalla (16:9)</PresentationFormat>
  <Paragraphs>156</Paragraphs>
  <Slides>17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6" baseType="lpstr">
      <vt:lpstr>Arial</vt:lpstr>
      <vt:lpstr>Calibri</vt:lpstr>
      <vt:lpstr>Franklin Gothic</vt:lpstr>
      <vt:lpstr>Verdana</vt:lpstr>
      <vt:lpstr>Times New Roman</vt:lpstr>
      <vt:lpstr>Bliss Pro</vt:lpstr>
      <vt:lpstr>Candara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4</cp:revision>
  <dcterms:modified xsi:type="dcterms:W3CDTF">2019-07-18T14:11:22Z</dcterms:modified>
</cp:coreProperties>
</file>