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9.xml" ContentType="application/vnd.openxmlformats-officedocument.presentationml.slide+xml"/>
  <Override PartName="/ppt/slides/slide26.xml" ContentType="application/vnd.openxmlformats-officedocument.presentationml.slide+xml"/>
  <Override PartName="/ppt/slides/slide24.xml" ContentType="application/vnd.openxmlformats-officedocument.presentationml.slide+xml"/>
  <Override PartName="/ppt/slides/slide20.xml" ContentType="application/vnd.openxmlformats-officedocument.presentationml.slide+xml"/>
  <Override PartName="/ppt/slides/slide25.xml" ContentType="application/vnd.openxmlformats-officedocument.presentationml.slide+xml"/>
  <Override PartName="/ppt/slides/slide21.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420" r:id="rId2"/>
    <p:sldId id="307" r:id="rId3"/>
    <p:sldId id="416" r:id="rId4"/>
    <p:sldId id="347" r:id="rId5"/>
    <p:sldId id="371" r:id="rId6"/>
    <p:sldId id="350" r:id="rId7"/>
    <p:sldId id="372" r:id="rId8"/>
    <p:sldId id="374" r:id="rId9"/>
    <p:sldId id="373" r:id="rId10"/>
    <p:sldId id="377" r:id="rId11"/>
    <p:sldId id="404" r:id="rId12"/>
    <p:sldId id="376" r:id="rId13"/>
    <p:sldId id="405" r:id="rId14"/>
    <p:sldId id="318" r:id="rId15"/>
    <p:sldId id="382" r:id="rId16"/>
    <p:sldId id="389" r:id="rId17"/>
    <p:sldId id="384" r:id="rId18"/>
    <p:sldId id="378" r:id="rId19"/>
    <p:sldId id="379" r:id="rId20"/>
    <p:sldId id="413" r:id="rId21"/>
    <p:sldId id="392" r:id="rId22"/>
    <p:sldId id="393" r:id="rId23"/>
    <p:sldId id="414" r:id="rId24"/>
    <p:sldId id="419" r:id="rId25"/>
    <p:sldId id="406" r:id="rId26"/>
    <p:sldId id="409" r:id="rId27"/>
    <p:sldId id="410" r:id="rId28"/>
    <p:sldId id="418" r:id="rId29"/>
    <p:sldId id="408" r:id="rId30"/>
    <p:sldId id="387" r:id="rId31"/>
  </p:sldIdLst>
  <p:sldSz cx="12192000" cy="6858000"/>
  <p:notesSz cx="6858000" cy="9144000"/>
  <p:defaultText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nica" initials="M" lastIdx="1" clrIdx="0">
    <p:extLst>
      <p:ext uri="{19B8F6BF-5375-455C-9EA6-DF929625EA0E}">
        <p15:presenceInfo xmlns:p15="http://schemas.microsoft.com/office/powerpoint/2012/main" userId="Monic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CFBA"/>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457" autoAdjust="0"/>
    <p:restoredTop sz="96247" autoAdjust="0"/>
  </p:normalViewPr>
  <p:slideViewPr>
    <p:cSldViewPr snapToGrid="0">
      <p:cViewPr varScale="1">
        <p:scale>
          <a:sx n="111" d="100"/>
          <a:sy n="111" d="100"/>
        </p:scale>
        <p:origin x="738" y="120"/>
      </p:cViewPr>
      <p:guideLst/>
    </p:cSldViewPr>
  </p:slideViewPr>
  <p:outlineViewPr>
    <p:cViewPr>
      <p:scale>
        <a:sx n="33" d="100"/>
        <a:sy n="33" d="100"/>
      </p:scale>
      <p:origin x="0" y="-3096"/>
    </p:cViewPr>
  </p:outlineViewPr>
  <p:notesTextViewPr>
    <p:cViewPr>
      <p:scale>
        <a:sx n="1" d="1"/>
        <a:sy n="1" d="1"/>
      </p:scale>
      <p:origin x="0" y="0"/>
    </p:cViewPr>
  </p:notesTextViewPr>
  <p:sorterViewPr>
    <p:cViewPr varScale="1">
      <p:scale>
        <a:sx n="100" d="100"/>
        <a:sy n="100" d="100"/>
      </p:scale>
      <p:origin x="0" y="-495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38"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40"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9932C5-BBBC-497D-973C-19D166A4061F}" type="datetimeFigureOut">
              <a:rPr lang="es-ES" smtClean="0"/>
              <a:t>14/04/2026</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857E3B-E626-4084-9C75-1631B7272EC3}" type="slidenum">
              <a:rPr lang="es-ES" smtClean="0"/>
              <a:t>‹Nº›</a:t>
            </a:fld>
            <a:endParaRPr lang="es-ES"/>
          </a:p>
        </p:txBody>
      </p:sp>
    </p:spTree>
    <p:extLst>
      <p:ext uri="{BB962C8B-B14F-4D97-AF65-F5344CB8AC3E}">
        <p14:creationId xmlns:p14="http://schemas.microsoft.com/office/powerpoint/2010/main" val="5951658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ca-E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ca-ES"/>
          </a:p>
        </p:txBody>
      </p:sp>
      <p:sp>
        <p:nvSpPr>
          <p:cNvPr id="4" name="Marcador de fecha 3"/>
          <p:cNvSpPr>
            <a:spLocks noGrp="1"/>
          </p:cNvSpPr>
          <p:nvPr>
            <p:ph type="dt" sz="half" idx="10"/>
          </p:nvPr>
        </p:nvSpPr>
        <p:spPr/>
        <p:txBody>
          <a:bodyPr/>
          <a:lstStyle/>
          <a:p>
            <a:fld id="{459E2A48-4D65-46AF-9C67-E15E81B26177}" type="datetime1">
              <a:rPr lang="ca-ES" smtClean="0"/>
              <a:t>14/4/2026</a:t>
            </a:fld>
            <a:endParaRPr lang="ca-ES"/>
          </a:p>
        </p:txBody>
      </p:sp>
      <p:sp>
        <p:nvSpPr>
          <p:cNvPr id="5" name="Marcador de pie de página 4"/>
          <p:cNvSpPr>
            <a:spLocks noGrp="1"/>
          </p:cNvSpPr>
          <p:nvPr>
            <p:ph type="ftr" sz="quarter" idx="11"/>
          </p:nvPr>
        </p:nvSpPr>
        <p:spPr/>
        <p:txBody>
          <a:bodyPr/>
          <a:lstStyle/>
          <a:p>
            <a:endParaRPr lang="ca-ES"/>
          </a:p>
        </p:txBody>
      </p:sp>
      <p:sp>
        <p:nvSpPr>
          <p:cNvPr id="6" name="Marcador de número de diapositiva 5"/>
          <p:cNvSpPr>
            <a:spLocks noGrp="1"/>
          </p:cNvSpPr>
          <p:nvPr>
            <p:ph type="sldNum" sz="quarter" idx="12"/>
          </p:nvPr>
        </p:nvSpPr>
        <p:spPr/>
        <p:txBody>
          <a:bodyPr/>
          <a:lstStyle/>
          <a:p>
            <a:fld id="{7C0CF392-11A4-4BB0-8AA6-43DA1454B9C8}" type="slidenum">
              <a:rPr lang="ca-ES" smtClean="0"/>
              <a:t>‹Nº›</a:t>
            </a:fld>
            <a:endParaRPr lang="ca-ES"/>
          </a:p>
        </p:txBody>
      </p:sp>
    </p:spTree>
    <p:extLst>
      <p:ext uri="{BB962C8B-B14F-4D97-AF65-F5344CB8AC3E}">
        <p14:creationId xmlns:p14="http://schemas.microsoft.com/office/powerpoint/2010/main" val="441005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ca-E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Marcador de fecha 3"/>
          <p:cNvSpPr>
            <a:spLocks noGrp="1"/>
          </p:cNvSpPr>
          <p:nvPr>
            <p:ph type="dt" sz="half" idx="10"/>
          </p:nvPr>
        </p:nvSpPr>
        <p:spPr/>
        <p:txBody>
          <a:bodyPr/>
          <a:lstStyle/>
          <a:p>
            <a:fld id="{3B8FFD44-892F-4E64-8F07-4C41800EFBD9}" type="datetime1">
              <a:rPr lang="ca-ES" smtClean="0"/>
              <a:t>14/4/2026</a:t>
            </a:fld>
            <a:endParaRPr lang="ca-ES"/>
          </a:p>
        </p:txBody>
      </p:sp>
      <p:sp>
        <p:nvSpPr>
          <p:cNvPr id="5" name="Marcador de pie de página 4"/>
          <p:cNvSpPr>
            <a:spLocks noGrp="1"/>
          </p:cNvSpPr>
          <p:nvPr>
            <p:ph type="ftr" sz="quarter" idx="11"/>
          </p:nvPr>
        </p:nvSpPr>
        <p:spPr/>
        <p:txBody>
          <a:bodyPr/>
          <a:lstStyle/>
          <a:p>
            <a:endParaRPr lang="ca-ES"/>
          </a:p>
        </p:txBody>
      </p:sp>
      <p:sp>
        <p:nvSpPr>
          <p:cNvPr id="6" name="Marcador de número de diapositiva 5"/>
          <p:cNvSpPr>
            <a:spLocks noGrp="1"/>
          </p:cNvSpPr>
          <p:nvPr>
            <p:ph type="sldNum" sz="quarter" idx="12"/>
          </p:nvPr>
        </p:nvSpPr>
        <p:spPr/>
        <p:txBody>
          <a:bodyPr/>
          <a:lstStyle/>
          <a:p>
            <a:fld id="{7C0CF392-11A4-4BB0-8AA6-43DA1454B9C8}" type="slidenum">
              <a:rPr lang="ca-ES" smtClean="0"/>
              <a:t>‹Nº›</a:t>
            </a:fld>
            <a:endParaRPr lang="ca-ES"/>
          </a:p>
        </p:txBody>
      </p:sp>
    </p:spTree>
    <p:extLst>
      <p:ext uri="{BB962C8B-B14F-4D97-AF65-F5344CB8AC3E}">
        <p14:creationId xmlns:p14="http://schemas.microsoft.com/office/powerpoint/2010/main" val="1020893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ca-E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85D1661C-70AE-4707-8479-5DB487075361}" type="datetime1">
              <a:rPr lang="ca-ES" smtClean="0"/>
              <a:t>14/4/2026</a:t>
            </a:fld>
            <a:endParaRPr lang="ca-ES"/>
          </a:p>
        </p:txBody>
      </p:sp>
      <p:sp>
        <p:nvSpPr>
          <p:cNvPr id="5" name="Marcador de pie de página 4"/>
          <p:cNvSpPr>
            <a:spLocks noGrp="1"/>
          </p:cNvSpPr>
          <p:nvPr>
            <p:ph type="ftr" sz="quarter" idx="11"/>
          </p:nvPr>
        </p:nvSpPr>
        <p:spPr/>
        <p:txBody>
          <a:bodyPr/>
          <a:lstStyle/>
          <a:p>
            <a:endParaRPr lang="ca-ES"/>
          </a:p>
        </p:txBody>
      </p:sp>
      <p:sp>
        <p:nvSpPr>
          <p:cNvPr id="6" name="Marcador de número de diapositiva 5"/>
          <p:cNvSpPr>
            <a:spLocks noGrp="1"/>
          </p:cNvSpPr>
          <p:nvPr>
            <p:ph type="sldNum" sz="quarter" idx="12"/>
          </p:nvPr>
        </p:nvSpPr>
        <p:spPr/>
        <p:txBody>
          <a:bodyPr/>
          <a:lstStyle/>
          <a:p>
            <a:fld id="{7C0CF392-11A4-4BB0-8AA6-43DA1454B9C8}" type="slidenum">
              <a:rPr lang="ca-ES" smtClean="0"/>
              <a:t>‹Nº›</a:t>
            </a:fld>
            <a:endParaRPr lang="ca-ES"/>
          </a:p>
        </p:txBody>
      </p:sp>
    </p:spTree>
    <p:extLst>
      <p:ext uri="{BB962C8B-B14F-4D97-AF65-F5344CB8AC3E}">
        <p14:creationId xmlns:p14="http://schemas.microsoft.com/office/powerpoint/2010/main" val="918122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ca-E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5" name="Marcador de fecha 4"/>
          <p:cNvSpPr>
            <a:spLocks noGrp="1"/>
          </p:cNvSpPr>
          <p:nvPr>
            <p:ph type="dt" sz="half" idx="10"/>
          </p:nvPr>
        </p:nvSpPr>
        <p:spPr/>
        <p:txBody>
          <a:bodyPr/>
          <a:lstStyle/>
          <a:p>
            <a:fld id="{F7B67D60-2290-46BC-8397-D3CB1883852B}" type="datetime1">
              <a:rPr lang="ca-ES" smtClean="0"/>
              <a:t>14/4/2026</a:t>
            </a:fld>
            <a:endParaRPr lang="ca-ES"/>
          </a:p>
        </p:txBody>
      </p:sp>
      <p:sp>
        <p:nvSpPr>
          <p:cNvPr id="6" name="Marcador de pie de página 5"/>
          <p:cNvSpPr>
            <a:spLocks noGrp="1"/>
          </p:cNvSpPr>
          <p:nvPr>
            <p:ph type="ftr" sz="quarter" idx="11"/>
          </p:nvPr>
        </p:nvSpPr>
        <p:spPr/>
        <p:txBody>
          <a:bodyPr/>
          <a:lstStyle/>
          <a:p>
            <a:endParaRPr lang="ca-ES"/>
          </a:p>
        </p:txBody>
      </p:sp>
      <p:sp>
        <p:nvSpPr>
          <p:cNvPr id="7" name="Marcador de número de diapositiva 6"/>
          <p:cNvSpPr>
            <a:spLocks noGrp="1"/>
          </p:cNvSpPr>
          <p:nvPr>
            <p:ph type="sldNum" sz="quarter" idx="12"/>
          </p:nvPr>
        </p:nvSpPr>
        <p:spPr/>
        <p:txBody>
          <a:bodyPr/>
          <a:lstStyle/>
          <a:p>
            <a:fld id="{7C0CF392-11A4-4BB0-8AA6-43DA1454B9C8}" type="slidenum">
              <a:rPr lang="ca-ES" smtClean="0"/>
              <a:t>‹Nº›</a:t>
            </a:fld>
            <a:endParaRPr lang="ca-ES"/>
          </a:p>
        </p:txBody>
      </p:sp>
    </p:spTree>
    <p:extLst>
      <p:ext uri="{BB962C8B-B14F-4D97-AF65-F5344CB8AC3E}">
        <p14:creationId xmlns:p14="http://schemas.microsoft.com/office/powerpoint/2010/main" val="4093414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ca-E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7" name="Marcador de fecha 6"/>
          <p:cNvSpPr>
            <a:spLocks noGrp="1"/>
          </p:cNvSpPr>
          <p:nvPr>
            <p:ph type="dt" sz="half" idx="10"/>
          </p:nvPr>
        </p:nvSpPr>
        <p:spPr/>
        <p:txBody>
          <a:bodyPr/>
          <a:lstStyle/>
          <a:p>
            <a:fld id="{D607028F-49D7-4730-AB0F-B4C93C299EEF}" type="datetime1">
              <a:rPr lang="ca-ES" smtClean="0"/>
              <a:t>14/4/2026</a:t>
            </a:fld>
            <a:endParaRPr lang="ca-ES"/>
          </a:p>
        </p:txBody>
      </p:sp>
      <p:sp>
        <p:nvSpPr>
          <p:cNvPr id="8" name="Marcador de pie de página 7"/>
          <p:cNvSpPr>
            <a:spLocks noGrp="1"/>
          </p:cNvSpPr>
          <p:nvPr>
            <p:ph type="ftr" sz="quarter" idx="11"/>
          </p:nvPr>
        </p:nvSpPr>
        <p:spPr/>
        <p:txBody>
          <a:bodyPr/>
          <a:lstStyle/>
          <a:p>
            <a:endParaRPr lang="ca-ES"/>
          </a:p>
        </p:txBody>
      </p:sp>
      <p:sp>
        <p:nvSpPr>
          <p:cNvPr id="9" name="Marcador de número de diapositiva 8"/>
          <p:cNvSpPr>
            <a:spLocks noGrp="1"/>
          </p:cNvSpPr>
          <p:nvPr>
            <p:ph type="sldNum" sz="quarter" idx="12"/>
          </p:nvPr>
        </p:nvSpPr>
        <p:spPr/>
        <p:txBody>
          <a:bodyPr/>
          <a:lstStyle/>
          <a:p>
            <a:fld id="{7C0CF392-11A4-4BB0-8AA6-43DA1454B9C8}" type="slidenum">
              <a:rPr lang="ca-ES" smtClean="0"/>
              <a:t>‹Nº›</a:t>
            </a:fld>
            <a:endParaRPr lang="ca-ES"/>
          </a:p>
        </p:txBody>
      </p:sp>
    </p:spTree>
    <p:extLst>
      <p:ext uri="{BB962C8B-B14F-4D97-AF65-F5344CB8AC3E}">
        <p14:creationId xmlns:p14="http://schemas.microsoft.com/office/powerpoint/2010/main" val="14232391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ca-ES"/>
          </a:p>
        </p:txBody>
      </p:sp>
      <p:sp>
        <p:nvSpPr>
          <p:cNvPr id="3" name="Marcador de fecha 2"/>
          <p:cNvSpPr>
            <a:spLocks noGrp="1"/>
          </p:cNvSpPr>
          <p:nvPr>
            <p:ph type="dt" sz="half" idx="10"/>
          </p:nvPr>
        </p:nvSpPr>
        <p:spPr/>
        <p:txBody>
          <a:bodyPr/>
          <a:lstStyle/>
          <a:p>
            <a:fld id="{AB5723C6-F47D-44D2-950F-4A6B00E6CEFA}" type="datetime1">
              <a:rPr lang="ca-ES" smtClean="0"/>
              <a:t>14/4/2026</a:t>
            </a:fld>
            <a:endParaRPr lang="ca-ES"/>
          </a:p>
        </p:txBody>
      </p:sp>
      <p:sp>
        <p:nvSpPr>
          <p:cNvPr id="4" name="Marcador de pie de página 3"/>
          <p:cNvSpPr>
            <a:spLocks noGrp="1"/>
          </p:cNvSpPr>
          <p:nvPr>
            <p:ph type="ftr" sz="quarter" idx="11"/>
          </p:nvPr>
        </p:nvSpPr>
        <p:spPr/>
        <p:txBody>
          <a:bodyPr/>
          <a:lstStyle/>
          <a:p>
            <a:endParaRPr lang="ca-ES"/>
          </a:p>
        </p:txBody>
      </p:sp>
      <p:sp>
        <p:nvSpPr>
          <p:cNvPr id="5" name="Marcador de número de diapositiva 4"/>
          <p:cNvSpPr>
            <a:spLocks noGrp="1"/>
          </p:cNvSpPr>
          <p:nvPr>
            <p:ph type="sldNum" sz="quarter" idx="12"/>
          </p:nvPr>
        </p:nvSpPr>
        <p:spPr/>
        <p:txBody>
          <a:bodyPr/>
          <a:lstStyle/>
          <a:p>
            <a:fld id="{7C0CF392-11A4-4BB0-8AA6-43DA1454B9C8}" type="slidenum">
              <a:rPr lang="ca-ES" smtClean="0"/>
              <a:t>‹Nº›</a:t>
            </a:fld>
            <a:endParaRPr lang="ca-ES"/>
          </a:p>
        </p:txBody>
      </p:sp>
    </p:spTree>
    <p:extLst>
      <p:ext uri="{BB962C8B-B14F-4D97-AF65-F5344CB8AC3E}">
        <p14:creationId xmlns:p14="http://schemas.microsoft.com/office/powerpoint/2010/main" val="1743957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A97965B2-4773-47BA-8C13-BCF01B868AF5}" type="datetime1">
              <a:rPr lang="ca-ES" smtClean="0"/>
              <a:t>14/4/2026</a:t>
            </a:fld>
            <a:endParaRPr lang="ca-ES"/>
          </a:p>
        </p:txBody>
      </p:sp>
      <p:sp>
        <p:nvSpPr>
          <p:cNvPr id="3" name="Marcador de pie de página 2"/>
          <p:cNvSpPr>
            <a:spLocks noGrp="1"/>
          </p:cNvSpPr>
          <p:nvPr>
            <p:ph type="ftr" sz="quarter" idx="11"/>
          </p:nvPr>
        </p:nvSpPr>
        <p:spPr/>
        <p:txBody>
          <a:bodyPr/>
          <a:lstStyle/>
          <a:p>
            <a:endParaRPr lang="ca-ES"/>
          </a:p>
        </p:txBody>
      </p:sp>
      <p:sp>
        <p:nvSpPr>
          <p:cNvPr id="4" name="Marcador de número de diapositiva 3"/>
          <p:cNvSpPr>
            <a:spLocks noGrp="1"/>
          </p:cNvSpPr>
          <p:nvPr>
            <p:ph type="sldNum" sz="quarter" idx="12"/>
          </p:nvPr>
        </p:nvSpPr>
        <p:spPr/>
        <p:txBody>
          <a:bodyPr/>
          <a:lstStyle/>
          <a:p>
            <a:fld id="{7C0CF392-11A4-4BB0-8AA6-43DA1454B9C8}" type="slidenum">
              <a:rPr lang="ca-ES" smtClean="0"/>
              <a:t>‹Nº›</a:t>
            </a:fld>
            <a:endParaRPr lang="ca-ES"/>
          </a:p>
        </p:txBody>
      </p:sp>
    </p:spTree>
    <p:extLst>
      <p:ext uri="{BB962C8B-B14F-4D97-AF65-F5344CB8AC3E}">
        <p14:creationId xmlns:p14="http://schemas.microsoft.com/office/powerpoint/2010/main" val="3586200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ca-E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47B56F4-ECA9-4190-87E8-3C6E0DF4BE48}" type="datetime1">
              <a:rPr lang="ca-ES" smtClean="0"/>
              <a:t>14/4/2026</a:t>
            </a:fld>
            <a:endParaRPr lang="ca-ES"/>
          </a:p>
        </p:txBody>
      </p:sp>
      <p:sp>
        <p:nvSpPr>
          <p:cNvPr id="6" name="Marcador de pie de página 5"/>
          <p:cNvSpPr>
            <a:spLocks noGrp="1"/>
          </p:cNvSpPr>
          <p:nvPr>
            <p:ph type="ftr" sz="quarter" idx="11"/>
          </p:nvPr>
        </p:nvSpPr>
        <p:spPr/>
        <p:txBody>
          <a:bodyPr/>
          <a:lstStyle/>
          <a:p>
            <a:endParaRPr lang="ca-ES"/>
          </a:p>
        </p:txBody>
      </p:sp>
      <p:sp>
        <p:nvSpPr>
          <p:cNvPr id="7" name="Marcador de número de diapositiva 6"/>
          <p:cNvSpPr>
            <a:spLocks noGrp="1"/>
          </p:cNvSpPr>
          <p:nvPr>
            <p:ph type="sldNum" sz="quarter" idx="12"/>
          </p:nvPr>
        </p:nvSpPr>
        <p:spPr/>
        <p:txBody>
          <a:bodyPr/>
          <a:lstStyle/>
          <a:p>
            <a:fld id="{7C0CF392-11A4-4BB0-8AA6-43DA1454B9C8}" type="slidenum">
              <a:rPr lang="ca-ES" smtClean="0"/>
              <a:t>‹Nº›</a:t>
            </a:fld>
            <a:endParaRPr lang="ca-ES"/>
          </a:p>
        </p:txBody>
      </p:sp>
    </p:spTree>
    <p:extLst>
      <p:ext uri="{BB962C8B-B14F-4D97-AF65-F5344CB8AC3E}">
        <p14:creationId xmlns:p14="http://schemas.microsoft.com/office/powerpoint/2010/main" val="38745231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ca-E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a-E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C853DF29-2882-404B-87A9-752345A76AE8}" type="datetime1">
              <a:rPr lang="ca-ES" smtClean="0"/>
              <a:t>14/4/2026</a:t>
            </a:fld>
            <a:endParaRPr lang="ca-ES"/>
          </a:p>
        </p:txBody>
      </p:sp>
      <p:sp>
        <p:nvSpPr>
          <p:cNvPr id="6" name="Marcador de pie de página 5"/>
          <p:cNvSpPr>
            <a:spLocks noGrp="1"/>
          </p:cNvSpPr>
          <p:nvPr>
            <p:ph type="ftr" sz="quarter" idx="11"/>
          </p:nvPr>
        </p:nvSpPr>
        <p:spPr/>
        <p:txBody>
          <a:bodyPr/>
          <a:lstStyle/>
          <a:p>
            <a:endParaRPr lang="ca-ES"/>
          </a:p>
        </p:txBody>
      </p:sp>
      <p:sp>
        <p:nvSpPr>
          <p:cNvPr id="7" name="Marcador de número de diapositiva 6"/>
          <p:cNvSpPr>
            <a:spLocks noGrp="1"/>
          </p:cNvSpPr>
          <p:nvPr>
            <p:ph type="sldNum" sz="quarter" idx="12"/>
          </p:nvPr>
        </p:nvSpPr>
        <p:spPr/>
        <p:txBody>
          <a:bodyPr/>
          <a:lstStyle/>
          <a:p>
            <a:fld id="{7C0CF392-11A4-4BB0-8AA6-43DA1454B9C8}" type="slidenum">
              <a:rPr lang="ca-ES" smtClean="0"/>
              <a:t>‹Nº›</a:t>
            </a:fld>
            <a:endParaRPr lang="ca-ES"/>
          </a:p>
        </p:txBody>
      </p:sp>
    </p:spTree>
    <p:extLst>
      <p:ext uri="{BB962C8B-B14F-4D97-AF65-F5344CB8AC3E}">
        <p14:creationId xmlns:p14="http://schemas.microsoft.com/office/powerpoint/2010/main" val="253998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ca-E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Marcador de fecha 3"/>
          <p:cNvSpPr>
            <a:spLocks noGrp="1"/>
          </p:cNvSpPr>
          <p:nvPr>
            <p:ph type="dt" sz="half" idx="10"/>
          </p:nvPr>
        </p:nvSpPr>
        <p:spPr/>
        <p:txBody>
          <a:bodyPr/>
          <a:lstStyle/>
          <a:p>
            <a:fld id="{FAC50F9A-79A3-486D-A73E-76C07188742A}" type="datetime1">
              <a:rPr lang="ca-ES" smtClean="0"/>
              <a:t>14/4/2026</a:t>
            </a:fld>
            <a:endParaRPr lang="ca-ES"/>
          </a:p>
        </p:txBody>
      </p:sp>
      <p:sp>
        <p:nvSpPr>
          <p:cNvPr id="5" name="Marcador de pie de página 4"/>
          <p:cNvSpPr>
            <a:spLocks noGrp="1"/>
          </p:cNvSpPr>
          <p:nvPr>
            <p:ph type="ftr" sz="quarter" idx="11"/>
          </p:nvPr>
        </p:nvSpPr>
        <p:spPr/>
        <p:txBody>
          <a:bodyPr/>
          <a:lstStyle/>
          <a:p>
            <a:endParaRPr lang="ca-ES"/>
          </a:p>
        </p:txBody>
      </p:sp>
      <p:sp>
        <p:nvSpPr>
          <p:cNvPr id="6" name="Marcador de número de diapositiva 5"/>
          <p:cNvSpPr>
            <a:spLocks noGrp="1"/>
          </p:cNvSpPr>
          <p:nvPr>
            <p:ph type="sldNum" sz="quarter" idx="12"/>
          </p:nvPr>
        </p:nvSpPr>
        <p:spPr/>
        <p:txBody>
          <a:bodyPr/>
          <a:lstStyle/>
          <a:p>
            <a:fld id="{7C0CF392-11A4-4BB0-8AA6-43DA1454B9C8}" type="slidenum">
              <a:rPr lang="ca-ES" smtClean="0"/>
              <a:t>‹Nº›</a:t>
            </a:fld>
            <a:endParaRPr lang="ca-ES"/>
          </a:p>
        </p:txBody>
      </p:sp>
    </p:spTree>
    <p:extLst>
      <p:ext uri="{BB962C8B-B14F-4D97-AF65-F5344CB8AC3E}">
        <p14:creationId xmlns:p14="http://schemas.microsoft.com/office/powerpoint/2010/main" val="7844018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ca-E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Marcador de fecha 3"/>
          <p:cNvSpPr>
            <a:spLocks noGrp="1"/>
          </p:cNvSpPr>
          <p:nvPr>
            <p:ph type="dt" sz="half" idx="10"/>
          </p:nvPr>
        </p:nvSpPr>
        <p:spPr/>
        <p:txBody>
          <a:bodyPr/>
          <a:lstStyle/>
          <a:p>
            <a:fld id="{73DB9E5D-F62B-4D58-BE5C-2C3BDD12DCA4}" type="datetime1">
              <a:rPr lang="ca-ES" smtClean="0"/>
              <a:t>14/4/2026</a:t>
            </a:fld>
            <a:endParaRPr lang="ca-ES"/>
          </a:p>
        </p:txBody>
      </p:sp>
      <p:sp>
        <p:nvSpPr>
          <p:cNvPr id="5" name="Marcador de pie de página 4"/>
          <p:cNvSpPr>
            <a:spLocks noGrp="1"/>
          </p:cNvSpPr>
          <p:nvPr>
            <p:ph type="ftr" sz="quarter" idx="11"/>
          </p:nvPr>
        </p:nvSpPr>
        <p:spPr/>
        <p:txBody>
          <a:bodyPr/>
          <a:lstStyle/>
          <a:p>
            <a:endParaRPr lang="ca-ES"/>
          </a:p>
        </p:txBody>
      </p:sp>
      <p:sp>
        <p:nvSpPr>
          <p:cNvPr id="6" name="Marcador de número de diapositiva 5"/>
          <p:cNvSpPr>
            <a:spLocks noGrp="1"/>
          </p:cNvSpPr>
          <p:nvPr>
            <p:ph type="sldNum" sz="quarter" idx="12"/>
          </p:nvPr>
        </p:nvSpPr>
        <p:spPr/>
        <p:txBody>
          <a:bodyPr/>
          <a:lstStyle/>
          <a:p>
            <a:fld id="{7C0CF392-11A4-4BB0-8AA6-43DA1454B9C8}" type="slidenum">
              <a:rPr lang="ca-ES" smtClean="0"/>
              <a:t>‹Nº›</a:t>
            </a:fld>
            <a:endParaRPr lang="ca-ES"/>
          </a:p>
        </p:txBody>
      </p:sp>
    </p:spTree>
    <p:extLst>
      <p:ext uri="{BB962C8B-B14F-4D97-AF65-F5344CB8AC3E}">
        <p14:creationId xmlns:p14="http://schemas.microsoft.com/office/powerpoint/2010/main" val="23614583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8CFBA">
            <a:alpha val="69804"/>
          </a:srgbClr>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ca-E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73B95F-19E5-410E-9D6B-DE0B00BFCBEF}" type="datetime1">
              <a:rPr lang="ca-ES" smtClean="0"/>
              <a:t>14/4/2026</a:t>
            </a:fld>
            <a:endParaRPr lang="ca-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a-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0CF392-11A4-4BB0-8AA6-43DA1454B9C8}" type="slidenum">
              <a:rPr lang="ca-ES" smtClean="0"/>
              <a:t>‹Nº›</a:t>
            </a:fld>
            <a:endParaRPr lang="ca-ES"/>
          </a:p>
        </p:txBody>
      </p:sp>
    </p:spTree>
    <p:extLst>
      <p:ext uri="{BB962C8B-B14F-4D97-AF65-F5344CB8AC3E}">
        <p14:creationId xmlns:p14="http://schemas.microsoft.com/office/powerpoint/2010/main" val="19976687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1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1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2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5" Type="http://schemas.openxmlformats.org/officeDocument/2006/relationships/image" Target="../media/image55.jpeg"/><Relationship Id="rId4" Type="http://schemas.openxmlformats.org/officeDocument/2006/relationships/image" Target="../media/image54.png"/></Relationships>
</file>

<file path=ppt/slides/_rels/slide2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62.png"/></Relationships>
</file>

<file path=ppt/slides/_rels/slide26.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5.png"/><Relationship Id="rId7" Type="http://schemas.openxmlformats.org/officeDocument/2006/relationships/image" Target="../media/image69.png"/><Relationship Id="rId12" Type="http://schemas.openxmlformats.org/officeDocument/2006/relationships/image" Target="../media/image74.png"/><Relationship Id="rId2" Type="http://schemas.openxmlformats.org/officeDocument/2006/relationships/image" Target="../media/image64.png"/><Relationship Id="rId1" Type="http://schemas.openxmlformats.org/officeDocument/2006/relationships/slideLayout" Target="../slideLayouts/slideLayout2.xml"/><Relationship Id="rId6" Type="http://schemas.openxmlformats.org/officeDocument/2006/relationships/image" Target="../media/image68.png"/><Relationship Id="rId11" Type="http://schemas.openxmlformats.org/officeDocument/2006/relationships/image" Target="../media/image73.png"/><Relationship Id="rId5" Type="http://schemas.openxmlformats.org/officeDocument/2006/relationships/image" Target="../media/image67.png"/><Relationship Id="rId10" Type="http://schemas.openxmlformats.org/officeDocument/2006/relationships/image" Target="../media/image72.png"/><Relationship Id="rId4" Type="http://schemas.openxmlformats.org/officeDocument/2006/relationships/image" Target="../media/image66.png"/><Relationship Id="rId9" Type="http://schemas.openxmlformats.org/officeDocument/2006/relationships/image" Target="../media/image71.jpeg"/></Relationships>
</file>

<file path=ppt/slides/_rels/slide27.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 Id="rId4" Type="http://schemas.openxmlformats.org/officeDocument/2006/relationships/image" Target="../media/image78.png"/></Relationships>
</file>

<file path=ppt/slides/_rels/slide30.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2.xml"/><Relationship Id="rId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a:spLocks noChangeAspect="1"/>
          </p:cNvSpPr>
          <p:nvPr/>
        </p:nvSpPr>
        <p:spPr>
          <a:xfrm>
            <a:off x="0" y="0"/>
            <a:ext cx="13878286" cy="6874011"/>
          </a:xfrm>
          <a:custGeom>
            <a:avLst/>
            <a:gdLst/>
            <a:ahLst/>
            <a:cxnLst/>
            <a:rect l="l" t="t" r="r" b="b"/>
            <a:pathLst>
              <a:path w="20208940" h="10685477">
                <a:moveTo>
                  <a:pt x="0" y="0"/>
                </a:moveTo>
                <a:lnTo>
                  <a:pt x="20208940" y="0"/>
                </a:lnTo>
                <a:lnTo>
                  <a:pt x="20208940" y="10685477"/>
                </a:lnTo>
                <a:lnTo>
                  <a:pt x="0" y="10685477"/>
                </a:lnTo>
                <a:lnTo>
                  <a:pt x="0" y="0"/>
                </a:lnTo>
                <a:close/>
              </a:path>
            </a:pathLst>
          </a:custGeom>
          <a:blipFill>
            <a:blip r:embed="rId2"/>
            <a:stretch>
              <a:fillRect/>
            </a:stretch>
          </a:blipFill>
        </p:spPr>
        <p:txBody>
          <a:bodyPr/>
          <a:lstStyle/>
          <a:p>
            <a:endParaRPr lang="ca-ES" sz="900"/>
          </a:p>
        </p:txBody>
      </p:sp>
      <p:sp>
        <p:nvSpPr>
          <p:cNvPr id="3" name="Freeform 3"/>
          <p:cNvSpPr>
            <a:spLocks noChangeAspect="1"/>
          </p:cNvSpPr>
          <p:nvPr/>
        </p:nvSpPr>
        <p:spPr>
          <a:xfrm rot="16200000">
            <a:off x="7626232" y="-540399"/>
            <a:ext cx="4197988" cy="5263935"/>
          </a:xfrm>
          <a:custGeom>
            <a:avLst/>
            <a:gdLst/>
            <a:ahLst/>
            <a:cxnLst/>
            <a:rect l="l" t="t" r="r" b="b"/>
            <a:pathLst>
              <a:path w="9021027" h="11311632">
                <a:moveTo>
                  <a:pt x="0" y="0"/>
                </a:moveTo>
                <a:lnTo>
                  <a:pt x="9021026" y="0"/>
                </a:lnTo>
                <a:lnTo>
                  <a:pt x="9021026" y="11311632"/>
                </a:lnTo>
                <a:lnTo>
                  <a:pt x="0" y="11311632"/>
                </a:lnTo>
                <a:lnTo>
                  <a:pt x="0" y="0"/>
                </a:lnTo>
                <a:close/>
              </a:path>
            </a:pathLst>
          </a:custGeom>
          <a:blipFill>
            <a:blip r:embed="rId3">
              <a:extLst>
                <a:ext uri="{96DAC541-7B7A-43D3-8B79-37D633B846F1}">
                  <asvg:svgBlip xmlns:asvg="http://schemas.microsoft.com/office/drawing/2016/SVG/main" xmlns="" r:embed="rId4"/>
                </a:ext>
              </a:extLst>
            </a:blip>
            <a:stretch>
              <a:fillRect/>
            </a:stretch>
          </a:blipFill>
        </p:spPr>
        <p:txBody>
          <a:bodyPr/>
          <a:lstStyle/>
          <a:p>
            <a:endParaRPr lang="ca-ES" sz="900"/>
          </a:p>
        </p:txBody>
      </p:sp>
      <p:sp>
        <p:nvSpPr>
          <p:cNvPr id="5" name="Freeform 5"/>
          <p:cNvSpPr/>
          <p:nvPr/>
        </p:nvSpPr>
        <p:spPr>
          <a:xfrm>
            <a:off x="1091953" y="5837178"/>
            <a:ext cx="2787272" cy="633177"/>
          </a:xfrm>
          <a:custGeom>
            <a:avLst/>
            <a:gdLst/>
            <a:ahLst/>
            <a:cxnLst/>
            <a:rect l="l" t="t" r="r" b="b"/>
            <a:pathLst>
              <a:path w="4652154" h="1061018">
                <a:moveTo>
                  <a:pt x="0" y="0"/>
                </a:moveTo>
                <a:lnTo>
                  <a:pt x="4652154" y="0"/>
                </a:lnTo>
                <a:lnTo>
                  <a:pt x="4652154" y="1061018"/>
                </a:lnTo>
                <a:lnTo>
                  <a:pt x="0" y="1061018"/>
                </a:lnTo>
                <a:lnTo>
                  <a:pt x="0" y="0"/>
                </a:lnTo>
                <a:close/>
              </a:path>
            </a:pathLst>
          </a:custGeom>
          <a:blipFill>
            <a:blip r:embed="rId5"/>
            <a:stretch>
              <a:fillRect/>
            </a:stretch>
          </a:blipFill>
        </p:spPr>
        <p:txBody>
          <a:bodyPr/>
          <a:lstStyle/>
          <a:p>
            <a:endParaRPr lang="ca-ES" sz="900"/>
          </a:p>
        </p:txBody>
      </p:sp>
      <p:sp>
        <p:nvSpPr>
          <p:cNvPr id="10" name="TextBox 10"/>
          <p:cNvSpPr txBox="1"/>
          <p:nvPr/>
        </p:nvSpPr>
        <p:spPr>
          <a:xfrm>
            <a:off x="3045532" y="1318615"/>
            <a:ext cx="2295693" cy="924099"/>
          </a:xfrm>
          <a:prstGeom prst="rect">
            <a:avLst/>
          </a:prstGeom>
        </p:spPr>
        <p:txBody>
          <a:bodyPr lIns="0" tIns="0" rIns="0" bIns="0" rtlCol="0" anchor="t">
            <a:spAutoFit/>
          </a:bodyPr>
          <a:lstStyle/>
          <a:p>
            <a:pPr algn="ctr">
              <a:lnSpc>
                <a:spcPts val="7876"/>
              </a:lnSpc>
            </a:pPr>
            <a:r>
              <a:rPr lang="en-US" sz="5626" b="1">
                <a:solidFill>
                  <a:srgbClr val="8C99AB"/>
                </a:solidFill>
                <a:latin typeface="Garet Bold"/>
                <a:ea typeface="Garet Bold"/>
                <a:cs typeface="Garet Bold"/>
                <a:sym typeface="Garet Bold"/>
              </a:rPr>
              <a:t> </a:t>
            </a:r>
          </a:p>
        </p:txBody>
      </p:sp>
      <p:pic>
        <p:nvPicPr>
          <p:cNvPr id="16" name="Imatge 15">
            <a:extLst>
              <a:ext uri="{FF2B5EF4-FFF2-40B4-BE49-F238E27FC236}">
                <a16:creationId xmlns:a16="http://schemas.microsoft.com/office/drawing/2014/main" id="{62E77985-F887-26C7-F882-C91BD639F49A}"/>
              </a:ext>
            </a:extLst>
          </p:cNvPr>
          <p:cNvPicPr>
            <a:picLocks noChangeAspect="1"/>
          </p:cNvPicPr>
          <p:nvPr/>
        </p:nvPicPr>
        <p:blipFill>
          <a:blip r:embed="rId6"/>
          <a:stretch>
            <a:fillRect/>
          </a:stretch>
        </p:blipFill>
        <p:spPr>
          <a:xfrm>
            <a:off x="11014770" y="6008461"/>
            <a:ext cx="809555" cy="290609"/>
          </a:xfrm>
          <a:prstGeom prst="rect">
            <a:avLst/>
          </a:prstGeom>
        </p:spPr>
      </p:pic>
      <p:sp>
        <p:nvSpPr>
          <p:cNvPr id="4" name="CuadroTexto 3">
            <a:extLst>
              <a:ext uri="{FF2B5EF4-FFF2-40B4-BE49-F238E27FC236}">
                <a16:creationId xmlns:a16="http://schemas.microsoft.com/office/drawing/2014/main" id="{BAE3448A-3C8C-757C-F0CD-874FF97B92F5}"/>
              </a:ext>
            </a:extLst>
          </p:cNvPr>
          <p:cNvSpPr txBox="1"/>
          <p:nvPr/>
        </p:nvSpPr>
        <p:spPr>
          <a:xfrm>
            <a:off x="1091953" y="819337"/>
            <a:ext cx="6286086" cy="1405449"/>
          </a:xfrm>
          <a:prstGeom prst="rect">
            <a:avLst/>
          </a:prstGeom>
          <a:noFill/>
        </p:spPr>
        <p:txBody>
          <a:bodyPr wrap="square" rtlCol="0">
            <a:spAutoFit/>
          </a:bodyPr>
          <a:lstStyle/>
          <a:p>
            <a:r>
              <a:rPr lang="es-ES" sz="3200" b="1" dirty="0"/>
              <a:t>V Jornadas de Gestión del Patrimonio Bibliográfico REBIUN</a:t>
            </a:r>
          </a:p>
          <a:p>
            <a:r>
              <a:rPr lang="es-ES" sz="2133" dirty="0">
                <a:solidFill>
                  <a:schemeClr val="bg1">
                    <a:lumMod val="50000"/>
                  </a:schemeClr>
                </a:solidFill>
              </a:rPr>
              <a:t>Universidad de Barcelona, 16-17 de abril 2026</a:t>
            </a:r>
          </a:p>
        </p:txBody>
      </p:sp>
      <p:sp>
        <p:nvSpPr>
          <p:cNvPr id="6" name="CuadroTexto 5">
            <a:extLst>
              <a:ext uri="{FF2B5EF4-FFF2-40B4-BE49-F238E27FC236}">
                <a16:creationId xmlns:a16="http://schemas.microsoft.com/office/drawing/2014/main" id="{899561A0-F1D3-C6BC-35BE-A232D128C0CB}"/>
              </a:ext>
            </a:extLst>
          </p:cNvPr>
          <p:cNvSpPr txBox="1"/>
          <p:nvPr/>
        </p:nvSpPr>
        <p:spPr>
          <a:xfrm>
            <a:off x="1091954" y="3628104"/>
            <a:ext cx="8740386" cy="1446550"/>
          </a:xfrm>
          <a:prstGeom prst="rect">
            <a:avLst/>
          </a:prstGeom>
          <a:noFill/>
        </p:spPr>
        <p:txBody>
          <a:bodyPr wrap="square" rtlCol="0">
            <a:spAutoFit/>
          </a:bodyPr>
          <a:lstStyle/>
          <a:p>
            <a:r>
              <a:rPr lang="es-ES" sz="2400" b="1" dirty="0">
                <a:effectLst>
                  <a:outerShdw blurRad="38100" dist="38100" dir="2700000" algn="tl">
                    <a:srgbClr val="000000">
                      <a:alpha val="43137"/>
                    </a:srgbClr>
                  </a:outerShdw>
                </a:effectLst>
                <a:cs typeface="Arial" panose="020B0604020202020204" pitchFamily="34" charset="0"/>
              </a:rPr>
              <a:t>El restaurador y los fragmenta: pasado, presente y futuro</a:t>
            </a:r>
          </a:p>
          <a:p>
            <a:endParaRPr lang="es-ES" sz="1600" dirty="0" smtClean="0"/>
          </a:p>
          <a:p>
            <a:r>
              <a:rPr lang="es-ES" sz="1600" dirty="0" smtClean="0"/>
              <a:t>Susana </a:t>
            </a:r>
            <a:r>
              <a:rPr lang="es-ES" sz="1600" dirty="0"/>
              <a:t>González Martínez</a:t>
            </a:r>
          </a:p>
          <a:p>
            <a:r>
              <a:rPr lang="es-ES" sz="1600" dirty="0"/>
              <a:t>Mónica Pintado Antúnez</a:t>
            </a:r>
          </a:p>
          <a:p>
            <a:r>
              <a:rPr lang="es-ES" sz="1600" dirty="0"/>
              <a:t>Silvia </a:t>
            </a:r>
            <a:r>
              <a:rPr lang="es-ES" sz="1600" dirty="0" err="1" smtClean="0"/>
              <a:t>Villaplana</a:t>
            </a:r>
            <a:r>
              <a:rPr lang="es-ES" sz="1600" dirty="0" smtClean="0"/>
              <a:t> </a:t>
            </a:r>
            <a:r>
              <a:rPr lang="es-ES" sz="1600" dirty="0" err="1"/>
              <a:t>Traver</a:t>
            </a:r>
            <a:r>
              <a:rPr lang="es-ES" sz="1600" dirty="0"/>
              <a:t> </a:t>
            </a:r>
          </a:p>
        </p:txBody>
      </p:sp>
      <p:pic>
        <p:nvPicPr>
          <p:cNvPr id="8" name="Imagen 7" descr="Texto&#10;&#10;El contenido generado por IA puede ser incorrecto.">
            <a:extLst>
              <a:ext uri="{FF2B5EF4-FFF2-40B4-BE49-F238E27FC236}">
                <a16:creationId xmlns:a16="http://schemas.microsoft.com/office/drawing/2014/main" id="{2D718784-23E6-CDBB-8810-BF1B02425AE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05758" y="5467007"/>
            <a:ext cx="2984326" cy="1207258"/>
          </a:xfrm>
          <a:prstGeom prst="rect">
            <a:avLst/>
          </a:prstGeom>
        </p:spPr>
      </p:pic>
      <p:pic>
        <p:nvPicPr>
          <p:cNvPr id="11" name="Imagen 10" descr="Texto&#10;&#10;El contenido generado por IA puede ser incorrecto.">
            <a:extLst>
              <a:ext uri="{FF2B5EF4-FFF2-40B4-BE49-F238E27FC236}">
                <a16:creationId xmlns:a16="http://schemas.microsoft.com/office/drawing/2014/main" id="{FC729938-4359-3DAD-E8F6-2CF504BF08D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133862" y="5670918"/>
            <a:ext cx="2392331" cy="799437"/>
          </a:xfrm>
          <a:prstGeom prst="rect">
            <a:avLst/>
          </a:prstGeom>
        </p:spPr>
      </p:pic>
    </p:spTree>
    <p:extLst>
      <p:ext uri="{BB962C8B-B14F-4D97-AF65-F5344CB8AC3E}">
        <p14:creationId xmlns:p14="http://schemas.microsoft.com/office/powerpoint/2010/main" val="14411258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cstate="print">
            <a:extLst>
              <a:ext uri="{28A0092B-C50C-407E-A947-70E740481C1C}">
                <a14:useLocalDpi xmlns:a14="http://schemas.microsoft.com/office/drawing/2010/main" val="0"/>
              </a:ext>
            </a:extLst>
          </a:blip>
          <a:srcRect l="156" t="6881" r="-156" b="-702"/>
          <a:stretch/>
        </p:blipFill>
        <p:spPr>
          <a:xfrm rot="16200000">
            <a:off x="-7317" y="1578343"/>
            <a:ext cx="5734035" cy="3732412"/>
          </a:xfrm>
          <a:prstGeom prst="rect">
            <a:avLst/>
          </a:prstGeom>
        </p:spPr>
      </p:pic>
      <p:pic>
        <p:nvPicPr>
          <p:cNvPr id="5" name="Imagen 4"/>
          <p:cNvPicPr>
            <a:picLocks noChangeAspect="1"/>
          </p:cNvPicPr>
          <p:nvPr/>
        </p:nvPicPr>
        <p:blipFill rotWithShape="1">
          <a:blip r:embed="rId3" cstate="print">
            <a:extLst>
              <a:ext uri="{28A0092B-C50C-407E-A947-70E740481C1C}">
                <a14:useLocalDpi xmlns:a14="http://schemas.microsoft.com/office/drawing/2010/main" val="0"/>
              </a:ext>
            </a:extLst>
          </a:blip>
          <a:srcRect l="4364" t="39986" r="12484" b="7879"/>
          <a:stretch/>
        </p:blipFill>
        <p:spPr>
          <a:xfrm rot="16200000">
            <a:off x="8773028" y="1364590"/>
            <a:ext cx="3136909" cy="1562791"/>
          </a:xfrm>
          <a:prstGeom prst="rect">
            <a:avLst/>
          </a:prstGeom>
        </p:spPr>
      </p:pic>
      <p:pic>
        <p:nvPicPr>
          <p:cNvPr id="6" name="Imagen 5"/>
          <p:cNvPicPr>
            <a:picLocks noChangeAspect="1"/>
          </p:cNvPicPr>
          <p:nvPr/>
        </p:nvPicPr>
        <p:blipFill rotWithShape="1">
          <a:blip r:embed="rId4" cstate="print">
            <a:extLst>
              <a:ext uri="{28A0092B-C50C-407E-A947-70E740481C1C}">
                <a14:useLocalDpi xmlns:a14="http://schemas.microsoft.com/office/drawing/2010/main" val="0"/>
              </a:ext>
            </a:extLst>
          </a:blip>
          <a:srcRect l="-505" t="42223" r="46852" b="17699"/>
          <a:stretch/>
        </p:blipFill>
        <p:spPr>
          <a:xfrm rot="16200000">
            <a:off x="9124542" y="4272163"/>
            <a:ext cx="2433882" cy="1624853"/>
          </a:xfrm>
          <a:prstGeom prst="rect">
            <a:avLst/>
          </a:prstGeom>
        </p:spPr>
      </p:pic>
      <p:pic>
        <p:nvPicPr>
          <p:cNvPr id="7" name="Marcador de contenido 3"/>
          <p:cNvPicPr>
            <a:picLocks noGrp="1" noChangeAspect="1"/>
          </p:cNvPicPr>
          <p:nvPr>
            <p:ph idx="1"/>
          </p:nvPr>
        </p:nvPicPr>
        <p:blipFill rotWithShape="1">
          <a:blip r:embed="rId5" cstate="print">
            <a:extLst>
              <a:ext uri="{28A0092B-C50C-407E-A947-70E740481C1C}">
                <a14:useLocalDpi xmlns:a14="http://schemas.microsoft.com/office/drawing/2010/main" val="0"/>
              </a:ext>
            </a:extLst>
          </a:blip>
          <a:srcRect l="-7448" t="12112" r="7448" b="765"/>
          <a:stretch/>
        </p:blipFill>
        <p:spPr>
          <a:xfrm rot="5400000">
            <a:off x="4050513" y="1213974"/>
            <a:ext cx="6153937" cy="4021176"/>
          </a:xfrm>
        </p:spPr>
      </p:pic>
    </p:spTree>
    <p:extLst>
      <p:ext uri="{BB962C8B-B14F-4D97-AF65-F5344CB8AC3E}">
        <p14:creationId xmlns:p14="http://schemas.microsoft.com/office/powerpoint/2010/main" val="41235810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B467F2-9350-4CE0-D0BB-D4BE16874B28}"/>
              </a:ext>
            </a:extLst>
          </p:cNvPr>
          <p:cNvSpPr txBox="1">
            <a:spLocks/>
          </p:cNvSpPr>
          <p:nvPr/>
        </p:nvSpPr>
        <p:spPr>
          <a:xfrm>
            <a:off x="1006151" y="578498"/>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000" dirty="0">
                <a:solidFill>
                  <a:prstClr val="black"/>
                </a:solidFill>
                <a:effectLst>
                  <a:outerShdw blurRad="38100" dist="38100" dir="2700000" algn="tl">
                    <a:srgbClr val="000000">
                      <a:alpha val="43137"/>
                    </a:srgbClr>
                  </a:outerShdw>
                </a:effectLst>
              </a:rPr>
              <a:t>Fragmentos en </a:t>
            </a:r>
            <a:r>
              <a:rPr lang="es-ES" sz="3000" dirty="0" smtClean="0">
                <a:solidFill>
                  <a:prstClr val="black"/>
                </a:solidFill>
                <a:effectLst>
                  <a:outerShdw blurRad="38100" dist="38100" dir="2700000" algn="tl">
                    <a:srgbClr val="000000">
                      <a:alpha val="43137"/>
                    </a:srgbClr>
                  </a:outerShdw>
                </a:effectLst>
              </a:rPr>
              <a:t>refuerzos</a:t>
            </a:r>
            <a:endParaRPr lang="es-ES" sz="3000" dirty="0">
              <a:effectLst>
                <a:outerShdw blurRad="38100" dist="38100" dir="2700000" algn="tl">
                  <a:srgbClr val="000000">
                    <a:alpha val="43137"/>
                  </a:srgbClr>
                </a:outerShdw>
              </a:effectLst>
            </a:endParaRPr>
          </a:p>
        </p:txBody>
      </p:sp>
      <p:sp>
        <p:nvSpPr>
          <p:cNvPr id="3" name="Marcador de contenido 2">
            <a:extLst>
              <a:ext uri="{FF2B5EF4-FFF2-40B4-BE49-F238E27FC236}">
                <a16:creationId xmlns:a16="http://schemas.microsoft.com/office/drawing/2014/main" id="{1C64D6EB-0D14-A83F-C3C4-4BB24A35040C}"/>
              </a:ext>
            </a:extLst>
          </p:cNvPr>
          <p:cNvSpPr txBox="1">
            <a:spLocks/>
          </p:cNvSpPr>
          <p:nvPr/>
        </p:nvSpPr>
        <p:spPr>
          <a:xfrm>
            <a:off x="1080796" y="1325563"/>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 sz="2000" dirty="0" smtClean="0">
                <a:solidFill>
                  <a:prstClr val="black"/>
                </a:solidFill>
                <a:latin typeface="Calibri Light" panose="020F0302020204030204"/>
              </a:rPr>
              <a:t>1. Tira </a:t>
            </a:r>
            <a:r>
              <a:rPr lang="es-ES" sz="2000" dirty="0">
                <a:solidFill>
                  <a:prstClr val="black"/>
                </a:solidFill>
                <a:latin typeface="Calibri Light" panose="020F0302020204030204"/>
              </a:rPr>
              <a:t>entre nervios del grosor del lomo </a:t>
            </a:r>
          </a:p>
          <a:p>
            <a:endParaRPr lang="es-ES" dirty="0"/>
          </a:p>
        </p:txBody>
      </p:sp>
      <p:pic>
        <p:nvPicPr>
          <p:cNvPr id="4" name="Imagen 3">
            <a:extLst>
              <a:ext uri="{FF2B5EF4-FFF2-40B4-BE49-F238E27FC236}">
                <a16:creationId xmlns:a16="http://schemas.microsoft.com/office/drawing/2014/main" id="{9B4E5416-378A-B4DE-0E10-FC4E5FA7F8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598" y="2553260"/>
            <a:ext cx="4548010" cy="3048264"/>
          </a:xfrm>
          <a:prstGeom prst="rect">
            <a:avLst/>
          </a:prstGeom>
        </p:spPr>
      </p:pic>
      <p:pic>
        <p:nvPicPr>
          <p:cNvPr id="5" name="Imagen 4">
            <a:extLst>
              <a:ext uri="{FF2B5EF4-FFF2-40B4-BE49-F238E27FC236}">
                <a16:creationId xmlns:a16="http://schemas.microsoft.com/office/drawing/2014/main" id="{9DDC843A-2012-13BA-1831-203220C2A93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6839"/>
          <a:stretch/>
        </p:blipFill>
        <p:spPr>
          <a:xfrm>
            <a:off x="5968825" y="3086884"/>
            <a:ext cx="5021748" cy="2445553"/>
          </a:xfrm>
          <a:prstGeom prst="rect">
            <a:avLst/>
          </a:prstGeom>
        </p:spPr>
      </p:pic>
      <p:pic>
        <p:nvPicPr>
          <p:cNvPr id="6" name="Imagen 5"/>
          <p:cNvPicPr>
            <a:picLocks noChangeAspect="1"/>
          </p:cNvPicPr>
          <p:nvPr/>
        </p:nvPicPr>
        <p:blipFill>
          <a:blip r:embed="rId4"/>
          <a:stretch>
            <a:fillRect/>
          </a:stretch>
        </p:blipFill>
        <p:spPr>
          <a:xfrm>
            <a:off x="9230908" y="306050"/>
            <a:ext cx="2691686" cy="1893686"/>
          </a:xfrm>
          <a:prstGeom prst="rect">
            <a:avLst/>
          </a:prstGeom>
        </p:spPr>
      </p:pic>
    </p:spTree>
    <p:extLst>
      <p:ext uri="{BB962C8B-B14F-4D97-AF65-F5344CB8AC3E}">
        <p14:creationId xmlns:p14="http://schemas.microsoft.com/office/powerpoint/2010/main" val="3722381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044000" y="1325156"/>
            <a:ext cx="10515600" cy="4351338"/>
          </a:xfrm>
        </p:spPr>
        <p:txBody>
          <a:bodyPr/>
          <a:lstStyle/>
          <a:p>
            <a:pPr marL="0" indent="0">
              <a:buNone/>
            </a:pPr>
            <a:r>
              <a:rPr lang="es-ES" sz="2000" dirty="0">
                <a:latin typeface="+mj-lt"/>
              </a:rPr>
              <a:t>2. Tiras entre nervios prolongados</a:t>
            </a:r>
          </a:p>
          <a:p>
            <a:endParaRPr lang="ca-ES" dirty="0"/>
          </a:p>
        </p:txBody>
      </p:sp>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400" y="2540681"/>
            <a:ext cx="4842283" cy="2921226"/>
          </a:xfrm>
          <a:prstGeom prst="rect">
            <a:avLst/>
          </a:prstGeom>
        </p:spPr>
      </p:pic>
      <p:pic>
        <p:nvPicPr>
          <p:cNvPr id="9" name="Imagen 8" descr="Imagen que contiene pastel, tabla, pieza, traje&#10;&#10;Descripción generada automáticamente">
            <a:extLst>
              <a:ext uri="{FF2B5EF4-FFF2-40B4-BE49-F238E27FC236}">
                <a16:creationId xmlns:a16="http://schemas.microsoft.com/office/drawing/2014/main" id="{A05D25E2-40A7-460B-0032-ACE0FF5782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09268" y="2208362"/>
            <a:ext cx="5850332" cy="3045472"/>
          </a:xfrm>
          <a:prstGeom prst="rect">
            <a:avLst/>
          </a:prstGeom>
        </p:spPr>
      </p:pic>
      <p:sp>
        <p:nvSpPr>
          <p:cNvPr id="7" name="Título 1"/>
          <p:cNvSpPr>
            <a:spLocks noGrp="1"/>
          </p:cNvSpPr>
          <p:nvPr>
            <p:ph type="title"/>
          </p:nvPr>
        </p:nvSpPr>
        <p:spPr>
          <a:xfrm>
            <a:off x="1044000" y="468310"/>
            <a:ext cx="10721400" cy="856846"/>
          </a:xfrm>
        </p:spPr>
        <p:txBody>
          <a:bodyPr>
            <a:normAutofit/>
          </a:bodyPr>
          <a:lstStyle/>
          <a:p>
            <a:r>
              <a:rPr lang="es-ES" sz="3000" dirty="0">
                <a:solidFill>
                  <a:prstClr val="black"/>
                </a:solidFill>
                <a:effectLst>
                  <a:outerShdw blurRad="38100" dist="38100" dir="2700000" algn="tl">
                    <a:srgbClr val="000000">
                      <a:alpha val="43137"/>
                    </a:srgbClr>
                  </a:outerShdw>
                </a:effectLst>
              </a:rPr>
              <a:t>Fragmentos en </a:t>
            </a:r>
            <a:r>
              <a:rPr lang="es-ES" sz="3000" dirty="0" smtClean="0">
                <a:solidFill>
                  <a:prstClr val="black"/>
                </a:solidFill>
                <a:effectLst>
                  <a:outerShdw blurRad="38100" dist="38100" dir="2700000" algn="tl">
                    <a:srgbClr val="000000">
                      <a:alpha val="43137"/>
                    </a:srgbClr>
                  </a:outerShdw>
                </a:effectLst>
              </a:rPr>
              <a:t>refuerzos</a:t>
            </a:r>
            <a:endParaRPr lang="es-ES" sz="3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13443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059173" y="1336768"/>
            <a:ext cx="10515600" cy="4351338"/>
          </a:xfrm>
        </p:spPr>
        <p:txBody>
          <a:bodyPr>
            <a:normAutofit/>
          </a:bodyPr>
          <a:lstStyle/>
          <a:p>
            <a:pPr marL="0" indent="0">
              <a:buNone/>
            </a:pPr>
            <a:r>
              <a:rPr lang="es-ES" sz="2000" dirty="0">
                <a:latin typeface="+mj-lt"/>
              </a:rPr>
              <a:t>3. Tiras superpuestas prolongadas</a:t>
            </a: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6859" y="2600774"/>
            <a:ext cx="4718069" cy="2811013"/>
          </a:xfrm>
          <a:prstGeom prst="rect">
            <a:avLst/>
          </a:prstGeom>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7560" y="2801569"/>
            <a:ext cx="6184646" cy="2130627"/>
          </a:xfrm>
          <a:prstGeom prst="rect">
            <a:avLst/>
          </a:prstGeom>
        </p:spPr>
      </p:pic>
      <p:pic>
        <p:nvPicPr>
          <p:cNvPr id="8" name="Imagen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97560" y="3308318"/>
            <a:ext cx="3548619" cy="3247757"/>
          </a:xfrm>
          <a:prstGeom prst="rect">
            <a:avLst/>
          </a:prstGeom>
        </p:spPr>
      </p:pic>
      <p:sp>
        <p:nvSpPr>
          <p:cNvPr id="9" name="Título 1"/>
          <p:cNvSpPr>
            <a:spLocks noGrp="1"/>
          </p:cNvSpPr>
          <p:nvPr>
            <p:ph type="title"/>
          </p:nvPr>
        </p:nvSpPr>
        <p:spPr>
          <a:xfrm>
            <a:off x="1059173" y="417771"/>
            <a:ext cx="10896600" cy="822353"/>
          </a:xfrm>
        </p:spPr>
        <p:txBody>
          <a:bodyPr>
            <a:normAutofit/>
          </a:bodyPr>
          <a:lstStyle/>
          <a:p>
            <a:r>
              <a:rPr lang="es-ES" sz="3000" dirty="0">
                <a:solidFill>
                  <a:prstClr val="black"/>
                </a:solidFill>
                <a:effectLst>
                  <a:outerShdw blurRad="38100" dist="38100" dir="2700000" algn="tl">
                    <a:srgbClr val="000000">
                      <a:alpha val="43137"/>
                    </a:srgbClr>
                  </a:outerShdw>
                </a:effectLst>
              </a:rPr>
              <a:t>Fragmentos en </a:t>
            </a:r>
            <a:r>
              <a:rPr lang="es-ES" sz="3000" dirty="0" smtClean="0">
                <a:solidFill>
                  <a:prstClr val="black"/>
                </a:solidFill>
                <a:effectLst>
                  <a:outerShdw blurRad="38100" dist="38100" dir="2700000" algn="tl">
                    <a:srgbClr val="000000">
                      <a:alpha val="43137"/>
                    </a:srgbClr>
                  </a:outerShdw>
                </a:effectLst>
              </a:rPr>
              <a:t>refuerzos</a:t>
            </a:r>
            <a:endParaRPr lang="es-ES" sz="3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53552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010728" y="1325563"/>
            <a:ext cx="10515600" cy="4351338"/>
          </a:xfrm>
        </p:spPr>
        <p:txBody>
          <a:bodyPr>
            <a:normAutofit/>
          </a:bodyPr>
          <a:lstStyle/>
          <a:p>
            <a:pPr marL="0" indent="0">
              <a:buNone/>
            </a:pPr>
            <a:r>
              <a:rPr lang="es-ES" sz="2000" dirty="0">
                <a:latin typeface="+mj-lt"/>
              </a:rPr>
              <a:t>4. Pieza única </a:t>
            </a:r>
          </a:p>
          <a:p>
            <a:endParaRPr lang="ca-ES" sz="2400" dirty="0"/>
          </a:p>
        </p:txBody>
      </p:sp>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27" y="2622430"/>
            <a:ext cx="4122295" cy="2693370"/>
          </a:xfrm>
          <a:prstGeom prst="rect">
            <a:avLst/>
          </a:prstGeom>
        </p:spPr>
      </p:pic>
      <p:pic>
        <p:nvPicPr>
          <p:cNvPr id="7" name="Imagen 6" descr="Imagen que contiene tabla, cama&#10;&#10;Descripción generada automáticamente">
            <a:extLst>
              <a:ext uri="{FF2B5EF4-FFF2-40B4-BE49-F238E27FC236}">
                <a16:creationId xmlns:a16="http://schemas.microsoft.com/office/drawing/2014/main" id="{86D38E5B-C1AF-BA15-F22E-A6BECDC8E3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8410" y="1820736"/>
            <a:ext cx="5657918" cy="4541376"/>
          </a:xfrm>
          <a:prstGeom prst="rect">
            <a:avLst/>
          </a:prstGeom>
        </p:spPr>
      </p:pic>
      <p:sp>
        <p:nvSpPr>
          <p:cNvPr id="8" name="Título 1"/>
          <p:cNvSpPr>
            <a:spLocks noGrp="1"/>
          </p:cNvSpPr>
          <p:nvPr>
            <p:ph type="title"/>
          </p:nvPr>
        </p:nvSpPr>
        <p:spPr>
          <a:xfrm>
            <a:off x="1010727" y="499103"/>
            <a:ext cx="10771909" cy="790344"/>
          </a:xfrm>
        </p:spPr>
        <p:txBody>
          <a:bodyPr>
            <a:normAutofit/>
          </a:bodyPr>
          <a:lstStyle/>
          <a:p>
            <a:r>
              <a:rPr lang="es-ES" sz="3000" dirty="0">
                <a:solidFill>
                  <a:prstClr val="black"/>
                </a:solidFill>
                <a:effectLst>
                  <a:outerShdw blurRad="38100" dist="38100" dir="2700000" algn="tl">
                    <a:srgbClr val="000000">
                      <a:alpha val="43137"/>
                    </a:srgbClr>
                  </a:outerShdw>
                </a:effectLst>
              </a:rPr>
              <a:t>Fragmentos en </a:t>
            </a:r>
            <a:r>
              <a:rPr lang="es-ES" sz="3000" dirty="0" smtClean="0">
                <a:solidFill>
                  <a:prstClr val="black"/>
                </a:solidFill>
                <a:effectLst>
                  <a:outerShdw blurRad="38100" dist="38100" dir="2700000" algn="tl">
                    <a:srgbClr val="000000">
                      <a:alpha val="43137"/>
                    </a:srgbClr>
                  </a:outerShdw>
                </a:effectLst>
              </a:rPr>
              <a:t>refuerzos</a:t>
            </a:r>
            <a:endParaRPr lang="es-ES" sz="3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84731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043163" y="1299297"/>
            <a:ext cx="10515600" cy="4091753"/>
          </a:xfrm>
        </p:spPr>
        <p:txBody>
          <a:bodyPr/>
          <a:lstStyle/>
          <a:p>
            <a:pPr marL="0" lvl="0" indent="0">
              <a:buNone/>
            </a:pPr>
            <a:r>
              <a:rPr lang="es-ES" sz="2000" dirty="0">
                <a:solidFill>
                  <a:prstClr val="black"/>
                </a:solidFill>
                <a:latin typeface="Calibri Light" panose="020F0302020204030204"/>
              </a:rPr>
              <a:t>5. Peine</a:t>
            </a:r>
          </a:p>
          <a:p>
            <a:endParaRPr lang="es-ES" dirty="0"/>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163" y="2579794"/>
            <a:ext cx="4285859" cy="2520256"/>
          </a:xfrm>
          <a:prstGeom prst="rect">
            <a:avLst/>
          </a:prstGeom>
        </p:spPr>
      </p:pic>
      <p:pic>
        <p:nvPicPr>
          <p:cNvPr id="8" name="Imagen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02209" y="2288794"/>
            <a:ext cx="5620847" cy="4253614"/>
          </a:xfrm>
          <a:prstGeom prst="rect">
            <a:avLst/>
          </a:prstGeom>
        </p:spPr>
      </p:pic>
      <p:sp>
        <p:nvSpPr>
          <p:cNvPr id="9" name="Título 1"/>
          <p:cNvSpPr>
            <a:spLocks noGrp="1"/>
          </p:cNvSpPr>
          <p:nvPr>
            <p:ph type="title"/>
          </p:nvPr>
        </p:nvSpPr>
        <p:spPr>
          <a:xfrm>
            <a:off x="1043163" y="411091"/>
            <a:ext cx="10805160" cy="888206"/>
          </a:xfrm>
        </p:spPr>
        <p:txBody>
          <a:bodyPr>
            <a:normAutofit/>
          </a:bodyPr>
          <a:lstStyle/>
          <a:p>
            <a:r>
              <a:rPr lang="es-ES" sz="3000" dirty="0">
                <a:solidFill>
                  <a:prstClr val="black"/>
                </a:solidFill>
                <a:effectLst>
                  <a:outerShdw blurRad="38100" dist="38100" dir="2700000" algn="tl">
                    <a:srgbClr val="000000">
                      <a:alpha val="43137"/>
                    </a:srgbClr>
                  </a:outerShdw>
                </a:effectLst>
              </a:rPr>
              <a:t>Fragmentos en </a:t>
            </a:r>
            <a:r>
              <a:rPr lang="es-ES" sz="3000" dirty="0" smtClean="0">
                <a:solidFill>
                  <a:prstClr val="black"/>
                </a:solidFill>
                <a:effectLst>
                  <a:outerShdw blurRad="38100" dist="38100" dir="2700000" algn="tl">
                    <a:srgbClr val="000000">
                      <a:alpha val="43137"/>
                    </a:srgbClr>
                  </a:outerShdw>
                </a:effectLst>
              </a:rPr>
              <a:t>refuerzos</a:t>
            </a:r>
            <a:endParaRPr lang="es-ES" sz="3000" dirty="0">
              <a:effectLst>
                <a:outerShdw blurRad="38100" dist="38100" dir="2700000" algn="tl">
                  <a:srgbClr val="000000">
                    <a:alpha val="43137"/>
                  </a:srgbClr>
                </a:outerShdw>
              </a:effectLst>
            </a:endParaRPr>
          </a:p>
        </p:txBody>
      </p:sp>
      <p:pic>
        <p:nvPicPr>
          <p:cNvPr id="7" name="Imagen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753237">
            <a:off x="2406585" y="1301525"/>
            <a:ext cx="1318791" cy="854154"/>
          </a:xfrm>
          <a:prstGeom prst="rect">
            <a:avLst/>
          </a:prstGeom>
        </p:spPr>
      </p:pic>
    </p:spTree>
    <p:extLst>
      <p:ext uri="{BB962C8B-B14F-4D97-AF65-F5344CB8AC3E}">
        <p14:creationId xmlns:p14="http://schemas.microsoft.com/office/powerpoint/2010/main" val="1841464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51559" y="167983"/>
            <a:ext cx="10515600" cy="1325563"/>
          </a:xfrm>
        </p:spPr>
        <p:txBody>
          <a:bodyPr>
            <a:normAutofit/>
          </a:bodyPr>
          <a:lstStyle/>
          <a:p>
            <a:r>
              <a:rPr lang="es-ES" sz="3000" dirty="0">
                <a:solidFill>
                  <a:prstClr val="black"/>
                </a:solidFill>
                <a:effectLst>
                  <a:outerShdw blurRad="38100" dist="38100" dir="2700000" algn="tl">
                    <a:srgbClr val="000000">
                      <a:alpha val="43137"/>
                    </a:srgbClr>
                  </a:outerShdw>
                </a:effectLst>
              </a:rPr>
              <a:t>Fragmentos en </a:t>
            </a:r>
            <a:r>
              <a:rPr lang="es-ES" sz="3000" dirty="0" smtClean="0">
                <a:solidFill>
                  <a:prstClr val="black"/>
                </a:solidFill>
                <a:effectLst>
                  <a:outerShdw blurRad="38100" dist="38100" dir="2700000" algn="tl">
                    <a:srgbClr val="000000">
                      <a:alpha val="43137"/>
                    </a:srgbClr>
                  </a:outerShdw>
                </a:effectLst>
              </a:rPr>
              <a:t>refuerzos</a:t>
            </a:r>
            <a:endParaRPr lang="es-ES" sz="3000" dirty="0">
              <a:effectLst>
                <a:outerShdw blurRad="38100" dist="38100" dir="2700000" algn="tl">
                  <a:srgbClr val="000000">
                    <a:alpha val="43137"/>
                  </a:srgbClr>
                </a:outerShdw>
              </a:effectLst>
            </a:endParaRPr>
          </a:p>
        </p:txBody>
      </p:sp>
      <p:pic>
        <p:nvPicPr>
          <p:cNvPr id="4" name="Marcador de contenido 3"/>
          <p:cNvPicPr>
            <a:picLocks noGrp="1" noChangeAspect="1"/>
          </p:cNvPicPr>
          <p:nvPr>
            <p:ph idx="1"/>
          </p:nvPr>
        </p:nvPicPr>
        <p:blipFill>
          <a:blip r:embed="rId2"/>
          <a:stretch>
            <a:fillRect/>
          </a:stretch>
        </p:blipFill>
        <p:spPr>
          <a:xfrm>
            <a:off x="1295089" y="2274471"/>
            <a:ext cx="4207935" cy="2919211"/>
          </a:xfrm>
          <a:prstGeom prst="rect">
            <a:avLst/>
          </a:prstGeom>
        </p:spPr>
      </p:pic>
      <p:pic>
        <p:nvPicPr>
          <p:cNvPr id="5" name="Imagen 4"/>
          <p:cNvPicPr>
            <a:picLocks noChangeAspect="1"/>
          </p:cNvPicPr>
          <p:nvPr/>
        </p:nvPicPr>
        <p:blipFill rotWithShape="1">
          <a:blip r:embed="rId3"/>
          <a:srcRect t="-1" b="3035"/>
          <a:stretch/>
        </p:blipFill>
        <p:spPr>
          <a:xfrm>
            <a:off x="6489996" y="2294647"/>
            <a:ext cx="3931305" cy="2921624"/>
          </a:xfrm>
          <a:prstGeom prst="rect">
            <a:avLst/>
          </a:prstGeom>
        </p:spPr>
      </p:pic>
      <p:sp>
        <p:nvSpPr>
          <p:cNvPr id="8" name="CuadroTexto 7"/>
          <p:cNvSpPr txBox="1"/>
          <p:nvPr/>
        </p:nvSpPr>
        <p:spPr>
          <a:xfrm>
            <a:off x="1295089" y="5340487"/>
            <a:ext cx="4207936" cy="276999"/>
          </a:xfrm>
          <a:prstGeom prst="rect">
            <a:avLst/>
          </a:prstGeom>
          <a:noFill/>
        </p:spPr>
        <p:txBody>
          <a:bodyPr wrap="square" rtlCol="0">
            <a:spAutoFit/>
          </a:bodyPr>
          <a:lstStyle/>
          <a:p>
            <a:r>
              <a:rPr lang="es-ES" sz="1200" dirty="0">
                <a:latin typeface="Arial" panose="020B0604020202020204" pitchFamily="34" charset="0"/>
                <a:cs typeface="Arial" panose="020B0604020202020204" pitchFamily="34" charset="0"/>
              </a:rPr>
              <a:t>Refuerzos en libros sin guarda</a:t>
            </a:r>
          </a:p>
        </p:txBody>
      </p:sp>
      <p:sp>
        <p:nvSpPr>
          <p:cNvPr id="9" name="CuadroTexto 8"/>
          <p:cNvSpPr txBox="1"/>
          <p:nvPr/>
        </p:nvSpPr>
        <p:spPr>
          <a:xfrm>
            <a:off x="6489996" y="5340488"/>
            <a:ext cx="4292580" cy="276999"/>
          </a:xfrm>
          <a:prstGeom prst="rect">
            <a:avLst/>
          </a:prstGeom>
          <a:noFill/>
        </p:spPr>
        <p:txBody>
          <a:bodyPr wrap="square" rtlCol="0">
            <a:spAutoFit/>
          </a:bodyPr>
          <a:lstStyle/>
          <a:p>
            <a:r>
              <a:rPr lang="es-ES" sz="1200" dirty="0">
                <a:latin typeface="Arial" panose="020B0604020202020204" pitchFamily="34" charset="0"/>
                <a:cs typeface="Arial" panose="020B0604020202020204" pitchFamily="34" charset="0"/>
              </a:rPr>
              <a:t>Refuerzos en libros con guarda sin adherir</a:t>
            </a:r>
          </a:p>
        </p:txBody>
      </p:sp>
    </p:spTree>
    <p:extLst>
      <p:ext uri="{BB962C8B-B14F-4D97-AF65-F5344CB8AC3E}">
        <p14:creationId xmlns:p14="http://schemas.microsoft.com/office/powerpoint/2010/main" val="1464376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cstate="print">
            <a:extLst>
              <a:ext uri="{28A0092B-C50C-407E-A947-70E740481C1C}">
                <a14:useLocalDpi xmlns:a14="http://schemas.microsoft.com/office/drawing/2010/main" val="0"/>
              </a:ext>
            </a:extLst>
          </a:blip>
          <a:srcRect l="9014" t="4363" r="7549" b="6182"/>
          <a:stretch/>
        </p:blipFill>
        <p:spPr>
          <a:xfrm>
            <a:off x="6557191" y="2147679"/>
            <a:ext cx="4856183" cy="3413203"/>
          </a:xfrm>
          <a:prstGeom prst="rect">
            <a:avLst/>
          </a:prstGeom>
        </p:spPr>
      </p:pic>
      <p:sp>
        <p:nvSpPr>
          <p:cNvPr id="11" name="Título 1"/>
          <p:cNvSpPr txBox="1">
            <a:spLocks/>
          </p:cNvSpPr>
          <p:nvPr/>
        </p:nvSpPr>
        <p:spPr>
          <a:xfrm>
            <a:off x="1041268" y="214331"/>
            <a:ext cx="10515600" cy="118424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000" dirty="0">
                <a:solidFill>
                  <a:prstClr val="black"/>
                </a:solidFill>
                <a:effectLst>
                  <a:outerShdw blurRad="38100" dist="38100" dir="2700000" algn="tl">
                    <a:srgbClr val="000000">
                      <a:alpha val="43137"/>
                    </a:srgbClr>
                  </a:outerShdw>
                </a:effectLst>
              </a:rPr>
              <a:t>Fragmentos en </a:t>
            </a:r>
            <a:r>
              <a:rPr lang="es-ES" sz="3000" dirty="0" smtClean="0">
                <a:solidFill>
                  <a:prstClr val="black"/>
                </a:solidFill>
                <a:effectLst>
                  <a:outerShdw blurRad="38100" dist="38100" dir="2700000" algn="tl">
                    <a:srgbClr val="000000">
                      <a:alpha val="43137"/>
                    </a:srgbClr>
                  </a:outerShdw>
                </a:effectLst>
              </a:rPr>
              <a:t>refuerzos</a:t>
            </a:r>
            <a:endParaRPr lang="es-ES" sz="3000" dirty="0">
              <a:effectLst>
                <a:outerShdw blurRad="38100" dist="38100" dir="2700000" algn="tl">
                  <a:srgbClr val="000000">
                    <a:alpha val="43137"/>
                  </a:srgbClr>
                </a:outerShdw>
              </a:effectLst>
            </a:endParaRPr>
          </a:p>
        </p:txBody>
      </p:sp>
      <p:pic>
        <p:nvPicPr>
          <p:cNvPr id="14" name="Imagen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449" y="1965025"/>
            <a:ext cx="5892742" cy="3923606"/>
          </a:xfrm>
          <a:prstGeom prst="rect">
            <a:avLst/>
          </a:prstGeom>
        </p:spPr>
      </p:pic>
    </p:spTree>
    <p:extLst>
      <p:ext uri="{BB962C8B-B14F-4D97-AF65-F5344CB8AC3E}">
        <p14:creationId xmlns:p14="http://schemas.microsoft.com/office/powerpoint/2010/main" val="4169412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973267" y="177281"/>
            <a:ext cx="10996353" cy="1325563"/>
          </a:xfrm>
        </p:spPr>
        <p:txBody>
          <a:bodyPr>
            <a:normAutofit/>
          </a:bodyPr>
          <a:lstStyle/>
          <a:p>
            <a:r>
              <a:rPr lang="es-ES" sz="3000" dirty="0">
                <a:solidFill>
                  <a:prstClr val="black"/>
                </a:solidFill>
                <a:effectLst>
                  <a:outerShdw blurRad="38100" dist="38100" dir="2700000" algn="tl">
                    <a:srgbClr val="000000">
                      <a:alpha val="43137"/>
                    </a:srgbClr>
                  </a:outerShdw>
                </a:effectLst>
              </a:rPr>
              <a:t>Fragmentos en guardas </a:t>
            </a:r>
            <a:endParaRPr lang="es-ES" sz="3000" dirty="0">
              <a:effectLst>
                <a:outerShdw blurRad="38100" dist="38100" dir="2700000" algn="tl">
                  <a:srgbClr val="000000">
                    <a:alpha val="43137"/>
                  </a:srgbClr>
                </a:outerShdw>
              </a:effectLst>
            </a:endParaRPr>
          </a:p>
        </p:txBody>
      </p:sp>
      <p:pic>
        <p:nvPicPr>
          <p:cNvPr id="7" name="Imagen 6" descr="Caja de madera&#10;&#10;Descripción generada automáticamente con confianza baja">
            <a:extLst>
              <a:ext uri="{FF2B5EF4-FFF2-40B4-BE49-F238E27FC236}">
                <a16:creationId xmlns:a16="http://schemas.microsoft.com/office/drawing/2014/main" id="{0BE68FB2-1E2C-8984-88A2-15C1675887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3267" y="1895343"/>
            <a:ext cx="5011346" cy="3840813"/>
          </a:xfrm>
          <a:prstGeom prst="rect">
            <a:avLst/>
          </a:prstGeom>
        </p:spPr>
      </p:pic>
      <p:pic>
        <p:nvPicPr>
          <p:cNvPr id="9" name="Imagen 8" descr="Imagen que contiene texto, viejo, cubierto, abrir&#10;&#10;Descripción generada automáticamente">
            <a:extLst>
              <a:ext uri="{FF2B5EF4-FFF2-40B4-BE49-F238E27FC236}">
                <a16:creationId xmlns:a16="http://schemas.microsoft.com/office/drawing/2014/main" id="{91320155-6C70-5673-FC7E-522E67BF55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2597" y="1895343"/>
            <a:ext cx="5290147" cy="3872486"/>
          </a:xfrm>
          <a:prstGeom prst="rect">
            <a:avLst/>
          </a:prstGeom>
        </p:spPr>
      </p:pic>
    </p:spTree>
    <p:extLst>
      <p:ext uri="{BB962C8B-B14F-4D97-AF65-F5344CB8AC3E}">
        <p14:creationId xmlns:p14="http://schemas.microsoft.com/office/powerpoint/2010/main" val="4231578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46386" y="184504"/>
            <a:ext cx="10755284" cy="1325563"/>
          </a:xfrm>
        </p:spPr>
        <p:txBody>
          <a:bodyPr>
            <a:normAutofit/>
          </a:bodyPr>
          <a:lstStyle/>
          <a:p>
            <a:r>
              <a:rPr lang="es-ES" sz="3000" dirty="0">
                <a:effectLst>
                  <a:outerShdw blurRad="38100" dist="38100" dir="2700000" algn="tl">
                    <a:srgbClr val="000000">
                      <a:alpha val="43137"/>
                    </a:srgbClr>
                  </a:outerShdw>
                </a:effectLst>
              </a:rPr>
              <a:t>Fragmentos en </a:t>
            </a:r>
            <a:r>
              <a:rPr lang="es-ES" sz="3000" dirty="0" smtClean="0">
                <a:effectLst>
                  <a:outerShdw blurRad="38100" dist="38100" dir="2700000" algn="tl">
                    <a:srgbClr val="000000">
                      <a:alpha val="43137"/>
                    </a:srgbClr>
                  </a:outerShdw>
                </a:effectLst>
              </a:rPr>
              <a:t>cubiertas</a:t>
            </a:r>
            <a:endParaRPr lang="es-ES" sz="3000" dirty="0">
              <a:effectLst>
                <a:outerShdw blurRad="38100" dist="38100" dir="2700000" algn="tl">
                  <a:srgbClr val="000000">
                    <a:alpha val="43137"/>
                  </a:srgbClr>
                </a:outerShdw>
              </a:effectLst>
            </a:endParaRPr>
          </a:p>
        </p:txBody>
      </p:sp>
      <p:pic>
        <p:nvPicPr>
          <p:cNvPr id="5" name="Imagen 4" descr="Imagen que contiene firmar, alimentos, tabla, puesto&#10;&#10;Descripción generada automáticamente">
            <a:extLst>
              <a:ext uri="{FF2B5EF4-FFF2-40B4-BE49-F238E27FC236}">
                <a16:creationId xmlns:a16="http://schemas.microsoft.com/office/drawing/2014/main" id="{8627F963-AEE5-5F34-4BB7-B863B0FFD7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517" y="1561555"/>
            <a:ext cx="3307884" cy="4686169"/>
          </a:xfrm>
          <a:prstGeom prst="rect">
            <a:avLst/>
          </a:prstGeom>
        </p:spPr>
      </p:pic>
      <p:pic>
        <p:nvPicPr>
          <p:cNvPr id="8" name="Imagen 7" descr="Imagen que contiene alimentos&#10;&#10;Descripción generada automáticamente">
            <a:extLst>
              <a:ext uri="{FF2B5EF4-FFF2-40B4-BE49-F238E27FC236}">
                <a16:creationId xmlns:a16="http://schemas.microsoft.com/office/drawing/2014/main" id="{20AACEEB-9EBD-3A62-7484-1166D2D3EC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1211" y="1510067"/>
            <a:ext cx="7114649" cy="4743099"/>
          </a:xfrm>
          <a:prstGeom prst="rect">
            <a:avLst/>
          </a:prstGeom>
        </p:spPr>
      </p:pic>
    </p:spTree>
    <p:extLst>
      <p:ext uri="{BB962C8B-B14F-4D97-AF65-F5344CB8AC3E}">
        <p14:creationId xmlns:p14="http://schemas.microsoft.com/office/powerpoint/2010/main" val="42074908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37705" y="198642"/>
            <a:ext cx="10607955" cy="1325563"/>
          </a:xfrm>
        </p:spPr>
        <p:txBody>
          <a:bodyPr>
            <a:normAutofit/>
          </a:bodyPr>
          <a:lstStyle/>
          <a:p>
            <a:r>
              <a:rPr lang="es-ES" sz="3000" dirty="0">
                <a:solidFill>
                  <a:prstClr val="black"/>
                </a:solidFill>
                <a:effectLst>
                  <a:outerShdw blurRad="38100" dist="38100" dir="2700000" algn="tl">
                    <a:srgbClr val="000000">
                      <a:alpha val="43137"/>
                    </a:srgbClr>
                  </a:outerShdw>
                </a:effectLst>
              </a:rPr>
              <a:t>Fragmentos en cubierta y </a:t>
            </a:r>
            <a:r>
              <a:rPr lang="es-ES" sz="3000" dirty="0" smtClean="0">
                <a:solidFill>
                  <a:prstClr val="black"/>
                </a:solidFill>
                <a:effectLst>
                  <a:outerShdw blurRad="38100" dist="38100" dir="2700000" algn="tl">
                    <a:srgbClr val="000000">
                      <a:alpha val="43137"/>
                    </a:srgbClr>
                  </a:outerShdw>
                </a:effectLst>
              </a:rPr>
              <a:t>refuerzos</a:t>
            </a:r>
            <a:endParaRPr lang="es-ES" sz="3000" dirty="0">
              <a:effectLst>
                <a:outerShdw blurRad="38100" dist="38100" dir="2700000" algn="tl">
                  <a:srgbClr val="000000">
                    <a:alpha val="43137"/>
                  </a:srgbClr>
                </a:outerShdw>
              </a:effectLst>
            </a:endParaRPr>
          </a:p>
        </p:txBody>
      </p:sp>
      <p:pic>
        <p:nvPicPr>
          <p:cNvPr id="4" name="Imagen 3" descr="Una bolsa de papel&#10;&#10;Descripción generada automáticamente con confianza baja">
            <a:extLst>
              <a:ext uri="{FF2B5EF4-FFF2-40B4-BE49-F238E27FC236}">
                <a16:creationId xmlns:a16="http://schemas.microsoft.com/office/drawing/2014/main" id="{87E915D8-225A-65B0-F206-98AD969DFD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6735" y="1093144"/>
            <a:ext cx="6216535" cy="5268722"/>
          </a:xfrm>
          <a:prstGeom prst="rect">
            <a:avLst/>
          </a:prstGeom>
        </p:spPr>
      </p:pic>
    </p:spTree>
    <p:extLst>
      <p:ext uri="{BB962C8B-B14F-4D97-AF65-F5344CB8AC3E}">
        <p14:creationId xmlns:p14="http://schemas.microsoft.com/office/powerpoint/2010/main" val="3892390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D89FD917-7954-A672-6961-CAEC5B454DD5}"/>
              </a:ext>
            </a:extLst>
          </p:cNvPr>
          <p:cNvPicPr>
            <a:picLocks noChangeAspect="1"/>
          </p:cNvPicPr>
          <p:nvPr/>
        </p:nvPicPr>
        <p:blipFill>
          <a:blip r:embed="rId2"/>
          <a:stretch>
            <a:fillRect/>
          </a:stretch>
        </p:blipFill>
        <p:spPr>
          <a:xfrm>
            <a:off x="6932167" y="3156869"/>
            <a:ext cx="4090001" cy="1948774"/>
          </a:xfrm>
          <a:prstGeom prst="rect">
            <a:avLst/>
          </a:prstGeom>
        </p:spPr>
      </p:pic>
      <p:sp>
        <p:nvSpPr>
          <p:cNvPr id="11" name="Título 1"/>
          <p:cNvSpPr txBox="1">
            <a:spLocks/>
          </p:cNvSpPr>
          <p:nvPr/>
        </p:nvSpPr>
        <p:spPr>
          <a:xfrm>
            <a:off x="1095555" y="269883"/>
            <a:ext cx="10753203" cy="118424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000" dirty="0">
                <a:solidFill>
                  <a:prstClr val="black"/>
                </a:solidFill>
                <a:effectLst>
                  <a:outerShdw blurRad="38100" dist="38100" dir="2700000" algn="tl">
                    <a:srgbClr val="000000">
                      <a:alpha val="43137"/>
                    </a:srgbClr>
                  </a:outerShdw>
                </a:effectLst>
              </a:rPr>
              <a:t>Fragmentos en </a:t>
            </a:r>
            <a:r>
              <a:rPr lang="es-ES" sz="3000" dirty="0" smtClean="0">
                <a:solidFill>
                  <a:prstClr val="black"/>
                </a:solidFill>
                <a:effectLst>
                  <a:outerShdw blurRad="38100" dist="38100" dir="2700000" algn="tl">
                    <a:srgbClr val="000000">
                      <a:alpha val="43137"/>
                    </a:srgbClr>
                  </a:outerShdw>
                </a:effectLst>
              </a:rPr>
              <a:t>tapas</a:t>
            </a:r>
            <a:endParaRPr lang="es-ES" sz="3000" dirty="0">
              <a:effectLst>
                <a:outerShdw blurRad="38100" dist="38100" dir="2700000" algn="tl">
                  <a:srgbClr val="000000">
                    <a:alpha val="43137"/>
                  </a:srgbClr>
                </a:outerShdw>
              </a:effectLst>
            </a:endParaRPr>
          </a:p>
        </p:txBody>
      </p:sp>
      <p:pic>
        <p:nvPicPr>
          <p:cNvPr id="2" name="Imagen 1"/>
          <p:cNvPicPr>
            <a:picLocks noChangeAspect="1"/>
          </p:cNvPicPr>
          <p:nvPr/>
        </p:nvPicPr>
        <p:blipFill rotWithShape="1">
          <a:blip r:embed="rId3">
            <a:extLst>
              <a:ext uri="{28A0092B-C50C-407E-A947-70E740481C1C}">
                <a14:useLocalDpi xmlns:a14="http://schemas.microsoft.com/office/drawing/2010/main" val="0"/>
              </a:ext>
            </a:extLst>
          </a:blip>
          <a:srcRect l="2447" t="9781" r="8609" b="6203"/>
          <a:stretch/>
        </p:blipFill>
        <p:spPr>
          <a:xfrm>
            <a:off x="373903" y="2082762"/>
            <a:ext cx="6259484" cy="3940232"/>
          </a:xfrm>
          <a:prstGeom prst="rect">
            <a:avLst/>
          </a:prstGeom>
        </p:spPr>
      </p:pic>
    </p:spTree>
    <p:extLst>
      <p:ext uri="{BB962C8B-B14F-4D97-AF65-F5344CB8AC3E}">
        <p14:creationId xmlns:p14="http://schemas.microsoft.com/office/powerpoint/2010/main" val="1691292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pic>
        <p:nvPicPr>
          <p:cNvPr id="10" name="Imagen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4563" y="2636403"/>
            <a:ext cx="5290219" cy="4144005"/>
          </a:xfrm>
          <a:prstGeom prst="rect">
            <a:avLst/>
          </a:prstGeom>
        </p:spPr>
      </p:pic>
      <p:pic>
        <p:nvPicPr>
          <p:cNvPr id="6" name="Imagen 5"/>
          <p:cNvPicPr>
            <a:picLocks noChangeAspect="1"/>
          </p:cNvPicPr>
          <p:nvPr/>
        </p:nvPicPr>
        <p:blipFill>
          <a:blip r:embed="rId3"/>
          <a:stretch>
            <a:fillRect/>
          </a:stretch>
        </p:blipFill>
        <p:spPr>
          <a:xfrm rot="21396057" flipH="1">
            <a:off x="3548122" y="2674781"/>
            <a:ext cx="1641574" cy="761797"/>
          </a:xfrm>
          <a:prstGeom prst="rect">
            <a:avLst/>
          </a:prstGeom>
        </p:spPr>
      </p:pic>
      <p:sp>
        <p:nvSpPr>
          <p:cNvPr id="7" name="Título 1"/>
          <p:cNvSpPr txBox="1">
            <a:spLocks/>
          </p:cNvSpPr>
          <p:nvPr/>
        </p:nvSpPr>
        <p:spPr>
          <a:xfrm>
            <a:off x="1000911" y="-148014"/>
            <a:ext cx="11191089" cy="132556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es-ES" sz="3600" dirty="0">
                <a:solidFill>
                  <a:prstClr val="black"/>
                </a:solidFill>
                <a:ea typeface="+mn-ea"/>
                <a:cs typeface="+mn-cs"/>
              </a:rPr>
              <a:t/>
            </a:r>
            <a:br>
              <a:rPr lang="es-ES" sz="3600" dirty="0">
                <a:solidFill>
                  <a:prstClr val="black"/>
                </a:solidFill>
                <a:ea typeface="+mn-ea"/>
                <a:cs typeface="+mn-cs"/>
              </a:rPr>
            </a:br>
            <a:r>
              <a:rPr lang="es-ES" sz="3100" dirty="0">
                <a:solidFill>
                  <a:prstClr val="black"/>
                </a:solidFill>
                <a:effectLst>
                  <a:outerShdw blurRad="38100" dist="38100" dir="2700000" algn="tl">
                    <a:srgbClr val="000000">
                      <a:alpha val="43137"/>
                    </a:srgbClr>
                  </a:outerShdw>
                </a:effectLst>
                <a:ea typeface="+mn-ea"/>
                <a:cs typeface="+mn-cs"/>
              </a:rPr>
              <a:t>El restaurador frente a los fragmenta</a:t>
            </a:r>
            <a:endParaRPr lang="es-ES" dirty="0">
              <a:effectLst>
                <a:outerShdw blurRad="38100" dist="38100" dir="2700000" algn="tl">
                  <a:srgbClr val="000000">
                    <a:alpha val="43137"/>
                  </a:srgbClr>
                </a:outerShdw>
              </a:effectLst>
            </a:endParaRPr>
          </a:p>
        </p:txBody>
      </p:sp>
      <p:pic>
        <p:nvPicPr>
          <p:cNvPr id="3" name="Imagen 2">
            <a:extLst>
              <a:ext uri="{FF2B5EF4-FFF2-40B4-BE49-F238E27FC236}">
                <a16:creationId xmlns:a16="http://schemas.microsoft.com/office/drawing/2014/main" id="{7A0C08D1-8FDB-120D-323B-ED2F682953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02600" y="301924"/>
            <a:ext cx="3345793" cy="6254151"/>
          </a:xfrm>
          <a:prstGeom prst="rect">
            <a:avLst/>
          </a:prstGeom>
        </p:spPr>
      </p:pic>
    </p:spTree>
    <p:extLst>
      <p:ext uri="{BB962C8B-B14F-4D97-AF65-F5344CB8AC3E}">
        <p14:creationId xmlns:p14="http://schemas.microsoft.com/office/powerpoint/2010/main" val="116153007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00911" y="-137683"/>
            <a:ext cx="11191089" cy="1325563"/>
          </a:xfrm>
        </p:spPr>
        <p:txBody>
          <a:bodyPr>
            <a:normAutofit fontScale="90000"/>
          </a:bodyPr>
          <a:lstStyle/>
          <a:p>
            <a:pPr lvl="0">
              <a:lnSpc>
                <a:spcPct val="100000"/>
              </a:lnSpc>
              <a:spcBef>
                <a:spcPts val="0"/>
              </a:spcBef>
            </a:pPr>
            <a:r>
              <a:rPr lang="es-ES" sz="3600" dirty="0">
                <a:solidFill>
                  <a:prstClr val="black"/>
                </a:solidFill>
                <a:ea typeface="+mn-ea"/>
                <a:cs typeface="+mn-cs"/>
              </a:rPr>
              <a:t/>
            </a:r>
            <a:br>
              <a:rPr lang="es-ES" sz="3600" dirty="0">
                <a:solidFill>
                  <a:prstClr val="black"/>
                </a:solidFill>
                <a:ea typeface="+mn-ea"/>
                <a:cs typeface="+mn-cs"/>
              </a:rPr>
            </a:br>
            <a:r>
              <a:rPr lang="es-ES" sz="3100" dirty="0">
                <a:solidFill>
                  <a:prstClr val="black"/>
                </a:solidFill>
                <a:effectLst>
                  <a:outerShdw blurRad="38100" dist="38100" dir="2700000" algn="tl">
                    <a:srgbClr val="000000">
                      <a:alpha val="43137"/>
                    </a:srgbClr>
                  </a:outerShdw>
                </a:effectLst>
                <a:ea typeface="+mn-ea"/>
                <a:cs typeface="+mn-cs"/>
              </a:rPr>
              <a:t>El restaurador frente a los fragmenta: influencia de la arqueología del libro</a:t>
            </a:r>
            <a:endParaRPr lang="es-ES" sz="3100" dirty="0">
              <a:effectLst>
                <a:outerShdw blurRad="38100" dist="38100" dir="2700000" algn="tl">
                  <a:srgbClr val="000000">
                    <a:alpha val="43137"/>
                  </a:srgbClr>
                </a:outerShdw>
              </a:effectLst>
            </a:endParaRPr>
          </a:p>
        </p:txBody>
      </p:sp>
      <p:pic>
        <p:nvPicPr>
          <p:cNvPr id="4" name="Marcador de contenido 3"/>
          <p:cNvPicPr>
            <a:picLocks noGrp="1" noChangeAspect="1"/>
          </p:cNvPicPr>
          <p:nvPr>
            <p:ph idx="1"/>
          </p:nvPr>
        </p:nvPicPr>
        <p:blipFill>
          <a:blip r:embed="rId2"/>
          <a:stretch>
            <a:fillRect/>
          </a:stretch>
        </p:blipFill>
        <p:spPr>
          <a:xfrm>
            <a:off x="1000911" y="1616917"/>
            <a:ext cx="4640764" cy="4646706"/>
          </a:xfrm>
          <a:prstGeom prst="rect">
            <a:avLst/>
          </a:prstGeom>
        </p:spPr>
      </p:pic>
      <p:pic>
        <p:nvPicPr>
          <p:cNvPr id="8" name="Imagen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29192" y="1964254"/>
            <a:ext cx="3568282" cy="2317858"/>
          </a:xfrm>
          <a:prstGeom prst="rect">
            <a:avLst/>
          </a:prstGeom>
        </p:spPr>
      </p:pic>
      <p:sp>
        <p:nvSpPr>
          <p:cNvPr id="3" name="CuadroTexto 2">
            <a:extLst>
              <a:ext uri="{FF2B5EF4-FFF2-40B4-BE49-F238E27FC236}">
                <a16:creationId xmlns:a16="http://schemas.microsoft.com/office/drawing/2014/main" id="{A12097FF-3E6C-E27C-3B09-FAB31158B7FF}"/>
              </a:ext>
            </a:extLst>
          </p:cNvPr>
          <p:cNvSpPr txBox="1"/>
          <p:nvPr/>
        </p:nvSpPr>
        <p:spPr>
          <a:xfrm>
            <a:off x="6205767" y="4509297"/>
            <a:ext cx="4615133" cy="1754326"/>
          </a:xfrm>
          <a:prstGeom prst="rect">
            <a:avLst/>
          </a:prstGeom>
          <a:noFill/>
        </p:spPr>
        <p:txBody>
          <a:bodyPr wrap="square" rtlCol="0">
            <a:spAutoFit/>
          </a:bodyPr>
          <a:lstStyle/>
          <a:p>
            <a:pPr algn="just"/>
            <a:r>
              <a:rPr lang="es-ES" i="1" dirty="0"/>
              <a:t>“</a:t>
            </a:r>
            <a:r>
              <a:rPr lang="es-ES" i="1" dirty="0">
                <a:latin typeface="+mj-lt"/>
              </a:rPr>
              <a:t>No se puede escribir una </a:t>
            </a:r>
            <a:r>
              <a:rPr lang="es-ES" i="1" dirty="0" smtClean="0">
                <a:latin typeface="+mj-lt"/>
              </a:rPr>
              <a:t>historia </a:t>
            </a:r>
            <a:r>
              <a:rPr lang="es-ES" i="1" dirty="0">
                <a:latin typeface="+mj-lt"/>
              </a:rPr>
              <a:t>de la encuadernación estudiando únicamente las encuadernaciones finamente decoradas, como tampoco se puede escribir una </a:t>
            </a:r>
            <a:r>
              <a:rPr lang="es-ES" i="1" dirty="0" smtClean="0">
                <a:latin typeface="+mj-lt"/>
              </a:rPr>
              <a:t>historia </a:t>
            </a:r>
            <a:r>
              <a:rPr lang="es-ES" i="1" dirty="0">
                <a:latin typeface="+mj-lt"/>
              </a:rPr>
              <a:t>de la humanidad estudiando únicamente su ascenso”</a:t>
            </a:r>
          </a:p>
          <a:p>
            <a:pPr algn="r"/>
            <a:r>
              <a:rPr lang="es-ES" dirty="0">
                <a:latin typeface="+mj-lt"/>
              </a:rPr>
              <a:t>Dr. Nicholas </a:t>
            </a:r>
            <a:r>
              <a:rPr lang="es-ES" dirty="0" err="1">
                <a:latin typeface="+mj-lt"/>
              </a:rPr>
              <a:t>Pickwoad</a:t>
            </a:r>
            <a:endParaRPr lang="ca-ES-valencia" dirty="0">
              <a:latin typeface="+mj-lt"/>
            </a:endParaRPr>
          </a:p>
        </p:txBody>
      </p:sp>
    </p:spTree>
    <p:extLst>
      <p:ext uri="{BB962C8B-B14F-4D97-AF65-F5344CB8AC3E}">
        <p14:creationId xmlns:p14="http://schemas.microsoft.com/office/powerpoint/2010/main" val="10034304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00BF0B-81DB-99EF-3833-BF2AB2AEAD0B}"/>
              </a:ext>
            </a:extLst>
          </p:cNvPr>
          <p:cNvSpPr>
            <a:spLocks noGrp="1"/>
          </p:cNvSpPr>
          <p:nvPr>
            <p:ph type="title"/>
          </p:nvPr>
        </p:nvSpPr>
        <p:spPr>
          <a:xfrm>
            <a:off x="998375" y="1001615"/>
            <a:ext cx="10913225" cy="889462"/>
          </a:xfrm>
        </p:spPr>
        <p:txBody>
          <a:bodyPr>
            <a:normAutofit/>
          </a:bodyPr>
          <a:lstStyle/>
          <a:p>
            <a:r>
              <a:rPr lang="es-ES" sz="2000" dirty="0" smtClean="0">
                <a:solidFill>
                  <a:prstClr val="black"/>
                </a:solidFill>
                <a:cs typeface="Arial" panose="020B0604020202020204" pitchFamily="34" charset="0"/>
              </a:rPr>
              <a:t>Fragmentos ocultos en su </a:t>
            </a:r>
            <a:r>
              <a:rPr lang="es-ES" sz="2000" dirty="0">
                <a:solidFill>
                  <a:prstClr val="black"/>
                </a:solidFill>
                <a:cs typeface="Arial" panose="020B0604020202020204" pitchFamily="34" charset="0"/>
              </a:rPr>
              <a:t>lugar de origen </a:t>
            </a:r>
            <a:endParaRPr lang="ca-ES-valencia" sz="2000" dirty="0">
              <a:cs typeface="Arial" panose="020B0604020202020204" pitchFamily="34" charset="0"/>
            </a:endParaRPr>
          </a:p>
        </p:txBody>
      </p:sp>
      <p:pic>
        <p:nvPicPr>
          <p:cNvPr id="10" name="Imagen 9" descr="Imagen que contiene edificio, agua&#10;&#10;Descripción generada automáticamente">
            <a:extLst>
              <a:ext uri="{FF2B5EF4-FFF2-40B4-BE49-F238E27FC236}">
                <a16:creationId xmlns:a16="http://schemas.microsoft.com/office/drawing/2014/main" id="{C11A3D23-2B14-3666-B4DB-F534EECB4C6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7309" t="-5038" r="5794" b="5038"/>
          <a:stretch/>
        </p:blipFill>
        <p:spPr>
          <a:xfrm rot="5400000">
            <a:off x="127914" y="2731614"/>
            <a:ext cx="3541679" cy="2474234"/>
          </a:xfrm>
          <a:prstGeom prst="rect">
            <a:avLst/>
          </a:prstGeom>
        </p:spPr>
      </p:pic>
      <p:sp>
        <p:nvSpPr>
          <p:cNvPr id="5" name="CuadroTexto 4"/>
          <p:cNvSpPr txBox="1"/>
          <p:nvPr/>
        </p:nvSpPr>
        <p:spPr>
          <a:xfrm>
            <a:off x="4850522" y="5875571"/>
            <a:ext cx="1396538" cy="341632"/>
          </a:xfrm>
          <a:prstGeom prst="rect">
            <a:avLst/>
          </a:prstGeom>
          <a:noFill/>
        </p:spPr>
        <p:txBody>
          <a:bodyPr wrap="square" rtlCol="0">
            <a:spAutoFit/>
          </a:bodyPr>
          <a:lstStyle/>
          <a:p>
            <a:pPr lvl="0">
              <a:lnSpc>
                <a:spcPct val="90000"/>
              </a:lnSpc>
              <a:spcBef>
                <a:spcPts val="1000"/>
              </a:spcBef>
              <a:defRPr/>
            </a:pPr>
            <a:r>
              <a:rPr lang="ca-ES" dirty="0">
                <a:solidFill>
                  <a:prstClr val="black"/>
                </a:solidFill>
                <a:latin typeface="Calibri Light" panose="020F0302020204030204"/>
              </a:rPr>
              <a:t>BH Z-13/207 </a:t>
            </a:r>
          </a:p>
        </p:txBody>
      </p:sp>
      <p:pic>
        <p:nvPicPr>
          <p:cNvPr id="13" name="Imagen 12" descr="Z:\restauracio\disco\16. JORNADAS REBIUN\2026\imágenes en png\Z13 abierto delante.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35315" y="2246671"/>
            <a:ext cx="3965157" cy="3344444"/>
          </a:xfrm>
          <a:prstGeom prst="rect">
            <a:avLst/>
          </a:prstGeom>
          <a:noFill/>
          <a:ln>
            <a:noFill/>
          </a:ln>
        </p:spPr>
      </p:pic>
      <p:pic>
        <p:nvPicPr>
          <p:cNvPr id="14" name="Imagen 13" descr="Z:\restauracio\disco\16. JORNADAS REBIUN\2026\imágenes en png\8 - copia (2).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42640" y="2452547"/>
            <a:ext cx="3812302" cy="3032370"/>
          </a:xfrm>
          <a:prstGeom prst="rect">
            <a:avLst/>
          </a:prstGeom>
          <a:noFill/>
          <a:ln>
            <a:noFill/>
          </a:ln>
        </p:spPr>
      </p:pic>
      <p:sp>
        <p:nvSpPr>
          <p:cNvPr id="8" name="Título 1"/>
          <p:cNvSpPr txBox="1">
            <a:spLocks/>
          </p:cNvSpPr>
          <p:nvPr/>
        </p:nvSpPr>
        <p:spPr>
          <a:xfrm>
            <a:off x="998375" y="440145"/>
            <a:ext cx="10896600" cy="108449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000" dirty="0" smtClean="0">
                <a:effectLst>
                  <a:outerShdw blurRad="38100" dist="38100" dir="2700000" algn="tl">
                    <a:srgbClr val="000000">
                      <a:alpha val="43137"/>
                    </a:srgbClr>
                  </a:outerShdw>
                </a:effectLst>
              </a:rPr>
              <a:t>Biblioteca </a:t>
            </a:r>
            <a:r>
              <a:rPr lang="es-ES" sz="3000" dirty="0" err="1" smtClean="0">
                <a:effectLst>
                  <a:outerShdw blurRad="38100" dist="38100" dir="2700000" algn="tl">
                    <a:srgbClr val="000000">
                      <a:alpha val="43137"/>
                    </a:srgbClr>
                  </a:outerShdw>
                </a:effectLst>
              </a:rPr>
              <a:t>Històrica</a:t>
            </a:r>
            <a:r>
              <a:rPr lang="es-ES" sz="3000" dirty="0" smtClean="0">
                <a:effectLst>
                  <a:outerShdw blurRad="38100" dist="38100" dir="2700000" algn="tl">
                    <a:srgbClr val="000000">
                      <a:alpha val="43137"/>
                    </a:srgbClr>
                  </a:outerShdw>
                </a:effectLst>
              </a:rPr>
              <a:t>: casos</a:t>
            </a:r>
            <a:r>
              <a:rPr lang="es-ES" sz="3200" dirty="0"/>
              <a:t/>
            </a:r>
            <a:br>
              <a:rPr lang="es-ES" sz="3200" dirty="0"/>
            </a:br>
            <a:endParaRPr lang="es-ES" sz="3200" strike="sngStrike" dirty="0">
              <a:solidFill>
                <a:srgbClr val="FF0000"/>
              </a:solidFill>
            </a:endParaRPr>
          </a:p>
        </p:txBody>
      </p:sp>
    </p:spTree>
    <p:extLst>
      <p:ext uri="{BB962C8B-B14F-4D97-AF65-F5344CB8AC3E}">
        <p14:creationId xmlns:p14="http://schemas.microsoft.com/office/powerpoint/2010/main" val="196425844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86600" y="794191"/>
            <a:ext cx="10515600" cy="1325563"/>
          </a:xfrm>
        </p:spPr>
        <p:txBody>
          <a:bodyPr>
            <a:normAutofit/>
          </a:bodyPr>
          <a:lstStyle/>
          <a:p>
            <a:r>
              <a:rPr lang="es-ES" sz="1800" dirty="0" smtClean="0">
                <a:solidFill>
                  <a:prstClr val="black"/>
                </a:solidFill>
                <a:cs typeface="Arial" panose="020B0604020202020204" pitchFamily="34" charset="0"/>
              </a:rPr>
              <a:t>Fragmentos en su </a:t>
            </a:r>
            <a:r>
              <a:rPr lang="es-ES" sz="1800" dirty="0">
                <a:solidFill>
                  <a:prstClr val="black"/>
                </a:solidFill>
                <a:cs typeface="Arial" panose="020B0604020202020204" pitchFamily="34" charset="0"/>
              </a:rPr>
              <a:t>lugar de </a:t>
            </a:r>
            <a:r>
              <a:rPr lang="es-ES" sz="1800" dirty="0" smtClean="0">
                <a:solidFill>
                  <a:prstClr val="black"/>
                </a:solidFill>
                <a:cs typeface="Arial" panose="020B0604020202020204" pitchFamily="34" charset="0"/>
              </a:rPr>
              <a:t>origen con leve modificación de </a:t>
            </a:r>
            <a:r>
              <a:rPr lang="es-ES" sz="1800" dirty="0">
                <a:solidFill>
                  <a:prstClr val="black"/>
                </a:solidFill>
                <a:cs typeface="Arial" panose="020B0604020202020204" pitchFamily="34" charset="0"/>
              </a:rPr>
              <a:t>la estructura original</a:t>
            </a:r>
            <a:endParaRPr lang="es-ES" sz="1800" dirty="0">
              <a:cs typeface="Arial" panose="020B0604020202020204" pitchFamily="34" charset="0"/>
            </a:endParaRPr>
          </a:p>
        </p:txBody>
      </p:sp>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8347" y="4040433"/>
            <a:ext cx="3796430" cy="2273599"/>
          </a:xfrm>
          <a:prstGeom prst="rect">
            <a:avLst/>
          </a:prstGeom>
        </p:spPr>
      </p:pic>
      <p:pic>
        <p:nvPicPr>
          <p:cNvPr id="9" name="Imagen 8"/>
          <p:cNvPicPr>
            <a:picLocks noChangeAspect="1"/>
          </p:cNvPicPr>
          <p:nvPr/>
        </p:nvPicPr>
        <p:blipFill rotWithShape="1">
          <a:blip r:embed="rId3" cstate="print">
            <a:extLst>
              <a:ext uri="{28A0092B-C50C-407E-A947-70E740481C1C}">
                <a14:useLocalDpi xmlns:a14="http://schemas.microsoft.com/office/drawing/2010/main" val="0"/>
              </a:ext>
            </a:extLst>
          </a:blip>
          <a:srcRect l="2565" t="9297" r="9429" b="10080"/>
          <a:stretch/>
        </p:blipFill>
        <p:spPr>
          <a:xfrm>
            <a:off x="6344400" y="2608104"/>
            <a:ext cx="4690195" cy="2864657"/>
          </a:xfrm>
          <a:prstGeom prst="rect">
            <a:avLst/>
          </a:prstGeom>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61927" y="2032561"/>
            <a:ext cx="3549270" cy="2007872"/>
          </a:xfrm>
          <a:prstGeom prst="rect">
            <a:avLst/>
          </a:prstGeom>
        </p:spPr>
      </p:pic>
      <p:sp>
        <p:nvSpPr>
          <p:cNvPr id="6" name="CuadroTexto 5"/>
          <p:cNvSpPr txBox="1"/>
          <p:nvPr/>
        </p:nvSpPr>
        <p:spPr>
          <a:xfrm>
            <a:off x="7554897" y="5661737"/>
            <a:ext cx="3479698" cy="369332"/>
          </a:xfrm>
          <a:prstGeom prst="rect">
            <a:avLst/>
          </a:prstGeom>
          <a:noFill/>
        </p:spPr>
        <p:txBody>
          <a:bodyPr wrap="square" rtlCol="0">
            <a:spAutoFit/>
          </a:bodyPr>
          <a:lstStyle/>
          <a:p>
            <a:r>
              <a:rPr lang="es-ES" dirty="0" smtClean="0">
                <a:solidFill>
                  <a:prstClr val="black"/>
                </a:solidFill>
                <a:latin typeface="Calibri Light" panose="020F0302020204030204"/>
              </a:rPr>
              <a:t>BH HMED </a:t>
            </a:r>
            <a:r>
              <a:rPr lang="es-ES" dirty="0" err="1">
                <a:solidFill>
                  <a:prstClr val="black"/>
                </a:solidFill>
                <a:latin typeface="Calibri Light" panose="020F0302020204030204"/>
              </a:rPr>
              <a:t>Fons</a:t>
            </a:r>
            <a:r>
              <a:rPr lang="es-ES" dirty="0">
                <a:solidFill>
                  <a:prstClr val="black"/>
                </a:solidFill>
                <a:latin typeface="Calibri Light" panose="020F0302020204030204"/>
              </a:rPr>
              <a:t> </a:t>
            </a:r>
            <a:r>
              <a:rPr lang="es-ES" dirty="0" err="1" smtClean="0">
                <a:solidFill>
                  <a:prstClr val="black"/>
                </a:solidFill>
                <a:latin typeface="Calibri Light" panose="020F0302020204030204"/>
              </a:rPr>
              <a:t>Antic</a:t>
            </a:r>
            <a:r>
              <a:rPr lang="es-ES" dirty="0" smtClean="0">
                <a:solidFill>
                  <a:prstClr val="black"/>
                </a:solidFill>
                <a:latin typeface="Calibri Light" panose="020F0302020204030204"/>
              </a:rPr>
              <a:t>/213</a:t>
            </a:r>
            <a:endParaRPr lang="es-ES" dirty="0"/>
          </a:p>
        </p:txBody>
      </p:sp>
      <p:sp>
        <p:nvSpPr>
          <p:cNvPr id="10" name="Título 1"/>
          <p:cNvSpPr txBox="1">
            <a:spLocks/>
          </p:cNvSpPr>
          <p:nvPr/>
        </p:nvSpPr>
        <p:spPr>
          <a:xfrm>
            <a:off x="1086599" y="440145"/>
            <a:ext cx="10808375" cy="108449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000" dirty="0" smtClean="0">
                <a:effectLst>
                  <a:outerShdw blurRad="38100" dist="38100" dir="2700000" algn="tl">
                    <a:srgbClr val="000000">
                      <a:alpha val="43137"/>
                    </a:srgbClr>
                  </a:outerShdw>
                </a:effectLst>
              </a:rPr>
              <a:t>Biblioteca </a:t>
            </a:r>
            <a:r>
              <a:rPr lang="es-ES" sz="3000" dirty="0" err="1" smtClean="0">
                <a:effectLst>
                  <a:outerShdw blurRad="38100" dist="38100" dir="2700000" algn="tl">
                    <a:srgbClr val="000000">
                      <a:alpha val="43137"/>
                    </a:srgbClr>
                  </a:outerShdw>
                </a:effectLst>
              </a:rPr>
              <a:t>Històrica</a:t>
            </a:r>
            <a:r>
              <a:rPr lang="es-ES" sz="3000" dirty="0" smtClean="0">
                <a:effectLst>
                  <a:outerShdw blurRad="38100" dist="38100" dir="2700000" algn="tl">
                    <a:srgbClr val="000000">
                      <a:alpha val="43137"/>
                    </a:srgbClr>
                  </a:outerShdw>
                </a:effectLst>
              </a:rPr>
              <a:t>: casos</a:t>
            </a:r>
            <a:r>
              <a:rPr lang="es-ES" sz="3200" dirty="0"/>
              <a:t/>
            </a:r>
            <a:br>
              <a:rPr lang="es-ES" sz="3200" dirty="0"/>
            </a:br>
            <a:endParaRPr lang="es-ES" sz="3200" strike="sngStrike" dirty="0">
              <a:solidFill>
                <a:srgbClr val="FF0000"/>
              </a:solidFill>
            </a:endParaRPr>
          </a:p>
        </p:txBody>
      </p:sp>
    </p:spTree>
    <p:extLst>
      <p:ext uri="{BB962C8B-B14F-4D97-AF65-F5344CB8AC3E}">
        <p14:creationId xmlns:p14="http://schemas.microsoft.com/office/powerpoint/2010/main" val="164059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2"/>
          <a:stretch>
            <a:fillRect/>
          </a:stretch>
        </p:blipFill>
        <p:spPr>
          <a:xfrm>
            <a:off x="3287284" y="2082667"/>
            <a:ext cx="5236432" cy="4069846"/>
          </a:xfrm>
          <a:prstGeom prst="rect">
            <a:avLst/>
          </a:prstGeom>
        </p:spPr>
      </p:pic>
      <p:sp>
        <p:nvSpPr>
          <p:cNvPr id="6" name="CuadroTexto 5"/>
          <p:cNvSpPr txBox="1"/>
          <p:nvPr/>
        </p:nvSpPr>
        <p:spPr>
          <a:xfrm>
            <a:off x="1035698" y="1242796"/>
            <a:ext cx="8877993" cy="400110"/>
          </a:xfrm>
          <a:prstGeom prst="rect">
            <a:avLst/>
          </a:prstGeom>
          <a:noFill/>
        </p:spPr>
        <p:txBody>
          <a:bodyPr wrap="square" rtlCol="0">
            <a:spAutoFit/>
          </a:bodyPr>
          <a:lstStyle/>
          <a:p>
            <a:r>
              <a:rPr lang="es-ES" sz="2000" dirty="0" smtClean="0">
                <a:latin typeface="+mj-lt"/>
                <a:cs typeface="Arial" panose="020B0604020202020204" pitchFamily="34" charset="0"/>
              </a:rPr>
              <a:t>Fragmento extraídos y conservados como colección </a:t>
            </a:r>
            <a:r>
              <a:rPr lang="es-ES" sz="2000" dirty="0">
                <a:latin typeface="+mj-lt"/>
                <a:cs typeface="Arial" panose="020B0604020202020204" pitchFamily="34" charset="0"/>
              </a:rPr>
              <a:t>facticia</a:t>
            </a:r>
            <a:endParaRPr lang="ca-ES" sz="2000" dirty="0">
              <a:latin typeface="+mj-lt"/>
              <a:cs typeface="Arial" panose="020B0604020202020204" pitchFamily="34" charset="0"/>
            </a:endParaRPr>
          </a:p>
        </p:txBody>
      </p:sp>
      <p:sp>
        <p:nvSpPr>
          <p:cNvPr id="7" name="Título 1"/>
          <p:cNvSpPr txBox="1">
            <a:spLocks noGrp="1"/>
          </p:cNvSpPr>
          <p:nvPr>
            <p:ph type="title"/>
          </p:nvPr>
        </p:nvSpPr>
        <p:spPr>
          <a:xfrm>
            <a:off x="1035698" y="382378"/>
            <a:ext cx="1057689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000" dirty="0" smtClean="0">
                <a:effectLst>
                  <a:outerShdw blurRad="38100" dist="38100" dir="2700000" algn="tl">
                    <a:srgbClr val="000000">
                      <a:alpha val="43137"/>
                    </a:srgbClr>
                  </a:outerShdw>
                </a:effectLst>
              </a:rPr>
              <a:t>Biblioteca </a:t>
            </a:r>
            <a:r>
              <a:rPr lang="es-ES" sz="3000" dirty="0" err="1" smtClean="0">
                <a:effectLst>
                  <a:outerShdw blurRad="38100" dist="38100" dir="2700000" algn="tl">
                    <a:srgbClr val="000000">
                      <a:alpha val="43137"/>
                    </a:srgbClr>
                  </a:outerShdw>
                </a:effectLst>
              </a:rPr>
              <a:t>Històrica</a:t>
            </a:r>
            <a:r>
              <a:rPr lang="es-ES" sz="3000" dirty="0" smtClean="0">
                <a:effectLst>
                  <a:outerShdw blurRad="38100" dist="38100" dir="2700000" algn="tl">
                    <a:srgbClr val="000000">
                      <a:alpha val="43137"/>
                    </a:srgbClr>
                  </a:outerShdw>
                </a:effectLst>
              </a:rPr>
              <a:t>: casos</a:t>
            </a:r>
            <a:r>
              <a:rPr lang="es-ES" sz="3200" dirty="0"/>
              <a:t/>
            </a:r>
            <a:br>
              <a:rPr lang="es-ES" sz="3200" dirty="0"/>
            </a:br>
            <a:endParaRPr lang="es-ES" sz="3200" strike="sngStrike" dirty="0">
              <a:solidFill>
                <a:srgbClr val="FF0000"/>
              </a:solidFill>
            </a:endParaRPr>
          </a:p>
        </p:txBody>
      </p:sp>
    </p:spTree>
    <p:extLst>
      <p:ext uri="{BB962C8B-B14F-4D97-AF65-F5344CB8AC3E}">
        <p14:creationId xmlns:p14="http://schemas.microsoft.com/office/powerpoint/2010/main" val="9839426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36608" y="1010523"/>
            <a:ext cx="10515600" cy="914400"/>
          </a:xfrm>
        </p:spPr>
        <p:txBody>
          <a:bodyPr>
            <a:normAutofit/>
          </a:bodyPr>
          <a:lstStyle/>
          <a:p>
            <a:r>
              <a:rPr lang="es-ES" sz="2000" dirty="0" smtClean="0">
                <a:cs typeface="Arial" panose="020B0604020202020204" pitchFamily="34" charset="0"/>
              </a:rPr>
              <a:t>Fragmentos extraídos y conservados en su </a:t>
            </a:r>
            <a:r>
              <a:rPr lang="es-ES" sz="2000" i="1" dirty="0" err="1" smtClean="0">
                <a:cs typeface="Arial" panose="020B0604020202020204" pitchFamily="34" charset="0"/>
              </a:rPr>
              <a:t>liber</a:t>
            </a:r>
            <a:r>
              <a:rPr lang="es-ES" sz="2000" i="1" dirty="0" smtClean="0">
                <a:cs typeface="Arial" panose="020B0604020202020204" pitchFamily="34" charset="0"/>
              </a:rPr>
              <a:t> </a:t>
            </a:r>
            <a:r>
              <a:rPr lang="es-ES" sz="2000" i="1" dirty="0" err="1">
                <a:cs typeface="Arial" panose="020B0604020202020204" pitchFamily="34" charset="0"/>
              </a:rPr>
              <a:t>tradens</a:t>
            </a:r>
            <a:endParaRPr lang="es-ES" sz="2000" i="1" strike="sngStrike" dirty="0">
              <a:cs typeface="Arial" panose="020B0604020202020204" pitchFamily="34" charset="0"/>
            </a:endParaRPr>
          </a:p>
        </p:txBody>
      </p:sp>
      <p:pic>
        <p:nvPicPr>
          <p:cNvPr id="4" name="Imagen 3"/>
          <p:cNvPicPr>
            <a:picLocks noChangeAspect="1"/>
          </p:cNvPicPr>
          <p:nvPr/>
        </p:nvPicPr>
        <p:blipFill>
          <a:blip r:embed="rId2"/>
          <a:stretch>
            <a:fillRect/>
          </a:stretch>
        </p:blipFill>
        <p:spPr>
          <a:xfrm>
            <a:off x="772132" y="2181531"/>
            <a:ext cx="1912880" cy="3173130"/>
          </a:xfrm>
          <a:prstGeom prst="rect">
            <a:avLst/>
          </a:prstGeom>
        </p:spPr>
      </p:pic>
      <p:pic>
        <p:nvPicPr>
          <p:cNvPr id="7" name="Imagen 6" descr="Imagen que contiene alimentos&#10;&#10;Descripción generada automáticamente">
            <a:extLst>
              <a:ext uri="{FF2B5EF4-FFF2-40B4-BE49-F238E27FC236}">
                <a16:creationId xmlns:a16="http://schemas.microsoft.com/office/drawing/2014/main" id="{93AC7211-7AAC-7A7B-7F97-5843F3E271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7628" y="2549349"/>
            <a:ext cx="4047189" cy="2805312"/>
          </a:xfrm>
          <a:prstGeom prst="rect">
            <a:avLst/>
          </a:prstGeom>
        </p:spPr>
      </p:pic>
      <p:pic>
        <p:nvPicPr>
          <p:cNvPr id="13" name="Imagen 12" descr="Imagen que contiene pieza, alimentos, pastel&#10;&#10;Descripción generada automáticamente">
            <a:extLst>
              <a:ext uri="{FF2B5EF4-FFF2-40B4-BE49-F238E27FC236}">
                <a16:creationId xmlns:a16="http://schemas.microsoft.com/office/drawing/2014/main" id="{D6ED4366-9EE7-D542-652C-8CE9E7CF680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77433" y="2107842"/>
            <a:ext cx="4672468" cy="3320508"/>
          </a:xfrm>
          <a:prstGeom prst="rect">
            <a:avLst/>
          </a:prstGeom>
        </p:spPr>
      </p:pic>
      <p:sp>
        <p:nvSpPr>
          <p:cNvPr id="5" name="CuadroTexto 4"/>
          <p:cNvSpPr txBox="1"/>
          <p:nvPr/>
        </p:nvSpPr>
        <p:spPr>
          <a:xfrm>
            <a:off x="4216893" y="5724852"/>
            <a:ext cx="2008285" cy="369332"/>
          </a:xfrm>
          <a:prstGeom prst="rect">
            <a:avLst/>
          </a:prstGeom>
          <a:noFill/>
        </p:spPr>
        <p:txBody>
          <a:bodyPr wrap="square" rtlCol="0">
            <a:spAutoFit/>
          </a:bodyPr>
          <a:lstStyle/>
          <a:p>
            <a:r>
              <a:rPr lang="es-ES" dirty="0">
                <a:latin typeface="+mj-lt"/>
                <a:cs typeface="Arial" panose="020B0604020202020204" pitchFamily="34" charset="0"/>
              </a:rPr>
              <a:t>BH Inc.196</a:t>
            </a:r>
            <a:endParaRPr lang="ca-ES" dirty="0">
              <a:latin typeface="+mj-lt"/>
              <a:cs typeface="Arial" panose="020B0604020202020204" pitchFamily="34" charset="0"/>
            </a:endParaRPr>
          </a:p>
        </p:txBody>
      </p:sp>
      <p:sp>
        <p:nvSpPr>
          <p:cNvPr id="9" name="Título 1"/>
          <p:cNvSpPr txBox="1">
            <a:spLocks/>
          </p:cNvSpPr>
          <p:nvPr/>
        </p:nvSpPr>
        <p:spPr>
          <a:xfrm>
            <a:off x="1036608" y="560256"/>
            <a:ext cx="10515600" cy="101510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s-ES" sz="3000" dirty="0" smtClean="0">
                <a:effectLst>
                  <a:outerShdw blurRad="38100" dist="38100" dir="2700000" algn="tl">
                    <a:srgbClr val="000000">
                      <a:alpha val="43137"/>
                    </a:srgbClr>
                  </a:outerShdw>
                </a:effectLst>
              </a:rPr>
              <a:t>Biblioteca </a:t>
            </a:r>
            <a:r>
              <a:rPr lang="es-ES" sz="3000" dirty="0" err="1" smtClean="0">
                <a:effectLst>
                  <a:outerShdw blurRad="38100" dist="38100" dir="2700000" algn="tl">
                    <a:srgbClr val="000000">
                      <a:alpha val="43137"/>
                    </a:srgbClr>
                  </a:outerShdw>
                </a:effectLst>
              </a:rPr>
              <a:t>Històrica</a:t>
            </a:r>
            <a:r>
              <a:rPr lang="es-ES" sz="3000" dirty="0" smtClean="0">
                <a:effectLst>
                  <a:outerShdw blurRad="38100" dist="38100" dir="2700000" algn="tl">
                    <a:srgbClr val="000000">
                      <a:alpha val="43137"/>
                    </a:srgbClr>
                  </a:outerShdw>
                </a:effectLst>
              </a:rPr>
              <a:t>: casos</a:t>
            </a:r>
            <a:r>
              <a:rPr lang="es-ES" sz="3200" dirty="0" smtClean="0">
                <a:effectLst>
                  <a:outerShdw blurRad="38100" dist="38100" dir="2700000" algn="tl">
                    <a:srgbClr val="000000">
                      <a:alpha val="43137"/>
                    </a:srgbClr>
                  </a:outerShdw>
                </a:effectLst>
              </a:rPr>
              <a:t/>
            </a:r>
            <a:br>
              <a:rPr lang="es-ES" sz="3200" dirty="0" smtClean="0">
                <a:effectLst>
                  <a:outerShdw blurRad="38100" dist="38100" dir="2700000" algn="tl">
                    <a:srgbClr val="000000">
                      <a:alpha val="43137"/>
                    </a:srgbClr>
                  </a:outerShdw>
                </a:effectLst>
              </a:rPr>
            </a:br>
            <a:endParaRPr lang="es-ES" sz="3200" strike="sngStrike"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84731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DCA55AF-CF61-5B26-2585-0441F3D518C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5717796" y="2087794"/>
            <a:ext cx="4186865" cy="3140149"/>
          </a:xfrm>
          <a:prstGeom prst="rect">
            <a:avLst/>
          </a:prstGeom>
        </p:spPr>
      </p:pic>
      <p:pic>
        <p:nvPicPr>
          <p:cNvPr id="5" name="Imagen 4">
            <a:extLst>
              <a:ext uri="{FF2B5EF4-FFF2-40B4-BE49-F238E27FC236}">
                <a16:creationId xmlns:a16="http://schemas.microsoft.com/office/drawing/2014/main" id="{166ED822-A8FD-C6BA-A969-CD70F6B2FF82}"/>
              </a:ext>
            </a:extLst>
          </p:cNvPr>
          <p:cNvPicPr>
            <a:picLocks noChangeAspect="1"/>
          </p:cNvPicPr>
          <p:nvPr/>
        </p:nvPicPr>
        <p:blipFill>
          <a:blip r:embed="rId3" cstate="print">
            <a:extLst>
              <a:ext uri="{28A0092B-C50C-407E-A947-70E740481C1C}">
                <a14:useLocalDpi xmlns:a14="http://schemas.microsoft.com/office/drawing/2010/main" val="0"/>
              </a:ext>
            </a:extLst>
          </a:blip>
          <a:srcRect t="2158" b="2612"/>
          <a:stretch>
            <a:fillRect/>
          </a:stretch>
        </p:blipFill>
        <p:spPr>
          <a:xfrm>
            <a:off x="1954240" y="1564436"/>
            <a:ext cx="3118091" cy="4157454"/>
          </a:xfrm>
          <a:prstGeom prst="rect">
            <a:avLst/>
          </a:prstGeom>
        </p:spPr>
      </p:pic>
      <p:sp>
        <p:nvSpPr>
          <p:cNvPr id="6" name="TextBox 3">
            <a:extLst>
              <a:ext uri="{FF2B5EF4-FFF2-40B4-BE49-F238E27FC236}">
                <a16:creationId xmlns:a16="http://schemas.microsoft.com/office/drawing/2014/main" id="{32D45E45-740C-3DAC-848C-BBD7666BF632}"/>
              </a:ext>
            </a:extLst>
          </p:cNvPr>
          <p:cNvSpPr txBox="1"/>
          <p:nvPr/>
        </p:nvSpPr>
        <p:spPr>
          <a:xfrm>
            <a:off x="640709" y="465797"/>
            <a:ext cx="11442433" cy="461665"/>
          </a:xfrm>
          <a:prstGeom prst="rect">
            <a:avLst/>
          </a:prstGeom>
        </p:spPr>
        <p:txBody>
          <a:bodyPr wrap="square" lIns="0" tIns="0" rIns="0" bIns="0" rtlCol="0" anchor="t">
            <a:spAutoFit/>
          </a:bodyPr>
          <a:lstStyle>
            <a:defPPr>
              <a:defRPr lang="en-US"/>
            </a:defPPr>
            <a:lvl2pPr marL="431799" lvl="1">
              <a:lnSpc>
                <a:spcPts val="5599"/>
              </a:lnSpc>
              <a:defRPr sz="3999" b="1">
                <a:solidFill>
                  <a:schemeClr val="accent2">
                    <a:lumMod val="75000"/>
                  </a:schemeClr>
                </a:solidFill>
                <a:effectLst>
                  <a:outerShdw blurRad="38100" dist="38100" dir="2700000" algn="tl">
                    <a:srgbClr val="000000">
                      <a:alpha val="43137"/>
                    </a:srgbClr>
                  </a:outerShdw>
                </a:effectLst>
                <a:latin typeface="Open Sans 1 Bold" panose="020B0604020202020204" charset="0"/>
                <a:ea typeface="Open Sans 1 Bold" panose="020B0604020202020204" charset="0"/>
                <a:cs typeface="Open Sans 1 Bold" panose="020B0604020202020204" charset="0"/>
              </a:defRPr>
            </a:lvl2pPr>
          </a:lstStyle>
          <a:p>
            <a:pPr lvl="1">
              <a:lnSpc>
                <a:spcPct val="100000"/>
              </a:lnSpc>
            </a:pPr>
            <a:r>
              <a:rPr lang="es-ES" sz="3000" b="0" dirty="0">
                <a:solidFill>
                  <a:schemeClr val="tx1"/>
                </a:solidFill>
                <a:latin typeface="+mj-lt"/>
                <a:cs typeface="Arial" panose="020B0604020202020204" pitchFamily="34" charset="0"/>
              </a:rPr>
              <a:t>Importancia del estudio de los </a:t>
            </a:r>
            <a:r>
              <a:rPr lang="es-ES" sz="3000" b="0" dirty="0" smtClean="0">
                <a:solidFill>
                  <a:schemeClr val="tx1"/>
                </a:solidFill>
                <a:latin typeface="+mj-lt"/>
                <a:cs typeface="Arial" panose="020B0604020202020204" pitchFamily="34" charset="0"/>
              </a:rPr>
              <a:t>fragmentos</a:t>
            </a:r>
          </a:p>
        </p:txBody>
      </p:sp>
      <p:sp>
        <p:nvSpPr>
          <p:cNvPr id="2" name="CuadroTexto 1"/>
          <p:cNvSpPr txBox="1"/>
          <p:nvPr/>
        </p:nvSpPr>
        <p:spPr>
          <a:xfrm>
            <a:off x="983411" y="5966962"/>
            <a:ext cx="8816197" cy="400110"/>
          </a:xfrm>
          <a:prstGeom prst="rect">
            <a:avLst/>
          </a:prstGeom>
          <a:noFill/>
        </p:spPr>
        <p:txBody>
          <a:bodyPr wrap="square" rtlCol="0">
            <a:spAutoFit/>
          </a:bodyPr>
          <a:lstStyle/>
          <a:p>
            <a:pPr lvl="1" algn="ctr">
              <a:lnSpc>
                <a:spcPct val="100000"/>
              </a:lnSpc>
            </a:pPr>
            <a:r>
              <a:rPr lang="es-ES" sz="2000" dirty="0">
                <a:cs typeface="Arial" panose="020B0604020202020204" pitchFamily="34" charset="0"/>
              </a:rPr>
              <a:t>Exposición </a:t>
            </a:r>
            <a:r>
              <a:rPr lang="es-ES" sz="2000" i="1" dirty="0" err="1">
                <a:cs typeface="Arial" panose="020B0604020202020204" pitchFamily="34" charset="0"/>
              </a:rPr>
              <a:t>Librorum</a:t>
            </a:r>
            <a:r>
              <a:rPr lang="es-ES" sz="2000" i="1" dirty="0">
                <a:cs typeface="Arial" panose="020B0604020202020204" pitchFamily="34" charset="0"/>
              </a:rPr>
              <a:t> Fragmenta </a:t>
            </a:r>
            <a:r>
              <a:rPr lang="es-ES" sz="2000" dirty="0">
                <a:cs typeface="Arial" panose="020B0604020202020204" pitchFamily="34" charset="0"/>
              </a:rPr>
              <a:t>en la </a:t>
            </a:r>
            <a:r>
              <a:rPr lang="es-ES" sz="2000" dirty="0" err="1">
                <a:cs typeface="Arial" panose="020B0604020202020204" pitchFamily="34" charset="0"/>
              </a:rPr>
              <a:t>Universitat</a:t>
            </a:r>
            <a:r>
              <a:rPr lang="es-ES" sz="2000" dirty="0">
                <a:cs typeface="Arial" panose="020B0604020202020204" pitchFamily="34" charset="0"/>
              </a:rPr>
              <a:t> de </a:t>
            </a:r>
            <a:r>
              <a:rPr lang="es-ES" sz="2000" dirty="0" err="1">
                <a:cs typeface="Arial" panose="020B0604020202020204" pitchFamily="34" charset="0"/>
              </a:rPr>
              <a:t>València</a:t>
            </a:r>
            <a:r>
              <a:rPr lang="es-ES" sz="2000" dirty="0">
                <a:cs typeface="Arial" panose="020B0604020202020204" pitchFamily="34" charset="0"/>
              </a:rPr>
              <a:t> </a:t>
            </a:r>
          </a:p>
        </p:txBody>
      </p:sp>
    </p:spTree>
    <p:extLst>
      <p:ext uri="{BB962C8B-B14F-4D97-AF65-F5344CB8AC3E}">
        <p14:creationId xmlns:p14="http://schemas.microsoft.com/office/powerpoint/2010/main" val="215392417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4" name="CuadroTexto 3"/>
          <p:cNvSpPr txBox="1"/>
          <p:nvPr/>
        </p:nvSpPr>
        <p:spPr>
          <a:xfrm>
            <a:off x="736847" y="1580295"/>
            <a:ext cx="10900187" cy="5588709"/>
          </a:xfrm>
          <a:prstGeom prst="rect">
            <a:avLst/>
          </a:prstGeom>
          <a:noFill/>
        </p:spPr>
        <p:txBody>
          <a:bodyPr wrap="square" rtlCol="0">
            <a:spAutoFit/>
          </a:bodyPr>
          <a:lstStyle/>
          <a:p>
            <a:pPr marL="287880" lvl="1"/>
            <a:r>
              <a:rPr lang="es-ES" sz="2000" b="1" dirty="0" err="1" smtClean="0">
                <a:latin typeface="+mj-lt"/>
                <a:ea typeface="Open Sans 1 Bold" panose="020B0604020202020204" charset="0"/>
                <a:cs typeface="Arial" panose="020B0604020202020204" pitchFamily="34" charset="0"/>
              </a:rPr>
              <a:t>Fragmentología</a:t>
            </a:r>
            <a:endParaRPr lang="es-ES" sz="2000" b="1" dirty="0" smtClean="0">
              <a:latin typeface="+mj-lt"/>
              <a:ea typeface="Open Sans 1 Bold" panose="020B0604020202020204" charset="0"/>
              <a:cs typeface="Arial" panose="020B0604020202020204" pitchFamily="34" charset="0"/>
            </a:endParaRPr>
          </a:p>
          <a:p>
            <a:pPr marL="287880" lvl="1"/>
            <a:endParaRPr lang="es-ES" sz="2000" b="1" dirty="0" smtClean="0">
              <a:latin typeface="+mj-lt"/>
              <a:ea typeface="Open Sans 1 Bold" panose="020B0604020202020204" charset="0"/>
              <a:cs typeface="Arial" panose="020B0604020202020204" pitchFamily="34" charset="0"/>
            </a:endParaRPr>
          </a:p>
          <a:p>
            <a:pPr marL="573630" lvl="1" indent="-285750">
              <a:lnSpc>
                <a:spcPct val="150000"/>
              </a:lnSpc>
              <a:buFont typeface="Wingdings" panose="05000000000000000000" pitchFamily="2" charset="2"/>
              <a:buChar char="Ø"/>
            </a:pPr>
            <a:r>
              <a:rPr lang="es-ES" i="1" dirty="0" smtClean="0">
                <a:latin typeface="+mj-lt"/>
                <a:ea typeface="Open Sans 1 Bold" panose="020B0604020202020204" charset="0"/>
                <a:cs typeface="Arial" panose="020B0604020202020204" pitchFamily="34" charset="0"/>
              </a:rPr>
              <a:t>“</a:t>
            </a:r>
            <a:r>
              <a:rPr lang="es-ES" i="1" dirty="0">
                <a:latin typeface="+mj-lt"/>
                <a:ea typeface="Open Sans 1 Bold" panose="020B0604020202020204" charset="0"/>
                <a:cs typeface="Arial" panose="020B0604020202020204" pitchFamily="34" charset="0"/>
              </a:rPr>
              <a:t>Estudio de los fragmentos manuscritos predominantemente aquellos de la Edad Media y el Renacimiento en el contexto de las culturas manuscritas europeas</a:t>
            </a:r>
            <a:r>
              <a:rPr lang="es-ES" i="1" dirty="0" smtClean="0">
                <a:latin typeface="+mj-lt"/>
                <a:ea typeface="Open Sans 1 Bold" panose="020B0604020202020204" charset="0"/>
                <a:cs typeface="Arial" panose="020B0604020202020204" pitchFamily="34" charset="0"/>
              </a:rPr>
              <a:t>”</a:t>
            </a:r>
          </a:p>
          <a:p>
            <a:pPr marL="287880" lvl="1">
              <a:lnSpc>
                <a:spcPct val="150000"/>
              </a:lnSpc>
            </a:pPr>
            <a:endParaRPr lang="es-ES" i="1" dirty="0" smtClean="0">
              <a:latin typeface="+mj-lt"/>
              <a:ea typeface="Open Sans 1 Bold" panose="020B0604020202020204" charset="0"/>
              <a:cs typeface="Arial" panose="020B0604020202020204" pitchFamily="34" charset="0"/>
            </a:endParaRPr>
          </a:p>
          <a:p>
            <a:pPr marL="573630" lvl="1" indent="-285750">
              <a:lnSpc>
                <a:spcPct val="150000"/>
              </a:lnSpc>
              <a:buFont typeface="Wingdings" panose="05000000000000000000" pitchFamily="2" charset="2"/>
              <a:buChar char="Ø"/>
            </a:pPr>
            <a:r>
              <a:rPr lang="es-ES" i="1" dirty="0" smtClean="0">
                <a:latin typeface="+mj-lt"/>
                <a:ea typeface="Open Sans 1 Bold" panose="020B0604020202020204" charset="0"/>
                <a:cs typeface="Open Sans 1 Bold" panose="020B0604020202020204" charset="0"/>
              </a:rPr>
              <a:t>“</a:t>
            </a:r>
            <a:r>
              <a:rPr lang="es-ES" i="1" dirty="0">
                <a:latin typeface="+mj-lt"/>
                <a:ea typeface="Open Sans 1 Bold" panose="020B0604020202020204" charset="0"/>
                <a:cs typeface="Open Sans 1 Bold" panose="020B0604020202020204" charset="0"/>
              </a:rPr>
              <a:t>Faceta activa de los estudios académicos medievales, impulsada por la abundancia de fragmentos significativos que se encuentran en las bibliotecas, muchos de los cuales nunca antes habían sido objeto de estudio o incluso catalogación”</a:t>
            </a:r>
          </a:p>
          <a:p>
            <a:pPr marL="431799" lvl="1">
              <a:lnSpc>
                <a:spcPts val="5599"/>
              </a:lnSpc>
            </a:pPr>
            <a:endParaRPr lang="es-ES" sz="2400" dirty="0">
              <a:solidFill>
                <a:schemeClr val="accent2">
                  <a:lumMod val="75000"/>
                </a:schemeClr>
              </a:solidFill>
              <a:latin typeface="Open Sans 1 Bold" panose="020B0604020202020204" charset="0"/>
              <a:ea typeface="Open Sans 1 Bold" panose="020B0604020202020204" charset="0"/>
              <a:cs typeface="Open Sans 1 Bold" panose="020B0604020202020204" charset="0"/>
            </a:endParaRPr>
          </a:p>
          <a:p>
            <a:pPr marL="287880" lvl="1">
              <a:lnSpc>
                <a:spcPts val="3733"/>
              </a:lnSpc>
            </a:pPr>
            <a:r>
              <a:rPr lang="es-ES" sz="2000" i="1" dirty="0">
                <a:latin typeface="Arial" panose="020B0604020202020204" pitchFamily="34" charset="0"/>
                <a:ea typeface="Open Sans 1 Bold" panose="020B0604020202020204" charset="0"/>
                <a:cs typeface="Arial" panose="020B0604020202020204" pitchFamily="34" charset="0"/>
              </a:rPr>
              <a:t/>
            </a:r>
            <a:br>
              <a:rPr lang="es-ES" sz="2000" i="1" dirty="0">
                <a:latin typeface="Arial" panose="020B0604020202020204" pitchFamily="34" charset="0"/>
                <a:ea typeface="Open Sans 1 Bold" panose="020B0604020202020204" charset="0"/>
                <a:cs typeface="Arial" panose="020B0604020202020204" pitchFamily="34" charset="0"/>
              </a:rPr>
            </a:br>
            <a:endParaRPr lang="es-ES" sz="2000" i="1" dirty="0">
              <a:latin typeface="Arial" panose="020B0604020202020204" pitchFamily="34" charset="0"/>
              <a:ea typeface="Open Sans 1 Bold" panose="020B0604020202020204" charset="0"/>
              <a:cs typeface="Arial" panose="020B0604020202020204" pitchFamily="34" charset="0"/>
            </a:endParaRPr>
          </a:p>
          <a:p>
            <a:pPr marL="287880" lvl="1">
              <a:lnSpc>
                <a:spcPts val="3733"/>
              </a:lnSpc>
            </a:pPr>
            <a:endParaRPr lang="es-ES" sz="1600" dirty="0">
              <a:solidFill>
                <a:schemeClr val="accent2">
                  <a:lumMod val="75000"/>
                </a:schemeClr>
              </a:solidFill>
              <a:latin typeface="Open Sans 1 Bold" panose="020B0604020202020204" charset="0"/>
              <a:ea typeface="Open Sans 1 Bold" panose="020B0604020202020204" charset="0"/>
              <a:cs typeface="Open Sans 1 Bold" panose="020B0604020202020204" charset="0"/>
            </a:endParaRPr>
          </a:p>
          <a:p>
            <a:pPr marL="190510" indent="-190510">
              <a:buFont typeface="Arial" panose="020B0604020202020204" pitchFamily="34" charset="0"/>
              <a:buChar char="•"/>
            </a:pPr>
            <a:endParaRPr lang="es-ES" sz="1600" dirty="0">
              <a:latin typeface="Open Sans 1 Bold" panose="020B0604020202020204" charset="0"/>
              <a:ea typeface="Open Sans 1 Bold" panose="020B0604020202020204" charset="0"/>
              <a:cs typeface="Open Sans 1 Bold" panose="020B0604020202020204" charset="0"/>
            </a:endParaRPr>
          </a:p>
        </p:txBody>
      </p:sp>
      <p:sp>
        <p:nvSpPr>
          <p:cNvPr id="6" name="TextBox 3">
            <a:extLst>
              <a:ext uri="{FF2B5EF4-FFF2-40B4-BE49-F238E27FC236}">
                <a16:creationId xmlns:a16="http://schemas.microsoft.com/office/drawing/2014/main" id="{BF187D15-3F23-2B85-09B5-782914E6C3A1}"/>
              </a:ext>
            </a:extLst>
          </p:cNvPr>
          <p:cNvSpPr txBox="1"/>
          <p:nvPr/>
        </p:nvSpPr>
        <p:spPr>
          <a:xfrm>
            <a:off x="632059" y="535836"/>
            <a:ext cx="11236480" cy="461665"/>
          </a:xfrm>
          <a:prstGeom prst="rect">
            <a:avLst/>
          </a:prstGeom>
        </p:spPr>
        <p:txBody>
          <a:bodyPr wrap="square" lIns="0" tIns="0" rIns="0" bIns="0" rtlCol="0" anchor="t">
            <a:spAutoFit/>
          </a:bodyPr>
          <a:lstStyle>
            <a:defPPr>
              <a:defRPr lang="en-US"/>
            </a:defPPr>
            <a:lvl2pPr marL="431799" lvl="1">
              <a:lnSpc>
                <a:spcPts val="5599"/>
              </a:lnSpc>
              <a:defRPr sz="3999" b="1">
                <a:solidFill>
                  <a:schemeClr val="accent2">
                    <a:lumMod val="75000"/>
                  </a:schemeClr>
                </a:solidFill>
                <a:effectLst>
                  <a:outerShdw blurRad="38100" dist="38100" dir="2700000" algn="tl">
                    <a:srgbClr val="000000">
                      <a:alpha val="43137"/>
                    </a:srgbClr>
                  </a:outerShdw>
                </a:effectLst>
                <a:latin typeface="Open Sans 1 Bold" panose="020B0604020202020204" charset="0"/>
                <a:ea typeface="Open Sans 1 Bold" panose="020B0604020202020204" charset="0"/>
                <a:cs typeface="Open Sans 1 Bold" panose="020B0604020202020204" charset="0"/>
              </a:defRPr>
            </a:lvl2pPr>
          </a:lstStyle>
          <a:p>
            <a:pPr lvl="1">
              <a:lnSpc>
                <a:spcPct val="100000"/>
              </a:lnSpc>
            </a:pPr>
            <a:r>
              <a:rPr lang="es-ES" sz="3000" b="0" dirty="0">
                <a:solidFill>
                  <a:schemeClr val="tx1"/>
                </a:solidFill>
                <a:latin typeface="+mj-lt"/>
                <a:cs typeface="Arial" panose="020B0604020202020204" pitchFamily="34" charset="0"/>
              </a:rPr>
              <a:t>Importancia del estudio de los fragmentos</a:t>
            </a:r>
          </a:p>
        </p:txBody>
      </p:sp>
      <p:pic>
        <p:nvPicPr>
          <p:cNvPr id="5" name="Imagen 4" descr="Imagen que contiene tabla, cama&#10;&#10;Descripción generada automáticamente">
            <a:extLst>
              <a:ext uri="{FF2B5EF4-FFF2-40B4-BE49-F238E27FC236}">
                <a16:creationId xmlns:a16="http://schemas.microsoft.com/office/drawing/2014/main" id="{86D38E5B-C1AF-BA15-F22E-A6BECDC8E35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6187" y="4091373"/>
            <a:ext cx="3657331" cy="2935588"/>
          </a:xfrm>
          <a:prstGeom prst="rect">
            <a:avLst/>
          </a:prstGeom>
        </p:spPr>
      </p:pic>
    </p:spTree>
    <p:extLst>
      <p:ext uri="{BB962C8B-B14F-4D97-AF65-F5344CB8AC3E}">
        <p14:creationId xmlns:p14="http://schemas.microsoft.com/office/powerpoint/2010/main" val="32351708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2991" y="2107112"/>
            <a:ext cx="2710737" cy="3500777"/>
          </a:xfrm>
          <a:prstGeom prst="rect">
            <a:avLst/>
          </a:prstGeom>
        </p:spPr>
      </p:pic>
      <p:sp>
        <p:nvSpPr>
          <p:cNvPr id="3" name="TextBox 3"/>
          <p:cNvSpPr txBox="1"/>
          <p:nvPr/>
        </p:nvSpPr>
        <p:spPr>
          <a:xfrm>
            <a:off x="632059" y="535836"/>
            <a:ext cx="11236480" cy="923330"/>
          </a:xfrm>
          <a:prstGeom prst="rect">
            <a:avLst/>
          </a:prstGeom>
        </p:spPr>
        <p:txBody>
          <a:bodyPr wrap="square" lIns="0" tIns="0" rIns="0" bIns="0" rtlCol="0" anchor="t">
            <a:spAutoFit/>
          </a:bodyPr>
          <a:lstStyle>
            <a:defPPr>
              <a:defRPr lang="en-US"/>
            </a:defPPr>
            <a:lvl2pPr marL="431799" lvl="1">
              <a:lnSpc>
                <a:spcPts val="5599"/>
              </a:lnSpc>
              <a:defRPr sz="3999" b="1">
                <a:solidFill>
                  <a:schemeClr val="accent2">
                    <a:lumMod val="75000"/>
                  </a:schemeClr>
                </a:solidFill>
                <a:effectLst>
                  <a:outerShdw blurRad="38100" dist="38100" dir="2700000" algn="tl">
                    <a:srgbClr val="000000">
                      <a:alpha val="43137"/>
                    </a:srgbClr>
                  </a:outerShdw>
                </a:effectLst>
                <a:latin typeface="Open Sans 1 Bold" panose="020B0604020202020204" charset="0"/>
                <a:ea typeface="Open Sans 1 Bold" panose="020B0604020202020204" charset="0"/>
                <a:cs typeface="Open Sans 1 Bold" panose="020B0604020202020204" charset="0"/>
              </a:defRPr>
            </a:lvl2pPr>
          </a:lstStyle>
          <a:p>
            <a:pPr lvl="1">
              <a:lnSpc>
                <a:spcPct val="100000"/>
              </a:lnSpc>
            </a:pPr>
            <a:r>
              <a:rPr lang="es-ES" sz="3000" b="0" dirty="0">
                <a:solidFill>
                  <a:schemeClr val="tx1"/>
                </a:solidFill>
                <a:latin typeface="+mj-lt"/>
                <a:cs typeface="Arial" panose="020B0604020202020204" pitchFamily="34" charset="0"/>
              </a:rPr>
              <a:t>Importancia del estudio de los </a:t>
            </a:r>
            <a:r>
              <a:rPr lang="es-ES" sz="3000" b="0" dirty="0" smtClean="0">
                <a:solidFill>
                  <a:schemeClr val="tx1"/>
                </a:solidFill>
                <a:latin typeface="+mj-lt"/>
                <a:cs typeface="Arial" panose="020B0604020202020204" pitchFamily="34" charset="0"/>
              </a:rPr>
              <a:t>fragmentos: revistas</a:t>
            </a:r>
            <a:r>
              <a:rPr lang="es-ES" sz="3000" b="0" dirty="0">
                <a:solidFill>
                  <a:schemeClr val="tx1"/>
                </a:solidFill>
                <a:latin typeface="+mj-lt"/>
                <a:cs typeface="Arial" panose="020B0604020202020204" pitchFamily="34" charset="0"/>
              </a:rPr>
              <a:t>, </a:t>
            </a:r>
            <a:r>
              <a:rPr lang="es-ES" sz="3000" b="0" dirty="0" smtClean="0">
                <a:solidFill>
                  <a:schemeClr val="tx1"/>
                </a:solidFill>
                <a:latin typeface="+mj-lt"/>
                <a:cs typeface="Arial" panose="020B0604020202020204" pitchFamily="34" charset="0"/>
              </a:rPr>
              <a:t>exposiciones, conferencias, congresos…</a:t>
            </a:r>
            <a:endParaRPr lang="es-ES" sz="3000" b="0" dirty="0">
              <a:solidFill>
                <a:schemeClr val="tx1"/>
              </a:solidFill>
              <a:latin typeface="+mj-lt"/>
              <a:cs typeface="Arial" panose="020B0604020202020204" pitchFamily="34" charset="0"/>
            </a:endParaRPr>
          </a:p>
        </p:txBody>
      </p:sp>
      <p:pic>
        <p:nvPicPr>
          <p:cNvPr id="2" name="Imagen 1"/>
          <p:cNvPicPr>
            <a:picLocks noChangeAspect="1"/>
          </p:cNvPicPr>
          <p:nvPr/>
        </p:nvPicPr>
        <p:blipFill>
          <a:blip r:embed="rId3"/>
          <a:stretch>
            <a:fillRect/>
          </a:stretch>
        </p:blipFill>
        <p:spPr>
          <a:xfrm>
            <a:off x="4551193" y="2102920"/>
            <a:ext cx="2799518" cy="3504969"/>
          </a:xfrm>
          <a:prstGeom prst="rect">
            <a:avLst/>
          </a:prstGeom>
        </p:spPr>
      </p:pic>
      <p:pic>
        <p:nvPicPr>
          <p:cNvPr id="6" name="Imagen 5"/>
          <p:cNvPicPr>
            <a:picLocks noChangeAspect="1"/>
          </p:cNvPicPr>
          <p:nvPr/>
        </p:nvPicPr>
        <p:blipFill>
          <a:blip r:embed="rId4"/>
          <a:stretch>
            <a:fillRect/>
          </a:stretch>
        </p:blipFill>
        <p:spPr>
          <a:xfrm>
            <a:off x="7985109" y="3988392"/>
            <a:ext cx="2747824" cy="1597894"/>
          </a:xfrm>
          <a:prstGeom prst="rect">
            <a:avLst/>
          </a:prstGeom>
        </p:spPr>
      </p:pic>
      <p:pic>
        <p:nvPicPr>
          <p:cNvPr id="4" name="Picture 9">
            <a:extLst>
              <a:ext uri="{FF2B5EF4-FFF2-40B4-BE49-F238E27FC236}">
                <a16:creationId xmlns:a16="http://schemas.microsoft.com/office/drawing/2014/main" id="{90AFF000-1FF2-A52A-2189-C1135B2F9E6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85109" y="2102920"/>
            <a:ext cx="2747824" cy="1717390"/>
          </a:xfrm>
          <a:prstGeom prst="rect">
            <a:avLst/>
          </a:prstGeom>
        </p:spPr>
      </p:pic>
    </p:spTree>
    <p:extLst>
      <p:ext uri="{BB962C8B-B14F-4D97-AF65-F5344CB8AC3E}">
        <p14:creationId xmlns:p14="http://schemas.microsoft.com/office/powerpoint/2010/main" val="4529919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4" name="AutoShape 6" descr="University of Oxford: Ranking, Courses, and Fee Details">
            <a:extLst>
              <a:ext uri="{FF2B5EF4-FFF2-40B4-BE49-F238E27FC236}">
                <a16:creationId xmlns:a16="http://schemas.microsoft.com/office/drawing/2014/main" id="{8C41886A-6C71-09B6-5A42-42B1A492731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a-ES-valencia"/>
          </a:p>
        </p:txBody>
      </p:sp>
      <p:sp>
        <p:nvSpPr>
          <p:cNvPr id="5" name="AutoShape 8" descr="University of Oxford: Ranking, Courses, and Fee Details">
            <a:extLst>
              <a:ext uri="{FF2B5EF4-FFF2-40B4-BE49-F238E27FC236}">
                <a16:creationId xmlns:a16="http://schemas.microsoft.com/office/drawing/2014/main" id="{0D9665C9-FD21-37D4-C51E-BFAC9C187350}"/>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a-ES-valencia"/>
          </a:p>
        </p:txBody>
      </p:sp>
      <p:sp>
        <p:nvSpPr>
          <p:cNvPr id="9" name="TextBox 3">
            <a:extLst>
              <a:ext uri="{FF2B5EF4-FFF2-40B4-BE49-F238E27FC236}">
                <a16:creationId xmlns:a16="http://schemas.microsoft.com/office/drawing/2014/main" id="{3483FDED-AA06-AF9E-0D5B-398441DA4E36}"/>
              </a:ext>
            </a:extLst>
          </p:cNvPr>
          <p:cNvSpPr txBox="1"/>
          <p:nvPr/>
        </p:nvSpPr>
        <p:spPr>
          <a:xfrm>
            <a:off x="684057" y="522545"/>
            <a:ext cx="8806584" cy="461665"/>
          </a:xfrm>
          <a:prstGeom prst="rect">
            <a:avLst/>
          </a:prstGeom>
        </p:spPr>
        <p:txBody>
          <a:bodyPr wrap="square" lIns="0" tIns="0" rIns="0" bIns="0" rtlCol="0" anchor="t">
            <a:spAutoFit/>
          </a:bodyPr>
          <a:lstStyle>
            <a:defPPr>
              <a:defRPr lang="en-US"/>
            </a:defPPr>
            <a:lvl2pPr marL="431799" lvl="1">
              <a:lnSpc>
                <a:spcPts val="5599"/>
              </a:lnSpc>
              <a:defRPr sz="3999" b="1">
                <a:solidFill>
                  <a:schemeClr val="accent2">
                    <a:lumMod val="75000"/>
                  </a:schemeClr>
                </a:solidFill>
                <a:effectLst>
                  <a:outerShdw blurRad="38100" dist="38100" dir="2700000" algn="tl">
                    <a:srgbClr val="000000">
                      <a:alpha val="43137"/>
                    </a:srgbClr>
                  </a:outerShdw>
                </a:effectLst>
                <a:latin typeface="Open Sans 1 Bold" panose="020B0604020202020204" charset="0"/>
                <a:ea typeface="Open Sans 1 Bold" panose="020B0604020202020204" charset="0"/>
                <a:cs typeface="Open Sans 1 Bold" panose="020B0604020202020204" charset="0"/>
              </a:defRPr>
            </a:lvl2pPr>
          </a:lstStyle>
          <a:p>
            <a:pPr lvl="1">
              <a:lnSpc>
                <a:spcPct val="100000"/>
              </a:lnSpc>
            </a:pPr>
            <a:r>
              <a:rPr lang="es-ES" sz="3000" b="0" dirty="0">
                <a:solidFill>
                  <a:schemeClr val="tx1"/>
                </a:solidFill>
                <a:latin typeface="+mj-lt"/>
                <a:cs typeface="Arial" panose="020B0604020202020204" pitchFamily="34" charset="0"/>
              </a:rPr>
              <a:t>Catalogación y difusión de los fragmentos</a:t>
            </a:r>
          </a:p>
        </p:txBody>
      </p:sp>
      <p:pic>
        <p:nvPicPr>
          <p:cNvPr id="11" name="Imagen 10">
            <a:extLst>
              <a:ext uri="{FF2B5EF4-FFF2-40B4-BE49-F238E27FC236}">
                <a16:creationId xmlns:a16="http://schemas.microsoft.com/office/drawing/2014/main" id="{AC2EFFD0-83BA-3CD0-53D8-19E00B10085D}"/>
              </a:ext>
            </a:extLst>
          </p:cNvPr>
          <p:cNvPicPr>
            <a:picLocks noChangeAspect="1"/>
          </p:cNvPicPr>
          <p:nvPr/>
        </p:nvPicPr>
        <p:blipFill>
          <a:blip r:embed="rId2" cstate="print">
            <a:extLst>
              <a:ext uri="{28A0092B-C50C-407E-A947-70E740481C1C}">
                <a14:useLocalDpi xmlns:a14="http://schemas.microsoft.com/office/drawing/2010/main" val="0"/>
              </a:ext>
            </a:extLst>
          </a:blip>
          <a:srcRect l="2072" r="3453" b="3499"/>
          <a:stretch>
            <a:fillRect/>
          </a:stretch>
        </p:blipFill>
        <p:spPr>
          <a:xfrm>
            <a:off x="1087150" y="2204372"/>
            <a:ext cx="4048441" cy="3058855"/>
          </a:xfrm>
          <a:prstGeom prst="rect">
            <a:avLst/>
          </a:prstGeom>
        </p:spPr>
      </p:pic>
      <p:pic>
        <p:nvPicPr>
          <p:cNvPr id="15" name="Imagen 14">
            <a:extLst>
              <a:ext uri="{FF2B5EF4-FFF2-40B4-BE49-F238E27FC236}">
                <a16:creationId xmlns:a16="http://schemas.microsoft.com/office/drawing/2014/main" id="{765E0374-F01B-4E10-0A37-649E242B4DA0}"/>
              </a:ext>
            </a:extLst>
          </p:cNvPr>
          <p:cNvPicPr>
            <a:picLocks noChangeAspect="1"/>
          </p:cNvPicPr>
          <p:nvPr/>
        </p:nvPicPr>
        <p:blipFill>
          <a:blip r:embed="rId3"/>
          <a:srcRect l="1264" r="5060"/>
          <a:stretch>
            <a:fillRect/>
          </a:stretch>
        </p:blipFill>
        <p:spPr>
          <a:xfrm>
            <a:off x="5503652" y="2204372"/>
            <a:ext cx="5840084" cy="3068311"/>
          </a:xfrm>
          <a:prstGeom prst="rect">
            <a:avLst/>
          </a:prstGeom>
        </p:spPr>
      </p:pic>
    </p:spTree>
    <p:extLst>
      <p:ext uri="{BB962C8B-B14F-4D97-AF65-F5344CB8AC3E}">
        <p14:creationId xmlns:p14="http://schemas.microsoft.com/office/powerpoint/2010/main" val="15740205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3" name="TextBox 3"/>
          <p:cNvSpPr txBox="1"/>
          <p:nvPr/>
        </p:nvSpPr>
        <p:spPr>
          <a:xfrm>
            <a:off x="873761" y="488899"/>
            <a:ext cx="10028443" cy="454035"/>
          </a:xfrm>
          <a:prstGeom prst="rect">
            <a:avLst/>
          </a:prstGeom>
        </p:spPr>
        <p:txBody>
          <a:bodyPr wrap="square" lIns="0" tIns="0" rIns="0" bIns="0" rtlCol="0" anchor="t">
            <a:spAutoFit/>
          </a:bodyPr>
          <a:lstStyle/>
          <a:p>
            <a:pPr marL="287880" lvl="1">
              <a:lnSpc>
                <a:spcPts val="3733"/>
              </a:lnSpc>
            </a:pPr>
            <a:r>
              <a:rPr lang="en-US" sz="3000" dirty="0" smtClean="0">
                <a:effectLst>
                  <a:outerShdw blurRad="38100" dist="38100" dir="2700000" algn="tl">
                    <a:srgbClr val="000000">
                      <a:alpha val="43137"/>
                    </a:srgbClr>
                  </a:outerShdw>
                </a:effectLst>
                <a:latin typeface="+mj-lt"/>
                <a:ea typeface="Open Sans 1 Bold" panose="020B0604020202020204" charset="0"/>
                <a:cs typeface="Arial" panose="020B0604020202020204" pitchFamily="34" charset="0"/>
              </a:rPr>
              <a:t>Base de </a:t>
            </a:r>
            <a:r>
              <a:rPr lang="en-US" sz="3000" dirty="0" err="1" smtClean="0">
                <a:effectLst>
                  <a:outerShdw blurRad="38100" dist="38100" dir="2700000" algn="tl">
                    <a:srgbClr val="000000">
                      <a:alpha val="43137"/>
                    </a:srgbClr>
                  </a:outerShdw>
                </a:effectLst>
                <a:latin typeface="+mj-lt"/>
                <a:ea typeface="Open Sans 1 Bold" panose="020B0604020202020204" charset="0"/>
                <a:cs typeface="Arial" panose="020B0604020202020204" pitchFamily="34" charset="0"/>
              </a:rPr>
              <a:t>datos</a:t>
            </a:r>
            <a:r>
              <a:rPr lang="en-US" sz="3000" dirty="0" smtClean="0">
                <a:effectLst>
                  <a:outerShdw blurRad="38100" dist="38100" dir="2700000" algn="tl">
                    <a:srgbClr val="000000">
                      <a:alpha val="43137"/>
                    </a:srgbClr>
                  </a:outerShdw>
                </a:effectLst>
                <a:latin typeface="+mj-lt"/>
                <a:ea typeface="Open Sans 1 Bold" panose="020B0604020202020204" charset="0"/>
                <a:cs typeface="Arial" panose="020B0604020202020204" pitchFamily="34" charset="0"/>
              </a:rPr>
              <a:t>: </a:t>
            </a:r>
            <a:r>
              <a:rPr lang="en-US" sz="3000" i="1" dirty="0" err="1" smtClean="0">
                <a:effectLst>
                  <a:outerShdw blurRad="38100" dist="38100" dir="2700000" algn="tl">
                    <a:srgbClr val="000000">
                      <a:alpha val="43137"/>
                    </a:srgbClr>
                  </a:outerShdw>
                </a:effectLst>
                <a:latin typeface="+mj-lt"/>
                <a:ea typeface="Open Sans 1 Bold" panose="020B0604020202020204" charset="0"/>
                <a:cs typeface="Arial" panose="020B0604020202020204" pitchFamily="34" charset="0"/>
              </a:rPr>
              <a:t>Fragmentarium</a:t>
            </a:r>
            <a:endParaRPr lang="en-US" sz="3000" b="1" i="1" dirty="0">
              <a:effectLst>
                <a:outerShdw blurRad="38100" dist="38100" dir="2700000" algn="tl">
                  <a:srgbClr val="000000">
                    <a:alpha val="43137"/>
                  </a:srgbClr>
                </a:outerShdw>
              </a:effectLst>
              <a:latin typeface="Open Sans 1 Bold" panose="020B0604020202020204" charset="0"/>
              <a:ea typeface="Open Sans 1 Bold" panose="020B0604020202020204" charset="0"/>
              <a:cs typeface="Open Sans 1 Bold" panose="020B0604020202020204" charset="0"/>
            </a:endParaRP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3076" y="1837105"/>
            <a:ext cx="8913606" cy="4424305"/>
          </a:xfrm>
          <a:prstGeom prst="rect">
            <a:avLst/>
          </a:prstGeom>
        </p:spPr>
      </p:pic>
      <p:pic>
        <p:nvPicPr>
          <p:cNvPr id="2" name="Imagen 1"/>
          <p:cNvPicPr>
            <a:picLocks noChangeAspect="1"/>
          </p:cNvPicPr>
          <p:nvPr/>
        </p:nvPicPr>
        <p:blipFill rotWithShape="1">
          <a:blip r:embed="rId3"/>
          <a:srcRect l="8334" t="13344" r="10401" b="16787"/>
          <a:stretch/>
        </p:blipFill>
        <p:spPr>
          <a:xfrm>
            <a:off x="8564522" y="306599"/>
            <a:ext cx="3443979" cy="1470263"/>
          </a:xfrm>
          <a:prstGeom prst="rect">
            <a:avLst/>
          </a:prstGeom>
        </p:spPr>
      </p:pic>
    </p:spTree>
    <p:extLst>
      <p:ext uri="{BB962C8B-B14F-4D97-AF65-F5344CB8AC3E}">
        <p14:creationId xmlns:p14="http://schemas.microsoft.com/office/powerpoint/2010/main" val="2824538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4" name="Título 1"/>
          <p:cNvSpPr>
            <a:spLocks noGrp="1"/>
          </p:cNvSpPr>
          <p:nvPr>
            <p:ph type="title"/>
          </p:nvPr>
        </p:nvSpPr>
        <p:spPr>
          <a:xfrm>
            <a:off x="1000911" y="483853"/>
            <a:ext cx="11191089" cy="1190669"/>
          </a:xfrm>
        </p:spPr>
        <p:txBody>
          <a:bodyPr>
            <a:normAutofit/>
          </a:bodyPr>
          <a:lstStyle/>
          <a:p>
            <a:pPr lvl="0">
              <a:lnSpc>
                <a:spcPct val="100000"/>
              </a:lnSpc>
              <a:spcBef>
                <a:spcPts val="0"/>
              </a:spcBef>
            </a:pPr>
            <a:r>
              <a:rPr lang="es-ES" sz="3000" dirty="0">
                <a:solidFill>
                  <a:prstClr val="black"/>
                </a:solidFill>
                <a:effectLst>
                  <a:outerShdw blurRad="38100" dist="38100" dir="2700000" algn="tl">
                    <a:srgbClr val="000000">
                      <a:alpha val="43137"/>
                    </a:srgbClr>
                  </a:outerShdw>
                </a:effectLst>
                <a:ea typeface="+mn-ea"/>
                <a:cs typeface="+mn-cs"/>
              </a:rPr>
              <a:t>La experiencia como restauradoras en la Biblioteca </a:t>
            </a:r>
            <a:r>
              <a:rPr lang="es-ES" sz="3000" dirty="0" err="1">
                <a:solidFill>
                  <a:prstClr val="black"/>
                </a:solidFill>
                <a:effectLst>
                  <a:outerShdw blurRad="38100" dist="38100" dir="2700000" algn="tl">
                    <a:srgbClr val="000000">
                      <a:alpha val="43137"/>
                    </a:srgbClr>
                  </a:outerShdw>
                </a:effectLst>
                <a:ea typeface="+mn-ea"/>
                <a:cs typeface="+mn-cs"/>
              </a:rPr>
              <a:t>Històrica</a:t>
            </a:r>
            <a:r>
              <a:rPr lang="es-ES" sz="3000" dirty="0">
                <a:solidFill>
                  <a:prstClr val="black"/>
                </a:solidFill>
                <a:effectLst>
                  <a:outerShdw blurRad="38100" dist="38100" dir="2700000" algn="tl">
                    <a:srgbClr val="000000">
                      <a:alpha val="43137"/>
                    </a:srgbClr>
                  </a:outerShdw>
                </a:effectLst>
                <a:ea typeface="+mn-ea"/>
                <a:cs typeface="+mn-cs"/>
              </a:rPr>
              <a:t>: </a:t>
            </a:r>
            <a:br>
              <a:rPr lang="es-ES" sz="3000" dirty="0">
                <a:solidFill>
                  <a:prstClr val="black"/>
                </a:solidFill>
                <a:effectLst>
                  <a:outerShdw blurRad="38100" dist="38100" dir="2700000" algn="tl">
                    <a:srgbClr val="000000">
                      <a:alpha val="43137"/>
                    </a:srgbClr>
                  </a:outerShdw>
                </a:effectLst>
                <a:ea typeface="+mn-ea"/>
                <a:cs typeface="+mn-cs"/>
              </a:rPr>
            </a:br>
            <a:r>
              <a:rPr lang="es-ES" sz="3000" dirty="0">
                <a:solidFill>
                  <a:prstClr val="black"/>
                </a:solidFill>
                <a:effectLst>
                  <a:outerShdw blurRad="38100" dist="38100" dir="2700000" algn="tl">
                    <a:srgbClr val="000000">
                      <a:alpha val="43137"/>
                    </a:srgbClr>
                  </a:outerShdw>
                </a:effectLst>
                <a:ea typeface="+mn-ea"/>
                <a:cs typeface="+mn-cs"/>
              </a:rPr>
              <a:t>la visión de otros profesionales del libro</a:t>
            </a:r>
            <a:endParaRPr lang="es-ES" sz="3000" dirty="0">
              <a:effectLst>
                <a:outerShdw blurRad="38100" dist="38100" dir="2700000" algn="tl">
                  <a:srgbClr val="000000">
                    <a:alpha val="43137"/>
                  </a:srgbClr>
                </a:outerShdw>
              </a:effectLst>
            </a:endParaRPr>
          </a:p>
        </p:txBody>
      </p:sp>
      <p:pic>
        <p:nvPicPr>
          <p:cNvPr id="6" name="Imagen 5">
            <a:extLst>
              <a:ext uri="{FF2B5EF4-FFF2-40B4-BE49-F238E27FC236}">
                <a16:creationId xmlns:a16="http://schemas.microsoft.com/office/drawing/2014/main" id="{CD296DF0-6785-10F7-E84D-4F12A476B6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929" y="2881673"/>
            <a:ext cx="2774474" cy="2089366"/>
          </a:xfrm>
          <a:prstGeom prst="rect">
            <a:avLst/>
          </a:prstGeom>
        </p:spPr>
      </p:pic>
      <p:pic>
        <p:nvPicPr>
          <p:cNvPr id="8" name="Imagen 7">
            <a:extLst>
              <a:ext uri="{FF2B5EF4-FFF2-40B4-BE49-F238E27FC236}">
                <a16:creationId xmlns:a16="http://schemas.microsoft.com/office/drawing/2014/main" id="{E99A9976-5888-BD52-AE53-46856D7342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8376" y="2972261"/>
            <a:ext cx="3080618" cy="2131896"/>
          </a:xfrm>
          <a:prstGeom prst="rect">
            <a:avLst/>
          </a:prstGeom>
        </p:spPr>
      </p:pic>
      <p:pic>
        <p:nvPicPr>
          <p:cNvPr id="16" name="Imagen 15">
            <a:extLst>
              <a:ext uri="{FF2B5EF4-FFF2-40B4-BE49-F238E27FC236}">
                <a16:creationId xmlns:a16="http://schemas.microsoft.com/office/drawing/2014/main" id="{9411E4FF-7B0B-3063-E273-BEB697A5628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72044" y="1291008"/>
            <a:ext cx="3878410" cy="3813149"/>
          </a:xfrm>
          <a:prstGeom prst="rect">
            <a:avLst/>
          </a:prstGeom>
        </p:spPr>
      </p:pic>
      <p:pic>
        <p:nvPicPr>
          <p:cNvPr id="9" name="Imagen 8"/>
          <p:cNvPicPr>
            <a:picLocks noChangeAspect="1"/>
          </p:cNvPicPr>
          <p:nvPr/>
        </p:nvPicPr>
        <p:blipFill>
          <a:blip r:embed="rId5"/>
          <a:stretch>
            <a:fillRect/>
          </a:stretch>
        </p:blipFill>
        <p:spPr>
          <a:xfrm rot="20987438">
            <a:off x="9150015" y="1627952"/>
            <a:ext cx="1024429" cy="1025868"/>
          </a:xfrm>
          <a:prstGeom prst="rect">
            <a:avLst/>
          </a:prstGeom>
        </p:spPr>
      </p:pic>
      <p:sp>
        <p:nvSpPr>
          <p:cNvPr id="18" name="Signo más 17">
            <a:extLst>
              <a:ext uri="{FF2B5EF4-FFF2-40B4-BE49-F238E27FC236}">
                <a16:creationId xmlns:a16="http://schemas.microsoft.com/office/drawing/2014/main" id="{4072949A-79D6-63B5-0B0F-4F7EF50CC57A}"/>
              </a:ext>
            </a:extLst>
          </p:cNvPr>
          <p:cNvSpPr/>
          <p:nvPr/>
        </p:nvSpPr>
        <p:spPr>
          <a:xfrm>
            <a:off x="3666806" y="3690469"/>
            <a:ext cx="423710" cy="471774"/>
          </a:xfrm>
          <a:prstGeom prst="mathPlus">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a-ES-valencia"/>
          </a:p>
        </p:txBody>
      </p:sp>
      <p:sp>
        <p:nvSpPr>
          <p:cNvPr id="19" name="Es igual a 18">
            <a:extLst>
              <a:ext uri="{FF2B5EF4-FFF2-40B4-BE49-F238E27FC236}">
                <a16:creationId xmlns:a16="http://schemas.microsoft.com/office/drawing/2014/main" id="{690E1C82-CC9E-906F-363B-A8BC3CB59490}"/>
              </a:ext>
            </a:extLst>
          </p:cNvPr>
          <p:cNvSpPr/>
          <p:nvPr/>
        </p:nvSpPr>
        <p:spPr>
          <a:xfrm>
            <a:off x="7119163" y="3798451"/>
            <a:ext cx="558077" cy="363792"/>
          </a:xfrm>
          <a:prstGeom prst="mathEqual">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a-ES-valencia">
              <a:solidFill>
                <a:schemeClr val="tx1"/>
              </a:solidFill>
            </a:endParaRPr>
          </a:p>
        </p:txBody>
      </p:sp>
    </p:spTree>
    <p:extLst>
      <p:ext uri="{BB962C8B-B14F-4D97-AF65-F5344CB8AC3E}">
        <p14:creationId xmlns:p14="http://schemas.microsoft.com/office/powerpoint/2010/main" val="365594343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6" name="Título 1"/>
          <p:cNvSpPr>
            <a:spLocks noGrp="1"/>
          </p:cNvSpPr>
          <p:nvPr>
            <p:ph type="title"/>
          </p:nvPr>
        </p:nvSpPr>
        <p:spPr>
          <a:xfrm>
            <a:off x="1069043" y="391166"/>
            <a:ext cx="10550738" cy="1220599"/>
          </a:xfrm>
        </p:spPr>
        <p:txBody>
          <a:bodyPr>
            <a:normAutofit/>
          </a:bodyPr>
          <a:lstStyle/>
          <a:p>
            <a:pPr lvl="0">
              <a:lnSpc>
                <a:spcPct val="100000"/>
              </a:lnSpc>
              <a:spcBef>
                <a:spcPts val="0"/>
              </a:spcBef>
            </a:pPr>
            <a:r>
              <a:rPr lang="es-ES" sz="2800" dirty="0">
                <a:solidFill>
                  <a:prstClr val="black"/>
                </a:solidFill>
                <a:effectLst>
                  <a:outerShdw blurRad="38100" dist="38100" dir="2700000" algn="tl">
                    <a:srgbClr val="000000">
                      <a:alpha val="43137"/>
                    </a:srgbClr>
                  </a:outerShdw>
                </a:effectLst>
                <a:ea typeface="+mn-ea"/>
                <a:cs typeface="Arial" panose="020B0604020202020204" pitchFamily="34" charset="0"/>
              </a:rPr>
              <a:t>¿Existe un protocolo de extracción en las </a:t>
            </a:r>
            <a:r>
              <a:rPr lang="es-ES" sz="2800" dirty="0" smtClean="0">
                <a:solidFill>
                  <a:prstClr val="black"/>
                </a:solidFill>
                <a:effectLst>
                  <a:outerShdw blurRad="38100" dist="38100" dir="2700000" algn="tl">
                    <a:srgbClr val="000000">
                      <a:alpha val="43137"/>
                    </a:srgbClr>
                  </a:outerShdw>
                </a:effectLst>
                <a:ea typeface="+mn-ea"/>
                <a:cs typeface="Arial" panose="020B0604020202020204" pitchFamily="34" charset="0"/>
              </a:rPr>
              <a:t>instituciones?</a:t>
            </a:r>
            <a:endParaRPr lang="es-ES" sz="2800" dirty="0">
              <a:effectLst>
                <a:outerShdw blurRad="38100" dist="38100" dir="2700000" algn="tl">
                  <a:srgbClr val="000000">
                    <a:alpha val="43137"/>
                  </a:srgbClr>
                </a:outerShdw>
              </a:effectLst>
              <a:cs typeface="Arial" panose="020B0604020202020204" pitchFamily="34" charset="0"/>
            </a:endParaRPr>
          </a:p>
        </p:txBody>
      </p:sp>
      <p:sp>
        <p:nvSpPr>
          <p:cNvPr id="9" name="AutoShape 2" descr="teléfono antiguo de dibujos animados 12138190 Vector en Vecteez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0" name="AutoShape 4" descr="teléfono antiguo de dibujos animados 12138190 Vector en Vecteezy"/>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7" name="Imagen 6">
            <a:extLst>
              <a:ext uri="{FF2B5EF4-FFF2-40B4-BE49-F238E27FC236}">
                <a16:creationId xmlns:a16="http://schemas.microsoft.com/office/drawing/2014/main" id="{1D9D3598-4EB5-23D0-650A-D37AFD1407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54371" y="3026178"/>
            <a:ext cx="3854295" cy="3199438"/>
          </a:xfrm>
          <a:prstGeom prst="rect">
            <a:avLst/>
          </a:prstGeom>
        </p:spPr>
      </p:pic>
      <p:pic>
        <p:nvPicPr>
          <p:cNvPr id="14" name="Imagen 13">
            <a:extLst>
              <a:ext uri="{FF2B5EF4-FFF2-40B4-BE49-F238E27FC236}">
                <a16:creationId xmlns:a16="http://schemas.microsoft.com/office/drawing/2014/main" id="{46ECB7C8-D238-9673-49C9-3ED9FB0FB4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416014">
            <a:off x="6704237" y="3369461"/>
            <a:ext cx="2529496" cy="2991930"/>
          </a:xfrm>
          <a:prstGeom prst="rect">
            <a:avLst/>
          </a:prstGeom>
        </p:spPr>
      </p:pic>
      <p:pic>
        <p:nvPicPr>
          <p:cNvPr id="16" name="Imagen 15">
            <a:extLst>
              <a:ext uri="{FF2B5EF4-FFF2-40B4-BE49-F238E27FC236}">
                <a16:creationId xmlns:a16="http://schemas.microsoft.com/office/drawing/2014/main" id="{EA49B416-7871-B1A9-4547-6BE3716EB4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66299" y="4676585"/>
            <a:ext cx="1939387" cy="1770624"/>
          </a:xfrm>
          <a:prstGeom prst="rect">
            <a:avLst/>
          </a:prstGeom>
        </p:spPr>
      </p:pic>
      <p:pic>
        <p:nvPicPr>
          <p:cNvPr id="38" name="Picture 6" descr="https://dkou0skpxpnwz.cloudfront.net/customers/7110/images/escudo-horizontal-color.png">
            <a:extLst>
              <a:ext uri="{FF2B5EF4-FFF2-40B4-BE49-F238E27FC236}">
                <a16:creationId xmlns:a16="http://schemas.microsoft.com/office/drawing/2014/main" id="{C8AF625F-8F7C-5E58-9DC2-C1B33C18A79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47136" y="3589001"/>
            <a:ext cx="1519163" cy="508722"/>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8" descr="Inici">
            <a:extLst>
              <a:ext uri="{FF2B5EF4-FFF2-40B4-BE49-F238E27FC236}">
                <a16:creationId xmlns:a16="http://schemas.microsoft.com/office/drawing/2014/main" id="{65693B93-A3E0-6DFD-51B3-8DFE7CB0C8C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333534" y="2507655"/>
            <a:ext cx="1802458" cy="388582"/>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10" descr="Logo Biblioteca Universidad de Valladolid">
            <a:extLst>
              <a:ext uri="{FF2B5EF4-FFF2-40B4-BE49-F238E27FC236}">
                <a16:creationId xmlns:a16="http://schemas.microsoft.com/office/drawing/2014/main" id="{B2E95F65-89DB-9F77-BA19-2ADA571CD91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47674" y="4641354"/>
            <a:ext cx="679487" cy="679487"/>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18" descr="Marsh's Library logo.png">
            <a:extLst>
              <a:ext uri="{FF2B5EF4-FFF2-40B4-BE49-F238E27FC236}">
                <a16:creationId xmlns:a16="http://schemas.microsoft.com/office/drawing/2014/main" id="{7388D817-862E-9FB3-085C-95ECFDFA5B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80884" y="2358696"/>
            <a:ext cx="1738959" cy="469519"/>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20" descr="BODLEIAN-LIBRARIES-logo-blue | Social Science Library">
            <a:extLst>
              <a:ext uri="{FF2B5EF4-FFF2-40B4-BE49-F238E27FC236}">
                <a16:creationId xmlns:a16="http://schemas.microsoft.com/office/drawing/2014/main" id="{F41AF707-B2C3-733B-3D1F-354E92944006}"/>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728181" y="1774042"/>
            <a:ext cx="808563" cy="780118"/>
          </a:xfrm>
          <a:prstGeom prst="rect">
            <a:avLst/>
          </a:prstGeom>
          <a:noFill/>
          <a:extLst>
            <a:ext uri="{909E8E84-426E-40DD-AFC4-6F175D3DCCD1}">
              <a14:hiddenFill xmlns:a14="http://schemas.microsoft.com/office/drawing/2010/main">
                <a:solidFill>
                  <a:srgbClr val="FFFFFF"/>
                </a:solidFill>
              </a14:hiddenFill>
            </a:ext>
          </a:extLst>
        </p:spPr>
      </p:pic>
      <p:pic>
        <p:nvPicPr>
          <p:cNvPr id="43" name="Imagen 42">
            <a:extLst>
              <a:ext uri="{FF2B5EF4-FFF2-40B4-BE49-F238E27FC236}">
                <a16:creationId xmlns:a16="http://schemas.microsoft.com/office/drawing/2014/main" id="{607EDD20-CB11-42D3-2DD1-57BF6AE08586}"/>
              </a:ext>
            </a:extLst>
          </p:cNvPr>
          <p:cNvPicPr>
            <a:picLocks noChangeAspect="1"/>
          </p:cNvPicPr>
          <p:nvPr/>
        </p:nvPicPr>
        <p:blipFill>
          <a:blip r:embed="rId10"/>
          <a:stretch>
            <a:fillRect/>
          </a:stretch>
        </p:blipFill>
        <p:spPr>
          <a:xfrm>
            <a:off x="9247251" y="3271803"/>
            <a:ext cx="1002116" cy="606686"/>
          </a:xfrm>
          <a:prstGeom prst="rect">
            <a:avLst/>
          </a:prstGeom>
        </p:spPr>
      </p:pic>
      <p:pic>
        <p:nvPicPr>
          <p:cNvPr id="44" name="Imagen 43">
            <a:extLst>
              <a:ext uri="{FF2B5EF4-FFF2-40B4-BE49-F238E27FC236}">
                <a16:creationId xmlns:a16="http://schemas.microsoft.com/office/drawing/2014/main" id="{B207D184-B3BC-4C25-6A48-A242F782694D}"/>
              </a:ext>
            </a:extLst>
          </p:cNvPr>
          <p:cNvPicPr>
            <a:picLocks noChangeAspect="1"/>
          </p:cNvPicPr>
          <p:nvPr/>
        </p:nvPicPr>
        <p:blipFill>
          <a:blip r:embed="rId11"/>
          <a:stretch>
            <a:fillRect/>
          </a:stretch>
        </p:blipFill>
        <p:spPr>
          <a:xfrm>
            <a:off x="8842969" y="4485012"/>
            <a:ext cx="808564" cy="803137"/>
          </a:xfrm>
          <a:prstGeom prst="rect">
            <a:avLst/>
          </a:prstGeom>
        </p:spPr>
      </p:pic>
      <p:pic>
        <p:nvPicPr>
          <p:cNvPr id="45" name="Imagen 44">
            <a:extLst>
              <a:ext uri="{FF2B5EF4-FFF2-40B4-BE49-F238E27FC236}">
                <a16:creationId xmlns:a16="http://schemas.microsoft.com/office/drawing/2014/main" id="{23BED8BF-C704-F5B7-26BF-A4CA4BB812AE}"/>
              </a:ext>
            </a:extLst>
          </p:cNvPr>
          <p:cNvPicPr>
            <a:picLocks noChangeAspect="1"/>
          </p:cNvPicPr>
          <p:nvPr/>
        </p:nvPicPr>
        <p:blipFill>
          <a:blip r:embed="rId12"/>
          <a:stretch>
            <a:fillRect/>
          </a:stretch>
        </p:blipFill>
        <p:spPr>
          <a:xfrm>
            <a:off x="6292036" y="1825113"/>
            <a:ext cx="992377" cy="655678"/>
          </a:xfrm>
          <a:prstGeom prst="rect">
            <a:avLst/>
          </a:prstGeom>
        </p:spPr>
      </p:pic>
    </p:spTree>
    <p:extLst>
      <p:ext uri="{BB962C8B-B14F-4D97-AF65-F5344CB8AC3E}">
        <p14:creationId xmlns:p14="http://schemas.microsoft.com/office/powerpoint/2010/main" val="10780045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9105" y="798656"/>
            <a:ext cx="4393275" cy="5763986"/>
          </a:xfrm>
          <a:prstGeom prst="rect">
            <a:avLst/>
          </a:prstGeom>
        </p:spPr>
      </p:pic>
      <p:sp>
        <p:nvSpPr>
          <p:cNvPr id="4" name="Marcador de contenido 3"/>
          <p:cNvSpPr txBox="1">
            <a:spLocks noGrp="1"/>
          </p:cNvSpPr>
          <p:nvPr>
            <p:ph idx="1"/>
          </p:nvPr>
        </p:nvSpPr>
        <p:spPr>
          <a:xfrm>
            <a:off x="4442477" y="2707691"/>
            <a:ext cx="3131668" cy="2840649"/>
          </a:xfrm>
          <a:prstGeom prst="rect">
            <a:avLst/>
          </a:prstGeom>
          <a:noFill/>
        </p:spPr>
        <p:txBody>
          <a:bodyPr wrap="square" rtlCol="0">
            <a:spAutoFit/>
          </a:bodyPr>
          <a:lstStyle/>
          <a:p>
            <a:pPr>
              <a:lnSpc>
                <a:spcPct val="150000"/>
              </a:lnSpc>
              <a:buFont typeface="Wingdings" panose="05000000000000000000" pitchFamily="2" charset="2"/>
              <a:buChar char="Ø"/>
            </a:pPr>
            <a:r>
              <a:rPr lang="es-ES" sz="1300" dirty="0">
                <a:latin typeface="Arial" panose="020B0604020202020204" pitchFamily="34" charset="0"/>
                <a:cs typeface="Arial" panose="020B0604020202020204" pitchFamily="34" charset="0"/>
              </a:rPr>
              <a:t>Extraerlos y conservarlos junto al libro </a:t>
            </a:r>
          </a:p>
          <a:p>
            <a:pPr>
              <a:lnSpc>
                <a:spcPct val="150000"/>
              </a:lnSpc>
              <a:buFont typeface="Wingdings" panose="05000000000000000000" pitchFamily="2" charset="2"/>
              <a:buChar char="Ø"/>
            </a:pPr>
            <a:r>
              <a:rPr lang="es-ES" sz="1300" dirty="0">
                <a:latin typeface="Arial" panose="020B0604020202020204" pitchFamily="34" charset="0"/>
                <a:cs typeface="Arial" panose="020B0604020202020204" pitchFamily="34" charset="0"/>
              </a:rPr>
              <a:t>Extraerlos e incluirlos en la serie </a:t>
            </a:r>
            <a:r>
              <a:rPr lang="es-ES" sz="1300" dirty="0" smtClean="0">
                <a:latin typeface="Arial" panose="020B0604020202020204" pitchFamily="34" charset="0"/>
                <a:cs typeface="Arial" panose="020B0604020202020204" pitchFamily="34" charset="0"/>
              </a:rPr>
              <a:t>facticia</a:t>
            </a:r>
            <a:endParaRPr lang="es-ES" sz="1300" dirty="0">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Ø"/>
            </a:pPr>
            <a:r>
              <a:rPr lang="es-ES" sz="1300" dirty="0">
                <a:latin typeface="Arial" panose="020B0604020202020204" pitchFamily="34" charset="0"/>
                <a:cs typeface="Arial" panose="020B0604020202020204" pitchFamily="34" charset="0"/>
              </a:rPr>
              <a:t>No extraerlos, digitalizarlos y poner información a </a:t>
            </a:r>
            <a:r>
              <a:rPr lang="es-ES" sz="1300" dirty="0" smtClean="0">
                <a:latin typeface="Arial" panose="020B0604020202020204" pitchFamily="34" charset="0"/>
                <a:cs typeface="Arial" panose="020B0604020202020204" pitchFamily="34" charset="0"/>
              </a:rPr>
              <a:t>disposición</a:t>
            </a:r>
            <a:endParaRPr lang="es-ES" sz="1300" dirty="0">
              <a:latin typeface="Arial" panose="020B0604020202020204" pitchFamily="34" charset="0"/>
              <a:cs typeface="Arial" panose="020B0604020202020204" pitchFamily="34" charset="0"/>
            </a:endParaRPr>
          </a:p>
          <a:p>
            <a:pPr>
              <a:lnSpc>
                <a:spcPct val="150000"/>
              </a:lnSpc>
              <a:buFont typeface="Wingdings" panose="05000000000000000000" pitchFamily="2" charset="2"/>
              <a:buChar char="Ø"/>
            </a:pPr>
            <a:r>
              <a:rPr lang="es-ES" sz="1300" dirty="0">
                <a:latin typeface="Arial" panose="020B0604020202020204" pitchFamily="34" charset="0"/>
                <a:cs typeface="Arial" panose="020B0604020202020204" pitchFamily="34" charset="0"/>
              </a:rPr>
              <a:t>Montajes específicos que lo deje a la vista</a:t>
            </a:r>
          </a:p>
        </p:txBody>
      </p:sp>
      <p:sp>
        <p:nvSpPr>
          <p:cNvPr id="23" name="Título 1">
            <a:extLst>
              <a:ext uri="{FF2B5EF4-FFF2-40B4-BE49-F238E27FC236}">
                <a16:creationId xmlns:a16="http://schemas.microsoft.com/office/drawing/2014/main" id="{59E68A35-7BC6-B8D8-964E-14BD8F230F7B}"/>
              </a:ext>
            </a:extLst>
          </p:cNvPr>
          <p:cNvSpPr>
            <a:spLocks noGrp="1"/>
          </p:cNvSpPr>
          <p:nvPr>
            <p:ph type="title"/>
          </p:nvPr>
        </p:nvSpPr>
        <p:spPr>
          <a:xfrm>
            <a:off x="1058614" y="244381"/>
            <a:ext cx="10515600" cy="1325563"/>
          </a:xfrm>
        </p:spPr>
        <p:txBody>
          <a:bodyPr>
            <a:normAutofit/>
          </a:bodyPr>
          <a:lstStyle/>
          <a:p>
            <a:pPr lvl="0">
              <a:lnSpc>
                <a:spcPct val="100000"/>
              </a:lnSpc>
              <a:spcBef>
                <a:spcPts val="0"/>
              </a:spcBef>
            </a:pPr>
            <a:r>
              <a:rPr lang="es-ES" sz="2800" dirty="0">
                <a:solidFill>
                  <a:prstClr val="black"/>
                </a:solidFill>
                <a:effectLst>
                  <a:outerShdw blurRad="38100" dist="38100" dir="2700000" algn="tl">
                    <a:srgbClr val="000000">
                      <a:alpha val="43137"/>
                    </a:srgbClr>
                  </a:outerShdw>
                </a:effectLst>
                <a:ea typeface="+mn-ea"/>
                <a:cs typeface="Arial" panose="020B0604020202020204" pitchFamily="34" charset="0"/>
              </a:rPr>
              <a:t>¿Existe un protocolo de </a:t>
            </a:r>
            <a:r>
              <a:rPr lang="es-ES" sz="2800" dirty="0" smtClean="0">
                <a:solidFill>
                  <a:prstClr val="black"/>
                </a:solidFill>
                <a:effectLst>
                  <a:outerShdw blurRad="38100" dist="38100" dir="2700000" algn="tl">
                    <a:srgbClr val="000000">
                      <a:alpha val="43137"/>
                    </a:srgbClr>
                  </a:outerShdw>
                </a:effectLst>
                <a:ea typeface="+mn-ea"/>
                <a:cs typeface="Arial" panose="020B0604020202020204" pitchFamily="34" charset="0"/>
              </a:rPr>
              <a:t>actuación? </a:t>
            </a:r>
            <a:r>
              <a:rPr lang="es-ES" sz="2800" dirty="0" smtClean="0">
                <a:effectLst>
                  <a:outerShdw blurRad="38100" dist="38100" dir="2700000" algn="tl">
                    <a:srgbClr val="000000">
                      <a:alpha val="43137"/>
                    </a:srgbClr>
                  </a:outerShdw>
                </a:effectLst>
                <a:ea typeface="+mn-ea"/>
                <a:cs typeface="Arial" panose="020B0604020202020204" pitchFamily="34" charset="0"/>
              </a:rPr>
              <a:t>No, </a:t>
            </a:r>
            <a:r>
              <a:rPr lang="es-ES" sz="2800" dirty="0">
                <a:effectLst>
                  <a:outerShdw blurRad="38100" dist="38100" dir="2700000" algn="tl">
                    <a:srgbClr val="000000">
                      <a:alpha val="43137"/>
                    </a:srgbClr>
                  </a:outerShdw>
                </a:effectLst>
                <a:ea typeface="+mn-ea"/>
                <a:cs typeface="Arial" panose="020B0604020202020204" pitchFamily="34" charset="0"/>
              </a:rPr>
              <a:t>depende de </a:t>
            </a:r>
            <a:r>
              <a:rPr lang="es-ES" sz="2800" dirty="0" smtClean="0">
                <a:effectLst>
                  <a:outerShdw blurRad="38100" dist="38100" dir="2700000" algn="tl">
                    <a:srgbClr val="000000">
                      <a:alpha val="43137"/>
                    </a:srgbClr>
                  </a:outerShdw>
                </a:effectLst>
                <a:ea typeface="+mn-ea"/>
                <a:cs typeface="Arial" panose="020B0604020202020204" pitchFamily="34" charset="0"/>
              </a:rPr>
              <a:t>diferentes </a:t>
            </a:r>
            <a:r>
              <a:rPr lang="es-ES" sz="2800" dirty="0">
                <a:effectLst>
                  <a:outerShdw blurRad="38100" dist="38100" dir="2700000" algn="tl">
                    <a:srgbClr val="000000">
                      <a:alpha val="43137"/>
                    </a:srgbClr>
                  </a:outerShdw>
                </a:effectLst>
                <a:ea typeface="+mn-ea"/>
                <a:cs typeface="Arial" panose="020B0604020202020204" pitchFamily="34" charset="0"/>
              </a:rPr>
              <a:t>aspectos</a:t>
            </a:r>
            <a:endParaRPr lang="es-ES" sz="2800" dirty="0">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21349710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C84C44F6-5B1E-FFA1-0A57-615A4F6AC5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8885" y="1071597"/>
            <a:ext cx="5266553" cy="3996858"/>
          </a:xfrm>
          <a:prstGeom prst="rect">
            <a:avLst/>
          </a:prstGeom>
        </p:spPr>
      </p:pic>
      <p:sp>
        <p:nvSpPr>
          <p:cNvPr id="2" name="Título 1">
            <a:extLst>
              <a:ext uri="{FF2B5EF4-FFF2-40B4-BE49-F238E27FC236}">
                <a16:creationId xmlns:a16="http://schemas.microsoft.com/office/drawing/2014/main" id="{FC2769A3-EF39-6E9C-7E67-379001DEBB5F}"/>
              </a:ext>
            </a:extLst>
          </p:cNvPr>
          <p:cNvSpPr txBox="1">
            <a:spLocks/>
          </p:cNvSpPr>
          <p:nvPr/>
        </p:nvSpPr>
        <p:spPr>
          <a:xfrm>
            <a:off x="991007" y="0"/>
            <a:ext cx="1097279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pPr>
            <a:r>
              <a:rPr lang="es-ES" sz="3600" dirty="0">
                <a:solidFill>
                  <a:prstClr val="black"/>
                </a:solidFill>
                <a:ea typeface="+mn-ea"/>
                <a:cs typeface="+mn-cs"/>
              </a:rPr>
              <a:t/>
            </a:r>
            <a:br>
              <a:rPr lang="es-ES" sz="3600" dirty="0">
                <a:solidFill>
                  <a:prstClr val="black"/>
                </a:solidFill>
                <a:ea typeface="+mn-ea"/>
                <a:cs typeface="+mn-cs"/>
              </a:rPr>
            </a:br>
            <a:r>
              <a:rPr lang="es-ES" sz="3000" dirty="0">
                <a:solidFill>
                  <a:prstClr val="black"/>
                </a:solidFill>
                <a:effectLst>
                  <a:outerShdw blurRad="38100" dist="38100" dir="2700000" algn="tl">
                    <a:srgbClr val="000000">
                      <a:alpha val="43137"/>
                    </a:srgbClr>
                  </a:outerShdw>
                </a:effectLst>
                <a:ea typeface="+mn-ea"/>
                <a:cs typeface="+mn-cs"/>
              </a:rPr>
              <a:t>¿Hemos </a:t>
            </a:r>
            <a:r>
              <a:rPr lang="es-ES" sz="3000" dirty="0" smtClean="0">
                <a:solidFill>
                  <a:prstClr val="black"/>
                </a:solidFill>
                <a:effectLst>
                  <a:outerShdw blurRad="38100" dist="38100" dir="2700000" algn="tl">
                    <a:srgbClr val="000000">
                      <a:alpha val="43137"/>
                    </a:srgbClr>
                  </a:outerShdw>
                </a:effectLst>
                <a:ea typeface="+mn-ea"/>
                <a:cs typeface="+mn-cs"/>
              </a:rPr>
              <a:t>llegado a </a:t>
            </a:r>
            <a:r>
              <a:rPr lang="es-ES" sz="3000" dirty="0">
                <a:solidFill>
                  <a:prstClr val="black"/>
                </a:solidFill>
                <a:effectLst>
                  <a:outerShdw blurRad="38100" dist="38100" dir="2700000" algn="tl">
                    <a:srgbClr val="000000">
                      <a:alpha val="43137"/>
                    </a:srgbClr>
                  </a:outerShdw>
                </a:effectLst>
                <a:ea typeface="+mn-ea"/>
                <a:cs typeface="+mn-cs"/>
              </a:rPr>
              <a:t>alguna conclusión?</a:t>
            </a:r>
            <a:endParaRPr lang="es-ES" dirty="0">
              <a:effectLst>
                <a:outerShdw blurRad="38100" dist="38100" dir="2700000" algn="tl">
                  <a:srgbClr val="000000">
                    <a:alpha val="43137"/>
                  </a:srgbClr>
                </a:outerShdw>
              </a:effectLst>
            </a:endParaRPr>
          </a:p>
        </p:txBody>
      </p:sp>
      <p:pic>
        <p:nvPicPr>
          <p:cNvPr id="3" name="Imagen 2">
            <a:extLst>
              <a:ext uri="{FF2B5EF4-FFF2-40B4-BE49-F238E27FC236}">
                <a16:creationId xmlns:a16="http://schemas.microsoft.com/office/drawing/2014/main" id="{92577B91-9F4F-342B-A09F-13E309BEB98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0974" y="2932165"/>
            <a:ext cx="6336350" cy="3685378"/>
          </a:xfrm>
          <a:prstGeom prst="rect">
            <a:avLst/>
          </a:prstGeom>
        </p:spPr>
      </p:pic>
      <p:sp>
        <p:nvSpPr>
          <p:cNvPr id="5" name="Flecha: circular 4">
            <a:extLst>
              <a:ext uri="{FF2B5EF4-FFF2-40B4-BE49-F238E27FC236}">
                <a16:creationId xmlns:a16="http://schemas.microsoft.com/office/drawing/2014/main" id="{7A5623D3-5F8E-4258-C370-C0D34D1F1D1A}"/>
              </a:ext>
            </a:extLst>
          </p:cNvPr>
          <p:cNvSpPr/>
          <p:nvPr/>
        </p:nvSpPr>
        <p:spPr>
          <a:xfrm rot="21287763" flipH="1">
            <a:off x="3679283" y="3559240"/>
            <a:ext cx="2235470" cy="2431228"/>
          </a:xfrm>
          <a:prstGeom prst="circularArrow">
            <a:avLst>
              <a:gd name="adj1" fmla="val 10557"/>
              <a:gd name="adj2" fmla="val 1142319"/>
              <a:gd name="adj3" fmla="val 20385648"/>
              <a:gd name="adj4" fmla="val 10800000"/>
              <a:gd name="adj5" fmla="val 12500"/>
            </a:avLst>
          </a:prstGeom>
          <a:solidFill>
            <a:schemeClr val="accent4"/>
          </a:solidFill>
          <a:ln w="381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a-ES-valencia">
              <a:solidFill>
                <a:schemeClr val="tx1"/>
              </a:solidFill>
            </a:endParaRPr>
          </a:p>
        </p:txBody>
      </p:sp>
    </p:spTree>
    <p:extLst>
      <p:ext uri="{BB962C8B-B14F-4D97-AF65-F5344CB8AC3E}">
        <p14:creationId xmlns:p14="http://schemas.microsoft.com/office/powerpoint/2010/main" val="23200857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4" name="Título 1"/>
          <p:cNvSpPr>
            <a:spLocks noGrp="1"/>
          </p:cNvSpPr>
          <p:nvPr>
            <p:ph type="title"/>
          </p:nvPr>
        </p:nvSpPr>
        <p:spPr>
          <a:xfrm>
            <a:off x="1018999" y="-173344"/>
            <a:ext cx="10972799" cy="1325563"/>
          </a:xfrm>
        </p:spPr>
        <p:txBody>
          <a:bodyPr>
            <a:normAutofit/>
          </a:bodyPr>
          <a:lstStyle/>
          <a:p>
            <a:pPr lvl="0">
              <a:lnSpc>
                <a:spcPct val="100000"/>
              </a:lnSpc>
              <a:spcBef>
                <a:spcPts val="0"/>
              </a:spcBef>
            </a:pPr>
            <a:r>
              <a:rPr lang="es-ES" sz="3600" dirty="0">
                <a:solidFill>
                  <a:prstClr val="black"/>
                </a:solidFill>
                <a:ea typeface="+mn-ea"/>
                <a:cs typeface="+mn-cs"/>
              </a:rPr>
              <a:t/>
            </a:r>
            <a:br>
              <a:rPr lang="es-ES" sz="3600" dirty="0">
                <a:solidFill>
                  <a:prstClr val="black"/>
                </a:solidFill>
                <a:ea typeface="+mn-ea"/>
                <a:cs typeface="+mn-cs"/>
              </a:rPr>
            </a:br>
            <a:r>
              <a:rPr lang="es-ES" sz="3000" dirty="0">
                <a:solidFill>
                  <a:prstClr val="black"/>
                </a:solidFill>
                <a:effectLst>
                  <a:outerShdw blurRad="38100" dist="38100" dir="2700000" algn="tl">
                    <a:srgbClr val="000000">
                      <a:alpha val="43137"/>
                    </a:srgbClr>
                  </a:outerShdw>
                </a:effectLst>
                <a:ea typeface="+mn-ea"/>
                <a:cs typeface="+mn-cs"/>
              </a:rPr>
              <a:t>¿Hemos </a:t>
            </a:r>
            <a:r>
              <a:rPr lang="es-ES" sz="3000" dirty="0" smtClean="0">
                <a:solidFill>
                  <a:prstClr val="black"/>
                </a:solidFill>
                <a:effectLst>
                  <a:outerShdw blurRad="38100" dist="38100" dir="2700000" algn="tl">
                    <a:srgbClr val="000000">
                      <a:alpha val="43137"/>
                    </a:srgbClr>
                  </a:outerShdw>
                </a:effectLst>
                <a:ea typeface="+mn-ea"/>
                <a:cs typeface="+mn-cs"/>
              </a:rPr>
              <a:t>llegado </a:t>
            </a:r>
            <a:r>
              <a:rPr lang="es-ES" sz="3000" dirty="0">
                <a:solidFill>
                  <a:prstClr val="black"/>
                </a:solidFill>
                <a:effectLst>
                  <a:outerShdw blurRad="38100" dist="38100" dir="2700000" algn="tl">
                    <a:srgbClr val="000000">
                      <a:alpha val="43137"/>
                    </a:srgbClr>
                  </a:outerShdw>
                </a:effectLst>
                <a:ea typeface="+mn-ea"/>
                <a:cs typeface="+mn-cs"/>
              </a:rPr>
              <a:t>a alguna conclusión? </a:t>
            </a:r>
            <a:r>
              <a:rPr lang="es-ES" sz="3000" dirty="0" smtClean="0">
                <a:solidFill>
                  <a:prstClr val="black"/>
                </a:solidFill>
                <a:effectLst>
                  <a:outerShdw blurRad="38100" dist="38100" dir="2700000" algn="tl">
                    <a:srgbClr val="000000">
                      <a:alpha val="43137"/>
                    </a:srgbClr>
                  </a:outerShdw>
                </a:effectLst>
                <a:ea typeface="+mn-ea"/>
                <a:cs typeface="+mn-cs"/>
              </a:rPr>
              <a:t>Sí</a:t>
            </a:r>
            <a:endParaRPr lang="es-ES" dirty="0">
              <a:effectLst>
                <a:outerShdw blurRad="38100" dist="38100" dir="2700000" algn="tl">
                  <a:srgbClr val="000000">
                    <a:alpha val="43137"/>
                  </a:srgbClr>
                </a:outerShdw>
              </a:effectLst>
            </a:endParaRPr>
          </a:p>
        </p:txBody>
      </p:sp>
      <p:pic>
        <p:nvPicPr>
          <p:cNvPr id="6" name="Imagen 5">
            <a:extLst>
              <a:ext uri="{FF2B5EF4-FFF2-40B4-BE49-F238E27FC236}">
                <a16:creationId xmlns:a16="http://schemas.microsoft.com/office/drawing/2014/main" id="{640AA3DF-C4E1-0F3A-884A-0E3647D923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9440" y="3792981"/>
            <a:ext cx="3000214" cy="2259363"/>
          </a:xfrm>
          <a:prstGeom prst="rect">
            <a:avLst/>
          </a:prstGeom>
        </p:spPr>
      </p:pic>
      <p:pic>
        <p:nvPicPr>
          <p:cNvPr id="7" name="Imagen 6">
            <a:extLst>
              <a:ext uri="{FF2B5EF4-FFF2-40B4-BE49-F238E27FC236}">
                <a16:creationId xmlns:a16="http://schemas.microsoft.com/office/drawing/2014/main" id="{95F43509-BF34-420B-24D0-834C647512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69" y="3795624"/>
            <a:ext cx="3556554" cy="2461260"/>
          </a:xfrm>
          <a:prstGeom prst="rect">
            <a:avLst/>
          </a:prstGeom>
        </p:spPr>
      </p:pic>
      <p:pic>
        <p:nvPicPr>
          <p:cNvPr id="8" name="Imagen 7">
            <a:extLst>
              <a:ext uri="{FF2B5EF4-FFF2-40B4-BE49-F238E27FC236}">
                <a16:creationId xmlns:a16="http://schemas.microsoft.com/office/drawing/2014/main" id="{004B42F0-6167-81DE-CB0A-69B48E71E21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26250" y="3693709"/>
            <a:ext cx="2991781" cy="2483470"/>
          </a:xfrm>
          <a:prstGeom prst="rect">
            <a:avLst/>
          </a:prstGeom>
        </p:spPr>
      </p:pic>
      <p:sp>
        <p:nvSpPr>
          <p:cNvPr id="12" name="CuadroTexto 11">
            <a:extLst>
              <a:ext uri="{FF2B5EF4-FFF2-40B4-BE49-F238E27FC236}">
                <a16:creationId xmlns:a16="http://schemas.microsoft.com/office/drawing/2014/main" id="{4A749C16-EB2B-6911-8891-3C13A4B4A07C}"/>
              </a:ext>
            </a:extLst>
          </p:cNvPr>
          <p:cNvSpPr txBox="1"/>
          <p:nvPr/>
        </p:nvSpPr>
        <p:spPr>
          <a:xfrm>
            <a:off x="1204031" y="1420344"/>
            <a:ext cx="10314001" cy="2446824"/>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s-ES" dirty="0" smtClean="0"/>
              <a:t>Dificultad para </a:t>
            </a:r>
            <a:r>
              <a:rPr lang="es-ES" dirty="0"/>
              <a:t>establecer un protocolo </a:t>
            </a:r>
            <a:r>
              <a:rPr lang="es-ES" dirty="0" smtClean="0"/>
              <a:t>de actuación</a:t>
            </a:r>
          </a:p>
          <a:p>
            <a:pPr marL="285750" indent="-285750">
              <a:lnSpc>
                <a:spcPct val="150000"/>
              </a:lnSpc>
              <a:buFont typeface="Wingdings" panose="05000000000000000000" pitchFamily="2" charset="2"/>
              <a:buChar char="Ø"/>
            </a:pPr>
            <a:r>
              <a:rPr lang="es-ES" dirty="0" smtClean="0"/>
              <a:t>La intervención dependerá de </a:t>
            </a:r>
            <a:r>
              <a:rPr lang="es-ES" dirty="0"/>
              <a:t>diversos factores: estado de </a:t>
            </a:r>
            <a:r>
              <a:rPr lang="es-ES" dirty="0" smtClean="0"/>
              <a:t>conservación, </a:t>
            </a:r>
            <a:r>
              <a:rPr lang="es-ES" dirty="0"/>
              <a:t>alcance del tratamiento de restauración, valor textual del </a:t>
            </a:r>
            <a:r>
              <a:rPr lang="es-ES" dirty="0" smtClean="0"/>
              <a:t>fragmenta, etc…</a:t>
            </a:r>
            <a:endParaRPr lang="es-ES" dirty="0"/>
          </a:p>
          <a:p>
            <a:pPr marL="285750" indent="-285750">
              <a:lnSpc>
                <a:spcPct val="150000"/>
              </a:lnSpc>
              <a:buFont typeface="Wingdings" panose="05000000000000000000" pitchFamily="2" charset="2"/>
              <a:buChar char="Ø"/>
            </a:pPr>
            <a:r>
              <a:rPr lang="es-ES" dirty="0" smtClean="0"/>
              <a:t>Importancia de contar con un equipo interdisciplinar  </a:t>
            </a:r>
            <a:endParaRPr lang="es-ES" dirty="0"/>
          </a:p>
          <a:p>
            <a:pPr marL="285750" indent="-285750">
              <a:lnSpc>
                <a:spcPct val="150000"/>
              </a:lnSpc>
              <a:buFont typeface="Wingdings" panose="05000000000000000000" pitchFamily="2" charset="2"/>
              <a:buChar char="Ø"/>
            </a:pPr>
            <a:r>
              <a:rPr lang="es-ES" dirty="0" smtClean="0"/>
              <a:t>Numerosos restauradores </a:t>
            </a:r>
            <a:r>
              <a:rPr lang="es-ES" dirty="0"/>
              <a:t>comparten inquietudes similares </a:t>
            </a:r>
            <a:r>
              <a:rPr lang="es-ES" dirty="0" smtClean="0"/>
              <a:t>ante </a:t>
            </a:r>
            <a:r>
              <a:rPr lang="es-ES" dirty="0"/>
              <a:t>cada nuevo </a:t>
            </a:r>
            <a:r>
              <a:rPr lang="es-ES" dirty="0" smtClean="0"/>
              <a:t>hallazgo</a:t>
            </a:r>
            <a:endParaRPr lang="es-ES" dirty="0">
              <a:solidFill>
                <a:srgbClr val="FF0000"/>
              </a:solidFill>
            </a:endParaRPr>
          </a:p>
          <a:p>
            <a:endParaRPr lang="ca-ES-valencia" dirty="0"/>
          </a:p>
        </p:txBody>
      </p:sp>
      <p:sp>
        <p:nvSpPr>
          <p:cNvPr id="33" name="Signo más 32">
            <a:extLst>
              <a:ext uri="{FF2B5EF4-FFF2-40B4-BE49-F238E27FC236}">
                <a16:creationId xmlns:a16="http://schemas.microsoft.com/office/drawing/2014/main" id="{ED07A27A-81BE-43E9-E953-48CB5DCEE0CB}"/>
              </a:ext>
            </a:extLst>
          </p:cNvPr>
          <p:cNvSpPr/>
          <p:nvPr/>
        </p:nvSpPr>
        <p:spPr>
          <a:xfrm>
            <a:off x="4162524" y="4867388"/>
            <a:ext cx="399066" cy="441878"/>
          </a:xfrm>
          <a:prstGeom prst="mathPlus">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a-ES-valencia"/>
          </a:p>
        </p:txBody>
      </p:sp>
      <p:sp>
        <p:nvSpPr>
          <p:cNvPr id="34" name="Signo más 33">
            <a:extLst>
              <a:ext uri="{FF2B5EF4-FFF2-40B4-BE49-F238E27FC236}">
                <a16:creationId xmlns:a16="http://schemas.microsoft.com/office/drawing/2014/main" id="{B55F7DE8-ECBC-4851-5F51-00524DF3DF48}"/>
              </a:ext>
            </a:extLst>
          </p:cNvPr>
          <p:cNvSpPr/>
          <p:nvPr/>
        </p:nvSpPr>
        <p:spPr>
          <a:xfrm>
            <a:off x="8057953" y="4873001"/>
            <a:ext cx="399066" cy="441878"/>
          </a:xfrm>
          <a:prstGeom prst="mathPlus">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a-ES-valencia"/>
          </a:p>
        </p:txBody>
      </p:sp>
    </p:spTree>
    <p:extLst>
      <p:ext uri="{BB962C8B-B14F-4D97-AF65-F5344CB8AC3E}">
        <p14:creationId xmlns:p14="http://schemas.microsoft.com/office/powerpoint/2010/main" val="37113392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alpha val="70000"/>
          </a:schemeClr>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0" y="279278"/>
            <a:ext cx="12192000" cy="1325563"/>
          </a:xfrm>
        </p:spPr>
        <p:txBody>
          <a:bodyPr/>
          <a:lstStyle/>
          <a:p>
            <a:pPr algn="ctr"/>
            <a:r>
              <a:rPr lang="es-ES" dirty="0">
                <a:effectLst>
                  <a:outerShdw blurRad="38100" dist="38100" dir="2700000" algn="tl">
                    <a:srgbClr val="000000">
                      <a:alpha val="43137"/>
                    </a:srgbClr>
                  </a:outerShdw>
                </a:effectLst>
              </a:rPr>
              <a:t>¡Gracias por su atención!</a:t>
            </a:r>
          </a:p>
        </p:txBody>
      </p:sp>
      <p:sp>
        <p:nvSpPr>
          <p:cNvPr id="5" name="AutoShape 2">
            <a:extLst>
              <a:ext uri="{FF2B5EF4-FFF2-40B4-BE49-F238E27FC236}">
                <a16:creationId xmlns:a16="http://schemas.microsoft.com/office/drawing/2014/main" id="{05BFC8FE-AACB-68C4-23D6-2D2C18FAFC5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6" name="Imagen 5">
            <a:extLst>
              <a:ext uri="{FF2B5EF4-FFF2-40B4-BE49-F238E27FC236}">
                <a16:creationId xmlns:a16="http://schemas.microsoft.com/office/drawing/2014/main" id="{8E166344-AF9C-02EA-B27C-9DC7F3E27BDF}"/>
              </a:ext>
            </a:extLst>
          </p:cNvPr>
          <p:cNvPicPr>
            <a:picLocks noChangeAspect="1"/>
          </p:cNvPicPr>
          <p:nvPr/>
        </p:nvPicPr>
        <p:blipFill>
          <a:blip r:embed="rId2"/>
          <a:stretch>
            <a:fillRect/>
          </a:stretch>
        </p:blipFill>
        <p:spPr>
          <a:xfrm>
            <a:off x="9951477" y="5775364"/>
            <a:ext cx="1553889" cy="741185"/>
          </a:xfrm>
          <a:prstGeom prst="rect">
            <a:avLst/>
          </a:prstGeom>
        </p:spPr>
      </p:pic>
      <p:sp>
        <p:nvSpPr>
          <p:cNvPr id="7" name="CuadroTexto 6">
            <a:extLst>
              <a:ext uri="{FF2B5EF4-FFF2-40B4-BE49-F238E27FC236}">
                <a16:creationId xmlns:a16="http://schemas.microsoft.com/office/drawing/2014/main" id="{272AEFD0-1E0D-7F9B-8F60-DC9B509C07B1}"/>
              </a:ext>
            </a:extLst>
          </p:cNvPr>
          <p:cNvSpPr txBox="1"/>
          <p:nvPr/>
        </p:nvSpPr>
        <p:spPr>
          <a:xfrm>
            <a:off x="1458848" y="6095654"/>
            <a:ext cx="2872902" cy="276999"/>
          </a:xfrm>
          <a:prstGeom prst="rect">
            <a:avLst/>
          </a:prstGeom>
          <a:noFill/>
        </p:spPr>
        <p:txBody>
          <a:bodyPr wrap="square" rtlCol="0">
            <a:spAutoFit/>
          </a:bodyPr>
          <a:lstStyle/>
          <a:p>
            <a:r>
              <a:rPr lang="es-ES" sz="1200" dirty="0"/>
              <a:t>susana.gonzalez-martinez@uv.es</a:t>
            </a:r>
          </a:p>
        </p:txBody>
      </p:sp>
      <p:sp>
        <p:nvSpPr>
          <p:cNvPr id="9" name="CuadroTexto 8">
            <a:extLst>
              <a:ext uri="{FF2B5EF4-FFF2-40B4-BE49-F238E27FC236}">
                <a16:creationId xmlns:a16="http://schemas.microsoft.com/office/drawing/2014/main" id="{5B247D79-C6D0-6B3B-39AD-E5739C8EA343}"/>
              </a:ext>
            </a:extLst>
          </p:cNvPr>
          <p:cNvSpPr txBox="1"/>
          <p:nvPr/>
        </p:nvSpPr>
        <p:spPr>
          <a:xfrm>
            <a:off x="1458848" y="5910083"/>
            <a:ext cx="2159539" cy="276999"/>
          </a:xfrm>
          <a:prstGeom prst="rect">
            <a:avLst/>
          </a:prstGeom>
          <a:noFill/>
        </p:spPr>
        <p:txBody>
          <a:bodyPr wrap="square" rtlCol="0">
            <a:spAutoFit/>
          </a:bodyPr>
          <a:lstStyle/>
          <a:p>
            <a:r>
              <a:rPr lang="es-ES" sz="1200" dirty="0"/>
              <a:t>monica.pintado@uv.es</a:t>
            </a:r>
          </a:p>
        </p:txBody>
      </p:sp>
      <p:pic>
        <p:nvPicPr>
          <p:cNvPr id="10" name="Imagen 9">
            <a:extLst>
              <a:ext uri="{FF2B5EF4-FFF2-40B4-BE49-F238E27FC236}">
                <a16:creationId xmlns:a16="http://schemas.microsoft.com/office/drawing/2014/main" id="{C7C63BA0-A3F8-69BE-B0AC-721E3999670B}"/>
              </a:ext>
            </a:extLst>
          </p:cNvPr>
          <p:cNvPicPr>
            <a:picLocks noChangeAspect="1"/>
          </p:cNvPicPr>
          <p:nvPr/>
        </p:nvPicPr>
        <p:blipFill>
          <a:blip r:embed="rId3"/>
          <a:stretch>
            <a:fillRect/>
          </a:stretch>
        </p:blipFill>
        <p:spPr>
          <a:xfrm>
            <a:off x="8092794" y="5927184"/>
            <a:ext cx="1761124" cy="437546"/>
          </a:xfrm>
          <a:prstGeom prst="rect">
            <a:avLst/>
          </a:prstGeom>
        </p:spPr>
      </p:pic>
      <p:sp>
        <p:nvSpPr>
          <p:cNvPr id="3" name="CuadroTexto 2">
            <a:extLst>
              <a:ext uri="{FF2B5EF4-FFF2-40B4-BE49-F238E27FC236}">
                <a16:creationId xmlns:a16="http://schemas.microsoft.com/office/drawing/2014/main" id="{111D3746-DF99-BE8B-8C02-631B0431B1AC}"/>
              </a:ext>
            </a:extLst>
          </p:cNvPr>
          <p:cNvSpPr txBox="1"/>
          <p:nvPr/>
        </p:nvSpPr>
        <p:spPr>
          <a:xfrm>
            <a:off x="1458848" y="5725869"/>
            <a:ext cx="2697924" cy="276999"/>
          </a:xfrm>
          <a:prstGeom prst="rect">
            <a:avLst/>
          </a:prstGeom>
          <a:noFill/>
        </p:spPr>
        <p:txBody>
          <a:bodyPr wrap="square" rtlCol="0">
            <a:spAutoFit/>
          </a:bodyPr>
          <a:lstStyle/>
          <a:p>
            <a:r>
              <a:rPr lang="es-ES" sz="1200" dirty="0" smtClean="0"/>
              <a:t>silvia.villaplana@uv.es</a:t>
            </a:r>
            <a:endParaRPr lang="es-ES" sz="1200" dirty="0"/>
          </a:p>
        </p:txBody>
      </p:sp>
      <p:pic>
        <p:nvPicPr>
          <p:cNvPr id="13" name="Marcador de contenido 12">
            <a:extLst>
              <a:ext uri="{FF2B5EF4-FFF2-40B4-BE49-F238E27FC236}">
                <a16:creationId xmlns:a16="http://schemas.microsoft.com/office/drawing/2014/main" id="{F9CC829F-6EAC-E5E8-10C0-FB23BE0E35B4}"/>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3281035" y="1524652"/>
            <a:ext cx="5310687" cy="4351338"/>
          </a:xfrm>
          <a:prstGeom prst="rect">
            <a:avLst/>
          </a:prstGeom>
        </p:spPr>
      </p:pic>
    </p:spTree>
    <p:extLst>
      <p:ext uri="{BB962C8B-B14F-4D97-AF65-F5344CB8AC3E}">
        <p14:creationId xmlns:p14="http://schemas.microsoft.com/office/powerpoint/2010/main" val="3723939131"/>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E06F084CB3E94941B08C99B00740B340" ma:contentTypeVersion="15" ma:contentTypeDescription="Crear nuevo documento." ma:contentTypeScope="" ma:versionID="974e48f6f4f53ecfb479904476810395">
  <xsd:schema xmlns:xsd="http://www.w3.org/2001/XMLSchema" xmlns:xs="http://www.w3.org/2001/XMLSchema" xmlns:p="http://schemas.microsoft.com/office/2006/metadata/properties" xmlns:ns2="a752e01c-04bd-41f2-ac56-46c23207d599" xmlns:ns3="a197e62f-8909-4e64-a3f9-5eafc4c8ed3e" targetNamespace="http://schemas.microsoft.com/office/2006/metadata/properties" ma:root="true" ma:fieldsID="960ee476db9a37970fc286fd2743de62" ns2:_="" ns3:_="">
    <xsd:import namespace="a752e01c-04bd-41f2-ac56-46c23207d599"/>
    <xsd:import namespace="a197e62f-8909-4e64-a3f9-5eafc4c8ed3e"/>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ObjectDetectorVersions" minOccurs="0"/>
                <xsd:element ref="ns2:MediaServiceSearchProperties" minOccurs="0"/>
                <xsd:element ref="ns2:lcf76f155ced4ddcb4097134ff3c332f" minOccurs="0"/>
                <xsd:element ref="ns3:TaxCatchAll" minOccurs="0"/>
                <xsd:element ref="ns2:MediaLengthInSecond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52e01c-04bd-41f2-ac56-46c23207d59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Etiquetas de imagen" ma:readOnly="false" ma:fieldId="{5cf76f15-5ced-4ddc-b409-7134ff3c332f}" ma:taxonomyMulti="true" ma:sspId="8a698e60-3d8f-4b30-b92a-bdf31bd9d27e"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97e62f-8909-4e64-a3f9-5eafc4c8ed3e"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fffeb9fe-6d78-4876-be11-70e21853d090}" ma:internalName="TaxCatchAll" ma:showField="CatchAllData" ma:web="a197e62f-8909-4e64-a3f9-5eafc4c8ed3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752e01c-04bd-41f2-ac56-46c23207d599">
      <Terms xmlns="http://schemas.microsoft.com/office/infopath/2007/PartnerControls"/>
    </lcf76f155ced4ddcb4097134ff3c332f>
    <TaxCatchAll xmlns="a197e62f-8909-4e64-a3f9-5eafc4c8ed3e" xsi:nil="true"/>
  </documentManagement>
</p:properties>
</file>

<file path=customXml/itemProps1.xml><?xml version="1.0" encoding="utf-8"?>
<ds:datastoreItem xmlns:ds="http://schemas.openxmlformats.org/officeDocument/2006/customXml" ds:itemID="{3C73D193-B119-4E2F-BF2A-C0566FC17502}"/>
</file>

<file path=customXml/itemProps2.xml><?xml version="1.0" encoding="utf-8"?>
<ds:datastoreItem xmlns:ds="http://schemas.openxmlformats.org/officeDocument/2006/customXml" ds:itemID="{C343866F-B19F-4D65-BD76-5CCA11FFDCD6}"/>
</file>

<file path=customXml/itemProps3.xml><?xml version="1.0" encoding="utf-8"?>
<ds:datastoreItem xmlns:ds="http://schemas.openxmlformats.org/officeDocument/2006/customXml" ds:itemID="{07096146-1342-4407-9037-963441A12A3F}"/>
</file>

<file path=docProps/app.xml><?xml version="1.0" encoding="utf-8"?>
<Properties xmlns="http://schemas.openxmlformats.org/officeDocument/2006/extended-properties" xmlns:vt="http://schemas.openxmlformats.org/officeDocument/2006/docPropsVTypes">
  <Template/>
  <TotalTime>5318</TotalTime>
  <Words>484</Words>
  <Application>Microsoft Office PowerPoint</Application>
  <PresentationFormat>Panorámica</PresentationFormat>
  <Paragraphs>71</Paragraphs>
  <Slides>30</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30</vt:i4>
      </vt:variant>
    </vt:vector>
  </HeadingPairs>
  <TitlesOfParts>
    <vt:vector size="37" baseType="lpstr">
      <vt:lpstr>Arial</vt:lpstr>
      <vt:lpstr>Calibri</vt:lpstr>
      <vt:lpstr>Calibri Light</vt:lpstr>
      <vt:lpstr>Garet Bold</vt:lpstr>
      <vt:lpstr>Open Sans 1 Bold</vt:lpstr>
      <vt:lpstr>Wingdings</vt:lpstr>
      <vt:lpstr>Tema de Office</vt:lpstr>
      <vt:lpstr>Presentación de PowerPoint</vt:lpstr>
      <vt:lpstr>Presentación de PowerPoint</vt:lpstr>
      <vt:lpstr>Presentación de PowerPoint</vt:lpstr>
      <vt:lpstr>Fragmentos en refuerzos</vt:lpstr>
      <vt:lpstr>Fragmentos en refuerzos</vt:lpstr>
      <vt:lpstr>Fragmentos en refuerzos</vt:lpstr>
      <vt:lpstr>Fragmentos en refuerzos</vt:lpstr>
      <vt:lpstr>Fragmentos en refuerzos</vt:lpstr>
      <vt:lpstr>Presentación de PowerPoint</vt:lpstr>
      <vt:lpstr>Fragmentos en guardas </vt:lpstr>
      <vt:lpstr>Fragmentos en cubiertas</vt:lpstr>
      <vt:lpstr>Fragmentos en cubierta y refuerzos</vt:lpstr>
      <vt:lpstr>Presentación de PowerPoint</vt:lpstr>
      <vt:lpstr>Presentación de PowerPoint</vt:lpstr>
      <vt:lpstr> El restaurador frente a los fragmenta: influencia de la arqueología del libro</vt:lpstr>
      <vt:lpstr>Fragmentos ocultos en su lugar de origen </vt:lpstr>
      <vt:lpstr>Fragmentos en su lugar de origen con leve modificación de la estructura original</vt:lpstr>
      <vt:lpstr>Biblioteca Històrica: casos </vt:lpstr>
      <vt:lpstr>Fragmentos extraídos y conservados en su liber tradens</vt:lpstr>
      <vt:lpstr>Presentación de PowerPoint</vt:lpstr>
      <vt:lpstr>Presentación de PowerPoint</vt:lpstr>
      <vt:lpstr>Presentación de PowerPoint</vt:lpstr>
      <vt:lpstr>Presentación de PowerPoint</vt:lpstr>
      <vt:lpstr>Presentación de PowerPoint</vt:lpstr>
      <vt:lpstr>La experiencia como restauradoras en la Biblioteca Històrica:  la visión de otros profesionales del libro</vt:lpstr>
      <vt:lpstr>¿Existe un protocolo de extracción en las instituciones?</vt:lpstr>
      <vt:lpstr>¿Existe un protocolo de actuación? No, depende de diferentes aspectos</vt:lpstr>
      <vt:lpstr>Presentación de PowerPoint</vt:lpstr>
      <vt:lpstr> ¿Hemos llegado a alguna conclusión? Sí</vt:lpstr>
      <vt:lpstr>¡Gracias por su atención!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Enquadernacions de pergamí</dc:title>
  <dc:creator>Monica</dc:creator>
  <cp:lastModifiedBy>Monica</cp:lastModifiedBy>
  <cp:revision>249</cp:revision>
  <dcterms:created xsi:type="dcterms:W3CDTF">2024-09-26T07:51:23Z</dcterms:created>
  <dcterms:modified xsi:type="dcterms:W3CDTF">2026-04-14T10:40:51Z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0x010100E06F084CB3E94941B08C99B00740B340</vt:lpwstr>
  </property>
</Properties>
</file>