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1"/>
  </p:notesMasterIdLst>
  <p:sldIdLst>
    <p:sldId id="275" r:id="rId2"/>
    <p:sldId id="274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Franklin Gothic" panose="020B0604020202020204" charset="0"/>
      <p:bold r:id="rId26"/>
    </p:embeddedFont>
    <p:embeddedFont>
      <p:font typeface="Verdana" panose="020B0604030504040204" pitchFamily="34" charset="0"/>
      <p:regular r:id="rId27"/>
      <p:bold r:id="rId28"/>
      <p:italic r:id="rId29"/>
      <p:boldItalic r:id="rId30"/>
    </p:embeddedFont>
    <p:embeddedFont>
      <p:font typeface="Candara" panose="020E0502030303020204" pitchFamily="34" charset="0"/>
      <p:regular r:id="rId31"/>
      <p:bold r:id="rId32"/>
      <p:italic r:id="rId33"/>
      <p:boldItalic r:id="rId34"/>
    </p:embeddedFont>
    <p:embeddedFont>
      <p:font typeface="Cambria" panose="02040503050406030204" pitchFamily="18" charset="0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" name="Google Shape;6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3" name="Google Shape;7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f86fdcdab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" name="Google Shape;81;g3f86fdcdab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" name="Google Shape;9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439665f38a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g439665f38a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f86fdcdab_1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0" name="Google Shape;150;g3f86fdcdab_1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439665f38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g439665f38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" name="Google Shape;17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f86fdcdab_1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1" name="Google Shape;191;g3f86fdcdab_1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439665f38a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3" name="Google Shape;203;g439665f38a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7" name="Google Shape;23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sz="4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sz="1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429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ypl.org/research" TargetMode="External"/><Relationship Id="rId3" Type="http://schemas.openxmlformats.org/officeDocument/2006/relationships/hyperlink" Target="http://fama.us.es/" TargetMode="External"/><Relationship Id="rId7" Type="http://schemas.openxmlformats.org/officeDocument/2006/relationships/hyperlink" Target="https://csic-primo.hosted.exlibrisgroup.com/primo-explore/search?search_scope=ALL_RESOURCES_scope&amp;sortby=rank&amp;vid=34CSIC_VU1&amp;lang=es_E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bne.es/es/Catalogos/" TargetMode="External"/><Relationship Id="rId11" Type="http://schemas.openxmlformats.org/officeDocument/2006/relationships/image" Target="../media/image9.png"/><Relationship Id="rId5" Type="http://schemas.openxmlformats.org/officeDocument/2006/relationships/hyperlink" Target="http://www.rebiun.org/grupos-trabajo/catalogo-colectivo" TargetMode="External"/><Relationship Id="rId10" Type="http://schemas.openxmlformats.org/officeDocument/2006/relationships/image" Target="../media/image8.png"/><Relationship Id="rId4" Type="http://schemas.openxmlformats.org/officeDocument/2006/relationships/hyperlink" Target="http://www.imf.csic.es/index.php/servicios/biblioteca/bilblioteca-recursos-internet" TargetMode="External"/><Relationship Id="rId9" Type="http://schemas.openxmlformats.org/officeDocument/2006/relationships/hyperlink" Target="http://www.bne.es/es/Servicios/FuentesInformacion/CatalogosDeBibliotecas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1.png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gif"/><Relationship Id="rId10" Type="http://schemas.openxmlformats.org/officeDocument/2006/relationships/hyperlink" Target="https://bib.us.es/estudia_e_investiga/pregunte" TargetMode="External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es.wikipedia.org/wiki/Internet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s.wikipedia.org/wiki/Internet_profunda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hyperlink" Target="https://idus.us.es/xmlui/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dp.la/" TargetMode="External"/><Relationship Id="rId13" Type="http://schemas.openxmlformats.org/officeDocument/2006/relationships/hyperlink" Target="https://www.instagram.com/?hl=es" TargetMode="External"/><Relationship Id="rId3" Type="http://schemas.openxmlformats.org/officeDocument/2006/relationships/hyperlink" Target="http://www.msc.es/websTematicas/home.htm" TargetMode="External"/><Relationship Id="rId7" Type="http://schemas.openxmlformats.org/officeDocument/2006/relationships/hyperlink" Target="http://www.cervantesvirtual.com/" TargetMode="External"/><Relationship Id="rId12" Type="http://schemas.openxmlformats.org/officeDocument/2006/relationships/hyperlink" Target="http://www.flickr.com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hispana.mcu.es/es/estaticos/contenido.cmd?pagina=estaticos/presentacion" TargetMode="External"/><Relationship Id="rId11" Type="http://schemas.openxmlformats.org/officeDocument/2006/relationships/hyperlink" Target="http://www.youtube.com/" TargetMode="External"/><Relationship Id="rId5" Type="http://schemas.openxmlformats.org/officeDocument/2006/relationships/hyperlink" Target="https://www.europeana.eu/portal/es" TargetMode="External"/><Relationship Id="rId15" Type="http://schemas.openxmlformats.org/officeDocument/2006/relationships/image" Target="../media/image16.jpg"/><Relationship Id="rId10" Type="http://schemas.openxmlformats.org/officeDocument/2006/relationships/hyperlink" Target="https://www.ncbi.nlm.nih.gov/pubmed/" TargetMode="External"/><Relationship Id="rId4" Type="http://schemas.openxmlformats.org/officeDocument/2006/relationships/hyperlink" Target="http://www.bne.es/es/Servicios/FuentesInformacion/BibliotecasDigitales/" TargetMode="External"/><Relationship Id="rId9" Type="http://schemas.openxmlformats.org/officeDocument/2006/relationships/hyperlink" Target="http://dialnet.unirioja.es/" TargetMode="External"/><Relationship Id="rId14" Type="http://schemas.openxmlformats.org/officeDocument/2006/relationships/hyperlink" Target="http://es.slideshare.net/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v2.sherpa.ac.uk/opendoar/" TargetMode="External"/><Relationship Id="rId13" Type="http://schemas.openxmlformats.org/officeDocument/2006/relationships/image" Target="../media/image22.png"/><Relationship Id="rId3" Type="http://schemas.openxmlformats.org/officeDocument/2006/relationships/hyperlink" Target="https://arxiv.org/" TargetMode="External"/><Relationship Id="rId7" Type="http://schemas.openxmlformats.org/officeDocument/2006/relationships/hyperlink" Target="https://www.google.com/url?sa=t&amp;rct=j&amp;q=&amp;esrc=s&amp;source=web&amp;cd=1&amp;cad=rja&amp;uact=8&amp;ved=2ahUKEwjAoej4nuzdAhWlgVwKHeBhBfQQFjAAegQIBBAC&amp;url=https%3A%2F%2Frecolecta.fecyt.es%2F&amp;usg=AOvVaw3GuE7HZ50InvTrdN0Kuatj" TargetMode="External"/><Relationship Id="rId12" Type="http://schemas.openxmlformats.org/officeDocument/2006/relationships/image" Target="../media/image2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repec.org/" TargetMode="External"/><Relationship Id="rId11" Type="http://schemas.openxmlformats.org/officeDocument/2006/relationships/image" Target="../media/image20.jpg"/><Relationship Id="rId5" Type="http://schemas.openxmlformats.org/officeDocument/2006/relationships/hyperlink" Target="https://europepmc.org/" TargetMode="External"/><Relationship Id="rId15" Type="http://schemas.openxmlformats.org/officeDocument/2006/relationships/image" Target="../media/image23.gif"/><Relationship Id="rId10" Type="http://schemas.openxmlformats.org/officeDocument/2006/relationships/image" Target="../media/image19.png"/><Relationship Id="rId4" Type="http://schemas.openxmlformats.org/officeDocument/2006/relationships/hyperlink" Target="http://citeseerx.ist.psu.edu/index;jsessionid=FA4A70C5DCF7A0A42741A5EB03E47323" TargetMode="External"/><Relationship Id="rId9" Type="http://schemas.openxmlformats.org/officeDocument/2006/relationships/image" Target="../media/image16.jpg"/><Relationship Id="rId14" Type="http://schemas.openxmlformats.org/officeDocument/2006/relationships/hyperlink" Target="https://idus.us.es/xmlui/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cc.ac.uk/" TargetMode="External"/><Relationship Id="rId13" Type="http://schemas.openxmlformats.org/officeDocument/2006/relationships/image" Target="../media/image25.png"/><Relationship Id="rId3" Type="http://schemas.openxmlformats.org/officeDocument/2006/relationships/hyperlink" Target="http://epp.eurostat.ec.europa.eu/" TargetMode="External"/><Relationship Id="rId7" Type="http://schemas.openxmlformats.org/officeDocument/2006/relationships/hyperlink" Target="http://www.re3data.org/" TargetMode="External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atasea.es/es/" TargetMode="External"/><Relationship Id="rId11" Type="http://schemas.openxmlformats.org/officeDocument/2006/relationships/hyperlink" Target="https://es.wikipedia.org/wiki/Ciencia_abierta" TargetMode="External"/><Relationship Id="rId5" Type="http://schemas.openxmlformats.org/officeDocument/2006/relationships/hyperlink" Target="https://www.ine.es/" TargetMode="External"/><Relationship Id="rId15" Type="http://schemas.openxmlformats.org/officeDocument/2006/relationships/image" Target="../media/image9.png"/><Relationship Id="rId10" Type="http://schemas.openxmlformats.org/officeDocument/2006/relationships/hyperlink" Target="https://www.biosharing.org/" TargetMode="External"/><Relationship Id="rId4" Type="http://schemas.openxmlformats.org/officeDocument/2006/relationships/hyperlink" Target="https://eur-lex.europa.eu/homepage.html?locale=es" TargetMode="External"/><Relationship Id="rId9" Type="http://schemas.openxmlformats.org/officeDocument/2006/relationships/hyperlink" Target="http://oad.simmons.edu/oadwiki/Data_repositories" TargetMode="External"/><Relationship Id="rId14" Type="http://schemas.openxmlformats.org/officeDocument/2006/relationships/image" Target="../media/image26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hyperlink" Target="https://scholar.google.es/" TargetMode="External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highbeam.com/" TargetMode="External"/><Relationship Id="rId5" Type="http://schemas.openxmlformats.org/officeDocument/2006/relationships/hyperlink" Target="http://www.chemedia.com/" TargetMode="External"/><Relationship Id="rId4" Type="http://schemas.openxmlformats.org/officeDocument/2006/relationships/hyperlink" Target="http://www.refseek.com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guiasbus.us.es/c.php?g=129439&amp;p=845019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2.uah.es/bibliotecaformacion/BMED/CCAFYDE-2011/Anexo-II-como%20citaryreferenciar.pdf" TargetMode="External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" y="0"/>
            <a:ext cx="9140527" cy="5143500"/>
          </a:xfrm>
          <a:prstGeom prst="rect">
            <a:avLst/>
          </a:prstGeom>
        </p:spPr>
      </p:pic>
      <p:sp>
        <p:nvSpPr>
          <p:cNvPr id="8" name="Rectangle 103"/>
          <p:cNvSpPr/>
          <p:nvPr/>
        </p:nvSpPr>
        <p:spPr>
          <a:xfrm>
            <a:off x="3253425" y="1097081"/>
            <a:ext cx="4853306" cy="96075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4700" b="1" dirty="0">
                <a:solidFill>
                  <a:srgbClr val="504F4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APRENDIZAJE</a:t>
            </a:r>
            <a:endParaRPr lang="es-ES" sz="11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9" name="Rectangle 101"/>
          <p:cNvSpPr/>
          <p:nvPr/>
        </p:nvSpPr>
        <p:spPr>
          <a:xfrm>
            <a:off x="3742640" y="458231"/>
            <a:ext cx="5042535" cy="96075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4700" dirty="0">
                <a:solidFill>
                  <a:srgbClr val="504F4B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OBJETOS DE</a:t>
            </a:r>
            <a:endParaRPr lang="es-ES" sz="11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0" name="Rectangle 105"/>
          <p:cNvSpPr/>
          <p:nvPr/>
        </p:nvSpPr>
        <p:spPr>
          <a:xfrm rot="16200001">
            <a:off x="7730132" y="604003"/>
            <a:ext cx="1798467" cy="98615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4800" b="1" dirty="0">
                <a:solidFill>
                  <a:srgbClr val="237DA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2019</a:t>
            </a:r>
            <a:endParaRPr lang="es-ES" sz="1100" dirty="0">
              <a:solidFill>
                <a:srgbClr val="237DAF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1" name="Shape 474"/>
          <p:cNvSpPr/>
          <p:nvPr/>
        </p:nvSpPr>
        <p:spPr>
          <a:xfrm>
            <a:off x="8086584" y="488810"/>
            <a:ext cx="69850" cy="1285875"/>
          </a:xfrm>
          <a:custGeom>
            <a:avLst/>
            <a:gdLst/>
            <a:ahLst/>
            <a:cxnLst/>
            <a:rect l="0" t="0" r="0" b="0"/>
            <a:pathLst>
              <a:path w="70193" h="1286269">
                <a:moveTo>
                  <a:pt x="0" y="0"/>
                </a:moveTo>
                <a:lnTo>
                  <a:pt x="70193" y="0"/>
                </a:lnTo>
                <a:lnTo>
                  <a:pt x="70193" y="1286269"/>
                </a:lnTo>
                <a:lnTo>
                  <a:pt x="0" y="1286269"/>
                </a:lnTo>
                <a:lnTo>
                  <a:pt x="0" y="0"/>
                </a:lnTo>
              </a:path>
            </a:pathLst>
          </a:custGeom>
          <a:ln w="0" cap="flat">
            <a:miter lim="127000"/>
          </a:ln>
        </p:spPr>
        <p:style>
          <a:lnRef idx="0">
            <a:srgbClr val="000000">
              <a:alpha val="0"/>
            </a:srgbClr>
          </a:lnRef>
          <a:fillRef idx="1">
            <a:srgbClr val="504F4B"/>
          </a:fillRef>
          <a:effectRef idx="0">
            <a:scrgbClr r="0" g="0" b="0"/>
          </a:effectRef>
          <a:fontRef idx="none"/>
        </p:style>
        <p:txBody>
          <a:bodyPr/>
          <a:lstStyle/>
          <a:p>
            <a:endParaRPr lang="es-ES" sz="1800"/>
          </a:p>
        </p:txBody>
      </p:sp>
      <p:sp>
        <p:nvSpPr>
          <p:cNvPr id="12" name="Rectangle 104"/>
          <p:cNvSpPr/>
          <p:nvPr/>
        </p:nvSpPr>
        <p:spPr>
          <a:xfrm>
            <a:off x="5812435" y="1851954"/>
            <a:ext cx="2265680" cy="65087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4100" dirty="0">
                <a:solidFill>
                  <a:srgbClr val="908D8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LÍNEA 2</a:t>
            </a:r>
            <a:endParaRPr lang="es-ES" sz="11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3" name="Rectangle 99"/>
          <p:cNvSpPr/>
          <p:nvPr/>
        </p:nvSpPr>
        <p:spPr>
          <a:xfrm>
            <a:off x="3546172" y="2850541"/>
            <a:ext cx="5576271" cy="1083149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 algn="ctr">
              <a:spcAft>
                <a:spcPts val="225"/>
              </a:spcAft>
            </a:pPr>
            <a:r>
              <a:rPr lang="es-ES" sz="1500" dirty="0">
                <a:solidFill>
                  <a:srgbClr val="504F4B"/>
                </a:solidFill>
                <a:latin typeface="Bliss Pro" panose="02000506050000020004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MATERIALES DE FORMACIÓN PARA ESTUDIANTES</a:t>
            </a:r>
            <a:endParaRPr lang="es-ES" sz="1500" dirty="0">
              <a:latin typeface="Bliss Pro" panose="02000506050000020004" pitchFamily="50" charset="0"/>
              <a:ea typeface="Calibri" panose="020F0502020204030204" pitchFamily="34" charset="0"/>
            </a:endParaRPr>
          </a:p>
          <a:p>
            <a:pPr algn="ctr">
              <a:spcAft>
                <a:spcPts val="225"/>
              </a:spcAft>
            </a:pPr>
            <a:r>
              <a:rPr lang="es-ES" sz="1500" dirty="0">
                <a:solidFill>
                  <a:srgbClr val="504F4B"/>
                </a:solidFill>
                <a:latin typeface="Bliss Pro" panose="02000506050000020004" pitchFamily="50" charset="0"/>
                <a:ea typeface="Verdana" panose="020B0604030504040204" pitchFamily="34" charset="0"/>
                <a:cs typeface="Verdana" panose="020B0604030504040204" pitchFamily="34" charset="0"/>
              </a:rPr>
              <a:t>DE GRADO DE LA COMPETENCIA </a:t>
            </a:r>
            <a:r>
              <a:rPr lang="es-ES" sz="1500" dirty="0">
                <a:solidFill>
                  <a:srgbClr val="504F4B"/>
                </a:solidFill>
                <a:latin typeface="Bliss Pro" panose="02000506050000020004" pitchFamily="50" charset="0"/>
                <a:ea typeface="Verdana" panose="020B0604030504040204" pitchFamily="34" charset="0"/>
                <a:cs typeface="Verdana" panose="020B0604030504040204" pitchFamily="34" charset="0"/>
              </a:rPr>
              <a:t>DIGITAL</a:t>
            </a:r>
            <a:endParaRPr lang="es-ES" sz="1500" dirty="0">
              <a:latin typeface="Bliss Pro" panose="02000506050000020004" pitchFamily="50" charset="0"/>
              <a:ea typeface="Calibri" panose="020F0502020204030204" pitchFamily="34" charset="0"/>
            </a:endParaRPr>
          </a:p>
          <a:p>
            <a:pPr marL="110487" marR="635" indent="-6350" algn="ctr">
              <a:lnSpc>
                <a:spcPct val="150000"/>
              </a:lnSpc>
              <a:spcBef>
                <a:spcPts val="225"/>
              </a:spcBef>
              <a:spcAft>
                <a:spcPts val="225"/>
              </a:spcAft>
            </a:pPr>
            <a:r>
              <a:rPr lang="es-ES" sz="1100" dirty="0">
                <a:solidFill>
                  <a:srgbClr val="1A1A1A"/>
                </a:solidFill>
                <a:latin typeface="Bliss Pro" panose="02000506050000020004" pitchFamily="50" charset="0"/>
                <a:ea typeface="Arial" panose="020B0604020202020204" pitchFamily="34" charset="0"/>
                <a:cs typeface="Candara" panose="020E0502030303020204" pitchFamily="34" charset="0"/>
              </a:rPr>
              <a:t>1. Información y tratamiento de datos: 1.2. Evaluación de la información, datos y contenidos digitales: 2. Evaluación de las fuentes de información</a:t>
            </a:r>
            <a:endParaRPr lang="es-ES" sz="1100" dirty="0">
              <a:latin typeface="Bliss Pro" panose="02000506050000020004" pitchFamily="50" charset="0"/>
              <a:ea typeface="Calibri" panose="020F0502020204030204" pitchFamily="34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706" y="4163306"/>
            <a:ext cx="3860545" cy="491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481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5349240" y="457199"/>
            <a:ext cx="2795452" cy="184666"/>
          </a:xfrm>
          <a:prstGeom prst="rect">
            <a:avLst/>
          </a:prstGeom>
          <a:solidFill>
            <a:schemeClr val="tx2">
              <a:lumMod val="9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Colección Objetos de Aprendizaje, 2019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1184563" y="904612"/>
            <a:ext cx="66709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MATERIALES DE FORMACIÓN PARA ESTUDIANTES DE GRADO </a:t>
            </a:r>
          </a:p>
          <a:p>
            <a:pPr algn="ctr">
              <a:lnSpc>
                <a:spcPct val="150000"/>
              </a:lnSpc>
            </a:pPr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DE LA COMPETENCIA DIGITAL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1200" b="1" dirty="0"/>
          </a:p>
          <a:p>
            <a:pPr algn="ctr"/>
            <a:r>
              <a:rPr lang="es-ES" sz="1200" b="1" dirty="0"/>
              <a:t> </a:t>
            </a:r>
            <a:endParaRPr lang="es-ES" sz="1200" dirty="0"/>
          </a:p>
          <a:p>
            <a:pPr algn="ctr">
              <a:lnSpc>
                <a:spcPct val="150000"/>
              </a:lnSpc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1. Información y tratamiento de datos: 1.2. Evaluación de la información, datos y contenidos digitales: 2. Evaluación de las fuentes de información</a:t>
            </a:r>
            <a:endParaRPr lang="es-ES" sz="1200" dirty="0"/>
          </a:p>
          <a:p>
            <a:pPr algn="ctr"/>
            <a:endParaRPr lang="es-ES" sz="1200" dirty="0"/>
          </a:p>
          <a:p>
            <a:pPr algn="ctr"/>
            <a:endParaRPr lang="es-ES" sz="1200" dirty="0"/>
          </a:p>
          <a:p>
            <a:pPr algn="ctr"/>
            <a:endParaRPr lang="es-ES" sz="1200" dirty="0"/>
          </a:p>
          <a:p>
            <a:pPr algn="ctr"/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REBIUN Línea 2 (3er. P.E.) Grupo de Competencia Digital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2694709" y="3005187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 sz="18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422578" y="3667304"/>
            <a:ext cx="329609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sz="1200" dirty="0">
                <a:latin typeface="Arial" panose="020B0604020202020204" pitchFamily="34" charset="0"/>
                <a:ea typeface="Arial" panose="020B0604020202020204" pitchFamily="34" charset="0"/>
              </a:rPr>
              <a:t> Documento bajo licencia </a:t>
            </a:r>
            <a:r>
              <a:rPr lang="es-ES" altLang="es-ES" sz="1200" dirty="0" err="1">
                <a:latin typeface="Arial" panose="020B0604020202020204" pitchFamily="34" charset="0"/>
                <a:ea typeface="Arial" panose="020B0604020202020204" pitchFamily="34" charset="0"/>
              </a:rPr>
              <a:t>Creative</a:t>
            </a:r>
            <a:r>
              <a:rPr lang="es-ES" altLang="es-ES" sz="12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s-ES" altLang="es-ES" sz="1200" dirty="0" err="1">
                <a:latin typeface="Arial" panose="020B0604020202020204" pitchFamily="34" charset="0"/>
                <a:ea typeface="Arial" panose="020B0604020202020204" pitchFamily="34" charset="0"/>
              </a:rPr>
              <a:t>Commons</a:t>
            </a:r>
            <a:r>
              <a:rPr lang="es-ES" altLang="es-ES" sz="12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es-ES" altLang="es-ES" sz="1800" dirty="0">
              <a:latin typeface="Arial" panose="020B0604020202020204" pitchFamily="34" charset="0"/>
            </a:endParaRPr>
          </a:p>
        </p:txBody>
      </p:sp>
      <p:pic>
        <p:nvPicPr>
          <p:cNvPr id="13" name="Picture 124"/>
          <p:cNvPicPr/>
          <p:nvPr/>
        </p:nvPicPr>
        <p:blipFill>
          <a:blip r:embed="rId2"/>
          <a:stretch>
            <a:fillRect/>
          </a:stretch>
        </p:blipFill>
        <p:spPr>
          <a:xfrm>
            <a:off x="2601710" y="4071030"/>
            <a:ext cx="3836670" cy="487750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2913" y="3542386"/>
            <a:ext cx="969663" cy="341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224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2923300" y="1069475"/>
            <a:ext cx="5659200" cy="1533000"/>
          </a:xfrm>
          <a:prstGeom prst="rect">
            <a:avLst/>
          </a:prstGeom>
          <a:solidFill>
            <a:srgbClr val="BFD6D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-8900" y="0"/>
            <a:ext cx="2932200" cy="5143500"/>
          </a:xfrm>
          <a:prstGeom prst="rect">
            <a:avLst/>
          </a:prstGeom>
          <a:solidFill>
            <a:srgbClr val="65C1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175275" y="1069475"/>
            <a:ext cx="2748000" cy="1822800"/>
          </a:xfrm>
          <a:prstGeom prst="rect">
            <a:avLst/>
          </a:prstGeom>
          <a:solidFill>
            <a:srgbClr val="31465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198050" y="1069475"/>
            <a:ext cx="2748000" cy="17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800" b="0" i="0" u="none" strike="noStrike" cap="none">
                <a:solidFill>
                  <a:srgbClr val="F2F2F2"/>
                </a:solidFill>
                <a:latin typeface="Cambria"/>
                <a:ea typeface="Cambria"/>
                <a:cs typeface="Cambria"/>
                <a:sym typeface="Cambria"/>
              </a:rPr>
              <a:t>Información y tratamiento de datos. </a:t>
            </a:r>
            <a:endParaRPr sz="1800" b="0" i="0" u="none" strike="noStrike" cap="none">
              <a:solidFill>
                <a:srgbClr val="F2F2F2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800" b="0" i="0" u="none" strike="noStrike" cap="none">
                <a:solidFill>
                  <a:srgbClr val="F2F2F2"/>
                </a:solidFill>
                <a:latin typeface="Cambria"/>
                <a:ea typeface="Cambria"/>
                <a:cs typeface="Cambria"/>
                <a:sym typeface="Cambria"/>
              </a:rPr>
              <a:t>Evaluación de información, datos  y contenidos digitales</a:t>
            </a:r>
            <a:endParaRPr sz="1800" b="0" i="0" u="none" strike="noStrike" cap="none">
              <a:solidFill>
                <a:srgbClr val="F2F2F2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0" i="0" u="none" strike="noStrike" cap="none">
              <a:solidFill>
                <a:srgbClr val="F2F2F2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2F2F2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3154950" y="2682600"/>
            <a:ext cx="2268900" cy="40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2923300" y="1069475"/>
            <a:ext cx="3217200" cy="1140900"/>
          </a:xfrm>
          <a:prstGeom prst="rect">
            <a:avLst/>
          </a:prstGeom>
          <a:solidFill>
            <a:srgbClr val="BFD6D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2985625" y="1028025"/>
            <a:ext cx="5427600" cy="16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s-ES" sz="3000" b="1" i="0" u="none" strike="noStrike" cap="none">
                <a:solidFill>
                  <a:srgbClr val="314656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EVALUACIÓN DE </a:t>
            </a:r>
            <a:r>
              <a:rPr lang="es-ES" sz="3000" b="1">
                <a:solidFill>
                  <a:srgbClr val="314656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LAS FUENTES DE INFORMACIÓN</a:t>
            </a:r>
            <a:endParaRPr sz="3000" b="1" i="0" u="none" strike="noStrike" cap="none">
              <a:solidFill>
                <a:srgbClr val="314656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pic>
        <p:nvPicPr>
          <p:cNvPr id="61" name="Google Shape;61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59450" y="4253850"/>
            <a:ext cx="3090575" cy="54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/>
          <p:nvPr/>
        </p:nvSpPr>
        <p:spPr>
          <a:xfrm>
            <a:off x="8900" y="0"/>
            <a:ext cx="4019400" cy="1016100"/>
          </a:xfrm>
          <a:prstGeom prst="rect">
            <a:avLst/>
          </a:prstGeom>
          <a:solidFill>
            <a:srgbClr val="65C1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873500" y="387250"/>
            <a:ext cx="31548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s-ES" sz="2900" b="1" i="0" u="none" strike="noStrike" cap="none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OBJETIVOS</a:t>
            </a:r>
            <a:endParaRPr sz="2900" b="1" i="0" u="none" strike="noStrike" cap="none">
              <a:solidFill>
                <a:srgbClr val="000000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68" name="Google Shape;68;p14"/>
          <p:cNvSpPr txBox="1"/>
          <p:nvPr/>
        </p:nvSpPr>
        <p:spPr>
          <a:xfrm>
            <a:off x="873500" y="1381400"/>
            <a:ext cx="58107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20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Al finalizar esta actividad tienes que ser capaz de:</a:t>
            </a:r>
            <a:endParaRPr sz="2000" b="0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69" name="Google Shape;69;p14"/>
          <p:cNvSpPr txBox="1"/>
          <p:nvPr/>
        </p:nvSpPr>
        <p:spPr>
          <a:xfrm>
            <a:off x="3140250" y="2063775"/>
            <a:ext cx="5629500" cy="26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0" i="0" u="none" strike="noStrike" cap="none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Ser capaz de valorar la información procedente de</a:t>
            </a:r>
            <a:r>
              <a:rPr lang="es-ES" sz="1800">
                <a:latin typeface="Franklin Gothic"/>
                <a:ea typeface="Franklin Gothic"/>
                <a:cs typeface="Franklin Gothic"/>
                <a:sym typeface="Franklin Gothic"/>
              </a:rPr>
              <a:t> diferentes fuentes de información (</a:t>
            </a:r>
            <a:r>
              <a:rPr lang="es-ES" sz="1800" b="0" i="0" u="none" strike="noStrike" cap="none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catálogos de bibliotecas, bases de datos, Internet).</a:t>
            </a:r>
            <a:endParaRPr sz="1800" b="0" i="0" u="none" strike="noStrike" cap="none">
              <a:solidFill>
                <a:srgbClr val="000000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0" i="0" u="none" strike="noStrike" cap="none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Comparar esa información con otras fuentes no </a:t>
            </a:r>
            <a:r>
              <a:rPr lang="es-ES" sz="1800">
                <a:latin typeface="Franklin Gothic"/>
                <a:ea typeface="Franklin Gothic"/>
                <a:cs typeface="Franklin Gothic"/>
                <a:sym typeface="Franklin Gothic"/>
              </a:rPr>
              <a:t>contrastadas</a:t>
            </a:r>
            <a:r>
              <a:rPr lang="es-ES" sz="1800" b="0" i="0" u="none" strike="noStrike" cap="none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0" i="0" u="none" strike="noStrike" cap="none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Aprender a ser crítico con la información.</a:t>
            </a:r>
            <a:endParaRPr sz="1800" b="0" i="0" u="none" strike="noStrike" cap="none">
              <a:solidFill>
                <a:srgbClr val="000000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pic>
        <p:nvPicPr>
          <p:cNvPr id="70" name="Google Shape;70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394175"/>
            <a:ext cx="3064025" cy="1905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/>
          <p:nvPr/>
        </p:nvSpPr>
        <p:spPr>
          <a:xfrm>
            <a:off x="1506200" y="1263875"/>
            <a:ext cx="6176100" cy="2051400"/>
          </a:xfrm>
          <a:prstGeom prst="rect">
            <a:avLst/>
          </a:prstGeom>
          <a:solidFill>
            <a:srgbClr val="65C1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5"/>
          <p:cNvSpPr/>
          <p:nvPr/>
        </p:nvSpPr>
        <p:spPr>
          <a:xfrm>
            <a:off x="0" y="764675"/>
            <a:ext cx="3761100" cy="499200"/>
          </a:xfrm>
          <a:prstGeom prst="rect">
            <a:avLst/>
          </a:prstGeom>
          <a:solidFill>
            <a:srgbClr val="31465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31465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1644750" y="844875"/>
            <a:ext cx="2121000" cy="3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1" i="0" u="none" strike="noStrike" cap="none">
                <a:solidFill>
                  <a:srgbClr val="F2F2F2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SUMARIO</a:t>
            </a:r>
            <a:endParaRPr sz="1800" b="1" i="0" u="none" strike="noStrike" cap="none">
              <a:solidFill>
                <a:srgbClr val="F2F2F2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78" name="Google Shape;78;p15"/>
          <p:cNvSpPr txBox="1"/>
          <p:nvPr/>
        </p:nvSpPr>
        <p:spPr>
          <a:xfrm>
            <a:off x="1697750" y="1306325"/>
            <a:ext cx="5793000" cy="169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4B4A"/>
              </a:buClr>
              <a:buSzPts val="1800"/>
              <a:buFont typeface="Franklin Gothic"/>
              <a:buChar char="●"/>
            </a:pPr>
            <a:r>
              <a:rPr lang="es-ES" sz="1800" b="0" i="0" u="none" strike="noStrike" cap="none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Catálogos de Bibliotecas</a:t>
            </a:r>
            <a:endParaRPr/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4B4A"/>
              </a:buClr>
              <a:buSzPts val="1800"/>
              <a:buFont typeface="Franklin Gothic"/>
              <a:buChar char="●"/>
            </a:pPr>
            <a:r>
              <a:rPr lang="es-ES" sz="1800" b="0" i="0" u="none" strike="noStrike" cap="none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Bases de datos </a:t>
            </a:r>
            <a:endParaRPr/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4B4A"/>
              </a:buClr>
              <a:buSzPts val="1800"/>
              <a:buFont typeface="Franklin Gothic"/>
              <a:buChar char="●"/>
            </a:pPr>
            <a:r>
              <a:rPr lang="es-ES" sz="1800" b="0" i="0" u="none" strike="noStrike" cap="none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Internet </a:t>
            </a:r>
            <a:endParaRPr sz="1400" b="0" i="0" u="none" strike="noStrike" cap="none">
              <a:solidFill>
                <a:srgbClr val="000000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/>
          <p:nvPr/>
        </p:nvSpPr>
        <p:spPr>
          <a:xfrm>
            <a:off x="8900" y="0"/>
            <a:ext cx="4896900" cy="1016100"/>
          </a:xfrm>
          <a:prstGeom prst="rect">
            <a:avLst/>
          </a:prstGeom>
          <a:solidFill>
            <a:srgbClr val="65C1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6"/>
          <p:cNvSpPr txBox="1"/>
          <p:nvPr/>
        </p:nvSpPr>
        <p:spPr>
          <a:xfrm>
            <a:off x="26750" y="41475"/>
            <a:ext cx="4799700" cy="9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s-ES" sz="2900" b="1" i="0" u="none" strike="noStrike" cap="none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INTRODUCCIÓN</a:t>
            </a:r>
            <a:endParaRPr sz="2900" b="1" i="0" u="none" strike="noStrike" cap="none">
              <a:solidFill>
                <a:srgbClr val="000000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85" name="Google Shape;85;p16"/>
          <p:cNvSpPr txBox="1"/>
          <p:nvPr/>
        </p:nvSpPr>
        <p:spPr>
          <a:xfrm>
            <a:off x="324000" y="1348924"/>
            <a:ext cx="8496000" cy="36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>
                <a:latin typeface="Cambria"/>
                <a:ea typeface="Cambria"/>
                <a:cs typeface="Cambria"/>
                <a:sym typeface="Cambria"/>
              </a:rPr>
              <a:t>Las fuentes más fiables son las que nos aportan información de calidad, destacamos:</a:t>
            </a:r>
            <a:endParaRPr sz="1800"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mbria"/>
              <a:buChar char="●"/>
            </a:pPr>
            <a:r>
              <a:rPr lang="es-ES" sz="1800">
                <a:latin typeface="Cambria"/>
                <a:ea typeface="Cambria"/>
                <a:cs typeface="Cambria"/>
                <a:sym typeface="Cambria"/>
              </a:rPr>
              <a:t>Catálogos de bibliotecas</a:t>
            </a:r>
            <a:endParaRPr sz="1800"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mbria"/>
              <a:buChar char="●"/>
            </a:pPr>
            <a:r>
              <a:rPr lang="es-ES" sz="1800">
                <a:latin typeface="Cambria"/>
                <a:ea typeface="Cambria"/>
                <a:cs typeface="Cambria"/>
                <a:sym typeface="Cambria"/>
              </a:rPr>
              <a:t>Bases de datos científicas</a:t>
            </a:r>
            <a:endParaRPr sz="1800"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mbria"/>
              <a:buChar char="●"/>
            </a:pPr>
            <a:r>
              <a:rPr lang="es-ES" sz="1800">
                <a:latin typeface="Cambria"/>
                <a:ea typeface="Cambria"/>
                <a:cs typeface="Cambria"/>
                <a:sym typeface="Cambria"/>
              </a:rPr>
              <a:t>Repositorios institucionales</a:t>
            </a:r>
            <a:endParaRPr sz="1800"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mbria"/>
              <a:buChar char="●"/>
            </a:pPr>
            <a:r>
              <a:rPr lang="es-ES" sz="1800">
                <a:latin typeface="Cambria"/>
                <a:ea typeface="Cambria"/>
                <a:cs typeface="Cambria"/>
                <a:sym typeface="Cambria"/>
              </a:rPr>
              <a:t>Sitios web de contrastada solvencia </a:t>
            </a:r>
            <a:endParaRPr sz="1800">
              <a:latin typeface="Cambria"/>
              <a:ea typeface="Cambria"/>
              <a:cs typeface="Cambria"/>
              <a:sym typeface="Cambria"/>
            </a:endParaRPr>
          </a:p>
          <a:p>
            <a:pPr marL="457200" marR="0" lvl="0" indent="-3429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ambria"/>
              <a:buChar char="●"/>
            </a:pPr>
            <a:r>
              <a:rPr lang="es-ES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Buscadores académicos como Google Scholar</a:t>
            </a:r>
            <a:endParaRPr sz="1800" b="1"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Conocer sus principales características es el primer paso para evaluar la información.</a:t>
            </a:r>
            <a:endParaRPr sz="1800" b="1">
              <a:solidFill>
                <a:schemeClr val="dk1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0" i="0" u="none" strike="noStrike" cap="non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endParaRPr sz="1800" b="0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86" name="Google Shape;86;p16"/>
          <p:cNvSpPr txBox="1"/>
          <p:nvPr/>
        </p:nvSpPr>
        <p:spPr>
          <a:xfrm>
            <a:off x="2245900" y="5017625"/>
            <a:ext cx="7485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6"/>
          <p:cNvSpPr/>
          <p:nvPr/>
        </p:nvSpPr>
        <p:spPr>
          <a:xfrm>
            <a:off x="0" y="-86871"/>
            <a:ext cx="4380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E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s-ES" sz="3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" name="Google Shape;88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1388" y="3982539"/>
            <a:ext cx="3573268" cy="8858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/>
          <p:nvPr/>
        </p:nvSpPr>
        <p:spPr>
          <a:xfrm>
            <a:off x="8900" y="0"/>
            <a:ext cx="4896900" cy="1016100"/>
          </a:xfrm>
          <a:prstGeom prst="rect">
            <a:avLst/>
          </a:prstGeom>
          <a:solidFill>
            <a:srgbClr val="65C1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7"/>
          <p:cNvSpPr txBox="1"/>
          <p:nvPr/>
        </p:nvSpPr>
        <p:spPr>
          <a:xfrm>
            <a:off x="26750" y="41475"/>
            <a:ext cx="4799700" cy="9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s-ES" sz="2900" b="1" i="0" u="none" strike="noStrike" cap="none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CATÁLOGOS DE BIBLIOTECAS</a:t>
            </a:r>
            <a:endParaRPr sz="2900" b="1" i="0" u="none" strike="noStrike" cap="none">
              <a:solidFill>
                <a:srgbClr val="000000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95" name="Google Shape;95;p17"/>
          <p:cNvSpPr txBox="1"/>
          <p:nvPr/>
        </p:nvSpPr>
        <p:spPr>
          <a:xfrm>
            <a:off x="189325" y="1175350"/>
            <a:ext cx="8205900" cy="22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i="0" u="none" strike="noStrike" cap="non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Los catálogos recogen tanto la información que ha adquirido la biblioteca como información de calidad  di</a:t>
            </a:r>
            <a:r>
              <a:rPr lang="es-ES" sz="1600">
                <a:latin typeface="Cambria"/>
                <a:ea typeface="Cambria"/>
                <a:cs typeface="Cambria"/>
                <a:sym typeface="Cambria"/>
              </a:rPr>
              <a:t>sponible en Internet. Es una herramienta muy útil para encontrar libros, revistas, artículos, etc, entre otros la bibliografía recomendada por tus profesores.</a:t>
            </a:r>
            <a:endParaRPr sz="1600" strike="sngStrike"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b="1" i="0" strike="noStrike" cap="none">
                <a:latin typeface="Cambria"/>
                <a:ea typeface="Cambria"/>
                <a:cs typeface="Cambria"/>
                <a:sym typeface="Cambria"/>
              </a:rPr>
              <a:t>Principales catálogos</a:t>
            </a:r>
            <a:r>
              <a:rPr lang="es-ES" sz="1600" b="1" i="0" strike="noStrike" cap="non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: </a:t>
            </a:r>
            <a:r>
              <a:rPr lang="es-ES" sz="1600" i="0" u="sng" strike="noStrike" cap="none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3"/>
              </a:rPr>
              <a:t>Fama.us.es</a:t>
            </a:r>
            <a:r>
              <a:rPr lang="es-ES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(personalizar)</a:t>
            </a:r>
            <a:r>
              <a:rPr lang="es-ES" sz="1600">
                <a:latin typeface="Cambria"/>
                <a:ea typeface="Cambria"/>
                <a:cs typeface="Cambria"/>
                <a:sym typeface="Cambria"/>
              </a:rPr>
              <a:t>, </a:t>
            </a:r>
            <a:r>
              <a:rPr lang="es-ES" sz="1600" b="1" i="0" u="none" strike="noStrike" cap="non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s-ES" sz="1600" i="0" u="sng" strike="noStrike" cap="none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4"/>
              </a:rPr>
              <a:t>Catálogos colectivos</a:t>
            </a:r>
            <a:r>
              <a:rPr lang="es-ES" sz="1600">
                <a:latin typeface="Cambria"/>
                <a:ea typeface="Cambria"/>
                <a:cs typeface="Cambria"/>
                <a:sym typeface="Cambria"/>
              </a:rPr>
              <a:t> (CBUA)</a:t>
            </a:r>
            <a:r>
              <a:rPr lang="es-ES" sz="1600" i="0" u="none" strike="noStrike" cap="non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, </a:t>
            </a:r>
            <a:r>
              <a:rPr lang="es-ES" sz="1600" i="0" u="sng" strike="noStrike" cap="none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5"/>
              </a:rPr>
              <a:t>Bibliotecas Universitarias</a:t>
            </a:r>
            <a:r>
              <a:rPr lang="es-ES" sz="1600" i="0" u="none" strike="noStrike" cap="non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, </a:t>
            </a:r>
            <a:r>
              <a:rPr lang="es-ES" sz="1600" i="0" u="sng" strike="noStrike" cap="none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6"/>
              </a:rPr>
              <a:t>Biblioteca Nacional de España</a:t>
            </a:r>
            <a:r>
              <a:rPr lang="es-ES" sz="1600" i="0" u="none" strike="noStrike" cap="non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, de Instituciones de Investigación (</a:t>
            </a:r>
            <a:r>
              <a:rPr lang="es-ES" sz="1600" i="0" u="sng" strike="noStrike" cap="none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7"/>
              </a:rPr>
              <a:t>CSIC</a:t>
            </a:r>
            <a:r>
              <a:rPr lang="es-ES" sz="1600" i="0" u="none" strike="noStrike" cap="non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), </a:t>
            </a:r>
            <a:r>
              <a:rPr lang="es-ES" sz="1600" i="0" u="sng" strike="noStrike" cap="none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8"/>
              </a:rPr>
              <a:t>Biblioteca Pública de New York</a:t>
            </a:r>
            <a:r>
              <a:rPr lang="es-ES" sz="1600" i="0" u="none" strike="noStrike" cap="non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, </a:t>
            </a:r>
            <a:r>
              <a:rPr lang="es-ES" sz="1600" i="0" u="sng" strike="noStrike" cap="none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9"/>
              </a:rPr>
              <a:t>etc.</a:t>
            </a:r>
            <a:r>
              <a:rPr lang="es-ES" sz="1600" i="0" u="none" strike="noStrike" cap="non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endParaRPr sz="1600" b="1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96" name="Google Shape;96;p17"/>
          <p:cNvSpPr txBox="1"/>
          <p:nvPr/>
        </p:nvSpPr>
        <p:spPr>
          <a:xfrm>
            <a:off x="2245900" y="5017625"/>
            <a:ext cx="7485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" name="Google Shape;97;p17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227725" y="2778925"/>
            <a:ext cx="2129124" cy="2129124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7"/>
          <p:cNvSpPr/>
          <p:nvPr/>
        </p:nvSpPr>
        <p:spPr>
          <a:xfrm>
            <a:off x="377425" y="4383050"/>
            <a:ext cx="7427700" cy="525000"/>
          </a:xfrm>
          <a:prstGeom prst="rect">
            <a:avLst/>
          </a:prstGeom>
          <a:solidFill>
            <a:srgbClr val="F2F2F2"/>
          </a:solidFill>
          <a:ln w="38100" cap="flat" cmpd="sng">
            <a:solidFill>
              <a:srgbClr val="65C1B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Los catálogos de bibliotecas son recursos de información fiables, p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reviamente los profesores y la biblioteca han comprobado la calidad de la información que recogen.</a:t>
            </a:r>
            <a:endParaRPr/>
          </a:p>
        </p:txBody>
      </p:sp>
      <p:pic>
        <p:nvPicPr>
          <p:cNvPr id="99" name="Google Shape;99;p1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 rot="311420">
            <a:off x="8056088" y="3962472"/>
            <a:ext cx="478455" cy="925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/>
          <p:nvPr/>
        </p:nvSpPr>
        <p:spPr>
          <a:xfrm>
            <a:off x="8900" y="0"/>
            <a:ext cx="4896900" cy="1016100"/>
          </a:xfrm>
          <a:prstGeom prst="rect">
            <a:avLst/>
          </a:prstGeom>
          <a:solidFill>
            <a:srgbClr val="65C1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8"/>
          <p:cNvSpPr txBox="1"/>
          <p:nvPr/>
        </p:nvSpPr>
        <p:spPr>
          <a:xfrm>
            <a:off x="26750" y="41475"/>
            <a:ext cx="4799700" cy="9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s-ES" sz="2900" b="1" i="0" u="none" strike="noStrike" cap="none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BASES DE DATOS</a:t>
            </a:r>
            <a:endParaRPr sz="2900" b="1" i="0" u="none" strike="noStrike" cap="none">
              <a:solidFill>
                <a:srgbClr val="000000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106" name="Google Shape;106;p18"/>
          <p:cNvSpPr txBox="1"/>
          <p:nvPr/>
        </p:nvSpPr>
        <p:spPr>
          <a:xfrm>
            <a:off x="408500" y="1328376"/>
            <a:ext cx="8205900" cy="25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6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Las bases de datos permiten localizar información cientí</a:t>
            </a:r>
            <a:r>
              <a:rPr lang="es-ES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fica</a:t>
            </a:r>
            <a:r>
              <a:rPr lang="es-ES" sz="16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y en muchas ocasiones  acceder al texto completo. </a:t>
            </a:r>
            <a:endParaRPr sz="1600" b="0" i="0" u="none" strike="noStrike" cap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Como criterios para seleccionar la más adecuada a tus necesidades está su idioma, ámbito temático, cronológico y geográfico, así como su contenido y  si es una base de datos referencial o es a texto completo ( enlazar con ppt Búsqueda de información). </a:t>
            </a:r>
            <a:endParaRPr sz="1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6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Desde tu biblioteca accedes a las principales bases de datos organizadas por materias, en las que se recogen los artículos más relevantes de tu especialidad (tanto de pago como accesibles por Internet). Personalizar </a:t>
            </a:r>
            <a:endParaRPr sz="1600" b="0" i="0" u="none" strike="noStrike" cap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s-ES" sz="1600" b="1" i="1">
                <a:solidFill>
                  <a:schemeClr val="dk1"/>
                </a:solidFill>
              </a:rPr>
              <a:t> </a:t>
            </a:r>
            <a:endParaRPr sz="16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07" name="Google Shape;107;p18"/>
          <p:cNvSpPr txBox="1"/>
          <p:nvPr/>
        </p:nvSpPr>
        <p:spPr>
          <a:xfrm>
            <a:off x="2245900" y="5017625"/>
            <a:ext cx="7485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8" name="Google Shape;108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311420">
            <a:off x="7983900" y="3774328"/>
            <a:ext cx="478455" cy="925838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8"/>
          <p:cNvSpPr/>
          <p:nvPr/>
        </p:nvSpPr>
        <p:spPr>
          <a:xfrm>
            <a:off x="451450" y="4052051"/>
            <a:ext cx="7372800" cy="705300"/>
          </a:xfrm>
          <a:prstGeom prst="rect">
            <a:avLst/>
          </a:prstGeom>
          <a:solidFill>
            <a:srgbClr val="F2F2F2"/>
          </a:solidFill>
          <a:ln w="38100" cap="flat" cmpd="sng">
            <a:solidFill>
              <a:srgbClr val="65C1B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Las bases de datos contienen información </a:t>
            </a:r>
            <a:r>
              <a:rPr lang="es-ES"/>
              <a:t>científica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que ha pasado por una serie de filtros de calidad  </a:t>
            </a:r>
            <a:r>
              <a:rPr lang="es-ES"/>
              <a:t>como es la revisión 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 especialistas de su </a:t>
            </a:r>
            <a:r>
              <a:rPr lang="es-ES"/>
              <a:t>área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>
              <a:solidFill>
                <a:srgbClr val="FF0000"/>
              </a:solidFill>
            </a:endParaRPr>
          </a:p>
        </p:txBody>
      </p:sp>
      <p:pic>
        <p:nvPicPr>
          <p:cNvPr id="110" name="Google Shape;110;p18" descr="blogge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11725" y="63175"/>
            <a:ext cx="1091525" cy="1091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9"/>
          <p:cNvSpPr/>
          <p:nvPr/>
        </p:nvSpPr>
        <p:spPr>
          <a:xfrm>
            <a:off x="8900" y="0"/>
            <a:ext cx="4896900" cy="1016100"/>
          </a:xfrm>
          <a:prstGeom prst="rect">
            <a:avLst/>
          </a:prstGeom>
          <a:solidFill>
            <a:srgbClr val="65C1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9"/>
          <p:cNvSpPr txBox="1"/>
          <p:nvPr/>
        </p:nvSpPr>
        <p:spPr>
          <a:xfrm>
            <a:off x="26750" y="41475"/>
            <a:ext cx="4799700" cy="9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s-ES" sz="2900" b="1" i="0" u="none" strike="noStrike" cap="none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BASES DE DATOS</a:t>
            </a:r>
            <a:endParaRPr sz="2900" b="1" i="0" u="none" strike="noStrike" cap="none">
              <a:solidFill>
                <a:srgbClr val="000000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117" name="Google Shape;117;p19"/>
          <p:cNvSpPr txBox="1"/>
          <p:nvPr/>
        </p:nvSpPr>
        <p:spPr>
          <a:xfrm>
            <a:off x="276700" y="1148388"/>
            <a:ext cx="8205900" cy="27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6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Aunque la información que ofrecen las b</a:t>
            </a:r>
            <a:r>
              <a:rPr lang="es-ES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ases de datos </a:t>
            </a:r>
            <a:r>
              <a:rPr lang="es-ES" sz="16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es de calidad, a veces los resu</a:t>
            </a:r>
            <a:r>
              <a:rPr lang="es-ES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ltados obtenidos son tan numerosos, que conviene utilizar la búsqueda avanzada y los filtros para adecuarla a tus necesidades  (enlace a la ppt de búsqueda de información).</a:t>
            </a:r>
            <a:endParaRPr sz="1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100" b="0" i="0" u="none" strike="noStrike" cap="none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endParaRPr sz="1100" b="0" i="0" u="none" strike="noStrike" cap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18" name="Google Shape;118;p19"/>
          <p:cNvSpPr txBox="1"/>
          <p:nvPr/>
        </p:nvSpPr>
        <p:spPr>
          <a:xfrm>
            <a:off x="2245900" y="5017625"/>
            <a:ext cx="7485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p19" descr="jcr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72000" y="66124138"/>
            <a:ext cx="2638425" cy="771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9" descr="resh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52925" y="68135500"/>
            <a:ext cx="1285875" cy="58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9" descr="DICE. Difusion y Calidad Editorial de las Revistas Españolas de Humanidades y Ciencias Sociale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49788" y="68135500"/>
            <a:ext cx="1876425" cy="63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9" descr="http://ec3.ugr.es/in-recs-nuevo/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383088" y="68867338"/>
            <a:ext cx="148590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9" descr="http://ec3.ugr.es/in-recs/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662488" y="68867338"/>
            <a:ext cx="1381125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9" descr="lupa.JP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117826" y="2421991"/>
            <a:ext cx="1285875" cy="1189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135730" y="2381746"/>
            <a:ext cx="1428750" cy="142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9"/>
          <p:cNvSpPr/>
          <p:nvPr/>
        </p:nvSpPr>
        <p:spPr>
          <a:xfrm>
            <a:off x="276700" y="4009475"/>
            <a:ext cx="8278800" cy="914400"/>
          </a:xfrm>
          <a:prstGeom prst="rect">
            <a:avLst/>
          </a:prstGeom>
          <a:solidFill>
            <a:srgbClr val="F2F2F2"/>
          </a:solidFill>
          <a:ln w="38100" cap="flat" cmpd="sng">
            <a:solidFill>
              <a:srgbClr val="65C1B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s-ES"/>
              <a:t>Consulta a </a:t>
            </a:r>
            <a:r>
              <a:rPr lang="es-ES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tu profesor para conocer cúal es la que más se adecua a tu necesidad de información. Cuentas también con la ayuda de los bibliotecarios, </a:t>
            </a:r>
            <a:r>
              <a:rPr lang="es-ES" sz="1600" u="sng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10"/>
              </a:rPr>
              <a:t>Pregunta al bibliotecario</a:t>
            </a:r>
            <a:r>
              <a:rPr lang="es-ES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(personalizar) </a:t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0"/>
          <p:cNvSpPr/>
          <p:nvPr/>
        </p:nvSpPr>
        <p:spPr>
          <a:xfrm>
            <a:off x="8900" y="0"/>
            <a:ext cx="4896900" cy="1016100"/>
          </a:xfrm>
          <a:prstGeom prst="rect">
            <a:avLst/>
          </a:prstGeom>
          <a:solidFill>
            <a:srgbClr val="65C1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20"/>
          <p:cNvSpPr txBox="1"/>
          <p:nvPr/>
        </p:nvSpPr>
        <p:spPr>
          <a:xfrm>
            <a:off x="26750" y="41475"/>
            <a:ext cx="4799700" cy="9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s-ES" sz="2900" b="1" i="0" u="none" strike="noStrike" cap="none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INTERNET</a:t>
            </a:r>
            <a:endParaRPr sz="2900" b="1" i="0" u="none" strike="noStrike" cap="none">
              <a:solidFill>
                <a:srgbClr val="000000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133" name="Google Shape;133;p20"/>
          <p:cNvSpPr txBox="1"/>
          <p:nvPr/>
        </p:nvSpPr>
        <p:spPr>
          <a:xfrm>
            <a:off x="130400" y="1166300"/>
            <a:ext cx="8814300" cy="34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600" u="sng">
                <a:solidFill>
                  <a:schemeClr val="accent5"/>
                </a:solidFill>
                <a:hlinkClick r:id="rId3"/>
              </a:rPr>
              <a:t>I</a:t>
            </a:r>
            <a:r>
              <a:rPr lang="es-ES" sz="1600" u="sng">
                <a:solidFill>
                  <a:schemeClr val="accent5"/>
                </a:solidFill>
                <a:latin typeface="Cambria"/>
                <a:ea typeface="Cambria"/>
                <a:cs typeface="Cambria"/>
                <a:sym typeface="Cambria"/>
                <a:hlinkClick r:id="rId3"/>
              </a:rPr>
              <a:t>nternet</a:t>
            </a:r>
            <a:r>
              <a:rPr lang="es-ES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es un conjunto de redes de ordenadores interconectados entre sí a nivel mundial para la comunicación de datos. La Web es la principal forma de usar Internet. Entre sus características:</a:t>
            </a:r>
            <a:endParaRPr sz="1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0" b="1" i="1" u="sng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0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s-ES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Recoge una </a:t>
            </a:r>
            <a:r>
              <a:rPr lang="es-ES" sz="16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gran cantidad de recursos de información</a:t>
            </a:r>
            <a:r>
              <a:rPr lang="es-ES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muy útiles por su continua actualización. </a:t>
            </a:r>
            <a:endParaRPr sz="1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0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s-ES" sz="16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Carece de organización</a:t>
            </a:r>
            <a:r>
              <a:rPr lang="es-ES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por su rápido crecimiento, lo que provoca saturación de información.</a:t>
            </a:r>
            <a:endParaRPr sz="1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0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lang="es-ES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La gran mayoría de la información existente en Internet no pasa por </a:t>
            </a:r>
            <a:r>
              <a:rPr lang="es-ES" sz="16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ningún sistema de revisión o evaluación que garantice su calidad</a:t>
            </a:r>
            <a:r>
              <a:rPr lang="es-ES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.</a:t>
            </a:r>
            <a:endParaRPr sz="1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30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mbria"/>
              <a:buChar char="●"/>
            </a:pPr>
            <a:r>
              <a:rPr lang="es-ES" sz="16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No toda la información es válida</a:t>
            </a:r>
            <a:r>
              <a:rPr lang="es-ES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porque su fiabilidad y calidad no es la misma. </a:t>
            </a:r>
            <a:endParaRPr sz="1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ES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Consulta “ Criterios de evaluación de los sitios web”.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34" name="Google Shape;134;p20"/>
          <p:cNvSpPr txBox="1"/>
          <p:nvPr/>
        </p:nvSpPr>
        <p:spPr>
          <a:xfrm>
            <a:off x="2245900" y="5017625"/>
            <a:ext cx="7485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20"/>
          <p:cNvSpPr/>
          <p:nvPr/>
        </p:nvSpPr>
        <p:spPr>
          <a:xfrm>
            <a:off x="0" y="-86871"/>
            <a:ext cx="437940" cy="6309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s-ES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p20" descr="lupa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09125" y="3836875"/>
            <a:ext cx="1139800" cy="109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1"/>
          <p:cNvSpPr/>
          <p:nvPr/>
        </p:nvSpPr>
        <p:spPr>
          <a:xfrm>
            <a:off x="8900" y="0"/>
            <a:ext cx="4896900" cy="1016100"/>
          </a:xfrm>
          <a:prstGeom prst="rect">
            <a:avLst/>
          </a:prstGeom>
          <a:solidFill>
            <a:srgbClr val="65C1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21"/>
          <p:cNvSpPr txBox="1"/>
          <p:nvPr/>
        </p:nvSpPr>
        <p:spPr>
          <a:xfrm>
            <a:off x="26750" y="41475"/>
            <a:ext cx="4799700" cy="9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s-ES" sz="2900" b="1" i="0" u="none" strike="noStrike" cap="none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OTROS RECURSOS DE INFORMACIÓN EN </a:t>
            </a:r>
            <a:r>
              <a:rPr lang="es-ES" sz="2900" b="1">
                <a:latin typeface="Franklin Gothic"/>
                <a:ea typeface="Franklin Gothic"/>
                <a:cs typeface="Franklin Gothic"/>
                <a:sym typeface="Franklin Gothic"/>
              </a:rPr>
              <a:t>INTERNET</a:t>
            </a:r>
            <a:endParaRPr sz="2900" b="1" i="0" u="none" strike="noStrike" cap="none">
              <a:solidFill>
                <a:srgbClr val="000000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143" name="Google Shape;143;p21"/>
          <p:cNvSpPr txBox="1"/>
          <p:nvPr/>
        </p:nvSpPr>
        <p:spPr>
          <a:xfrm>
            <a:off x="355831" y="1237089"/>
            <a:ext cx="8175600" cy="227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ES" sz="1600" i="0" u="none" strike="noStrike" cap="non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Aproximadamente el 95% de toda la información que existe en Internet no </a:t>
            </a:r>
            <a:r>
              <a:rPr lang="es-ES" sz="1600">
                <a:latin typeface="Cambria"/>
                <a:ea typeface="Cambria"/>
                <a:cs typeface="Cambria"/>
                <a:sym typeface="Cambria"/>
              </a:rPr>
              <a:t>está accesible a través de los buscadores</a:t>
            </a:r>
            <a:r>
              <a:rPr lang="es-ES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es la llamada </a:t>
            </a:r>
            <a:r>
              <a:rPr lang="es-ES" sz="1600" u="sng">
                <a:solidFill>
                  <a:schemeClr val="accent5"/>
                </a:solidFill>
                <a:latin typeface="Cambria"/>
                <a:ea typeface="Cambria"/>
                <a:cs typeface="Cambria"/>
                <a:sym typeface="Cambria"/>
                <a:hlinkClick r:id="rId3"/>
              </a:rPr>
              <a:t>Internet invisible o profunda</a:t>
            </a:r>
            <a:r>
              <a:rPr lang="es-ES" sz="1600">
                <a:latin typeface="Cambria"/>
                <a:ea typeface="Cambria"/>
                <a:cs typeface="Cambria"/>
                <a:sym typeface="Cambria"/>
              </a:rPr>
              <a:t>.</a:t>
            </a:r>
            <a:endParaRPr sz="1600"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i="0" u="none" strike="noStrike" cap="non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Por </a:t>
            </a:r>
            <a:r>
              <a:rPr lang="es-ES" sz="1600">
                <a:latin typeface="Cambria"/>
                <a:ea typeface="Cambria"/>
                <a:cs typeface="Cambria"/>
                <a:sym typeface="Cambria"/>
              </a:rPr>
              <a:t>tanto </a:t>
            </a:r>
            <a:r>
              <a:rPr lang="es-ES" sz="1600" i="0" u="none" strike="noStrike" cap="non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 no te puedes limitar solo a los resultados que obtienes en los buscadores. </a:t>
            </a:r>
            <a:endParaRPr sz="1600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 i="0" u="none" strike="noStrike" cap="non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Existe mucha información de calidad recogida en sitios concretos como los repositorios</a:t>
            </a:r>
            <a:r>
              <a:rPr lang="es-ES" sz="1600">
                <a:latin typeface="Cambria"/>
                <a:ea typeface="Cambria"/>
                <a:cs typeface="Cambria"/>
                <a:sym typeface="Cambria"/>
              </a:rPr>
              <a:t>, bibliotecas digitales </a:t>
            </a:r>
            <a:r>
              <a:rPr lang="es-ES" sz="1600" i="0" u="none" strike="noStrike" cap="none">
                <a:solidFill>
                  <a:srgbClr val="000000"/>
                </a:solidFill>
                <a:latin typeface="Cambria"/>
                <a:ea typeface="Cambria"/>
                <a:cs typeface="Cambria"/>
                <a:sym typeface="Cambria"/>
              </a:rPr>
              <a:t>y otros recursos como los que recogen datos y legislación. </a:t>
            </a:r>
            <a:endParaRPr sz="1600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i="0" u="sng" strike="noStrike" cap="none">
              <a:solidFill>
                <a:schemeClr val="hlink"/>
              </a:solidFill>
              <a:latin typeface="Cambria"/>
              <a:ea typeface="Cambria"/>
              <a:cs typeface="Cambria"/>
              <a:sym typeface="Cambria"/>
              <a:hlinkClick r:id="rId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i="0" u="sng" strike="noStrike" cap="none">
              <a:solidFill>
                <a:schemeClr val="hlink"/>
              </a:solidFill>
              <a:latin typeface="Cambria"/>
              <a:ea typeface="Cambria"/>
              <a:cs typeface="Cambria"/>
              <a:sym typeface="Cambria"/>
              <a:hlinkClick r:id="rId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i="0" u="sng" strike="noStrike" cap="none">
              <a:solidFill>
                <a:schemeClr val="hlink"/>
              </a:solidFill>
              <a:latin typeface="Cambria"/>
              <a:ea typeface="Cambria"/>
              <a:cs typeface="Cambria"/>
              <a:sym typeface="Cambria"/>
              <a:hlinkClick r:id="rId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i="0" u="sng" strike="noStrike" cap="none">
              <a:solidFill>
                <a:schemeClr val="hlink"/>
              </a:solidFill>
              <a:latin typeface="Cambria"/>
              <a:ea typeface="Cambria"/>
              <a:cs typeface="Cambria"/>
              <a:sym typeface="Cambria"/>
              <a:hlinkClick r:id="rId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i="0" u="sng" strike="noStrike" cap="none">
              <a:solidFill>
                <a:schemeClr val="hlink"/>
              </a:solidFill>
              <a:latin typeface="Cambria"/>
              <a:ea typeface="Cambria"/>
              <a:cs typeface="Cambria"/>
              <a:sym typeface="Cambria"/>
              <a:hlinkClick r:id="rId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i="0" u="sng" strike="noStrike" cap="none">
              <a:solidFill>
                <a:schemeClr val="hlink"/>
              </a:solidFill>
              <a:latin typeface="Cambria"/>
              <a:ea typeface="Cambria"/>
              <a:cs typeface="Cambria"/>
              <a:sym typeface="Cambria"/>
              <a:hlinkClick r:id="rId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i="0" u="sng" strike="noStrike" cap="none">
              <a:solidFill>
                <a:schemeClr val="hlink"/>
              </a:solidFill>
              <a:latin typeface="Cambria"/>
              <a:ea typeface="Cambria"/>
              <a:cs typeface="Cambria"/>
              <a:sym typeface="Cambria"/>
              <a:hlinkClick r:id="rId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i="0" u="sng" strike="noStrike" cap="none">
              <a:solidFill>
                <a:schemeClr val="hlink"/>
              </a:solidFill>
              <a:latin typeface="Cambria"/>
              <a:ea typeface="Cambria"/>
              <a:cs typeface="Cambria"/>
              <a:sym typeface="Cambria"/>
              <a:hlinkClick r:id="rId4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i="0" u="none" strike="noStrike" cap="none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i="0" u="none" strike="noStrike" cap="non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44" name="Google Shape;144;p21"/>
          <p:cNvSpPr txBox="1"/>
          <p:nvPr/>
        </p:nvSpPr>
        <p:spPr>
          <a:xfrm>
            <a:off x="2245900" y="5017625"/>
            <a:ext cx="7485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5" name="Google Shape;145;p21" descr="adn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56725" y="3511400"/>
            <a:ext cx="1540050" cy="1540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1"/>
          <p:cNvSpPr/>
          <p:nvPr/>
        </p:nvSpPr>
        <p:spPr>
          <a:xfrm>
            <a:off x="0" y="-86871"/>
            <a:ext cx="4380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s-ES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1"/>
          <p:cNvSpPr/>
          <p:nvPr/>
        </p:nvSpPr>
        <p:spPr>
          <a:xfrm>
            <a:off x="411320" y="3858471"/>
            <a:ext cx="6673800" cy="301500"/>
          </a:xfrm>
          <a:prstGeom prst="rect">
            <a:avLst/>
          </a:prstGeom>
          <a:solidFill>
            <a:srgbClr val="F2F2F2"/>
          </a:solidFill>
          <a:ln w="38100" cap="flat" cmpd="sng">
            <a:solidFill>
              <a:srgbClr val="65C1B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 Internet existe mucha más información de las nos muestran los resultados de los buscadores.</a:t>
            </a:r>
            <a:endParaRPr sz="11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2"/>
          <p:cNvSpPr/>
          <p:nvPr/>
        </p:nvSpPr>
        <p:spPr>
          <a:xfrm>
            <a:off x="8900" y="0"/>
            <a:ext cx="4896900" cy="1016100"/>
          </a:xfrm>
          <a:prstGeom prst="rect">
            <a:avLst/>
          </a:prstGeom>
          <a:solidFill>
            <a:srgbClr val="65C1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2"/>
          <p:cNvSpPr txBox="1"/>
          <p:nvPr/>
        </p:nvSpPr>
        <p:spPr>
          <a:xfrm>
            <a:off x="26750" y="41475"/>
            <a:ext cx="4799700" cy="9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Arial"/>
              <a:buNone/>
            </a:pPr>
            <a:r>
              <a:rPr lang="es-ES" sz="2900" b="1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OTROS RECURSOS DE INFORMACIÓN EN INTERNET</a:t>
            </a:r>
            <a:endParaRPr sz="2900" b="1" i="0" u="none" strike="noStrike" cap="none">
              <a:solidFill>
                <a:srgbClr val="000000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154" name="Google Shape;154;p22"/>
          <p:cNvSpPr txBox="1"/>
          <p:nvPr/>
        </p:nvSpPr>
        <p:spPr>
          <a:xfrm>
            <a:off x="69025" y="1134575"/>
            <a:ext cx="8850300" cy="40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ES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r>
              <a:rPr lang="es-ES" sz="16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Sí son fuentes fiables de información</a:t>
            </a:r>
            <a:r>
              <a:rPr lang="es-ES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las que nos proporcionan</a:t>
            </a:r>
            <a:r>
              <a:rPr lang="es-ES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457200" lvl="0" indent="-3175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s-ES" b="1">
                <a:solidFill>
                  <a:schemeClr val="dk1"/>
                </a:solidFill>
              </a:rPr>
              <a:t>Webs corporativas e institucionales</a:t>
            </a:r>
            <a:r>
              <a:rPr lang="es-ES">
                <a:solidFill>
                  <a:schemeClr val="dk1"/>
                </a:solidFill>
              </a:rPr>
              <a:t>: suelen ofrecer información fiable y actualizada, como</a:t>
            </a:r>
            <a:r>
              <a:rPr lang="es-ES">
                <a:solidFill>
                  <a:schemeClr val="dk1"/>
                </a:solidFill>
                <a:uFill>
                  <a:noFill/>
                </a:uFill>
                <a:hlinkClick r:id="rId3"/>
              </a:rPr>
              <a:t> </a:t>
            </a:r>
            <a:r>
              <a:rPr lang="es-ES">
                <a:solidFill>
                  <a:schemeClr val="dk1"/>
                </a:solidFill>
              </a:rPr>
              <a:t>Universidad de Sevilla, Ministerios, Instituciones de investigación, etc.</a:t>
            </a:r>
            <a:endParaRPr>
              <a:solidFill>
                <a:schemeClr val="dk1"/>
              </a:solidFill>
            </a:endParaRPr>
          </a:p>
          <a:p>
            <a:pPr marL="4572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457200" lvl="0" indent="-3175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s-ES" b="1">
                <a:solidFill>
                  <a:schemeClr val="dk1"/>
                </a:solidFill>
                <a:uFill>
                  <a:noFill/>
                </a:uFill>
                <a:hlinkClick r:id="rId4"/>
              </a:rPr>
              <a:t>Bibliotecas digitales</a:t>
            </a:r>
            <a:r>
              <a:rPr lang="es-ES">
                <a:solidFill>
                  <a:schemeClr val="dk1"/>
                </a:solidFill>
              </a:rPr>
              <a:t>: recogen </a:t>
            </a:r>
            <a:r>
              <a:rPr lang="es-ES" u="sng">
                <a:solidFill>
                  <a:schemeClr val="hlink"/>
                </a:solidFill>
                <a:hlinkClick r:id="rId4"/>
              </a:rPr>
              <a:t>recursos digitales seleccionados</a:t>
            </a:r>
            <a:r>
              <a:rPr lang="es-ES">
                <a:solidFill>
                  <a:schemeClr val="dk1"/>
                </a:solidFill>
              </a:rPr>
              <a:t> y organizados temáticamente (</a:t>
            </a:r>
            <a:r>
              <a:rPr lang="es-ES" u="sng">
                <a:solidFill>
                  <a:schemeClr val="hlink"/>
                </a:solidFill>
                <a:hlinkClick r:id="rId5"/>
              </a:rPr>
              <a:t>Europeana</a:t>
            </a:r>
            <a:r>
              <a:rPr lang="es-ES">
                <a:solidFill>
                  <a:schemeClr val="dk1"/>
                </a:solidFill>
              </a:rPr>
              <a:t>, </a:t>
            </a:r>
            <a:r>
              <a:rPr lang="es-ES" u="sng">
                <a:solidFill>
                  <a:schemeClr val="hlink"/>
                </a:solidFill>
                <a:hlinkClick r:id="rId6"/>
              </a:rPr>
              <a:t>Hispana</a:t>
            </a:r>
            <a:r>
              <a:rPr lang="es-ES">
                <a:solidFill>
                  <a:schemeClr val="dk1"/>
                </a:solidFill>
              </a:rPr>
              <a:t>, </a:t>
            </a:r>
            <a:r>
              <a:rPr lang="es-ES" u="sng">
                <a:solidFill>
                  <a:schemeClr val="accent5"/>
                </a:solidFill>
                <a:hlinkClick r:id="rId7"/>
              </a:rPr>
              <a:t>Biblioteca Virtual Miguel de Cervantes</a:t>
            </a:r>
            <a:r>
              <a:rPr lang="es-ES">
                <a:solidFill>
                  <a:schemeClr val="dk1"/>
                </a:solidFill>
              </a:rPr>
              <a:t>, </a:t>
            </a:r>
            <a:r>
              <a:rPr lang="es-ES" u="sng">
                <a:solidFill>
                  <a:schemeClr val="hlink"/>
                </a:solidFill>
                <a:hlinkClick r:id="rId8"/>
              </a:rPr>
              <a:t>DPLA</a:t>
            </a:r>
            <a:r>
              <a:rPr lang="es-ES">
                <a:solidFill>
                  <a:schemeClr val="dk1"/>
                </a:solidFill>
              </a:rPr>
              <a:t> etc.). </a:t>
            </a:r>
            <a:endParaRPr>
              <a:solidFill>
                <a:srgbClr val="980000"/>
              </a:solidFill>
            </a:endParaRPr>
          </a:p>
          <a:p>
            <a:pPr marL="4572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980000"/>
              </a:solidFill>
            </a:endParaRPr>
          </a:p>
          <a:p>
            <a:pPr marL="457200" lvl="0" indent="-3175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s-ES" b="1">
                <a:solidFill>
                  <a:schemeClr val="dk1"/>
                </a:solidFill>
              </a:rPr>
              <a:t>Portales especializados</a:t>
            </a:r>
            <a:r>
              <a:rPr lang="es-ES">
                <a:solidFill>
                  <a:schemeClr val="dk1"/>
                </a:solidFill>
              </a:rPr>
              <a:t> como </a:t>
            </a:r>
            <a:r>
              <a:rPr lang="es-ES" u="sng">
                <a:solidFill>
                  <a:schemeClr val="hlink"/>
                </a:solidFill>
                <a:hlinkClick r:id="rId9"/>
              </a:rPr>
              <a:t>Dialnet</a:t>
            </a:r>
            <a:r>
              <a:rPr lang="es-ES">
                <a:solidFill>
                  <a:schemeClr val="dk1"/>
                </a:solidFill>
              </a:rPr>
              <a:t> que recoge gran parte de la producción científica en español en los que puedes buscar artículos, tesis, actas de congresos… o  </a:t>
            </a:r>
            <a:r>
              <a:rPr lang="es-ES" u="sng">
                <a:solidFill>
                  <a:schemeClr val="hlink"/>
                </a:solidFill>
                <a:hlinkClick r:id="rId10"/>
              </a:rPr>
              <a:t>PubMed</a:t>
            </a:r>
            <a:r>
              <a:rPr lang="es-ES">
                <a:solidFill>
                  <a:schemeClr val="dk1"/>
                </a:solidFill>
              </a:rPr>
              <a:t> con información del área biomédica.</a:t>
            </a:r>
            <a:endParaRPr>
              <a:solidFill>
                <a:schemeClr val="dk1"/>
              </a:solidFill>
            </a:endParaRPr>
          </a:p>
          <a:p>
            <a:pPr marL="4572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457200" lvl="0" indent="-3175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</a:pPr>
            <a:r>
              <a:rPr lang="es-ES" b="1">
                <a:solidFill>
                  <a:schemeClr val="dk1"/>
                </a:solidFill>
              </a:rPr>
              <a:t>Web social</a:t>
            </a:r>
            <a:r>
              <a:rPr lang="es-ES">
                <a:solidFill>
                  <a:schemeClr val="dk1"/>
                </a:solidFill>
              </a:rPr>
              <a:t>: como</a:t>
            </a:r>
            <a:r>
              <a:rPr lang="es-ES">
                <a:solidFill>
                  <a:schemeClr val="dk1"/>
                </a:solidFill>
                <a:uFill>
                  <a:noFill/>
                </a:uFill>
                <a:hlinkClick r:id="rId11"/>
              </a:rPr>
              <a:t> las entradas de Blogs, Twitter, Facebook, </a:t>
            </a:r>
            <a:r>
              <a:rPr lang="es-ES" u="sng">
                <a:solidFill>
                  <a:schemeClr val="accent5"/>
                </a:solidFill>
                <a:hlinkClick r:id="rId11"/>
              </a:rPr>
              <a:t>Youtube</a:t>
            </a:r>
            <a:r>
              <a:rPr lang="es-ES">
                <a:solidFill>
                  <a:schemeClr val="dk1"/>
                </a:solidFill>
              </a:rPr>
              <a:t>,</a:t>
            </a:r>
            <a:r>
              <a:rPr lang="es-ES">
                <a:solidFill>
                  <a:schemeClr val="dk1"/>
                </a:solidFill>
                <a:uFill>
                  <a:noFill/>
                </a:uFill>
                <a:hlinkClick r:id="rId12"/>
              </a:rPr>
              <a:t> </a:t>
            </a:r>
            <a:r>
              <a:rPr lang="es-ES" u="sng">
                <a:solidFill>
                  <a:schemeClr val="accent5"/>
                </a:solidFill>
                <a:hlinkClick r:id="rId12"/>
              </a:rPr>
              <a:t>Flickr</a:t>
            </a:r>
            <a:r>
              <a:rPr lang="es-ES" u="sng">
                <a:solidFill>
                  <a:schemeClr val="dk1"/>
                </a:solidFill>
              </a:rPr>
              <a:t>,</a:t>
            </a:r>
            <a:r>
              <a:rPr lang="es-ES" u="sng">
                <a:solidFill>
                  <a:schemeClr val="accent5"/>
                </a:solidFill>
                <a:hlinkClick r:id="rId13"/>
              </a:rPr>
              <a:t> Instagram</a:t>
            </a:r>
            <a:r>
              <a:rPr lang="es-ES">
                <a:solidFill>
                  <a:schemeClr val="dk1"/>
                </a:solidFill>
              </a:rPr>
              <a:t>,</a:t>
            </a:r>
            <a:r>
              <a:rPr lang="es-ES">
                <a:solidFill>
                  <a:schemeClr val="dk1"/>
                </a:solidFill>
                <a:uFill>
                  <a:noFill/>
                </a:uFill>
                <a:hlinkClick r:id="rId14"/>
              </a:rPr>
              <a:t> </a:t>
            </a:r>
            <a:r>
              <a:rPr lang="es-ES">
                <a:solidFill>
                  <a:schemeClr val="dk1"/>
                </a:solidFill>
              </a:rPr>
              <a:t>etc. (Con la Web social tienes que ser muy cauto/a y aplicar los criterios vistos en la Evaluación de los sitios web (enlazar): por ejemplo autoría etc.</a:t>
            </a:r>
            <a:endParaRPr>
              <a:solidFill>
                <a:schemeClr val="dk1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55" name="Google Shape;155;p22"/>
          <p:cNvSpPr txBox="1"/>
          <p:nvPr/>
        </p:nvSpPr>
        <p:spPr>
          <a:xfrm>
            <a:off x="2245900" y="5017625"/>
            <a:ext cx="7485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22"/>
          <p:cNvSpPr/>
          <p:nvPr/>
        </p:nvSpPr>
        <p:spPr>
          <a:xfrm>
            <a:off x="0" y="-86871"/>
            <a:ext cx="4380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s-ES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7" name="Google Shape;157;p22" descr="lupa.JP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7965077" y="72150"/>
            <a:ext cx="1016123" cy="101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3"/>
          <p:cNvSpPr/>
          <p:nvPr/>
        </p:nvSpPr>
        <p:spPr>
          <a:xfrm>
            <a:off x="8900" y="0"/>
            <a:ext cx="4896900" cy="1016100"/>
          </a:xfrm>
          <a:prstGeom prst="rect">
            <a:avLst/>
          </a:prstGeom>
          <a:solidFill>
            <a:srgbClr val="65C1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3"/>
          <p:cNvSpPr txBox="1"/>
          <p:nvPr/>
        </p:nvSpPr>
        <p:spPr>
          <a:xfrm>
            <a:off x="26750" y="41475"/>
            <a:ext cx="4799700" cy="9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s-ES" sz="2900" b="1">
                <a:latin typeface="Franklin Gothic"/>
                <a:ea typeface="Franklin Gothic"/>
                <a:cs typeface="Franklin Gothic"/>
                <a:sym typeface="Franklin Gothic"/>
              </a:rPr>
              <a:t>OTROS RECURSOS: REPOSITORIOS</a:t>
            </a:r>
            <a:endParaRPr sz="2900" b="1"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endParaRPr sz="2900" b="1"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164" name="Google Shape;164;p23"/>
          <p:cNvSpPr txBox="1"/>
          <p:nvPr/>
        </p:nvSpPr>
        <p:spPr>
          <a:xfrm>
            <a:off x="126825" y="1114400"/>
            <a:ext cx="8722200" cy="3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ES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Los repositorios son depósitos abiertos donde se almacenan, normalmente, los documentos elaborados por los profesores, investigadores </a:t>
            </a:r>
            <a:r>
              <a:rPr lang="es-ES" sz="1600">
                <a:latin typeface="Cambria"/>
                <a:ea typeface="Cambria"/>
                <a:cs typeface="Cambria"/>
                <a:sym typeface="Cambria"/>
              </a:rPr>
              <a:t>y algunos trabajos académicos.</a:t>
            </a:r>
            <a:r>
              <a:rPr lang="es-ES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Entre otros: </a:t>
            </a:r>
            <a:r>
              <a:rPr lang="es-ES" sz="1600" u="sng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3"/>
              </a:rPr>
              <a:t>Arxiv</a:t>
            </a:r>
            <a:r>
              <a:rPr lang="es-ES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</a:t>
            </a:r>
            <a:r>
              <a:rPr lang="es-ES" sz="1600" u="sng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4"/>
              </a:rPr>
              <a:t>CiteSeerX</a:t>
            </a:r>
            <a:r>
              <a:rPr lang="es-ES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</a:t>
            </a:r>
            <a:r>
              <a:rPr lang="es-ES" sz="1600" u="sng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5"/>
              </a:rPr>
              <a:t>Europe PubMed Central</a:t>
            </a:r>
            <a:r>
              <a:rPr lang="es-ES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</a:t>
            </a:r>
            <a:r>
              <a:rPr lang="es-ES" sz="1600" u="sng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6"/>
              </a:rPr>
              <a:t>RePEc</a:t>
            </a:r>
            <a:r>
              <a:rPr lang="es-ES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etc.</a:t>
            </a:r>
            <a:endParaRPr sz="1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ES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Para ayudarte en la búsqueda de los más adecuados cuentas con recolectores de repositorios como </a:t>
            </a:r>
            <a:r>
              <a:rPr lang="es-ES" sz="1600" u="sng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7"/>
              </a:rPr>
              <a:t>Recolecta</a:t>
            </a:r>
            <a:r>
              <a:rPr lang="es-ES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</a:t>
            </a:r>
            <a:r>
              <a:rPr lang="es-ES" sz="1600" u="sng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8"/>
              </a:rPr>
              <a:t>OpenDoar</a:t>
            </a:r>
            <a:r>
              <a:rPr lang="es-ES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etc.</a:t>
            </a:r>
            <a:endParaRPr sz="1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65" name="Google Shape;165;p23"/>
          <p:cNvSpPr txBox="1"/>
          <p:nvPr/>
        </p:nvSpPr>
        <p:spPr>
          <a:xfrm>
            <a:off x="2245900" y="5017625"/>
            <a:ext cx="7485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23"/>
          <p:cNvSpPr/>
          <p:nvPr/>
        </p:nvSpPr>
        <p:spPr>
          <a:xfrm>
            <a:off x="0" y="-86871"/>
            <a:ext cx="4380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s-ES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7" name="Google Shape;167;p23" descr="lupa.JP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022797" y="84498"/>
            <a:ext cx="974700" cy="97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458675" y="1779938"/>
            <a:ext cx="1116275" cy="666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753199" y="2967798"/>
            <a:ext cx="1629875" cy="513425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3"/>
          <p:cNvSpPr/>
          <p:nvPr/>
        </p:nvSpPr>
        <p:spPr>
          <a:xfrm>
            <a:off x="126825" y="4514925"/>
            <a:ext cx="82428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71" name="Google Shape;171;p2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826449" y="2892596"/>
            <a:ext cx="748500" cy="663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701850" y="1913350"/>
            <a:ext cx="744957" cy="39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3"/>
          <p:cNvSpPr/>
          <p:nvPr/>
        </p:nvSpPr>
        <p:spPr>
          <a:xfrm>
            <a:off x="387150" y="3863925"/>
            <a:ext cx="8109300" cy="924000"/>
          </a:xfrm>
          <a:prstGeom prst="rect">
            <a:avLst/>
          </a:prstGeom>
          <a:solidFill>
            <a:srgbClr val="F2F2F2"/>
          </a:solidFill>
          <a:ln w="38100" cap="flat" cmpd="sng">
            <a:solidFill>
              <a:srgbClr val="65C1B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Los repositorios contienen información científica y académ</a:t>
            </a:r>
            <a:r>
              <a:rPr lang="es-ES"/>
              <a:t>ica de calidad y contrastada. </a:t>
            </a:r>
            <a:r>
              <a:rPr lang="es-ES" b="1" u="sng">
                <a:solidFill>
                  <a:schemeClr val="accent5"/>
                </a:solidFill>
                <a:hlinkClick r:id="rId14"/>
              </a:rPr>
              <a:t>idUS</a:t>
            </a:r>
            <a:r>
              <a:rPr lang="es-ES">
                <a:solidFill>
                  <a:schemeClr val="dk1"/>
                </a:solidFill>
              </a:rPr>
              <a:t>, es el depósito digital de la Universidad de Sevilla, contiene más de 59.000 documentos en abierto, generados por docentes e investigadores y trabajos académicos. </a:t>
            </a:r>
            <a:r>
              <a:rPr lang="es-ES" u="sng">
                <a:solidFill>
                  <a:schemeClr val="accent5"/>
                </a:solidFill>
                <a:hlinkClick r:id="rId14"/>
              </a:rPr>
              <a:t>Personalizar</a:t>
            </a:r>
            <a:endParaRPr/>
          </a:p>
        </p:txBody>
      </p:sp>
      <p:pic>
        <p:nvPicPr>
          <p:cNvPr id="174" name="Google Shape;174;p2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6539600" y="1913350"/>
            <a:ext cx="1629875" cy="373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4"/>
          <p:cNvSpPr/>
          <p:nvPr/>
        </p:nvSpPr>
        <p:spPr>
          <a:xfrm>
            <a:off x="8900" y="0"/>
            <a:ext cx="4896900" cy="1016100"/>
          </a:xfrm>
          <a:prstGeom prst="rect">
            <a:avLst/>
          </a:prstGeom>
          <a:solidFill>
            <a:srgbClr val="65C1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24"/>
          <p:cNvSpPr txBox="1"/>
          <p:nvPr/>
        </p:nvSpPr>
        <p:spPr>
          <a:xfrm>
            <a:off x="26750" y="41475"/>
            <a:ext cx="4799700" cy="9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s-ES" sz="2900" b="1">
                <a:latin typeface="Franklin Gothic"/>
                <a:ea typeface="Franklin Gothic"/>
                <a:cs typeface="Franklin Gothic"/>
                <a:sym typeface="Franklin Gothic"/>
              </a:rPr>
              <a:t>OTROS RECURSOS: </a:t>
            </a:r>
            <a:r>
              <a:rPr lang="es-ES" sz="2900" b="1" i="0" u="none" strike="noStrike" cap="none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DATOS </a:t>
            </a:r>
            <a:r>
              <a:rPr lang="es-ES" sz="2900" b="1">
                <a:latin typeface="Franklin Gothic"/>
                <a:ea typeface="Franklin Gothic"/>
                <a:cs typeface="Franklin Gothic"/>
                <a:sym typeface="Franklin Gothic"/>
              </a:rPr>
              <a:t>Y CONTENIDOS</a:t>
            </a:r>
            <a:r>
              <a:rPr lang="es-ES" sz="2900" b="1" i="0" u="none" strike="noStrike" cap="none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 D</a:t>
            </a:r>
            <a:r>
              <a:rPr lang="es-ES" sz="2900" b="1">
                <a:latin typeface="Franklin Gothic"/>
                <a:ea typeface="Franklin Gothic"/>
                <a:cs typeface="Franklin Gothic"/>
                <a:sym typeface="Franklin Gothic"/>
              </a:rPr>
              <a:t>IGITALES</a:t>
            </a:r>
            <a:endParaRPr sz="2900" b="1" i="0" u="none" strike="noStrike" cap="none">
              <a:solidFill>
                <a:srgbClr val="000000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181" name="Google Shape;181;p24"/>
          <p:cNvSpPr txBox="1"/>
          <p:nvPr/>
        </p:nvSpPr>
        <p:spPr>
          <a:xfrm>
            <a:off x="318225" y="1135625"/>
            <a:ext cx="8666400" cy="3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ES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Muchos organismos e instituciones generan información y datos necesarios para tus trabajos</a:t>
            </a:r>
            <a:r>
              <a:rPr lang="es-ES" sz="1600">
                <a:latin typeface="Cambria"/>
                <a:ea typeface="Cambria"/>
                <a:cs typeface="Cambria"/>
                <a:sym typeface="Cambria"/>
              </a:rPr>
              <a:t> c</a:t>
            </a:r>
            <a:r>
              <a:rPr lang="es-ES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omo </a:t>
            </a:r>
            <a:r>
              <a:rPr lang="es-ES" sz="1600" u="sng">
                <a:solidFill>
                  <a:schemeClr val="hlink"/>
                </a:solidFill>
                <a:hlinkClick r:id="rId3"/>
              </a:rPr>
              <a:t>Eurostat,</a:t>
            </a:r>
            <a:r>
              <a:rPr lang="es-ES" sz="1600">
                <a:solidFill>
                  <a:schemeClr val="dk1"/>
                </a:solidFill>
              </a:rPr>
              <a:t> </a:t>
            </a:r>
            <a:r>
              <a:rPr lang="es-ES" sz="1600" u="sng">
                <a:solidFill>
                  <a:schemeClr val="hlink"/>
                </a:solidFill>
                <a:hlinkClick r:id="rId4"/>
              </a:rPr>
              <a:t>Eurolex</a:t>
            </a:r>
            <a:r>
              <a:rPr lang="es-ES" sz="1600">
                <a:solidFill>
                  <a:schemeClr val="dk1"/>
                </a:solidFill>
              </a:rPr>
              <a:t>,  </a:t>
            </a:r>
            <a:r>
              <a:rPr lang="es-ES" sz="1600" u="sng">
                <a:solidFill>
                  <a:schemeClr val="hlink"/>
                </a:solidFill>
                <a:hlinkClick r:id="rId5"/>
              </a:rPr>
              <a:t>INE</a:t>
            </a:r>
            <a:r>
              <a:rPr lang="es-ES" sz="1600">
                <a:solidFill>
                  <a:schemeClr val="dk1"/>
                </a:solidFill>
              </a:rPr>
              <a:t>, etc</a:t>
            </a:r>
            <a:r>
              <a:rPr lang="es-ES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.  </a:t>
            </a:r>
            <a:endParaRPr sz="1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600">
              <a:solidFill>
                <a:schemeClr val="dk1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600"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Puedes consultar datos de investigación en los siguientes repositorios: </a:t>
            </a:r>
            <a:r>
              <a:rPr lang="es-ES" sz="1600" u="sng">
                <a:solidFill>
                  <a:schemeClr val="accent5"/>
                </a:solidFill>
                <a:latin typeface="Cambria"/>
                <a:ea typeface="Cambria"/>
                <a:cs typeface="Cambria"/>
                <a:sym typeface="Cambria"/>
                <a:hlinkClick r:id="rId6"/>
              </a:rPr>
              <a:t>Datasea</a:t>
            </a:r>
            <a:r>
              <a:rPr lang="es-ES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</a:t>
            </a:r>
            <a:r>
              <a:rPr lang="es-ES" sz="1600" u="sng">
                <a:solidFill>
                  <a:schemeClr val="hlink"/>
                </a:solidFill>
                <a:hlinkClick r:id="rId7"/>
              </a:rPr>
              <a:t>RE3DAta: Registry of Research Data Repositories</a:t>
            </a:r>
            <a:r>
              <a:rPr lang="es-ES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</a:t>
            </a:r>
            <a:r>
              <a:rPr lang="es-ES" sz="1600" u="sng">
                <a:solidFill>
                  <a:schemeClr val="accent5"/>
                </a:solidFill>
                <a:hlinkClick r:id="rId8"/>
              </a:rPr>
              <a:t>Digital Curation Centre</a:t>
            </a:r>
            <a:r>
              <a:rPr lang="es-ES" sz="1600">
                <a:solidFill>
                  <a:schemeClr val="dk1"/>
                </a:solidFill>
              </a:rPr>
              <a:t>, </a:t>
            </a:r>
            <a:r>
              <a:rPr lang="es-ES" sz="1600" u="sng">
                <a:solidFill>
                  <a:schemeClr val="accent5"/>
                </a:solidFill>
                <a:hlinkClick r:id="rId9"/>
              </a:rPr>
              <a:t>OAD Data Repositories</a:t>
            </a:r>
            <a:r>
              <a:rPr lang="es-ES" sz="1600">
                <a:solidFill>
                  <a:schemeClr val="dk1"/>
                </a:solidFill>
              </a:rPr>
              <a:t>, </a:t>
            </a:r>
            <a:r>
              <a:rPr lang="es-ES" sz="1600" u="sng">
                <a:solidFill>
                  <a:schemeClr val="hlink"/>
                </a:solidFill>
                <a:hlinkClick r:id="rId10"/>
              </a:rPr>
              <a:t>FAIRsharing</a:t>
            </a:r>
            <a:r>
              <a:rPr lang="es-ES" sz="1600">
                <a:solidFill>
                  <a:schemeClr val="dk1"/>
                </a:solidFill>
              </a:rPr>
              <a:t>, etc.			</a:t>
            </a:r>
            <a:endParaRPr sz="1600">
              <a:solidFill>
                <a:schemeClr val="dk1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ES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Estos repositorios se acogen al movimiento </a:t>
            </a:r>
            <a:r>
              <a:rPr lang="es-ES" sz="1600" u="sng">
                <a:solidFill>
                  <a:schemeClr val="accent5"/>
                </a:solidFill>
                <a:latin typeface="Cambria"/>
                <a:ea typeface="Cambria"/>
                <a:cs typeface="Cambria"/>
                <a:sym typeface="Cambria"/>
                <a:hlinkClick r:id="rId11"/>
              </a:rPr>
              <a:t>Open Science</a:t>
            </a:r>
            <a:r>
              <a:rPr lang="es-ES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cuyo objetivo es la accesibilidad de las investigaciones científicas, por lo que promueve compartir los </a:t>
            </a:r>
            <a:r>
              <a:rPr lang="es-ES" sz="16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datos</a:t>
            </a:r>
            <a:r>
              <a:rPr lang="es-ES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y los </a:t>
            </a:r>
            <a:r>
              <a:rPr lang="es-ES" sz="1600" b="1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resultados de investigación</a:t>
            </a:r>
            <a:r>
              <a:rPr lang="es-ES" sz="16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 para que se reutilicen libremente.</a:t>
            </a:r>
            <a:endParaRPr sz="16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82" name="Google Shape;182;p24"/>
          <p:cNvSpPr txBox="1"/>
          <p:nvPr/>
        </p:nvSpPr>
        <p:spPr>
          <a:xfrm>
            <a:off x="2245900" y="5017625"/>
            <a:ext cx="7485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24" descr="Resultado de imagen de ine"/>
          <p:cNvSpPr/>
          <p:nvPr/>
        </p:nvSpPr>
        <p:spPr>
          <a:xfrm>
            <a:off x="155575" y="-280988"/>
            <a:ext cx="1438275" cy="590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4" name="Google Shape;184;p2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6640650" y="1584562"/>
            <a:ext cx="967275" cy="39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4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187025" y="1550337"/>
            <a:ext cx="1033900" cy="46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4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978000" y="1497525"/>
            <a:ext cx="542550" cy="674825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4"/>
          <p:cNvSpPr/>
          <p:nvPr/>
        </p:nvSpPr>
        <p:spPr>
          <a:xfrm>
            <a:off x="427725" y="4054064"/>
            <a:ext cx="7675200" cy="709200"/>
          </a:xfrm>
          <a:prstGeom prst="rect">
            <a:avLst/>
          </a:prstGeom>
          <a:solidFill>
            <a:srgbClr val="F2F2F2"/>
          </a:solidFill>
          <a:ln w="38100" cap="flat" cmpd="sng">
            <a:solidFill>
              <a:srgbClr val="65C1B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Los </a:t>
            </a:r>
            <a:r>
              <a:rPr lang="es-ES"/>
              <a:t>datos y contenidos digitales pueden sernos muy útiles en nuestros trabajos e investigaciones, hay que buscar fuentes fiables para recabarlos. Enlazar criterios Inma</a:t>
            </a:r>
            <a:endParaRPr/>
          </a:p>
        </p:txBody>
      </p:sp>
      <p:pic>
        <p:nvPicPr>
          <p:cNvPr id="188" name="Google Shape;188;p24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 rot="311420">
            <a:off x="8263313" y="3945747"/>
            <a:ext cx="478455" cy="925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5"/>
          <p:cNvSpPr/>
          <p:nvPr/>
        </p:nvSpPr>
        <p:spPr>
          <a:xfrm>
            <a:off x="8900" y="0"/>
            <a:ext cx="4896900" cy="1016100"/>
          </a:xfrm>
          <a:prstGeom prst="rect">
            <a:avLst/>
          </a:prstGeom>
          <a:solidFill>
            <a:srgbClr val="65C1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25"/>
          <p:cNvSpPr txBox="1"/>
          <p:nvPr/>
        </p:nvSpPr>
        <p:spPr>
          <a:xfrm>
            <a:off x="26750" y="41475"/>
            <a:ext cx="4799700" cy="9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s-ES" sz="2900" b="1">
                <a:latin typeface="Franklin Gothic"/>
                <a:ea typeface="Franklin Gothic"/>
                <a:cs typeface="Franklin Gothic"/>
                <a:sym typeface="Franklin Gothic"/>
              </a:rPr>
              <a:t>GOOGLE SCHOLAR</a:t>
            </a:r>
            <a:endParaRPr sz="2900" b="1" i="0" u="none" strike="noStrike" cap="none">
              <a:solidFill>
                <a:srgbClr val="000000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195" name="Google Shape;195;p25"/>
          <p:cNvSpPr txBox="1"/>
          <p:nvPr/>
        </p:nvSpPr>
        <p:spPr>
          <a:xfrm>
            <a:off x="421125" y="1277000"/>
            <a:ext cx="8311800" cy="36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u="sng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3"/>
              </a:rPr>
              <a:t>Google Académico </a:t>
            </a:r>
            <a:r>
              <a:rPr lang="es-ES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es un buscador enfocado y especializado en la búsqueda de contenido y literatura científico-académica (tesis, libros, resúmenes, estudios revisados por especialistas, etc.). Ofrece la posibilidad de consultar las referencias y fuentes de cada texto. Enlazar con Google Académico de la otra ppt (Búsqueda de información).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ES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Existen otros buscadores que ofrecen información científica y académica como </a:t>
            </a:r>
            <a:r>
              <a:rPr lang="es-ES" sz="1800" u="sng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4"/>
              </a:rPr>
              <a:t>RefSeek</a:t>
            </a:r>
            <a:r>
              <a:rPr lang="es-ES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</a:t>
            </a:r>
            <a:r>
              <a:rPr lang="es-ES" sz="1800" u="sng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5"/>
              </a:rPr>
              <a:t>Chemedia</a:t>
            </a:r>
            <a:r>
              <a:rPr lang="es-ES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</a:t>
            </a:r>
            <a:r>
              <a:rPr lang="es-ES" sz="1800" u="sng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6"/>
              </a:rPr>
              <a:t>HihgBeam Research</a:t>
            </a:r>
            <a:r>
              <a:rPr lang="es-ES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etc.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96" name="Google Shape;196;p25"/>
          <p:cNvSpPr txBox="1"/>
          <p:nvPr/>
        </p:nvSpPr>
        <p:spPr>
          <a:xfrm>
            <a:off x="2245900" y="5017625"/>
            <a:ext cx="7485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25"/>
          <p:cNvSpPr/>
          <p:nvPr/>
        </p:nvSpPr>
        <p:spPr>
          <a:xfrm>
            <a:off x="0" y="-86871"/>
            <a:ext cx="4380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s-ES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8" name="Google Shape;198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994400" y="3289925"/>
            <a:ext cx="1391425" cy="69075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5"/>
          <p:cNvSpPr/>
          <p:nvPr/>
        </p:nvSpPr>
        <p:spPr>
          <a:xfrm>
            <a:off x="645408" y="4113588"/>
            <a:ext cx="7314300" cy="620700"/>
          </a:xfrm>
          <a:prstGeom prst="rect">
            <a:avLst/>
          </a:prstGeom>
          <a:solidFill>
            <a:srgbClr val="F2F2F2"/>
          </a:solidFill>
          <a:ln w="38100" cap="flat" cmpd="sng">
            <a:solidFill>
              <a:srgbClr val="65C1B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Los buscadores de información científica como Google académico son fiables ya que ofrece información contrastada y de calidad.</a:t>
            </a:r>
            <a:endParaRPr/>
          </a:p>
        </p:txBody>
      </p:sp>
      <p:pic>
        <p:nvPicPr>
          <p:cNvPr id="200" name="Google Shape;200;p2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311420">
            <a:off x="8263313" y="3945747"/>
            <a:ext cx="478455" cy="9258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6"/>
          <p:cNvSpPr/>
          <p:nvPr/>
        </p:nvSpPr>
        <p:spPr>
          <a:xfrm>
            <a:off x="8900" y="0"/>
            <a:ext cx="4896900" cy="1016100"/>
          </a:xfrm>
          <a:prstGeom prst="rect">
            <a:avLst/>
          </a:prstGeom>
          <a:solidFill>
            <a:srgbClr val="65C1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26"/>
          <p:cNvSpPr txBox="1"/>
          <p:nvPr/>
        </p:nvSpPr>
        <p:spPr>
          <a:xfrm>
            <a:off x="26750" y="41475"/>
            <a:ext cx="4799700" cy="9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rPr lang="es-ES" sz="2900" b="1">
                <a:latin typeface="Franklin Gothic"/>
                <a:ea typeface="Franklin Gothic"/>
                <a:cs typeface="Franklin Gothic"/>
                <a:sym typeface="Franklin Gothic"/>
              </a:rPr>
              <a:t>TU BIBLIOTECA (PERSONALIZAR)</a:t>
            </a:r>
            <a:endParaRPr sz="2900" b="1" i="0" u="none" strike="noStrike" cap="none">
              <a:solidFill>
                <a:srgbClr val="000000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207" name="Google Shape;207;p26"/>
          <p:cNvSpPr txBox="1"/>
          <p:nvPr/>
        </p:nvSpPr>
        <p:spPr>
          <a:xfrm>
            <a:off x="746050" y="1270075"/>
            <a:ext cx="7275600" cy="366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Confía en los recursos y en la información seleccionada y evaluada por tu biblioteca.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Consulta las </a:t>
            </a:r>
            <a:r>
              <a:rPr lang="es-ES" sz="1800" u="sng">
                <a:solidFill>
                  <a:schemeClr val="hlink"/>
                </a:solidFill>
                <a:latin typeface="Cambria"/>
                <a:ea typeface="Cambria"/>
                <a:cs typeface="Cambria"/>
                <a:sym typeface="Cambria"/>
                <a:hlinkClick r:id="rId3"/>
              </a:rPr>
              <a:t>GuíasBUS</a:t>
            </a:r>
            <a:r>
              <a:rPr lang="es-ES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, se trata de una selección de recursos clasificados por temas que te orientarán a la hora de buscar la información que necesitas y te ayudarán a estar al día en tu campo de conocimiento</a:t>
            </a:r>
            <a:r>
              <a:rPr lang="es-ES" sz="1100">
                <a:solidFill>
                  <a:schemeClr val="dk1"/>
                </a:solidFill>
              </a:rPr>
              <a:t>.</a:t>
            </a:r>
            <a:endParaRPr sz="1100">
              <a:solidFill>
                <a:schemeClr val="dk1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100">
              <a:solidFill>
                <a:schemeClr val="dk1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100">
              <a:solidFill>
                <a:schemeClr val="dk1"/>
              </a:solidFill>
            </a:endParaRPr>
          </a:p>
        </p:txBody>
      </p:sp>
      <p:sp>
        <p:nvSpPr>
          <p:cNvPr id="208" name="Google Shape;208;p26"/>
          <p:cNvSpPr txBox="1"/>
          <p:nvPr/>
        </p:nvSpPr>
        <p:spPr>
          <a:xfrm>
            <a:off x="2245900" y="5017625"/>
            <a:ext cx="7485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26"/>
          <p:cNvSpPr/>
          <p:nvPr/>
        </p:nvSpPr>
        <p:spPr>
          <a:xfrm>
            <a:off x="0" y="-86871"/>
            <a:ext cx="4380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s-ES" sz="3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0" name="Google Shape;210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98750" y="3795325"/>
            <a:ext cx="5707726" cy="85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7"/>
          <p:cNvSpPr txBox="1"/>
          <p:nvPr/>
        </p:nvSpPr>
        <p:spPr>
          <a:xfrm>
            <a:off x="2245900" y="5017625"/>
            <a:ext cx="7485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6" name="Google Shape;216;p27" descr="primera cita.png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00" y="-68911787"/>
            <a:ext cx="2314575" cy="2095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7"/>
          <p:cNvSpPr/>
          <p:nvPr/>
        </p:nvSpPr>
        <p:spPr>
          <a:xfrm>
            <a:off x="150175" y="2330257"/>
            <a:ext cx="884365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s-E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s-ES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sz="19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8" name="Google Shape;218;p27" descr="imagen blanca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71976" y="926638"/>
            <a:ext cx="3881257" cy="161634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27"/>
          <p:cNvSpPr/>
          <p:nvPr/>
        </p:nvSpPr>
        <p:spPr>
          <a:xfrm>
            <a:off x="431525" y="1455375"/>
            <a:ext cx="5364300" cy="267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Hay que evaluar  los resultados de nuestras búsquedas partiendo de nuestras necesidades de información, tanto si los hemos localizado en una base de datos o un catálogo, como si proceden de Internet.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Debemos utilizar diferentes criterios y no conformarnos con una única fuente </a:t>
            </a:r>
            <a:r>
              <a:rPr lang="es-ES"/>
              <a:t>de información</a:t>
            </a: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/>
              <a:t>Tampoco nos podemos limitar únicamente a los resultados de los buscadores, Internet ofrece mucho más información.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Confía en la información a la que accedes desde tu Biblioteca, ha pasado por una selección previa.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0" name="Google Shape;220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31875" y="428600"/>
            <a:ext cx="2465103" cy="1954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7" descr="https://lh5.googleusercontent.com/qgp0uesy_wTR1BNgKmzuUbJyWs-bYxOVEQpfthgnQ_rGvxY_l_LHcfQoieNh_Msfckst6_lONT8C8MuGlBvTAf-6UvhexbbTzfd0Y8s8YmPWeep56polGLfYi6-GOM5zaQlJoDiY3Tk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844150" y="2794650"/>
            <a:ext cx="1209850" cy="120985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27"/>
          <p:cNvSpPr/>
          <p:nvPr/>
        </p:nvSpPr>
        <p:spPr>
          <a:xfrm>
            <a:off x="248200" y="1552700"/>
            <a:ext cx="124800" cy="124800"/>
          </a:xfrm>
          <a:prstGeom prst="ellipse">
            <a:avLst/>
          </a:prstGeom>
          <a:solidFill>
            <a:srgbClr val="E54B4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27"/>
          <p:cNvSpPr/>
          <p:nvPr/>
        </p:nvSpPr>
        <p:spPr>
          <a:xfrm>
            <a:off x="230525" y="2575625"/>
            <a:ext cx="124800" cy="124800"/>
          </a:xfrm>
          <a:prstGeom prst="ellipse">
            <a:avLst/>
          </a:prstGeom>
          <a:solidFill>
            <a:srgbClr val="E54B4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27"/>
          <p:cNvSpPr/>
          <p:nvPr/>
        </p:nvSpPr>
        <p:spPr>
          <a:xfrm>
            <a:off x="248200" y="3659800"/>
            <a:ext cx="124800" cy="124800"/>
          </a:xfrm>
          <a:prstGeom prst="ellipse">
            <a:avLst/>
          </a:prstGeom>
          <a:solidFill>
            <a:srgbClr val="E54B4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27"/>
          <p:cNvSpPr/>
          <p:nvPr/>
        </p:nvSpPr>
        <p:spPr>
          <a:xfrm>
            <a:off x="8900" y="0"/>
            <a:ext cx="4896900" cy="1016100"/>
          </a:xfrm>
          <a:prstGeom prst="rect">
            <a:avLst/>
          </a:prstGeom>
          <a:solidFill>
            <a:srgbClr val="65C1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27"/>
          <p:cNvSpPr txBox="1"/>
          <p:nvPr/>
        </p:nvSpPr>
        <p:spPr>
          <a:xfrm>
            <a:off x="0" y="0"/>
            <a:ext cx="4896900" cy="10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900" b="1">
                <a:solidFill>
                  <a:schemeClr val="dk1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CONCLUSIÓN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8"/>
          <p:cNvSpPr/>
          <p:nvPr/>
        </p:nvSpPr>
        <p:spPr>
          <a:xfrm>
            <a:off x="1359150" y="1030325"/>
            <a:ext cx="6425700" cy="756900"/>
          </a:xfrm>
          <a:prstGeom prst="rect">
            <a:avLst/>
          </a:prstGeom>
          <a:solidFill>
            <a:srgbClr val="65C1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28"/>
          <p:cNvSpPr/>
          <p:nvPr/>
        </p:nvSpPr>
        <p:spPr>
          <a:xfrm>
            <a:off x="1359150" y="1787225"/>
            <a:ext cx="6425700" cy="1987500"/>
          </a:xfrm>
          <a:prstGeom prst="rect">
            <a:avLst/>
          </a:prstGeom>
          <a:solidFill>
            <a:srgbClr val="DDE4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8"/>
          <p:cNvSpPr txBox="1"/>
          <p:nvPr/>
        </p:nvSpPr>
        <p:spPr>
          <a:xfrm>
            <a:off x="2780625" y="1091975"/>
            <a:ext cx="4242300" cy="57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s-ES" sz="3000" b="1" i="0" u="none" strike="noStrike" cap="none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PARA SABER MÁS...</a:t>
            </a:r>
            <a:endParaRPr sz="3000" b="1" i="0" u="none" strike="noStrike" cap="none">
              <a:solidFill>
                <a:srgbClr val="000000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  <p:sp>
        <p:nvSpPr>
          <p:cNvPr id="234" name="Google Shape;234;p28"/>
          <p:cNvSpPr txBox="1"/>
          <p:nvPr/>
        </p:nvSpPr>
        <p:spPr>
          <a:xfrm>
            <a:off x="1613100" y="1884950"/>
            <a:ext cx="5917800" cy="18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❏"/>
            </a:pPr>
            <a:r>
              <a:rPr lang="es-ES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Criterios de evaluación de publicaciones científicas 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❏"/>
            </a:pPr>
            <a:r>
              <a:rPr lang="es-ES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Criterios de evaluación de sitios web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❏"/>
            </a:pPr>
            <a:r>
              <a:rPr lang="es-ES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Fuentes de información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mbria"/>
              <a:buChar char="❏"/>
            </a:pPr>
            <a:r>
              <a:rPr lang="es-ES" sz="1800">
                <a:solidFill>
                  <a:schemeClr val="dk1"/>
                </a:solidFill>
                <a:latin typeface="Cambria"/>
                <a:ea typeface="Cambria"/>
                <a:cs typeface="Cambria"/>
                <a:sym typeface="Cambria"/>
              </a:rPr>
              <a:t>Guías por materias. Biblioteca Universitaria de Sevilla</a:t>
            </a: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800" b="1">
                <a:solidFill>
                  <a:srgbClr val="FFFF00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[a personalizar por cada institución]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9"/>
          <p:cNvSpPr/>
          <p:nvPr/>
        </p:nvSpPr>
        <p:spPr>
          <a:xfrm>
            <a:off x="2958875" y="0"/>
            <a:ext cx="6185100" cy="5143500"/>
          </a:xfrm>
          <a:prstGeom prst="rect">
            <a:avLst/>
          </a:prstGeom>
          <a:solidFill>
            <a:srgbClr val="65C1B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29"/>
          <p:cNvSpPr/>
          <p:nvPr/>
        </p:nvSpPr>
        <p:spPr>
          <a:xfrm>
            <a:off x="2958875" y="3163850"/>
            <a:ext cx="3609600" cy="499200"/>
          </a:xfrm>
          <a:prstGeom prst="rect">
            <a:avLst/>
          </a:prstGeom>
          <a:solidFill>
            <a:srgbClr val="31465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1" name="Google Shape;241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725" y="3163850"/>
            <a:ext cx="2841150" cy="499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1357</Words>
  <Application>Microsoft Office PowerPoint</Application>
  <PresentationFormat>Presentación en pantalla (16:9)</PresentationFormat>
  <Paragraphs>163</Paragraphs>
  <Slides>19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7" baseType="lpstr">
      <vt:lpstr>Arial</vt:lpstr>
      <vt:lpstr>Calibri</vt:lpstr>
      <vt:lpstr>Franklin Gothic</vt:lpstr>
      <vt:lpstr>Verdana</vt:lpstr>
      <vt:lpstr>Bliss Pro</vt:lpstr>
      <vt:lpstr>Candara</vt:lpstr>
      <vt:lpstr>Cambria</vt:lpstr>
      <vt:lpstr>Simple Light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Garbiñe Ustarroz</dc:creator>
  <cp:lastModifiedBy>Garbiñe Ustarroz</cp:lastModifiedBy>
  <cp:revision>3</cp:revision>
  <dcterms:modified xsi:type="dcterms:W3CDTF">2019-07-18T13:45:57Z</dcterms:modified>
</cp:coreProperties>
</file>