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2"/>
  </p:notesMasterIdLst>
  <p:sldIdLst>
    <p:sldId id="276" r:id="rId2"/>
    <p:sldId id="275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Verdana" panose="020B0604030504040204" pitchFamily="34" charset="0"/>
      <p:regular r:id="rId27"/>
      <p:bold r:id="rId28"/>
      <p:italic r:id="rId29"/>
      <p:boldItalic r:id="rId30"/>
    </p:embeddedFont>
    <p:embeddedFont>
      <p:font typeface="Candara" panose="020E0502030303020204" pitchFamily="34" charset="0"/>
      <p:regular r:id="rId31"/>
      <p:bold r:id="rId32"/>
      <p:italic r:id="rId33"/>
      <p:boldItalic r:id="rId34"/>
    </p:embeddedFont>
    <p:embeddedFont>
      <p:font typeface="Franklin Gothic" panose="020B0604020202020204" charset="0"/>
      <p:bold r:id="rId35"/>
    </p:embeddedFont>
    <p:embeddedFont>
      <p:font typeface="Cambria" panose="02040503050406030204" pitchFamily="18" charset="0"/>
      <p:regular r:id="rId36"/>
      <p:bold r:id="rId37"/>
      <p:italic r:id="rId38"/>
      <p:boldItalic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8425D18-C9C6-4C04-9B8B-244FD353D7FE}">
  <a:tblStyle styleId="{08425D18-C9C6-4C04-9B8B-244FD353D7F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6" d="100"/>
          <a:sy n="146" d="100"/>
        </p:scale>
        <p:origin x="600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9" Type="http://schemas.openxmlformats.org/officeDocument/2006/relationships/font" Target="fonts/font17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2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font" Target="fonts/font1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font" Target="fonts/font15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font" Target="fonts/font1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font" Target="fonts/font13.fntdata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d83b88dad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1d83b88dad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1676520ef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21676520ef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1676520ef_1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21676520ef_1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2251910c5d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2251910c5d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253f52045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2253f52045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bb281d105_0_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2bb281d105_0_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30aaebb79d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30aaebb79d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204f3d141c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204f3d141c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204f3d141c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204f3d141c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04f3d141c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04f3d141c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1e6689f3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1e6689f3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bb281d10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2bb281d10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bb281d105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bb281d105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bb281d105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2bb281d105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bb281d105_0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2bb281d105_0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bb281d105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bb281d105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bb281d105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bb281d105_0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uc3m.es/ss/Satellite/Biblioteca/es/PortadaMiniSite/1371212251593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hyperlink" Target="https://scholar.google.com.co/schhp?hl=es&amp;as_sdt=0,5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2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17.png"/><Relationship Id="rId10" Type="http://schemas.openxmlformats.org/officeDocument/2006/relationships/image" Target="../media/image19.png"/><Relationship Id="rId4" Type="http://schemas.openxmlformats.org/officeDocument/2006/relationships/hyperlink" Target="https://www.google.es/" TargetMode="External"/><Relationship Id="rId9" Type="http://schemas.openxmlformats.org/officeDocument/2006/relationships/hyperlink" Target="https://scholar.google.com.co/schhp?hl=es&amp;as_sdt=0,5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tutorialsbibtic.upf.edu/treball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pf.edu/bibtic/es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guiesbibtic.upf.edu/diccionaris" TargetMode="External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cataleg.upf.edu/*spi" TargetMode="External"/><Relationship Id="rId5" Type="http://schemas.openxmlformats.org/officeDocument/2006/relationships/hyperlink" Target="https://www.upf.edu/bibtic/es/" TargetMode="External"/><Relationship Id="rId4" Type="http://schemas.openxmlformats.org/officeDocument/2006/relationships/hyperlink" Target="http://guiesbibtic.upf.edu/enciclopedie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guiesbibtic.upf.edu/dret/diaris_oficial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hyperlink" Target="http://guiesbibtic.upf.edu/premsa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" y="0"/>
            <a:ext cx="9140527" cy="51435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3253425" y="1097081"/>
            <a:ext cx="4853306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3742640" y="458231"/>
            <a:ext cx="5042535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7730132" y="604003"/>
            <a:ext cx="1798467" cy="9861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8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100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8086584" y="488810"/>
            <a:ext cx="69850" cy="1285875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1800"/>
          </a:p>
        </p:txBody>
      </p:sp>
      <p:sp>
        <p:nvSpPr>
          <p:cNvPr id="12" name="Rectangle 104"/>
          <p:cNvSpPr/>
          <p:nvPr/>
        </p:nvSpPr>
        <p:spPr>
          <a:xfrm>
            <a:off x="5812435" y="1851954"/>
            <a:ext cx="2265680" cy="6508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100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3546172" y="2850541"/>
            <a:ext cx="5576271" cy="108314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DIGITAL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10487" marR="635" indent="-6350" algn="ctr">
              <a:lnSpc>
                <a:spcPct val="150000"/>
              </a:lnSpc>
              <a:spcBef>
                <a:spcPts val="225"/>
              </a:spcBef>
              <a:spcAft>
                <a:spcPts val="225"/>
              </a:spcAft>
            </a:pP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1. Información y tratamiento de datos: 1.1. Navegación, búsqueda y filtrado de información, datos y contenidos digitales: 3. Buscar recursos de información</a:t>
            </a:r>
            <a:endParaRPr lang="es-ES" sz="1100" dirty="0">
              <a:latin typeface="Bliss Pro" panose="02000506050000020004" pitchFamily="50" charset="0"/>
              <a:ea typeface="Calibri" panose="020F050202020403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06" y="4163306"/>
            <a:ext cx="3860545" cy="49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765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0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20"/>
          <p:cNvSpPr txBox="1"/>
          <p:nvPr/>
        </p:nvSpPr>
        <p:spPr>
          <a:xfrm>
            <a:off x="26750" y="115850"/>
            <a:ext cx="3983700" cy="9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4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CATÁLOGOS TRADICIONALES</a:t>
            </a:r>
            <a:endParaRPr sz="2400" b="1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29" name="Google Shape;129;p20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20"/>
          <p:cNvSpPr txBox="1"/>
          <p:nvPr/>
        </p:nvSpPr>
        <p:spPr>
          <a:xfrm>
            <a:off x="145725" y="1091225"/>
            <a:ext cx="3942600" cy="21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Además de libros, en el catálogo puedes encontrar revistas, tesis, films, etc. También encontrarás información en diferentes soportes (papel, DVDs, CD-Roms, electrónicos, etc.)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1" name="Google Shape;131;p20"/>
          <p:cNvSpPr txBox="1"/>
          <p:nvPr/>
        </p:nvSpPr>
        <p:spPr>
          <a:xfrm>
            <a:off x="4291250" y="1091225"/>
            <a:ext cx="4112400" cy="16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El </a:t>
            </a: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catálogo </a:t>
            </a: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permite buscar por:</a:t>
            </a:r>
            <a:br>
              <a:rPr lang="es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b="1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TÍTULO: </a:t>
            </a:r>
            <a:r>
              <a:rPr lang="es" i="1">
                <a:latin typeface="Franklin Gothic"/>
                <a:ea typeface="Franklin Gothic"/>
                <a:cs typeface="Franklin Gothic"/>
                <a:sym typeface="Franklin Gothic"/>
              </a:rPr>
              <a:t>Cien años de soledad</a:t>
            </a:r>
            <a:r>
              <a:rPr lang="es" b="1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, ...</a:t>
            </a:r>
            <a:br>
              <a:rPr lang="es" b="1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AUTOR: </a:t>
            </a:r>
            <a:r>
              <a:rPr lang="es" i="1">
                <a:latin typeface="Franklin Gothic"/>
                <a:ea typeface="Franklin Gothic"/>
                <a:cs typeface="Franklin Gothic"/>
                <a:sym typeface="Franklin Gothic"/>
              </a:rPr>
              <a:t>Cervantes, Miguel</a:t>
            </a:r>
            <a:endParaRPr i="1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b="1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PALABRA CLAVE: </a:t>
            </a:r>
            <a:r>
              <a:rPr lang="es" i="1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derecho penal, economía, ...</a:t>
            </a:r>
            <a:r>
              <a:rPr lang="es" b="1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b="1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MATERIA:</a:t>
            </a:r>
            <a:r>
              <a:rPr lang="es" i="1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</a:t>
            </a:r>
            <a:r>
              <a:rPr lang="es" i="1">
                <a:latin typeface="Franklin Gothic"/>
                <a:ea typeface="Franklin Gothic"/>
                <a:cs typeface="Franklin Gothic"/>
                <a:sym typeface="Franklin Gothic"/>
              </a:rPr>
              <a:t>Alemania historia</a:t>
            </a:r>
            <a:r>
              <a:rPr lang="es" sz="1200">
                <a:solidFill>
                  <a:srgbClr val="000000"/>
                </a:solidFill>
              </a:rPr>
              <a:t> </a:t>
            </a:r>
            <a:endParaRPr sz="1200">
              <a:solidFill>
                <a:srgbClr val="000000"/>
              </a:solidFill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000000"/>
              </a:solidFill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000000"/>
              </a:solidFill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2" name="Google Shape;132;p20"/>
          <p:cNvSpPr txBox="1"/>
          <p:nvPr/>
        </p:nvSpPr>
        <p:spPr>
          <a:xfrm>
            <a:off x="790825" y="2976775"/>
            <a:ext cx="7384200" cy="971400"/>
          </a:xfrm>
          <a:prstGeom prst="rect">
            <a:avLst/>
          </a:prstGeom>
          <a:solidFill>
            <a:srgbClr val="EFEFEF"/>
          </a:solidFill>
          <a:ln w="28575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Si tu institución tiene un catálogo de este tipo, es probable que tengas que utilizar otras herramientas de búsqueda para localizar artículos de revista, por ejemplo. 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33" name="Google Shape;13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054496">
            <a:off x="7991020" y="2971682"/>
            <a:ext cx="478455" cy="925838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0"/>
          <p:cNvSpPr/>
          <p:nvPr/>
        </p:nvSpPr>
        <p:spPr>
          <a:xfrm>
            <a:off x="8900" y="4088075"/>
            <a:ext cx="9188700" cy="873300"/>
          </a:xfrm>
          <a:prstGeom prst="rect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35" name="Google Shape;135;p20"/>
          <p:cNvSpPr txBox="1"/>
          <p:nvPr/>
        </p:nvSpPr>
        <p:spPr>
          <a:xfrm>
            <a:off x="206125" y="4160763"/>
            <a:ext cx="8553600" cy="6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>
                <a:solidFill>
                  <a:srgbClr val="FFFF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Personalizar con enlaces a materiales de ayuda sobre el funcionamiento del catálogo (tutoriales, guías de uso, etc.)</a:t>
            </a:r>
            <a:endParaRPr sz="1800" b="1">
              <a:solidFill>
                <a:srgbClr val="FFFF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1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21"/>
          <p:cNvSpPr txBox="1"/>
          <p:nvPr/>
        </p:nvSpPr>
        <p:spPr>
          <a:xfrm>
            <a:off x="44600" y="115800"/>
            <a:ext cx="3983700" cy="9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4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CATÁLOGOS “GOOGLELIZADOS”</a:t>
            </a:r>
            <a:endParaRPr sz="2400" b="1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42" name="Google Shape;142;p21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21"/>
          <p:cNvSpPr txBox="1"/>
          <p:nvPr/>
        </p:nvSpPr>
        <p:spPr>
          <a:xfrm>
            <a:off x="303025" y="1238800"/>
            <a:ext cx="8448900" cy="26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800"/>
              <a:buFont typeface="Cambria"/>
              <a:buChar char="●"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Integran el catálogo físico de la biblioteca con el contenido digital, ofreciendo a los usuarios un </a:t>
            </a:r>
            <a:r>
              <a:rPr lang="es" sz="1800" b="1">
                <a:latin typeface="Cambria"/>
                <a:ea typeface="Cambria"/>
                <a:cs typeface="Cambria"/>
                <a:sym typeface="Cambria"/>
              </a:rPr>
              <a:t>único punto de acceso</a:t>
            </a: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 a todos los recursos de la Biblioteca.  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800"/>
              <a:buFont typeface="Cambria"/>
              <a:buChar char="●"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La búsqueda es por </a:t>
            </a:r>
            <a:r>
              <a:rPr lang="es" sz="1800" b="1">
                <a:latin typeface="Cambria"/>
                <a:ea typeface="Cambria"/>
                <a:cs typeface="Cambria"/>
                <a:sym typeface="Cambria"/>
              </a:rPr>
              <a:t>palabra clave</a:t>
            </a: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, mucho más intuitiva para el usuario.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800"/>
              <a:buFont typeface="Cambria"/>
              <a:buChar char="●"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Ofrecen los </a:t>
            </a:r>
            <a:r>
              <a:rPr lang="es" sz="1800" b="1">
                <a:latin typeface="Cambria"/>
                <a:ea typeface="Cambria"/>
                <a:cs typeface="Cambria"/>
                <a:sym typeface="Cambria"/>
              </a:rPr>
              <a:t>resultados facetados</a:t>
            </a: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, lo que permite al usuario limitar los resultados de búsqueda. 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800"/>
              <a:buFont typeface="Cambria"/>
              <a:buChar char="●"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Su </a:t>
            </a:r>
            <a:r>
              <a:rPr lang="es" sz="1800" b="1">
                <a:latin typeface="Cambria"/>
                <a:ea typeface="Cambria"/>
                <a:cs typeface="Cambria"/>
                <a:sym typeface="Cambria"/>
              </a:rPr>
              <a:t>entorno de navegación</a:t>
            </a: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 es más </a:t>
            </a:r>
            <a:r>
              <a:rPr lang="es" sz="1800" b="1">
                <a:latin typeface="Cambria"/>
                <a:ea typeface="Cambria"/>
                <a:cs typeface="Cambria"/>
                <a:sym typeface="Cambria"/>
              </a:rPr>
              <a:t>actual</a:t>
            </a: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, lo que facilita el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	proceso de búsqueda de información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44" name="Google Shape;14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80200" y="2930025"/>
            <a:ext cx="1971725" cy="1971725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1"/>
          <p:cNvSpPr/>
          <p:nvPr/>
        </p:nvSpPr>
        <p:spPr>
          <a:xfrm>
            <a:off x="891225" y="4006049"/>
            <a:ext cx="5516700" cy="822000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Un buen ejemplo de catálogo “googlelizado” es el de la </a:t>
            </a:r>
            <a:r>
              <a:rPr lang="es" sz="1800" u="sng">
                <a:solidFill>
                  <a:srgbClr val="829E98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4"/>
              </a:rPr>
              <a:t>Universidad Carlos III de Madrid</a:t>
            </a:r>
            <a:endParaRPr sz="1800">
              <a:solidFill>
                <a:srgbClr val="829E98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8900" y="0"/>
            <a:ext cx="4019400" cy="12462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22"/>
          <p:cNvSpPr txBox="1"/>
          <p:nvPr/>
        </p:nvSpPr>
        <p:spPr>
          <a:xfrm>
            <a:off x="26750" y="670275"/>
            <a:ext cx="3983700" cy="5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BUSCA RECURSOS WEB</a:t>
            </a:r>
            <a:endParaRPr sz="2900" b="1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52" name="Google Shape;152;p22"/>
          <p:cNvSpPr txBox="1"/>
          <p:nvPr/>
        </p:nvSpPr>
        <p:spPr>
          <a:xfrm>
            <a:off x="271375" y="1688050"/>
            <a:ext cx="6989400" cy="28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En Internet hay </a:t>
            </a:r>
            <a:r>
              <a:rPr lang="es" sz="1800" b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mucha información y poco organizada</a:t>
            </a:r>
            <a:r>
              <a:rPr lang="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 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Además de Google, blogs y otros buscadores, puedes encontrar información en las páginas web de organismos públicos o de empresas de reconocido prestigio. 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¡Te pueden resultar muy útiles!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Para hacer tus trabajos necesitarás información académica es por este motivo que te recomendamos que utilices buscadores y bases de datos especializadas.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53" name="Google Shape;153;p22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4" name="Google Shape;15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61150" y="76200"/>
            <a:ext cx="3142303" cy="2491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8300" y="1950375"/>
            <a:ext cx="3112800" cy="124275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3"/>
          <p:cNvSpPr/>
          <p:nvPr/>
        </p:nvSpPr>
        <p:spPr>
          <a:xfrm>
            <a:off x="8900" y="0"/>
            <a:ext cx="4090800" cy="10161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23"/>
          <p:cNvSpPr txBox="1"/>
          <p:nvPr/>
        </p:nvSpPr>
        <p:spPr>
          <a:xfrm>
            <a:off x="686300" y="508000"/>
            <a:ext cx="3342000" cy="42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b="1">
                <a:latin typeface="Franklin Gothic"/>
                <a:ea typeface="Franklin Gothic"/>
                <a:cs typeface="Franklin Gothic"/>
                <a:sym typeface="Franklin Gothic"/>
              </a:rPr>
              <a:t>GOOGLE ACADÉMICO</a:t>
            </a:r>
            <a:endParaRPr sz="24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62" name="Google Shape;162;p23"/>
          <p:cNvSpPr txBox="1"/>
          <p:nvPr/>
        </p:nvSpPr>
        <p:spPr>
          <a:xfrm>
            <a:off x="363150" y="1159713"/>
            <a:ext cx="8417700" cy="9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600" b="1" u="sng">
                <a:solidFill>
                  <a:srgbClr val="829E98"/>
                </a:solidFill>
                <a:latin typeface="Cambria"/>
                <a:ea typeface="Cambria"/>
                <a:cs typeface="Cambria"/>
                <a:sym typeface="Cambria"/>
                <a:hlinkClick r:id="rId4"/>
              </a:rPr>
              <a:t>Google académico</a:t>
            </a:r>
            <a:r>
              <a:rPr lang="es" sz="1600" b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es el buscador especializado de Google con el que podrás recuperar los </a:t>
            </a:r>
            <a:r>
              <a:rPr lang="es" sz="1600" b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documentos más relevantes del ámbito académico</a:t>
            </a:r>
            <a:r>
              <a:rPr lang="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, por ejemplo estudios, tesis, libros, artículos, etc.  </a:t>
            </a: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100">
                <a:solidFill>
                  <a:schemeClr val="dk1"/>
                </a:solidFill>
              </a:rPr>
              <a:t> </a:t>
            </a: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63" name="Google Shape;163;p23"/>
          <p:cNvGrpSpPr/>
          <p:nvPr/>
        </p:nvGrpSpPr>
        <p:grpSpPr>
          <a:xfrm>
            <a:off x="3877800" y="2780988"/>
            <a:ext cx="1482050" cy="1370950"/>
            <a:chOff x="3877800" y="2780988"/>
            <a:chExt cx="1482050" cy="1370950"/>
          </a:xfrm>
        </p:grpSpPr>
        <p:sp>
          <p:nvSpPr>
            <p:cNvPr id="164" name="Google Shape;164;p23"/>
            <p:cNvSpPr/>
            <p:nvPr/>
          </p:nvSpPr>
          <p:spPr>
            <a:xfrm>
              <a:off x="3877800" y="2780988"/>
              <a:ext cx="334200" cy="365400"/>
            </a:xfrm>
            <a:prstGeom prst="ellipse">
              <a:avLst/>
            </a:prstGeom>
            <a:noFill/>
            <a:ln w="28575" cap="flat" cmpd="sng">
              <a:solidFill>
                <a:srgbClr val="FFAB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AC3838"/>
                </a:solidFill>
              </a:endParaRPr>
            </a:p>
          </p:txBody>
        </p:sp>
        <p:cxnSp>
          <p:nvCxnSpPr>
            <p:cNvPr id="165" name="Google Shape;165;p23"/>
            <p:cNvCxnSpPr/>
            <p:nvPr/>
          </p:nvCxnSpPr>
          <p:spPr>
            <a:xfrm rot="10800000">
              <a:off x="4040550" y="3165288"/>
              <a:ext cx="8700" cy="422100"/>
            </a:xfrm>
            <a:prstGeom prst="straightConnector1">
              <a:avLst/>
            </a:prstGeom>
            <a:noFill/>
            <a:ln w="28575" cap="flat" cmpd="sng">
              <a:solidFill>
                <a:srgbClr val="FFAB6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166" name="Google Shape;166;p23"/>
            <p:cNvCxnSpPr/>
            <p:nvPr/>
          </p:nvCxnSpPr>
          <p:spPr>
            <a:xfrm>
              <a:off x="4685450" y="4148638"/>
              <a:ext cx="674400" cy="3300"/>
            </a:xfrm>
            <a:prstGeom prst="straightConnector1">
              <a:avLst/>
            </a:prstGeom>
            <a:noFill/>
            <a:ln w="28575" cap="flat" cmpd="sng">
              <a:solidFill>
                <a:srgbClr val="FFAB6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167" name="Google Shape;167;p23"/>
          <p:cNvSpPr/>
          <p:nvPr/>
        </p:nvSpPr>
        <p:spPr>
          <a:xfrm>
            <a:off x="525850" y="3818000"/>
            <a:ext cx="2604300" cy="9078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>
                <a:solidFill>
                  <a:srgbClr val="FFFFFF"/>
                </a:solidFill>
              </a:rPr>
              <a:t>La búsqueda avanzada te ayudará a hacer más precisos los resultados de tu búsqueda</a:t>
            </a:r>
            <a:endParaRPr b="1">
              <a:solidFill>
                <a:srgbClr val="FFFFFF"/>
              </a:solidFill>
            </a:endParaRPr>
          </a:p>
        </p:txBody>
      </p:sp>
      <p:sp>
        <p:nvSpPr>
          <p:cNvPr id="168" name="Google Shape;168;p23"/>
          <p:cNvSpPr/>
          <p:nvPr/>
        </p:nvSpPr>
        <p:spPr>
          <a:xfrm>
            <a:off x="3398700" y="3606300"/>
            <a:ext cx="1292400" cy="1283400"/>
          </a:xfrm>
          <a:prstGeom prst="ellipse">
            <a:avLst/>
          </a:prstGeom>
          <a:solidFill>
            <a:srgbClr val="2B726D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rgbClr val="FFFFFF"/>
              </a:solidFill>
            </a:endParaRPr>
          </a:p>
        </p:txBody>
      </p:sp>
      <p:sp>
        <p:nvSpPr>
          <p:cNvPr id="169" name="Google Shape;169;p23"/>
          <p:cNvSpPr txBox="1"/>
          <p:nvPr/>
        </p:nvSpPr>
        <p:spPr>
          <a:xfrm>
            <a:off x="3398700" y="3606300"/>
            <a:ext cx="1292400" cy="11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100" b="1">
                <a:solidFill>
                  <a:srgbClr val="F2F2F2"/>
                </a:solidFill>
              </a:rPr>
              <a:t>Puedes desplegar la búsqueda avanzada clicando  el triángulo</a:t>
            </a:r>
            <a:endParaRPr sz="1100">
              <a:solidFill>
                <a:srgbClr val="F2F2F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70" name="Google Shape;170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94425" y="2023913"/>
            <a:ext cx="3437008" cy="27018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4"/>
          <p:cNvSpPr/>
          <p:nvPr/>
        </p:nvSpPr>
        <p:spPr>
          <a:xfrm>
            <a:off x="1114025" y="3297550"/>
            <a:ext cx="2526600" cy="1647900"/>
          </a:xfrm>
          <a:prstGeom prst="chevron">
            <a:avLst>
              <a:gd name="adj" fmla="val 29203"/>
            </a:avLst>
          </a:prstGeom>
          <a:solidFill>
            <a:srgbClr val="FFDA99"/>
          </a:solidFill>
          <a:ln w="9525" cap="flat" cmpd="sng">
            <a:solidFill>
              <a:srgbClr val="FFDA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4"/>
          <p:cNvSpPr/>
          <p:nvPr/>
        </p:nvSpPr>
        <p:spPr>
          <a:xfrm>
            <a:off x="3277300" y="3285300"/>
            <a:ext cx="2526600" cy="1647900"/>
          </a:xfrm>
          <a:prstGeom prst="chevron">
            <a:avLst>
              <a:gd name="adj" fmla="val 29203"/>
            </a:avLst>
          </a:prstGeom>
          <a:solidFill>
            <a:srgbClr val="FFDA99"/>
          </a:solidFill>
          <a:ln w="9525" cap="flat" cmpd="sng">
            <a:solidFill>
              <a:srgbClr val="FFDA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24"/>
          <p:cNvSpPr/>
          <p:nvPr/>
        </p:nvSpPr>
        <p:spPr>
          <a:xfrm>
            <a:off x="5460799" y="3285300"/>
            <a:ext cx="2526600" cy="1647900"/>
          </a:xfrm>
          <a:prstGeom prst="chevron">
            <a:avLst>
              <a:gd name="adj" fmla="val 29203"/>
            </a:avLst>
          </a:prstGeom>
          <a:solidFill>
            <a:srgbClr val="FFDA99"/>
          </a:solidFill>
          <a:ln w="9525" cap="flat" cmpd="sng">
            <a:solidFill>
              <a:srgbClr val="FFDA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24"/>
          <p:cNvSpPr/>
          <p:nvPr/>
        </p:nvSpPr>
        <p:spPr>
          <a:xfrm>
            <a:off x="8900" y="0"/>
            <a:ext cx="4161900" cy="10161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24"/>
          <p:cNvSpPr/>
          <p:nvPr/>
        </p:nvSpPr>
        <p:spPr>
          <a:xfrm>
            <a:off x="1105100" y="285200"/>
            <a:ext cx="3939300" cy="4992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¡Pon a prueba Google académico! 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80" name="Google Shape;180;p24"/>
          <p:cNvSpPr/>
          <p:nvPr/>
        </p:nvSpPr>
        <p:spPr>
          <a:xfrm>
            <a:off x="837750" y="1209825"/>
            <a:ext cx="7468500" cy="914700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800" b="1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ctr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s" sz="1800" b="1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Te proponemos un pequeño ejercicio</a:t>
            </a:r>
            <a:endParaRPr sz="1800" b="1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ctr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Haz un búsqueda en Google y repitela en Google académico</a:t>
            </a: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1" name="Google Shape;18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311420">
            <a:off x="7786896" y="708195"/>
            <a:ext cx="478455" cy="9258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4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03150" y="2318250"/>
            <a:ext cx="2057200" cy="826786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4"/>
          <p:cNvSpPr txBox="1"/>
          <p:nvPr/>
        </p:nvSpPr>
        <p:spPr>
          <a:xfrm>
            <a:off x="3600738" y="2422325"/>
            <a:ext cx="1390200" cy="6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>
                <a:solidFill>
                  <a:srgbClr val="314656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versus</a:t>
            </a:r>
            <a:endParaRPr sz="3000">
              <a:solidFill>
                <a:srgbClr val="314656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84" name="Google Shape;184;p24"/>
          <p:cNvSpPr txBox="1"/>
          <p:nvPr/>
        </p:nvSpPr>
        <p:spPr>
          <a:xfrm>
            <a:off x="1515075" y="4106750"/>
            <a:ext cx="1782600" cy="7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Fíjate en el número de resultados</a:t>
            </a:r>
            <a:endParaRPr/>
          </a:p>
        </p:txBody>
      </p:sp>
      <p:pic>
        <p:nvPicPr>
          <p:cNvPr id="185" name="Google Shape;185;p24" descr="1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048315" y="3384325"/>
            <a:ext cx="716125" cy="72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4" descr="2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170788" y="3384337"/>
            <a:ext cx="716125" cy="72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24" descr="3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469140" y="3384325"/>
            <a:ext cx="716125" cy="722425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4"/>
          <p:cNvSpPr txBox="1"/>
          <p:nvPr/>
        </p:nvSpPr>
        <p:spPr>
          <a:xfrm>
            <a:off x="3640575" y="4106750"/>
            <a:ext cx="1954500" cy="7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¿Qué tipo de información recuperas?</a:t>
            </a:r>
            <a:endParaRPr/>
          </a:p>
        </p:txBody>
      </p:sp>
      <p:sp>
        <p:nvSpPr>
          <p:cNvPr id="189" name="Google Shape;189;p24"/>
          <p:cNvSpPr txBox="1"/>
          <p:nvPr/>
        </p:nvSpPr>
        <p:spPr>
          <a:xfrm>
            <a:off x="5699525" y="4106750"/>
            <a:ext cx="2094600" cy="8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Utiliza las opciones avanzadas de Google académico</a:t>
            </a:r>
            <a:endParaRPr/>
          </a:p>
        </p:txBody>
      </p:sp>
      <p:pic>
        <p:nvPicPr>
          <p:cNvPr id="190" name="Google Shape;190;p24">
            <a:hlinkClick r:id="rId9"/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5420975" y="2374450"/>
            <a:ext cx="2057200" cy="8669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0375" y="13"/>
            <a:ext cx="7718049" cy="4928875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5"/>
          <p:cNvSpPr/>
          <p:nvPr/>
        </p:nvSpPr>
        <p:spPr>
          <a:xfrm>
            <a:off x="1470550" y="53475"/>
            <a:ext cx="1533000" cy="196200"/>
          </a:xfrm>
          <a:prstGeom prst="rect">
            <a:avLst/>
          </a:prstGeom>
          <a:noFill/>
          <a:ln w="28575" cap="flat" cmpd="sng">
            <a:solidFill>
              <a:srgbClr val="FFAB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97" name="Google Shape;197;p25"/>
          <p:cNvGrpSpPr/>
          <p:nvPr/>
        </p:nvGrpSpPr>
        <p:grpSpPr>
          <a:xfrm>
            <a:off x="3551580" y="30549"/>
            <a:ext cx="1122900" cy="1150717"/>
            <a:chOff x="3021250" y="23711"/>
            <a:chExt cx="1122900" cy="1054639"/>
          </a:xfrm>
        </p:grpSpPr>
        <p:sp>
          <p:nvSpPr>
            <p:cNvPr id="198" name="Google Shape;198;p25"/>
            <p:cNvSpPr/>
            <p:nvPr/>
          </p:nvSpPr>
          <p:spPr>
            <a:xfrm>
              <a:off x="3021250" y="44550"/>
              <a:ext cx="1122900" cy="1033800"/>
            </a:xfrm>
            <a:prstGeom prst="ellipse">
              <a:avLst/>
            </a:prstGeom>
            <a:solidFill>
              <a:srgbClr val="2B726D"/>
            </a:solidFill>
            <a:ln w="9525" cap="flat" cmpd="sng">
              <a:solidFill>
                <a:srgbClr val="2B72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25"/>
            <p:cNvSpPr txBox="1"/>
            <p:nvPr/>
          </p:nvSpPr>
          <p:spPr>
            <a:xfrm>
              <a:off x="3055121" y="23711"/>
              <a:ext cx="1051500" cy="94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000" b="1">
                  <a:solidFill>
                    <a:srgbClr val="F2F2F2"/>
                  </a:solidFill>
                </a:rPr>
                <a:t>Ajusta la búsqueda utilizando las comillas para buscar la frase exacta</a:t>
              </a:r>
              <a:endParaRPr sz="1000" b="1">
                <a:solidFill>
                  <a:srgbClr val="F2F2F2"/>
                </a:solidFill>
              </a:endParaRPr>
            </a:p>
          </p:txBody>
        </p:sp>
      </p:grpSp>
      <p:sp>
        <p:nvSpPr>
          <p:cNvPr id="200" name="Google Shape;200;p25"/>
          <p:cNvSpPr/>
          <p:nvPr/>
        </p:nvSpPr>
        <p:spPr>
          <a:xfrm>
            <a:off x="7665450" y="3797500"/>
            <a:ext cx="1122900" cy="1033800"/>
          </a:xfrm>
          <a:prstGeom prst="ellipse">
            <a:avLst/>
          </a:prstGeom>
          <a:solidFill>
            <a:srgbClr val="2B726D"/>
          </a:solidFill>
          <a:ln w="9525" cap="flat" cmpd="sng">
            <a:solidFill>
              <a:srgbClr val="2B726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25"/>
          <p:cNvSpPr txBox="1"/>
          <p:nvPr/>
        </p:nvSpPr>
        <p:spPr>
          <a:xfrm>
            <a:off x="7665450" y="3970975"/>
            <a:ext cx="1122900" cy="95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 b="1">
                <a:solidFill>
                  <a:srgbClr val="F2F2F2"/>
                </a:solidFill>
              </a:rPr>
              <a:t>Si aparece  PDF puedes descargarte el artículo</a:t>
            </a:r>
            <a:endParaRPr sz="1000" b="1">
              <a:solidFill>
                <a:srgbClr val="F2F2F2"/>
              </a:solidFill>
            </a:endParaRPr>
          </a:p>
        </p:txBody>
      </p:sp>
      <p:cxnSp>
        <p:nvCxnSpPr>
          <p:cNvPr id="202" name="Google Shape;202;p25"/>
          <p:cNvCxnSpPr/>
          <p:nvPr/>
        </p:nvCxnSpPr>
        <p:spPr>
          <a:xfrm rot="10800000">
            <a:off x="6826900" y="3930200"/>
            <a:ext cx="721800" cy="285300"/>
          </a:xfrm>
          <a:prstGeom prst="straightConnector1">
            <a:avLst/>
          </a:prstGeom>
          <a:noFill/>
          <a:ln w="28575" cap="flat" cmpd="sng">
            <a:solidFill>
              <a:srgbClr val="FFAB6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03" name="Google Shape;203;p25"/>
          <p:cNvCxnSpPr/>
          <p:nvPr/>
        </p:nvCxnSpPr>
        <p:spPr>
          <a:xfrm flipH="1">
            <a:off x="6840075" y="4465050"/>
            <a:ext cx="681900" cy="192600"/>
          </a:xfrm>
          <a:prstGeom prst="straightConnector1">
            <a:avLst/>
          </a:prstGeom>
          <a:noFill/>
          <a:ln w="28575" cap="flat" cmpd="sng">
            <a:solidFill>
              <a:srgbClr val="FFAB6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04" name="Google Shape;204;p25"/>
          <p:cNvCxnSpPr/>
          <p:nvPr/>
        </p:nvCxnSpPr>
        <p:spPr>
          <a:xfrm rot="10800000">
            <a:off x="3057025" y="217425"/>
            <a:ext cx="510600" cy="1800"/>
          </a:xfrm>
          <a:prstGeom prst="straightConnector1">
            <a:avLst/>
          </a:prstGeom>
          <a:noFill/>
          <a:ln w="28575" cap="flat" cmpd="sng">
            <a:solidFill>
              <a:srgbClr val="FFAB6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05" name="Google Shape;205;p25"/>
          <p:cNvSpPr/>
          <p:nvPr/>
        </p:nvSpPr>
        <p:spPr>
          <a:xfrm>
            <a:off x="419050" y="1217850"/>
            <a:ext cx="1051500" cy="698400"/>
          </a:xfrm>
          <a:prstGeom prst="rect">
            <a:avLst/>
          </a:prstGeom>
          <a:noFill/>
          <a:ln w="28575" cap="flat" cmpd="sng">
            <a:solidFill>
              <a:srgbClr val="FFAB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25"/>
          <p:cNvSpPr/>
          <p:nvPr/>
        </p:nvSpPr>
        <p:spPr>
          <a:xfrm>
            <a:off x="419050" y="1988025"/>
            <a:ext cx="1122900" cy="394500"/>
          </a:xfrm>
          <a:prstGeom prst="rect">
            <a:avLst/>
          </a:prstGeom>
          <a:noFill/>
          <a:ln w="28575" cap="flat" cmpd="sng">
            <a:solidFill>
              <a:srgbClr val="FFAB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7" name="Google Shape;207;p25"/>
          <p:cNvGrpSpPr/>
          <p:nvPr/>
        </p:nvGrpSpPr>
        <p:grpSpPr>
          <a:xfrm>
            <a:off x="2068150" y="726800"/>
            <a:ext cx="1122900" cy="1033800"/>
            <a:chOff x="1746950" y="1430875"/>
            <a:chExt cx="1122900" cy="1033800"/>
          </a:xfrm>
        </p:grpSpPr>
        <p:sp>
          <p:nvSpPr>
            <p:cNvPr id="208" name="Google Shape;208;p25"/>
            <p:cNvSpPr/>
            <p:nvPr/>
          </p:nvSpPr>
          <p:spPr>
            <a:xfrm>
              <a:off x="1746950" y="1430875"/>
              <a:ext cx="1122900" cy="1033800"/>
            </a:xfrm>
            <a:prstGeom prst="ellipse">
              <a:avLst/>
            </a:prstGeom>
            <a:solidFill>
              <a:srgbClr val="2B726D"/>
            </a:solidFill>
            <a:ln w="9525" cap="flat" cmpd="sng">
              <a:solidFill>
                <a:srgbClr val="2B72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5"/>
            <p:cNvSpPr txBox="1"/>
            <p:nvPr/>
          </p:nvSpPr>
          <p:spPr>
            <a:xfrm>
              <a:off x="1782650" y="1464375"/>
              <a:ext cx="1051500" cy="957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000" b="1">
                  <a:solidFill>
                    <a:srgbClr val="F2F2F2"/>
                  </a:solidFill>
                </a:rPr>
                <a:t>Limita los resultados por las fechas de publicación</a:t>
              </a:r>
              <a:endParaRPr sz="1000" b="1">
                <a:solidFill>
                  <a:srgbClr val="F2F2F2"/>
                </a:solidFill>
              </a:endParaRPr>
            </a:p>
          </p:txBody>
        </p:sp>
      </p:grpSp>
      <p:cxnSp>
        <p:nvCxnSpPr>
          <p:cNvPr id="210" name="Google Shape;210;p25"/>
          <p:cNvCxnSpPr>
            <a:endCxn id="205" idx="3"/>
          </p:cNvCxnSpPr>
          <p:nvPr/>
        </p:nvCxnSpPr>
        <p:spPr>
          <a:xfrm flipH="1">
            <a:off x="1470550" y="1172550"/>
            <a:ext cx="597600" cy="394500"/>
          </a:xfrm>
          <a:prstGeom prst="straightConnector1">
            <a:avLst/>
          </a:prstGeom>
          <a:noFill/>
          <a:ln w="28575" cap="flat" cmpd="sng">
            <a:solidFill>
              <a:srgbClr val="FFAB61"/>
            </a:solidFill>
            <a:prstDash val="solid"/>
            <a:round/>
            <a:headEnd type="none" w="med" len="med"/>
            <a:tailEnd type="triangle" w="med" len="med"/>
          </a:ln>
        </p:spPr>
      </p:cxnSp>
      <p:grpSp>
        <p:nvGrpSpPr>
          <p:cNvPr id="211" name="Google Shape;211;p25"/>
          <p:cNvGrpSpPr/>
          <p:nvPr/>
        </p:nvGrpSpPr>
        <p:grpSpPr>
          <a:xfrm>
            <a:off x="2192891" y="1901925"/>
            <a:ext cx="1354065" cy="1384505"/>
            <a:chOff x="1746950" y="1430875"/>
            <a:chExt cx="1158608" cy="1179407"/>
          </a:xfrm>
        </p:grpSpPr>
        <p:sp>
          <p:nvSpPr>
            <p:cNvPr id="212" name="Google Shape;212;p25"/>
            <p:cNvSpPr/>
            <p:nvPr/>
          </p:nvSpPr>
          <p:spPr>
            <a:xfrm>
              <a:off x="1746950" y="1430875"/>
              <a:ext cx="1122900" cy="1033800"/>
            </a:xfrm>
            <a:prstGeom prst="ellipse">
              <a:avLst/>
            </a:prstGeom>
            <a:solidFill>
              <a:srgbClr val="2B726D"/>
            </a:solidFill>
            <a:ln w="9525" cap="flat" cmpd="sng">
              <a:solidFill>
                <a:srgbClr val="2B72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25"/>
            <p:cNvSpPr txBox="1"/>
            <p:nvPr/>
          </p:nvSpPr>
          <p:spPr>
            <a:xfrm>
              <a:off x="1746958" y="1541682"/>
              <a:ext cx="1158600" cy="106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000" b="1">
                  <a:solidFill>
                    <a:srgbClr val="F2F2F2"/>
                  </a:solidFill>
                </a:rPr>
                <a:t>También puedes ordenar los resultados por fecha de publicación</a:t>
              </a:r>
              <a:endParaRPr sz="1000" b="1">
                <a:solidFill>
                  <a:srgbClr val="F2F2F2"/>
                </a:solidFill>
              </a:endParaRPr>
            </a:p>
          </p:txBody>
        </p:sp>
      </p:grpSp>
      <p:cxnSp>
        <p:nvCxnSpPr>
          <p:cNvPr id="214" name="Google Shape;214;p25"/>
          <p:cNvCxnSpPr>
            <a:stCxn id="212" idx="2"/>
          </p:cNvCxnSpPr>
          <p:nvPr/>
        </p:nvCxnSpPr>
        <p:spPr>
          <a:xfrm rot="10800000">
            <a:off x="1648991" y="2228813"/>
            <a:ext cx="543900" cy="279900"/>
          </a:xfrm>
          <a:prstGeom prst="straightConnector1">
            <a:avLst/>
          </a:prstGeom>
          <a:noFill/>
          <a:ln w="28575" cap="flat" cmpd="sng">
            <a:solidFill>
              <a:srgbClr val="FFAB61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Google Shape;21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16050" y="1219875"/>
            <a:ext cx="6291374" cy="1157525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26"/>
          <p:cNvSpPr/>
          <p:nvPr/>
        </p:nvSpPr>
        <p:spPr>
          <a:xfrm>
            <a:off x="8900" y="0"/>
            <a:ext cx="4090800" cy="10161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26"/>
          <p:cNvSpPr/>
          <p:nvPr/>
        </p:nvSpPr>
        <p:spPr>
          <a:xfrm>
            <a:off x="1035825" y="2254725"/>
            <a:ext cx="1210200" cy="160500"/>
          </a:xfrm>
          <a:prstGeom prst="mathMinus">
            <a:avLst>
              <a:gd name="adj1" fmla="val 23520"/>
            </a:avLst>
          </a:prstGeom>
          <a:solidFill>
            <a:srgbClr val="FFCB57"/>
          </a:solidFill>
          <a:ln w="9525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26"/>
          <p:cNvSpPr/>
          <p:nvPr/>
        </p:nvSpPr>
        <p:spPr>
          <a:xfrm>
            <a:off x="1956100" y="2254725"/>
            <a:ext cx="1904100" cy="160500"/>
          </a:xfrm>
          <a:prstGeom prst="mathMinus">
            <a:avLst>
              <a:gd name="adj1" fmla="val 23520"/>
            </a:avLst>
          </a:prstGeom>
          <a:solidFill>
            <a:srgbClr val="FFCB57"/>
          </a:solidFill>
          <a:ln w="9525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26"/>
          <p:cNvSpPr/>
          <p:nvPr/>
        </p:nvSpPr>
        <p:spPr>
          <a:xfrm>
            <a:off x="4878775" y="2254725"/>
            <a:ext cx="361500" cy="160500"/>
          </a:xfrm>
          <a:prstGeom prst="mathMinus">
            <a:avLst>
              <a:gd name="adj1" fmla="val 23520"/>
            </a:avLst>
          </a:prstGeom>
          <a:solidFill>
            <a:srgbClr val="FFCB57"/>
          </a:solidFill>
          <a:ln w="9525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26"/>
          <p:cNvSpPr/>
          <p:nvPr/>
        </p:nvSpPr>
        <p:spPr>
          <a:xfrm>
            <a:off x="6775600" y="146850"/>
            <a:ext cx="2183400" cy="2183400"/>
          </a:xfrm>
          <a:prstGeom prst="ellipse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sp>
        <p:nvSpPr>
          <p:cNvPr id="225" name="Google Shape;225;p26"/>
          <p:cNvSpPr txBox="1"/>
          <p:nvPr/>
        </p:nvSpPr>
        <p:spPr>
          <a:xfrm>
            <a:off x="6915250" y="400425"/>
            <a:ext cx="1904100" cy="16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rgbClr val="FFFFFF"/>
                </a:solidFill>
              </a:rPr>
              <a:t>Estos enlaces te ayudarán a buscar información relacionada con el artículos seleccionado</a:t>
            </a:r>
            <a:endParaRPr sz="1600">
              <a:solidFill>
                <a:srgbClr val="FFFFFF"/>
              </a:solidFill>
            </a:endParaRPr>
          </a:p>
        </p:txBody>
      </p:sp>
      <p:sp>
        <p:nvSpPr>
          <p:cNvPr id="226" name="Google Shape;226;p26"/>
          <p:cNvSpPr txBox="1"/>
          <p:nvPr/>
        </p:nvSpPr>
        <p:spPr>
          <a:xfrm>
            <a:off x="248425" y="2781525"/>
            <a:ext cx="2951100" cy="19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b="1">
                <a:solidFill>
                  <a:srgbClr val="2B726D"/>
                </a:solidFill>
                <a:latin typeface="Cambria"/>
                <a:ea typeface="Cambria"/>
                <a:cs typeface="Cambria"/>
                <a:sym typeface="Cambria"/>
              </a:rPr>
              <a:t>Citado por…</a:t>
            </a:r>
            <a:endParaRPr sz="1600" b="1">
              <a:solidFill>
                <a:srgbClr val="2B726D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latin typeface="Cambria"/>
                <a:ea typeface="Cambria"/>
                <a:cs typeface="Cambria"/>
                <a:sym typeface="Cambria"/>
              </a:rPr>
              <a:t>Indica las veces que el artículo se ha citado en trabajos posteriores. El enlace te ofrece la relación de estos trabajos. </a:t>
            </a:r>
            <a:r>
              <a:rPr lang="es" sz="1600" b="1">
                <a:latin typeface="Cambria"/>
                <a:ea typeface="Cambria"/>
                <a:cs typeface="Cambria"/>
                <a:sym typeface="Cambria"/>
              </a:rPr>
              <a:t>Muy interesante para completar la bibliografía</a:t>
            </a:r>
            <a:endParaRPr b="1"/>
          </a:p>
        </p:txBody>
      </p:sp>
      <p:sp>
        <p:nvSpPr>
          <p:cNvPr id="227" name="Google Shape;227;p26"/>
          <p:cNvSpPr txBox="1"/>
          <p:nvPr/>
        </p:nvSpPr>
        <p:spPr>
          <a:xfrm>
            <a:off x="3199525" y="2781525"/>
            <a:ext cx="3040200" cy="19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b="1">
                <a:solidFill>
                  <a:srgbClr val="2B726D"/>
                </a:solidFill>
                <a:latin typeface="Cambria"/>
                <a:ea typeface="Cambria"/>
                <a:cs typeface="Cambria"/>
                <a:sym typeface="Cambria"/>
              </a:rPr>
              <a:t>Artículos relacionados</a:t>
            </a:r>
            <a:endParaRPr sz="1600" b="1">
              <a:solidFill>
                <a:srgbClr val="2B726D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latin typeface="Cambria"/>
                <a:ea typeface="Cambria"/>
                <a:cs typeface="Cambria"/>
                <a:sym typeface="Cambria"/>
              </a:rPr>
              <a:t>Enlaza a trabajos de temática similar. </a:t>
            </a:r>
            <a:r>
              <a:rPr lang="es" sz="1600" b="1">
                <a:latin typeface="Cambria"/>
                <a:ea typeface="Cambria"/>
                <a:cs typeface="Cambria"/>
                <a:sym typeface="Cambria"/>
              </a:rPr>
              <a:t>Te permitirá localizar información de interés que quizás no habías encontrado</a:t>
            </a:r>
            <a:r>
              <a:rPr lang="es" sz="1600">
                <a:latin typeface="Cambria"/>
                <a:ea typeface="Cambria"/>
                <a:cs typeface="Cambria"/>
                <a:sym typeface="Cambria"/>
              </a:rPr>
              <a:t> </a:t>
            </a:r>
            <a:endParaRPr b="1"/>
          </a:p>
        </p:txBody>
      </p:sp>
      <p:sp>
        <p:nvSpPr>
          <p:cNvPr id="228" name="Google Shape;228;p26"/>
          <p:cNvSpPr txBox="1"/>
          <p:nvPr/>
        </p:nvSpPr>
        <p:spPr>
          <a:xfrm>
            <a:off x="6255325" y="2781525"/>
            <a:ext cx="2849100" cy="19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b="1">
                <a:solidFill>
                  <a:srgbClr val="2B726D"/>
                </a:solidFill>
                <a:latin typeface="Cambria"/>
                <a:ea typeface="Cambria"/>
                <a:cs typeface="Cambria"/>
                <a:sym typeface="Cambria"/>
              </a:rPr>
              <a:t>Citar</a:t>
            </a:r>
            <a:endParaRPr sz="1600" b="1">
              <a:solidFill>
                <a:srgbClr val="2B726D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latin typeface="Cambria"/>
                <a:ea typeface="Cambria"/>
                <a:cs typeface="Cambria"/>
                <a:sym typeface="Cambria"/>
              </a:rPr>
              <a:t>Te permite descargar la cita del artículo en diferentes formatos.  </a:t>
            </a:r>
            <a:endParaRPr sz="16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b="1">
                <a:latin typeface="Cambria"/>
                <a:ea typeface="Cambria"/>
                <a:cs typeface="Cambria"/>
                <a:sym typeface="Cambria"/>
              </a:rPr>
              <a:t>¡Atención! Revisa que sea correcta</a:t>
            </a:r>
            <a:endParaRPr sz="16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29" name="Google Shape;229;p26"/>
          <p:cNvSpPr txBox="1"/>
          <p:nvPr/>
        </p:nvSpPr>
        <p:spPr>
          <a:xfrm>
            <a:off x="686300" y="508000"/>
            <a:ext cx="3342000" cy="42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b="1">
                <a:latin typeface="Franklin Gothic"/>
                <a:ea typeface="Franklin Gothic"/>
                <a:cs typeface="Franklin Gothic"/>
                <a:sym typeface="Franklin Gothic"/>
              </a:rPr>
              <a:t>GOOGLE ACADÉMICO</a:t>
            </a:r>
            <a:endParaRPr sz="24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7"/>
          <p:cNvSpPr/>
          <p:nvPr/>
        </p:nvSpPr>
        <p:spPr>
          <a:xfrm>
            <a:off x="8900" y="0"/>
            <a:ext cx="4019400" cy="11382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27"/>
          <p:cNvSpPr txBox="1"/>
          <p:nvPr/>
        </p:nvSpPr>
        <p:spPr>
          <a:xfrm>
            <a:off x="26750" y="533225"/>
            <a:ext cx="3983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BASES DE DATOS</a:t>
            </a:r>
            <a:endParaRPr sz="2900" b="1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36" name="Google Shape;236;p27"/>
          <p:cNvSpPr txBox="1"/>
          <p:nvPr/>
        </p:nvSpPr>
        <p:spPr>
          <a:xfrm>
            <a:off x="271375" y="1559650"/>
            <a:ext cx="8542800" cy="21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Para la elaboración de tus trabajos académicos tendrás que consultar las </a:t>
            </a:r>
            <a:r>
              <a:rPr lang="es" sz="1800" b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principales bases de datos</a:t>
            </a:r>
            <a:r>
              <a:rPr lang="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de tu ámbito, con el objetivo de encontrar información actualizada y pertinente. 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Antes de elegir una base de datos tendrás que conocer su </a:t>
            </a:r>
            <a:r>
              <a:rPr lang="es" sz="1800" b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alcance temático, cronológico y geográfico</a:t>
            </a:r>
            <a:r>
              <a:rPr lang="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, así como su </a:t>
            </a:r>
            <a:r>
              <a:rPr lang="es" sz="1800" b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contenido</a:t>
            </a:r>
            <a:r>
              <a:rPr lang="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 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37" name="Google Shape;237;p27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38" name="Google Shape;238;p27" descr="blogge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66175" y="63175"/>
            <a:ext cx="1448000" cy="14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27"/>
          <p:cNvSpPr/>
          <p:nvPr/>
        </p:nvSpPr>
        <p:spPr>
          <a:xfrm>
            <a:off x="1209600" y="3547100"/>
            <a:ext cx="6724800" cy="1381200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Para poder acceder a las bases de datos suscritas por la Biblioteca, así como a las plataformas personalizadas para tu institución, deberás acceder a ellas desde la web de la Biblioteca. </a:t>
            </a:r>
            <a:r>
              <a:rPr lang="es" sz="1800" b="1">
                <a:solidFill>
                  <a:srgbClr val="FFFF00"/>
                </a:solidFill>
                <a:highlight>
                  <a:srgbClr val="666666"/>
                </a:highlight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b="1">
              <a:solidFill>
                <a:srgbClr val="FFFF00"/>
              </a:solidFill>
              <a:highlight>
                <a:srgbClr val="666666"/>
              </a:highlight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40" name="Google Shape;240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311420">
            <a:off x="7751246" y="3907720"/>
            <a:ext cx="478455" cy="9258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8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28"/>
          <p:cNvSpPr txBox="1"/>
          <p:nvPr/>
        </p:nvSpPr>
        <p:spPr>
          <a:xfrm>
            <a:off x="0" y="0"/>
            <a:ext cx="3983700" cy="9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latin typeface="Franklin Gothic"/>
                <a:ea typeface="Franklin Gothic"/>
                <a:cs typeface="Franklin Gothic"/>
                <a:sym typeface="Franklin Gothic"/>
              </a:rPr>
              <a:t>CÓMO ACCEDER A LAS BASES DE DATOS</a:t>
            </a:r>
            <a:endParaRPr sz="29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47" name="Google Shape;247;p28"/>
          <p:cNvSpPr txBox="1"/>
          <p:nvPr/>
        </p:nvSpPr>
        <p:spPr>
          <a:xfrm>
            <a:off x="386225" y="1181725"/>
            <a:ext cx="8553600" cy="11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Puedes acceder a las bases de datos de la biblioteca desde  </a:t>
            </a:r>
            <a:r>
              <a:rPr lang="es" sz="1800" b="1">
                <a:latin typeface="Cambria"/>
                <a:ea typeface="Cambria"/>
                <a:cs typeface="Cambria"/>
                <a:sym typeface="Cambria"/>
              </a:rPr>
              <a:t>pestaña “bases de datos”</a:t>
            </a: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 de la búsqueda integrada: a través del índice alfabético  o seleccionando el ámbito temático. </a:t>
            </a:r>
            <a:r>
              <a:rPr lang="es" sz="1800" b="1">
                <a:solidFill>
                  <a:srgbClr val="FFFF00"/>
                </a:solidFill>
                <a:highlight>
                  <a:srgbClr val="666666"/>
                </a:highlight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48" name="Google Shape;248;p28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49" name="Google Shape;249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01450" y="2519625"/>
            <a:ext cx="5941104" cy="1961300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28"/>
          <p:cNvSpPr/>
          <p:nvPr/>
        </p:nvSpPr>
        <p:spPr>
          <a:xfrm>
            <a:off x="1666025" y="2861763"/>
            <a:ext cx="3576900" cy="310200"/>
          </a:xfrm>
          <a:prstGeom prst="rect">
            <a:avLst/>
          </a:prstGeom>
          <a:noFill/>
          <a:ln w="28575" cap="flat" cmpd="sng">
            <a:solidFill>
              <a:srgbClr val="FFAB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28"/>
          <p:cNvSpPr/>
          <p:nvPr/>
        </p:nvSpPr>
        <p:spPr>
          <a:xfrm>
            <a:off x="1392350" y="3306500"/>
            <a:ext cx="374400" cy="507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AB61"/>
          </a:solidFill>
          <a:ln w="9525" cap="flat" cmpd="sng">
            <a:solidFill>
              <a:srgbClr val="FFAB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28"/>
          <p:cNvSpPr/>
          <p:nvPr/>
        </p:nvSpPr>
        <p:spPr>
          <a:xfrm>
            <a:off x="4395000" y="2560525"/>
            <a:ext cx="1028100" cy="231900"/>
          </a:xfrm>
          <a:prstGeom prst="rect">
            <a:avLst/>
          </a:prstGeom>
          <a:noFill/>
          <a:ln w="28575" cap="flat" cmpd="sng">
            <a:solidFill>
              <a:srgbClr val="FFAB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9"/>
          <p:cNvSpPr/>
          <p:nvPr/>
        </p:nvSpPr>
        <p:spPr>
          <a:xfrm>
            <a:off x="1359150" y="1106525"/>
            <a:ext cx="6425700" cy="7569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29"/>
          <p:cNvSpPr/>
          <p:nvPr/>
        </p:nvSpPr>
        <p:spPr>
          <a:xfrm>
            <a:off x="1359150" y="1863425"/>
            <a:ext cx="6425700" cy="20232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29"/>
          <p:cNvSpPr txBox="1"/>
          <p:nvPr/>
        </p:nvSpPr>
        <p:spPr>
          <a:xfrm>
            <a:off x="2780625" y="1168175"/>
            <a:ext cx="42423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3000" b="1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60" name="Google Shape;260;p29"/>
          <p:cNvSpPr txBox="1"/>
          <p:nvPr/>
        </p:nvSpPr>
        <p:spPr>
          <a:xfrm>
            <a:off x="1506150" y="2059425"/>
            <a:ext cx="6131700" cy="17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Echa un vistazo a los apartados Recursos y Evaluación del tutorial</a:t>
            </a:r>
            <a:br>
              <a:rPr lang="es" sz="1800">
                <a:latin typeface="Cambria"/>
                <a:ea typeface="Cambria"/>
                <a:cs typeface="Cambria"/>
                <a:sym typeface="Cambria"/>
              </a:rPr>
            </a:br>
            <a:r>
              <a:rPr lang="es" sz="1800" b="1" u="sng">
                <a:latin typeface="Cambria"/>
                <a:ea typeface="Cambria"/>
                <a:cs typeface="Cambria"/>
                <a:sym typeface="Cambria"/>
                <a:hlinkClick r:id="rId3"/>
              </a:rPr>
              <a:t>Cómo elaborar un trabajo académico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>
                <a:solidFill>
                  <a:srgbClr val="FFFF00"/>
                </a:solidFill>
                <a:highlight>
                  <a:srgbClr val="B7B7B7"/>
                </a:highlight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b="1">
              <a:solidFill>
                <a:srgbClr val="FFFF00"/>
              </a:solidFill>
              <a:highlight>
                <a:srgbClr val="B7B7B7"/>
              </a:highlight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" sz="1800">
                <a:latin typeface="Cambria"/>
                <a:ea typeface="Cambria"/>
                <a:cs typeface="Cambria"/>
                <a:sym typeface="Cambria"/>
              </a:rPr>
            </a:br>
            <a:endParaRPr sz="1800"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5349240" y="457199"/>
            <a:ext cx="2795452" cy="184666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184563" y="904612"/>
            <a:ext cx="66709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</a:p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DE LA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200" b="1" dirty="0"/>
          </a:p>
          <a:p>
            <a:pPr algn="ctr"/>
            <a:r>
              <a:rPr lang="es-ES" sz="1200" b="1" dirty="0"/>
              <a:t> </a:t>
            </a:r>
            <a:endParaRPr lang="es-ES" sz="1200" dirty="0"/>
          </a:p>
          <a:p>
            <a:pPr algn="ctr">
              <a:lnSpc>
                <a:spcPct val="150000"/>
              </a:lnSpc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1. Información y tratamiento de datos: 1.1. Navegación, búsqueda y filtrado de información, datos y contenidos digitales: 3. Buscar recursos de información</a:t>
            </a:r>
            <a:endParaRPr lang="es-ES" sz="1200" dirty="0"/>
          </a:p>
          <a:p>
            <a:pPr algn="ctr"/>
            <a:r>
              <a:rPr lang="es-ES" sz="1200" dirty="0"/>
              <a:t> </a:t>
            </a:r>
          </a:p>
          <a:p>
            <a:pPr algn="ctr"/>
            <a:endParaRPr lang="es-ES" sz="1200" dirty="0"/>
          </a:p>
          <a:p>
            <a:pPr algn="ctr"/>
            <a:endParaRPr lang="es-ES" sz="1200" dirty="0"/>
          </a:p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694709" y="300518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22578" y="3667304"/>
            <a:ext cx="3296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18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2601710" y="4071030"/>
            <a:ext cx="3836670" cy="4877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913" y="3542386"/>
            <a:ext cx="969663" cy="34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9883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0"/>
          <p:cNvSpPr/>
          <p:nvPr/>
        </p:nvSpPr>
        <p:spPr>
          <a:xfrm>
            <a:off x="2958875" y="0"/>
            <a:ext cx="6185100" cy="51435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66" name="Google Shape;266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817" y="3163850"/>
            <a:ext cx="2841158" cy="499200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30"/>
          <p:cNvSpPr/>
          <p:nvPr/>
        </p:nvSpPr>
        <p:spPr>
          <a:xfrm>
            <a:off x="2958875" y="3163850"/>
            <a:ext cx="3609600" cy="499200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-8900" y="0"/>
            <a:ext cx="2932200" cy="51435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3"/>
          <p:cNvSpPr/>
          <p:nvPr/>
        </p:nvSpPr>
        <p:spPr>
          <a:xfrm>
            <a:off x="2923300" y="1069475"/>
            <a:ext cx="5659200" cy="9624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13"/>
          <p:cNvSpPr/>
          <p:nvPr/>
        </p:nvSpPr>
        <p:spPr>
          <a:xfrm>
            <a:off x="175275" y="1069475"/>
            <a:ext cx="2748000" cy="1880400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2985625" y="992375"/>
            <a:ext cx="4642200" cy="103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 b="1">
                <a:solidFill>
                  <a:srgbClr val="2B726D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BUSCAR RECURSOS DE INFORMACIÓN</a:t>
            </a:r>
            <a:endParaRPr sz="3000" b="1">
              <a:solidFill>
                <a:srgbClr val="2B726D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52625" y="1069475"/>
            <a:ext cx="2793300" cy="12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Información y tratamiento de datos. </a:t>
            </a:r>
            <a:endParaRPr sz="180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Navegación, búsqueda y filtrado de la información, datos y contenidos digitales</a:t>
            </a:r>
            <a:endParaRPr sz="180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3154950" y="2682600"/>
            <a:ext cx="2268900" cy="4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14"/>
          <p:cNvSpPr txBox="1"/>
          <p:nvPr/>
        </p:nvSpPr>
        <p:spPr>
          <a:xfrm>
            <a:off x="873500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873500" y="1381400"/>
            <a:ext cx="5810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Al finalizar esta actividad tienes que ser capaz de:</a:t>
            </a:r>
            <a:endParaRPr sz="2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140225" y="2241889"/>
            <a:ext cx="5611500" cy="24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Conocer las diferentes herramientas de información que os ofrece la Biblioteca/CRAI.</a:t>
            </a:r>
            <a:b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Tener criterios para seleccionar la información buscada.</a:t>
            </a:r>
            <a:b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69" name="Google Shape;69;p14" descr="Ma_2.png"/>
          <p:cNvPicPr preferRelativeResize="0"/>
          <p:nvPr/>
        </p:nvPicPr>
        <p:blipFill rotWithShape="1">
          <a:blip r:embed="rId3">
            <a:alphaModFix/>
          </a:blip>
          <a:srcRect t="12969" b="17489"/>
          <a:stretch/>
        </p:blipFill>
        <p:spPr>
          <a:xfrm>
            <a:off x="0" y="2174000"/>
            <a:ext cx="3204150" cy="1905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/>
          <p:nvPr/>
        </p:nvSpPr>
        <p:spPr>
          <a:xfrm>
            <a:off x="1506200" y="1263875"/>
            <a:ext cx="6176100" cy="23454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15"/>
          <p:cNvSpPr/>
          <p:nvPr/>
        </p:nvSpPr>
        <p:spPr>
          <a:xfrm>
            <a:off x="0" y="764675"/>
            <a:ext cx="3761100" cy="499200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314656"/>
              </a:solidFill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1644750" y="844875"/>
            <a:ext cx="21210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1800" b="1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7" name="Google Shape;77;p15"/>
          <p:cNvSpPr txBox="1"/>
          <p:nvPr/>
        </p:nvSpPr>
        <p:spPr>
          <a:xfrm>
            <a:off x="1720075" y="1384525"/>
            <a:ext cx="5793000" cy="22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AB61"/>
              </a:buClr>
              <a:buSzPts val="1800"/>
              <a:buFont typeface="Franklin Gothic"/>
              <a:buChar char="●"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La información: qué y dónde buscamos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AB61"/>
              </a:buClr>
              <a:buSzPts val="1800"/>
              <a:buFont typeface="Franklin Gothic"/>
              <a:buChar char="●"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Los catálogos de biblioteca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AB61"/>
              </a:buClr>
              <a:buSzPts val="1800"/>
              <a:buFont typeface="Franklin Gothic"/>
              <a:buChar char="●"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Busca recursos web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Franklin Gothic"/>
              <a:buChar char="○"/>
            </a:pPr>
            <a:r>
              <a:rPr lang="es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Google académico</a:t>
            </a:r>
            <a:endParaRPr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FFAB61"/>
              </a:buClr>
              <a:buSzPts val="1800"/>
              <a:buFont typeface="Franklin Gothic"/>
              <a:buChar char="●"/>
            </a:pP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Bases de datos</a:t>
            </a: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AB61"/>
              </a:buClr>
              <a:buSzPts val="1800"/>
              <a:buFont typeface="Franklin Gothic"/>
              <a:buChar char="●"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8" name="Google Shape;78;p15"/>
          <p:cNvSpPr/>
          <p:nvPr/>
        </p:nvSpPr>
        <p:spPr>
          <a:xfrm>
            <a:off x="2404750" y="2374173"/>
            <a:ext cx="103500" cy="1035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16"/>
          <p:cNvSpPr txBox="1"/>
          <p:nvPr/>
        </p:nvSpPr>
        <p:spPr>
          <a:xfrm>
            <a:off x="0" y="0"/>
            <a:ext cx="3983700" cy="95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LA INFORMACIÓN: QUÉ Y DÓNDE BUSCAMOS</a:t>
            </a:r>
            <a:endParaRPr sz="2900" b="1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85" name="Google Shape;85;p16"/>
          <p:cNvSpPr txBox="1"/>
          <p:nvPr/>
        </p:nvSpPr>
        <p:spPr>
          <a:xfrm>
            <a:off x="379850" y="1259575"/>
            <a:ext cx="5551800" cy="24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latin typeface="Cambria"/>
                <a:ea typeface="Cambria"/>
                <a:cs typeface="Cambria"/>
                <a:sym typeface="Cambria"/>
              </a:rPr>
              <a:t>A menudo, cuando se necesita información, se busca en </a:t>
            </a:r>
            <a:r>
              <a:rPr lang="es" sz="1700" b="1">
                <a:latin typeface="Cambria"/>
                <a:ea typeface="Cambria"/>
                <a:cs typeface="Cambria"/>
                <a:sym typeface="Cambria"/>
              </a:rPr>
              <a:t>Google</a:t>
            </a:r>
            <a:r>
              <a:rPr lang="es" sz="1700">
                <a:latin typeface="Cambria"/>
                <a:ea typeface="Cambria"/>
                <a:cs typeface="Cambria"/>
                <a:sym typeface="Cambria"/>
              </a:rPr>
              <a:t>. No obstante, tienes que tener en cuenta que:</a:t>
            </a:r>
            <a:endParaRPr sz="17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latin typeface="Cambria"/>
                <a:ea typeface="Cambria"/>
                <a:cs typeface="Cambria"/>
                <a:sym typeface="Cambria"/>
              </a:rPr>
              <a:t>             Google no incluye todos los sitios web ni  </a:t>
            </a:r>
            <a:endParaRPr sz="1700"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latin typeface="Cambria"/>
                <a:ea typeface="Cambria"/>
                <a:cs typeface="Cambria"/>
                <a:sym typeface="Cambria"/>
              </a:rPr>
              <a:t>   recursos que existen.</a:t>
            </a:r>
            <a:endParaRPr sz="17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latin typeface="Cambria"/>
              <a:ea typeface="Cambria"/>
              <a:cs typeface="Cambria"/>
              <a:sym typeface="Cambria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latin typeface="Cambria"/>
                <a:ea typeface="Cambria"/>
                <a:cs typeface="Cambria"/>
                <a:sym typeface="Cambria"/>
              </a:rPr>
              <a:t>    Es un error pensar que si no encuentras la  </a:t>
            </a:r>
            <a:endParaRPr sz="1700">
              <a:latin typeface="Cambria"/>
              <a:ea typeface="Cambria"/>
              <a:cs typeface="Cambria"/>
              <a:sym typeface="Cambria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latin typeface="Cambria"/>
                <a:ea typeface="Cambria"/>
                <a:cs typeface="Cambria"/>
                <a:sym typeface="Cambria"/>
              </a:rPr>
              <a:t>    información en Google es que no existe. </a:t>
            </a:r>
            <a:endParaRPr sz="17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                 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6" name="Google Shape;86;p16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6"/>
          <p:cNvSpPr/>
          <p:nvPr/>
        </p:nvSpPr>
        <p:spPr>
          <a:xfrm>
            <a:off x="8900" y="4088075"/>
            <a:ext cx="9188700" cy="873300"/>
          </a:xfrm>
          <a:prstGeom prst="rect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88" name="Google Shape;88;p16"/>
          <p:cNvSpPr txBox="1"/>
          <p:nvPr/>
        </p:nvSpPr>
        <p:spPr>
          <a:xfrm>
            <a:off x="206125" y="4037275"/>
            <a:ext cx="8553600" cy="87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En la página web de la </a:t>
            </a:r>
            <a:r>
              <a:rPr lang="es" sz="1800" b="1" u="sng">
                <a:solidFill>
                  <a:srgbClr val="2B726D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3"/>
              </a:rPr>
              <a:t>Biblioteca e Informática</a:t>
            </a:r>
            <a:r>
              <a:rPr lang="es" sz="18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encontrarás diferentes recursos. Elige los que más se ajusten a tus necesidades. </a:t>
            </a:r>
            <a:r>
              <a:rPr lang="es" sz="1800" b="1">
                <a:solidFill>
                  <a:srgbClr val="FFFF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sz="180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16"/>
          <p:cNvSpPr txBox="1"/>
          <p:nvPr/>
        </p:nvSpPr>
        <p:spPr>
          <a:xfrm>
            <a:off x="5931650" y="1469125"/>
            <a:ext cx="2351700" cy="12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 l’hora de cercar informació, disposes de diferents </a:t>
            </a:r>
            <a:r>
              <a:rPr lang="es" sz="1800" b="1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recursos d’informació</a:t>
            </a:r>
            <a:r>
              <a:rPr lang="es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</a:t>
            </a:r>
            <a:endParaRPr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90" name="Google Shape;9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925" y="2046362"/>
            <a:ext cx="498859" cy="503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0925" y="2877659"/>
            <a:ext cx="498850" cy="503241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6"/>
          <p:cNvSpPr/>
          <p:nvPr/>
        </p:nvSpPr>
        <p:spPr>
          <a:xfrm>
            <a:off x="6053675" y="900150"/>
            <a:ext cx="2529600" cy="2427000"/>
          </a:xfrm>
          <a:prstGeom prst="ellipse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93" name="Google Shape;93;p16"/>
          <p:cNvSpPr txBox="1"/>
          <p:nvPr/>
        </p:nvSpPr>
        <p:spPr>
          <a:xfrm>
            <a:off x="6142625" y="1469125"/>
            <a:ext cx="2351700" cy="15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En el momento de buscar información, dispones de diferentes </a:t>
            </a:r>
            <a:r>
              <a:rPr lang="es" sz="1800" b="1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recursos </a:t>
            </a:r>
            <a:endParaRPr sz="1800" b="1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7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17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100" name="Google Shape;100;p17"/>
          <p:cNvGraphicFramePr/>
          <p:nvPr/>
        </p:nvGraphicFramePr>
        <p:xfrm>
          <a:off x="114150" y="1177950"/>
          <a:ext cx="8731750" cy="3890302"/>
        </p:xfrm>
        <a:graphic>
          <a:graphicData uri="http://schemas.openxmlformats.org/drawingml/2006/table">
            <a:tbl>
              <a:tblPr>
                <a:noFill/>
                <a:tableStyleId>{08425D18-C9C6-4C04-9B8B-244FD353D7FE}</a:tableStyleId>
              </a:tblPr>
              <a:tblGrid>
                <a:gridCol w="1118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1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71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30500">
                <a:tc grid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>
                          <a:solidFill>
                            <a:srgbClr val="FFFFFF"/>
                          </a:solidFill>
                        </a:rPr>
                        <a:t>DICCIONARIOS O ENCICLOPEDIAS</a:t>
                      </a:r>
                      <a:endParaRPr b="1">
                        <a:solidFill>
                          <a:srgbClr val="FFFFFF"/>
                        </a:solidFill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AB6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Para </a:t>
                      </a:r>
                      <a:r>
                        <a:rPr lang="es" sz="1300" b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datos concretos</a:t>
                      </a:r>
                      <a:r>
                        <a:rPr lang="es" sz="130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 o como </a:t>
                      </a:r>
                      <a:r>
                        <a:rPr lang="es" sz="1300" b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punto de partida</a:t>
                      </a:r>
                      <a:r>
                        <a:rPr lang="es" sz="130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 para conocer un tema.</a:t>
                      </a:r>
                      <a:endParaRPr sz="1300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lvl="0" indent="0" algn="l" rtl="0">
                        <a:spcBef>
                          <a:spcPts val="10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es" sz="1100" i="1"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Para saber qué diccionarios y enciclopedias te ofrece la Biblioteca/CRAI de la UPF puedes clicar en los enlaces de la busca integrada “</a:t>
                      </a:r>
                      <a:r>
                        <a:rPr lang="es" sz="1100" b="1" i="1" u="sng">
                          <a:solidFill>
                            <a:schemeClr val="hlink"/>
                          </a:solidFill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  <a:hlinkClick r:id="rId3"/>
                        </a:rPr>
                        <a:t>Diccionarios</a:t>
                      </a:r>
                      <a:r>
                        <a:rPr lang="es" sz="1100" i="1"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” y “</a:t>
                      </a:r>
                      <a:r>
                        <a:rPr lang="es" sz="1100" b="1" i="1" u="sng">
                          <a:solidFill>
                            <a:schemeClr val="hlink"/>
                          </a:solidFill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  <a:hlinkClick r:id="rId4"/>
                        </a:rPr>
                        <a:t>Enciclopedias</a:t>
                      </a:r>
                      <a:r>
                        <a:rPr lang="es" sz="1100" i="1"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”.</a:t>
                      </a:r>
                      <a:endParaRPr sz="1100" i="1">
                        <a:highlight>
                          <a:srgbClr val="FFFF00"/>
                        </a:highlight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DA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86050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>
                          <a:solidFill>
                            <a:srgbClr val="FFFFFF"/>
                          </a:solidFill>
                        </a:rPr>
                        <a:t>REVISTAS CIENTÍFICAS</a:t>
                      </a:r>
                      <a:endParaRPr b="1">
                        <a:solidFill>
                          <a:srgbClr val="FFFFFF"/>
                        </a:solidFill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AB6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Para conocer los </a:t>
                      </a:r>
                      <a:r>
                        <a:rPr lang="es" sz="1300" b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últimos estudios</a:t>
                      </a:r>
                      <a:r>
                        <a:rPr lang="es" sz="130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. Muchas revistas ya se encuentran en digital, y algunas en acceso libre (Open Access).</a:t>
                      </a:r>
                      <a:endParaRPr sz="1300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lvl="0" indent="0" algn="just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 i="1"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Para saber qué revistas tiene contratadas la Biblioteca/CRAI de la UPF puedes ir a la pestaña “</a:t>
                      </a:r>
                      <a:r>
                        <a:rPr lang="es" sz="1100" b="1" i="1" u="sng">
                          <a:solidFill>
                            <a:schemeClr val="hlink"/>
                          </a:solidFill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  <a:hlinkClick r:id="rId5"/>
                        </a:rPr>
                        <a:t>Revistas-e</a:t>
                      </a:r>
                      <a:r>
                        <a:rPr lang="es" sz="1100" b="1" i="1"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”</a:t>
                      </a:r>
                      <a:r>
                        <a:rPr lang="es" sz="1100" i="1"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 de la busca integrada. Aquí sólo encontrarás las revistas electrónicas, pero ten en cuenta que si quieres saber qué revistas tenemos en papel, tendrás que consultar el </a:t>
                      </a:r>
                      <a:r>
                        <a:rPr lang="es" sz="1100" i="1" u="sng">
                          <a:solidFill>
                            <a:schemeClr val="hlink"/>
                          </a:solidFill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  <a:hlinkClick r:id="rId6"/>
                        </a:rPr>
                        <a:t>catálogo</a:t>
                      </a:r>
                      <a:r>
                        <a:rPr lang="es" sz="1100" i="1"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. Si necesitas saber qué se ha publicado sobre un tema, puedes hacer una busca por materia desde la pestaña “</a:t>
                      </a:r>
                      <a:r>
                        <a:rPr lang="es" sz="1100" b="1" i="1" u="sng">
                          <a:solidFill>
                            <a:schemeClr val="hlink"/>
                          </a:solidFill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  <a:hlinkClick r:id="rId5"/>
                        </a:rPr>
                        <a:t>Artículos</a:t>
                      </a:r>
                      <a:r>
                        <a:rPr lang="es" sz="1100" i="1"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.”</a:t>
                      </a:r>
                      <a:endParaRPr sz="1100" i="1">
                        <a:highlight>
                          <a:srgbClr val="FFFF00"/>
                        </a:highlight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DA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0000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>
                          <a:solidFill>
                            <a:srgbClr val="FFFFFF"/>
                          </a:solidFill>
                        </a:rPr>
                        <a:t>BASES DE DATOS</a:t>
                      </a:r>
                      <a:endParaRPr>
                        <a:solidFill>
                          <a:srgbClr val="FFFFFF"/>
                        </a:solidFill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AB6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Recogen </a:t>
                      </a:r>
                      <a:r>
                        <a:rPr lang="es" sz="1300" b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información de diferentes fuentes</a:t>
                      </a:r>
                      <a:r>
                        <a:rPr lang="es" sz="130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 (leyes, libros, artículos de revistas, estadísticas, etc.) y ofrecen los datos del documento y a menudo el acceso al texto completo.</a:t>
                      </a:r>
                      <a:endParaRPr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lvl="0" indent="0" algn="just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 i="1"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Para saber qué bases de datos tiene contratadas la Biblioteca/CRAI de la UPF clica la pestaña “</a:t>
                      </a:r>
                      <a:r>
                        <a:rPr lang="es" sz="1100" b="1" i="1" u="sng">
                          <a:solidFill>
                            <a:schemeClr val="hlink"/>
                          </a:solidFill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  <a:hlinkClick r:id="rId5"/>
                        </a:rPr>
                        <a:t>Bases de datos</a:t>
                      </a:r>
                      <a:r>
                        <a:rPr lang="es" sz="1100" i="1"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” de la busca integrada y selecciona tu ámbito temático.</a:t>
                      </a:r>
                      <a:endParaRPr sz="1200">
                        <a:solidFill>
                          <a:schemeClr val="dk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DA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1" name="Google Shape;101;p17"/>
          <p:cNvSpPr txBox="1"/>
          <p:nvPr/>
        </p:nvSpPr>
        <p:spPr>
          <a:xfrm>
            <a:off x="0" y="0"/>
            <a:ext cx="3983700" cy="9567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LA INFORMACIÓN: QUÉ Y DÓNDE BUSCAMOS</a:t>
            </a:r>
            <a:endParaRPr sz="2900" b="1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02" name="Google Shape;102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800075" y="-21826"/>
            <a:ext cx="2174575" cy="2174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8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18"/>
          <p:cNvSpPr txBox="1"/>
          <p:nvPr/>
        </p:nvSpPr>
        <p:spPr>
          <a:xfrm>
            <a:off x="0" y="0"/>
            <a:ext cx="3983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9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LA INFORMACIÓN: QUÉ Y DÓNDE BUSCAMOS</a:t>
            </a:r>
            <a:endParaRPr sz="2900" b="1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09" name="Google Shape;109;p18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110" name="Google Shape;110;p18"/>
          <p:cNvGraphicFramePr/>
          <p:nvPr/>
        </p:nvGraphicFramePr>
        <p:xfrm>
          <a:off x="200050" y="1362775"/>
          <a:ext cx="8731750" cy="1844400"/>
        </p:xfrm>
        <a:graphic>
          <a:graphicData uri="http://schemas.openxmlformats.org/drawingml/2006/table">
            <a:tbl>
              <a:tblPr>
                <a:noFill/>
                <a:tableStyleId>{08425D18-C9C6-4C04-9B8B-244FD353D7FE}</a:tableStyleId>
              </a:tblPr>
              <a:tblGrid>
                <a:gridCol w="1118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1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71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22200">
                <a:tc grid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>
                          <a:solidFill>
                            <a:srgbClr val="FFFFFF"/>
                          </a:solidFill>
                        </a:rPr>
                        <a:t>DIARIOS OFICIALES</a:t>
                      </a:r>
                      <a:endParaRPr b="1">
                        <a:solidFill>
                          <a:srgbClr val="FFFFFF"/>
                        </a:solidFill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AB6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Per acceder al </a:t>
                      </a:r>
                      <a:r>
                        <a:rPr lang="es" sz="1300" b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DOGC, </a:t>
                      </a:r>
                      <a:r>
                        <a:rPr lang="es" sz="130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al</a:t>
                      </a:r>
                      <a:r>
                        <a:rPr lang="es" sz="1300" b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 BOE</a:t>
                      </a:r>
                      <a:r>
                        <a:rPr lang="es" sz="130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 y a </a:t>
                      </a:r>
                      <a:r>
                        <a:rPr lang="es" sz="1300" b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otros diarios oficiales.</a:t>
                      </a:r>
                      <a:endParaRPr sz="1300" b="1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lvl="0" indent="0" algn="l" rtl="0">
                        <a:spcBef>
                          <a:spcPts val="10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es" sz="1100" i="1"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Para acceder a los diarios oficiales puedes clicar en el enlace </a:t>
                      </a:r>
                      <a:r>
                        <a:rPr lang="es" sz="1100" b="1" i="1"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“</a:t>
                      </a:r>
                      <a:r>
                        <a:rPr lang="es" sz="1100" b="1" i="1" u="sng">
                          <a:solidFill>
                            <a:schemeClr val="hlink"/>
                          </a:solidFill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  <a:hlinkClick r:id="rId3"/>
                        </a:rPr>
                        <a:t>Diarios oficiales</a:t>
                      </a:r>
                      <a:r>
                        <a:rPr lang="es" sz="1100" b="1" i="1"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” </a:t>
                      </a:r>
                      <a:r>
                        <a:rPr lang="es" sz="1100" i="1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de la búsqueda integrada.</a:t>
                      </a:r>
                      <a:r>
                        <a:rPr lang="es" sz="1100" i="1"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 </a:t>
                      </a:r>
                      <a:endParaRPr sz="1100" i="1">
                        <a:highlight>
                          <a:srgbClr val="FFFF00"/>
                        </a:highlight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DA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2200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>
                          <a:solidFill>
                            <a:srgbClr val="FFFFFF"/>
                          </a:solidFill>
                        </a:rPr>
                        <a:t>PRENSA</a:t>
                      </a:r>
                      <a:endParaRPr b="1">
                        <a:solidFill>
                          <a:srgbClr val="FFFFFF"/>
                        </a:solidFill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AB6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Para conocer la </a:t>
                      </a:r>
                      <a:r>
                        <a:rPr lang="es" sz="1300" b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información más actual</a:t>
                      </a:r>
                      <a:r>
                        <a:rPr lang="es" sz="130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. </a:t>
                      </a:r>
                      <a:endParaRPr sz="1300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lvl="0" indent="0" algn="l" rtl="0">
                        <a:spcBef>
                          <a:spcPts val="1000"/>
                        </a:spcBef>
                        <a:spcAft>
                          <a:spcPts val="10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" sz="1100" i="1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Para acceder a la prensa de difusión general, local e internacional puedes clicar sobre el enlace “</a:t>
                      </a:r>
                      <a:r>
                        <a:rPr lang="es" sz="1100" b="1" i="1" u="sng">
                          <a:solidFill>
                            <a:schemeClr val="hlink"/>
                          </a:solidFill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  <a:hlinkClick r:id="rId4"/>
                        </a:rPr>
                        <a:t>prensa</a:t>
                      </a:r>
                      <a:r>
                        <a:rPr lang="es" sz="1100" i="1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” de la búsqueda integrada.</a:t>
                      </a:r>
                      <a:endParaRPr sz="1100" i="1">
                        <a:solidFill>
                          <a:schemeClr val="dk1"/>
                        </a:solidFill>
                        <a:highlight>
                          <a:srgbClr val="FFFF00"/>
                        </a:highlight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DA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11" name="Google Shape;111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82038" y="3669464"/>
            <a:ext cx="3573268" cy="8858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9"/>
          <p:cNvSpPr txBox="1"/>
          <p:nvPr/>
        </p:nvSpPr>
        <p:spPr>
          <a:xfrm>
            <a:off x="0" y="0"/>
            <a:ext cx="3983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9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CATÁLOGOS DE BIBLIOTECA</a:t>
            </a:r>
            <a:endParaRPr sz="2900" b="1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18" name="Google Shape;118;p19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19"/>
          <p:cNvSpPr txBox="1"/>
          <p:nvPr/>
        </p:nvSpPr>
        <p:spPr>
          <a:xfrm>
            <a:off x="454525" y="1390325"/>
            <a:ext cx="8226000" cy="8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El </a:t>
            </a:r>
            <a:r>
              <a:rPr lang="es" sz="1800" b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catálogo</a:t>
            </a:r>
            <a:r>
              <a:rPr lang="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es una base de datos donde podrás buscar y encontrar los documentos disponibles en tu Biblioteca. 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Actualmente conviven dos tipos de catálogos: los tradicionales y los “googlelizados”. En cualquier caso, te ofrecen distintos tipos de búsqueda para que encuentres de forma sencilla los documentos de tu interés. 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0" name="Google Shape;12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4525" y="3404200"/>
            <a:ext cx="1428750" cy="142875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9"/>
          <p:cNvSpPr/>
          <p:nvPr/>
        </p:nvSpPr>
        <p:spPr>
          <a:xfrm>
            <a:off x="2076550" y="4057600"/>
            <a:ext cx="6724800" cy="730800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Consulta la web de tu Biblioteca, seguro que encontrarás información sobre cómo el funcionamiento del catálogo.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22" name="Google Shape;12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311420">
            <a:off x="8427696" y="3655670"/>
            <a:ext cx="478455" cy="9258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1257</Words>
  <Application>Microsoft Office PowerPoint</Application>
  <PresentationFormat>Presentación en pantalla (16:9)</PresentationFormat>
  <Paragraphs>139</Paragraphs>
  <Slides>20</Slides>
  <Notes>18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8" baseType="lpstr">
      <vt:lpstr>Arial</vt:lpstr>
      <vt:lpstr>Calibri</vt:lpstr>
      <vt:lpstr>Verdana</vt:lpstr>
      <vt:lpstr>Candara</vt:lpstr>
      <vt:lpstr>Franklin Gothic</vt:lpstr>
      <vt:lpstr>Bliss Pro</vt:lpstr>
      <vt:lpstr>Cambria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Garbiñe Ustarroz</dc:creator>
  <cp:lastModifiedBy>Garbiñe Ustarroz</cp:lastModifiedBy>
  <cp:revision>4</cp:revision>
  <dcterms:modified xsi:type="dcterms:W3CDTF">2019-07-18T13:36:13Z</dcterms:modified>
</cp:coreProperties>
</file>