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7"/>
  </p:notesMasterIdLst>
  <p:sldIdLst>
    <p:sldId id="273" r:id="rId2"/>
    <p:sldId id="272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</p:sldIdLst>
  <p:sldSz cx="9144000" cy="5143500" type="screen16x9"/>
  <p:notesSz cx="7099300" cy="10234613"/>
  <p:embeddedFontLst>
    <p:embeddedFont>
      <p:font typeface="Franklin Gothic" panose="020B0604020202020204" charset="0"/>
      <p:bold r:id="rId18"/>
    </p:embeddedFont>
    <p:embeddedFont>
      <p:font typeface="Cambria" panose="02040503050406030204" pitchFamily="18" charset="0"/>
      <p:regular r:id="rId19"/>
      <p:bold r:id="rId20"/>
      <p:italic r:id="rId21"/>
      <p:boldItalic r:id="rId22"/>
    </p:embeddedFont>
    <p:embeddedFont>
      <p:font typeface="Calibri" panose="020F0502020204030204" pitchFamily="34" charset="0"/>
      <p:regular r:id="rId23"/>
      <p:bold r:id="rId24"/>
      <p:italic r:id="rId25"/>
      <p:boldItalic r:id="rId26"/>
    </p:embeddedFont>
    <p:embeddedFont>
      <p:font typeface="Verdana" panose="020B0604030504040204" pitchFamily="34" charset="0"/>
      <p:regular r:id="rId27"/>
      <p:bold r:id="rId28"/>
      <p:italic r:id="rId29"/>
      <p:boldItalic r:id="rId30"/>
    </p:embeddedFont>
    <p:embeddedFont>
      <p:font typeface="Candara" panose="020E0502030303020204" pitchFamily="34" charset="0"/>
      <p:regular r:id="rId31"/>
      <p:bold r:id="rId32"/>
      <p:italic r:id="rId33"/>
      <p:boldItalic r:id="rId3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7DAF"/>
    <a:srgbClr val="EDEAE8"/>
    <a:srgbClr val="B0AFAE"/>
    <a:srgbClr val="E2E2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B197B43-977C-487C-8060-5FF21C270639}">
  <a:tblStyle styleId="{0B197B43-977C-487C-8060-5FF21C27063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6" d="100"/>
          <a:sy n="146" d="100"/>
        </p:scale>
        <p:origin x="600" y="1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34" Type="http://schemas.openxmlformats.org/officeDocument/2006/relationships/font" Target="fonts/font1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33" Type="http://schemas.openxmlformats.org/officeDocument/2006/relationships/font" Target="fonts/font16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32" Type="http://schemas.openxmlformats.org/officeDocument/2006/relationships/font" Target="fonts/font15.fntdata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font" Target="fonts/font11.fntdata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31" Type="http://schemas.openxmlformats.org/officeDocument/2006/relationships/font" Target="fonts/font1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font" Target="fonts/font13.fntdata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68350"/>
            <a:ext cx="6821488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709931" y="4861442"/>
            <a:ext cx="5679440" cy="46055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24" tIns="99024" rIns="99024" bIns="99024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68350"/>
            <a:ext cx="6819900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709931" y="4861442"/>
            <a:ext cx="5679440" cy="4605576"/>
          </a:xfrm>
          <a:prstGeom prst="rect">
            <a:avLst/>
          </a:prstGeom>
        </p:spPr>
        <p:txBody>
          <a:bodyPr spcFirstLastPara="1" wrap="square" lIns="99024" tIns="99024" rIns="99024" bIns="99024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204f3d141c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68350"/>
            <a:ext cx="6821488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204f3d141c_0_39:notes"/>
          <p:cNvSpPr txBox="1">
            <a:spLocks noGrp="1"/>
          </p:cNvSpPr>
          <p:nvPr>
            <p:ph type="body" idx="1"/>
          </p:nvPr>
        </p:nvSpPr>
        <p:spPr>
          <a:xfrm>
            <a:off x="709931" y="4861442"/>
            <a:ext cx="5679440" cy="4605576"/>
          </a:xfrm>
          <a:prstGeom prst="rect">
            <a:avLst/>
          </a:prstGeom>
        </p:spPr>
        <p:txBody>
          <a:bodyPr spcFirstLastPara="1" wrap="square" lIns="99024" tIns="99024" rIns="99024" bIns="99024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204f3d141c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68350"/>
            <a:ext cx="6821488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204f3d141c_0_43:notes"/>
          <p:cNvSpPr txBox="1">
            <a:spLocks noGrp="1"/>
          </p:cNvSpPr>
          <p:nvPr>
            <p:ph type="body" idx="1"/>
          </p:nvPr>
        </p:nvSpPr>
        <p:spPr>
          <a:xfrm>
            <a:off x="709931" y="4861442"/>
            <a:ext cx="5679440" cy="4605576"/>
          </a:xfrm>
          <a:prstGeom prst="rect">
            <a:avLst/>
          </a:prstGeom>
        </p:spPr>
        <p:txBody>
          <a:bodyPr spcFirstLastPara="1" wrap="square" lIns="99024" tIns="99024" rIns="99024" bIns="99024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204f3d141c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68350"/>
            <a:ext cx="6821488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204f3d141c_0_47:notes"/>
          <p:cNvSpPr txBox="1">
            <a:spLocks noGrp="1"/>
          </p:cNvSpPr>
          <p:nvPr>
            <p:ph type="body" idx="1"/>
          </p:nvPr>
        </p:nvSpPr>
        <p:spPr>
          <a:xfrm>
            <a:off x="709931" y="4861442"/>
            <a:ext cx="5679440" cy="4605576"/>
          </a:xfrm>
          <a:prstGeom prst="rect">
            <a:avLst/>
          </a:prstGeom>
        </p:spPr>
        <p:txBody>
          <a:bodyPr spcFirstLastPara="1" wrap="square" lIns="99024" tIns="99024" rIns="99024" bIns="99024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204f3d141c_0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68350"/>
            <a:ext cx="6821488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204f3d141c_0_51:notes"/>
          <p:cNvSpPr txBox="1">
            <a:spLocks noGrp="1"/>
          </p:cNvSpPr>
          <p:nvPr>
            <p:ph type="body" idx="1"/>
          </p:nvPr>
        </p:nvSpPr>
        <p:spPr>
          <a:xfrm>
            <a:off x="709931" y="4861442"/>
            <a:ext cx="5679440" cy="4605576"/>
          </a:xfrm>
          <a:prstGeom prst="rect">
            <a:avLst/>
          </a:prstGeom>
        </p:spPr>
        <p:txBody>
          <a:bodyPr spcFirstLastPara="1" wrap="square" lIns="99024" tIns="99024" rIns="99024" bIns="99024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204f3d141c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68350"/>
            <a:ext cx="6821488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204f3d141c_0_9:notes"/>
          <p:cNvSpPr txBox="1">
            <a:spLocks noGrp="1"/>
          </p:cNvSpPr>
          <p:nvPr>
            <p:ph type="body" idx="1"/>
          </p:nvPr>
        </p:nvSpPr>
        <p:spPr>
          <a:xfrm>
            <a:off x="709931" y="4861442"/>
            <a:ext cx="5679440" cy="4605576"/>
          </a:xfrm>
          <a:prstGeom prst="rect">
            <a:avLst/>
          </a:prstGeom>
        </p:spPr>
        <p:txBody>
          <a:bodyPr spcFirstLastPara="1" wrap="square" lIns="99024" tIns="99024" rIns="99024" bIns="99024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21e6689f3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68350"/>
            <a:ext cx="6821488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21e6689f37_0_0:notes"/>
          <p:cNvSpPr txBox="1">
            <a:spLocks noGrp="1"/>
          </p:cNvSpPr>
          <p:nvPr>
            <p:ph type="body" idx="1"/>
          </p:nvPr>
        </p:nvSpPr>
        <p:spPr>
          <a:xfrm>
            <a:off x="709931" y="4861442"/>
            <a:ext cx="5679440" cy="4605576"/>
          </a:xfrm>
          <a:prstGeom prst="rect">
            <a:avLst/>
          </a:prstGeom>
        </p:spPr>
        <p:txBody>
          <a:bodyPr spcFirstLastPara="1" wrap="square" lIns="99024" tIns="99024" rIns="99024" bIns="99024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204f3d141c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68350"/>
            <a:ext cx="6821488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204f3d141c_0_15:notes"/>
          <p:cNvSpPr txBox="1">
            <a:spLocks noGrp="1"/>
          </p:cNvSpPr>
          <p:nvPr>
            <p:ph type="body" idx="1"/>
          </p:nvPr>
        </p:nvSpPr>
        <p:spPr>
          <a:xfrm>
            <a:off x="709931" y="4861442"/>
            <a:ext cx="5679440" cy="4605576"/>
          </a:xfrm>
          <a:prstGeom prst="rect">
            <a:avLst/>
          </a:prstGeom>
        </p:spPr>
        <p:txBody>
          <a:bodyPr spcFirstLastPara="1" wrap="square" lIns="99024" tIns="99024" rIns="99024" bIns="99024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204f3d141c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68350"/>
            <a:ext cx="6821488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204f3d141c_0_19:notes"/>
          <p:cNvSpPr txBox="1">
            <a:spLocks noGrp="1"/>
          </p:cNvSpPr>
          <p:nvPr>
            <p:ph type="body" idx="1"/>
          </p:nvPr>
        </p:nvSpPr>
        <p:spPr>
          <a:xfrm>
            <a:off x="709931" y="4861442"/>
            <a:ext cx="5679440" cy="4605576"/>
          </a:xfrm>
          <a:prstGeom prst="rect">
            <a:avLst/>
          </a:prstGeom>
        </p:spPr>
        <p:txBody>
          <a:bodyPr spcFirstLastPara="1" wrap="square" lIns="99024" tIns="99024" rIns="99024" bIns="99024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204f3d141c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68350"/>
            <a:ext cx="6821488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204f3d141c_0_23:notes"/>
          <p:cNvSpPr txBox="1">
            <a:spLocks noGrp="1"/>
          </p:cNvSpPr>
          <p:nvPr>
            <p:ph type="body" idx="1"/>
          </p:nvPr>
        </p:nvSpPr>
        <p:spPr>
          <a:xfrm>
            <a:off x="709931" y="4861442"/>
            <a:ext cx="5679440" cy="4605576"/>
          </a:xfrm>
          <a:prstGeom prst="rect">
            <a:avLst/>
          </a:prstGeom>
        </p:spPr>
        <p:txBody>
          <a:bodyPr spcFirstLastPara="1" wrap="square" lIns="99024" tIns="99024" rIns="99024" bIns="99024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204f3d141c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68350"/>
            <a:ext cx="6821488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204f3d141c_0_27:notes"/>
          <p:cNvSpPr txBox="1">
            <a:spLocks noGrp="1"/>
          </p:cNvSpPr>
          <p:nvPr>
            <p:ph type="body" idx="1"/>
          </p:nvPr>
        </p:nvSpPr>
        <p:spPr>
          <a:xfrm>
            <a:off x="709931" y="4861442"/>
            <a:ext cx="5679440" cy="4605576"/>
          </a:xfrm>
          <a:prstGeom prst="rect">
            <a:avLst/>
          </a:prstGeom>
        </p:spPr>
        <p:txBody>
          <a:bodyPr spcFirstLastPara="1" wrap="square" lIns="99024" tIns="99024" rIns="99024" bIns="99024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204f3d141c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68350"/>
            <a:ext cx="6821488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204f3d141c_0_31:notes"/>
          <p:cNvSpPr txBox="1">
            <a:spLocks noGrp="1"/>
          </p:cNvSpPr>
          <p:nvPr>
            <p:ph type="body" idx="1"/>
          </p:nvPr>
        </p:nvSpPr>
        <p:spPr>
          <a:xfrm>
            <a:off x="709931" y="4861442"/>
            <a:ext cx="5679440" cy="4605576"/>
          </a:xfrm>
          <a:prstGeom prst="rect">
            <a:avLst/>
          </a:prstGeom>
        </p:spPr>
        <p:txBody>
          <a:bodyPr spcFirstLastPara="1" wrap="square" lIns="99024" tIns="99024" rIns="99024" bIns="99024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204f3d141c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68350"/>
            <a:ext cx="6821488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204f3d141c_0_35:notes"/>
          <p:cNvSpPr txBox="1">
            <a:spLocks noGrp="1"/>
          </p:cNvSpPr>
          <p:nvPr>
            <p:ph type="body" idx="1"/>
          </p:nvPr>
        </p:nvSpPr>
        <p:spPr>
          <a:xfrm>
            <a:off x="709931" y="4861442"/>
            <a:ext cx="5679440" cy="4605576"/>
          </a:xfrm>
          <a:prstGeom prst="rect">
            <a:avLst/>
          </a:prstGeom>
        </p:spPr>
        <p:txBody>
          <a:bodyPr spcFirstLastPara="1" wrap="square" lIns="99024" tIns="99024" rIns="99024" bIns="99024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59206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60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tutorialsbibtic.upf.edu/treball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guiesbibtic.upf.edu/cercadors/tecniques_cerca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guiesbibtic.upf.edu/diccionaris" TargetMode="Externa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" y="0"/>
            <a:ext cx="9140527" cy="5143500"/>
          </a:xfrm>
          <a:prstGeom prst="rect">
            <a:avLst/>
          </a:prstGeom>
        </p:spPr>
      </p:pic>
      <p:sp>
        <p:nvSpPr>
          <p:cNvPr id="8" name="Rectangle 103"/>
          <p:cNvSpPr/>
          <p:nvPr/>
        </p:nvSpPr>
        <p:spPr>
          <a:xfrm>
            <a:off x="3253425" y="1097081"/>
            <a:ext cx="4853306" cy="9607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700" b="1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APRENDIZAJE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9" name="Rectangle 101"/>
          <p:cNvSpPr/>
          <p:nvPr/>
        </p:nvSpPr>
        <p:spPr>
          <a:xfrm>
            <a:off x="3742640" y="458231"/>
            <a:ext cx="5042535" cy="9607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700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OBJETOS DE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Rectangle 105"/>
          <p:cNvSpPr/>
          <p:nvPr/>
        </p:nvSpPr>
        <p:spPr>
          <a:xfrm rot="16200001">
            <a:off x="7730132" y="604003"/>
            <a:ext cx="1798467" cy="9861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800" b="1" dirty="0">
                <a:solidFill>
                  <a:srgbClr val="237DA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2019</a:t>
            </a:r>
            <a:endParaRPr lang="es-ES" sz="1100" dirty="0">
              <a:solidFill>
                <a:srgbClr val="237DAF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1" name="Shape 474"/>
          <p:cNvSpPr/>
          <p:nvPr/>
        </p:nvSpPr>
        <p:spPr>
          <a:xfrm>
            <a:off x="8086584" y="488810"/>
            <a:ext cx="69850" cy="1285875"/>
          </a:xfrm>
          <a:custGeom>
            <a:avLst/>
            <a:gdLst/>
            <a:ahLst/>
            <a:cxnLst/>
            <a:rect l="0" t="0" r="0" b="0"/>
            <a:pathLst>
              <a:path w="70193" h="1286269">
                <a:moveTo>
                  <a:pt x="0" y="0"/>
                </a:moveTo>
                <a:lnTo>
                  <a:pt x="70193" y="0"/>
                </a:lnTo>
                <a:lnTo>
                  <a:pt x="70193" y="1286269"/>
                </a:lnTo>
                <a:lnTo>
                  <a:pt x="0" y="1286269"/>
                </a:lnTo>
                <a:lnTo>
                  <a:pt x="0" y="0"/>
                </a:lnTo>
              </a:path>
            </a:pathLst>
          </a:custGeom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504F4B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es-ES" sz="1800"/>
          </a:p>
        </p:txBody>
      </p:sp>
      <p:sp>
        <p:nvSpPr>
          <p:cNvPr id="12" name="Rectangle 104"/>
          <p:cNvSpPr/>
          <p:nvPr/>
        </p:nvSpPr>
        <p:spPr>
          <a:xfrm>
            <a:off x="5812435" y="1851954"/>
            <a:ext cx="2265680" cy="65087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100" dirty="0">
                <a:solidFill>
                  <a:srgbClr val="908D8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LÍNEA 2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3" name="Rectangle 99"/>
          <p:cNvSpPr/>
          <p:nvPr/>
        </p:nvSpPr>
        <p:spPr>
          <a:xfrm>
            <a:off x="3546172" y="2850541"/>
            <a:ext cx="5576271" cy="1083149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 algn="ctr">
              <a:spcAft>
                <a:spcPts val="225"/>
              </a:spcAft>
            </a:pP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MATERIALES DE FORMACIÓN PARA ESTUDIANTES</a:t>
            </a:r>
            <a:endParaRPr lang="es-ES" sz="1500" dirty="0"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algn="ctr">
              <a:spcAft>
                <a:spcPts val="225"/>
              </a:spcAft>
            </a:pP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DE GRADO DE LA COMPETENCIA DIGITAL</a:t>
            </a:r>
            <a:endParaRPr lang="es-ES" sz="1500" dirty="0"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marL="110487" marR="635" indent="-6350" algn="ctr">
              <a:lnSpc>
                <a:spcPct val="150000"/>
              </a:lnSpc>
              <a:spcBef>
                <a:spcPts val="225"/>
              </a:spcBef>
              <a:spcAft>
                <a:spcPts val="225"/>
              </a:spcAft>
            </a:pP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1. Información y tratamiento de datos: 1.1. Navegación, búsqueda y filtrado de información, datos y contenidos digitales: 1. Definición y contextualización del tema</a:t>
            </a:r>
            <a:endParaRPr lang="es-ES" sz="1100" b="1" dirty="0">
              <a:solidFill>
                <a:srgbClr val="E01F1D"/>
              </a:solidFill>
              <a:latin typeface="Bliss Pro" panose="02000506050000020004" pitchFamily="50" charset="0"/>
              <a:ea typeface="Candara" panose="020E0502030303020204" pitchFamily="34" charset="0"/>
              <a:cs typeface="Candara" panose="020E0502030303020204" pitchFamily="34" charset="0"/>
            </a:endParaRPr>
          </a:p>
          <a:p>
            <a:pPr algn="ctr">
              <a:lnSpc>
                <a:spcPct val="107000"/>
              </a:lnSpc>
            </a:pPr>
            <a:r>
              <a:rPr lang="es-ES" sz="1100" dirty="0"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706" y="4163306"/>
            <a:ext cx="3860545" cy="491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4806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0"/>
          <p:cNvSpPr/>
          <p:nvPr/>
        </p:nvSpPr>
        <p:spPr>
          <a:xfrm>
            <a:off x="8900" y="0"/>
            <a:ext cx="4839300" cy="1016100"/>
          </a:xfrm>
          <a:prstGeom prst="rect">
            <a:avLst/>
          </a:prstGeom>
          <a:solidFill>
            <a:srgbClr val="CDE2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p20"/>
          <p:cNvSpPr txBox="1"/>
          <p:nvPr/>
        </p:nvSpPr>
        <p:spPr>
          <a:xfrm>
            <a:off x="686250" y="151525"/>
            <a:ext cx="39543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 b="1">
                <a:latin typeface="Franklin Gothic"/>
                <a:ea typeface="Franklin Gothic"/>
                <a:cs typeface="Franklin Gothic"/>
                <a:sym typeface="Franklin Gothic"/>
              </a:rPr>
              <a:t>PON A PRUEBA TU ESTRATEGIA DE BÚSQUEDA</a:t>
            </a:r>
            <a:endParaRPr sz="2400" b="1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64" name="Google Shape;16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324" y="170588"/>
            <a:ext cx="661644" cy="667461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20"/>
          <p:cNvSpPr txBox="1"/>
          <p:nvPr/>
        </p:nvSpPr>
        <p:spPr>
          <a:xfrm>
            <a:off x="619575" y="1097275"/>
            <a:ext cx="7864800" cy="213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>Busca una o más fuentes de información general y especializada para documentarte: esto te servirá para comprender el </a:t>
            </a:r>
            <a:r>
              <a:rPr lang="es" b="1">
                <a:latin typeface="Franklin Gothic"/>
                <a:ea typeface="Franklin Gothic"/>
                <a:cs typeface="Franklin Gothic"/>
                <a:sym typeface="Franklin Gothic"/>
              </a:rPr>
              <a:t>contexto de tu tema</a:t>
            </a: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> y conocer el </a:t>
            </a:r>
            <a:r>
              <a:rPr lang="es" b="1">
                <a:latin typeface="Franklin Gothic"/>
                <a:ea typeface="Franklin Gothic"/>
                <a:cs typeface="Franklin Gothic"/>
                <a:sym typeface="Franklin Gothic"/>
              </a:rPr>
              <a:t>estado actual</a:t>
            </a: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> de lo que se sabe. </a:t>
            </a:r>
            <a:endParaRPr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"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>Para encontrar la información más relevante tendrás que preparar una buena estratégia de búsqueda, combinando los diferentes términos que hayas identificado previamente con los </a:t>
            </a:r>
            <a:r>
              <a:rPr lang="es" b="1">
                <a:latin typeface="Franklin Gothic"/>
                <a:ea typeface="Franklin Gothic"/>
                <a:cs typeface="Franklin Gothic"/>
                <a:sym typeface="Franklin Gothic"/>
              </a:rPr>
              <a:t>operadores booleanos</a:t>
            </a: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>. </a:t>
            </a:r>
            <a:br>
              <a:rPr lang="es"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"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>Selecciona el tipo de búsqueda: simple o avanzada, y utiliza los filtros para acotar los resultados. La mayoría de los buscadores y bases de datos ofrecen estas opciones de búsqueda.</a:t>
            </a:r>
            <a:endParaRPr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66" name="Google Shape;166;p20"/>
          <p:cNvSpPr/>
          <p:nvPr/>
        </p:nvSpPr>
        <p:spPr>
          <a:xfrm>
            <a:off x="422900" y="1238825"/>
            <a:ext cx="124800" cy="124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20"/>
          <p:cNvSpPr/>
          <p:nvPr/>
        </p:nvSpPr>
        <p:spPr>
          <a:xfrm>
            <a:off x="422900" y="1862450"/>
            <a:ext cx="124800" cy="124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p20"/>
          <p:cNvSpPr/>
          <p:nvPr/>
        </p:nvSpPr>
        <p:spPr>
          <a:xfrm>
            <a:off x="422900" y="2708825"/>
            <a:ext cx="124800" cy="124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69" name="Google Shape;169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67875" y="3120400"/>
            <a:ext cx="3954300" cy="980350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20"/>
          <p:cNvSpPr/>
          <p:nvPr/>
        </p:nvSpPr>
        <p:spPr>
          <a:xfrm>
            <a:off x="817725" y="4166050"/>
            <a:ext cx="7468500" cy="730800"/>
          </a:xfrm>
          <a:prstGeom prst="rect">
            <a:avLst/>
          </a:prstGeom>
          <a:solidFill>
            <a:srgbClr val="F2F2F2"/>
          </a:solidFill>
          <a:ln w="38100" cap="flat" cmpd="sng">
            <a:solidFill>
              <a:srgbClr val="829E9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71;p20"/>
          <p:cNvSpPr txBox="1"/>
          <p:nvPr/>
        </p:nvSpPr>
        <p:spPr>
          <a:xfrm>
            <a:off x="533850" y="3919625"/>
            <a:ext cx="7864800" cy="7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 b="1">
                <a:latin typeface="Franklin Gothic"/>
                <a:ea typeface="Franklin Gothic"/>
                <a:cs typeface="Franklin Gothic"/>
                <a:sym typeface="Franklin Gothic"/>
              </a:rPr>
              <a:t>¿Quieres aprender más? </a:t>
            </a: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"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>¡Te explicamos algunos consejos para sacar más partido de tus búsquedas de información!</a:t>
            </a:r>
            <a:endParaRPr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72" name="Google Shape;172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311420">
            <a:off x="7877971" y="3541470"/>
            <a:ext cx="478455" cy="9258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1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21"/>
          <p:cNvSpPr txBox="1"/>
          <p:nvPr/>
        </p:nvSpPr>
        <p:spPr>
          <a:xfrm>
            <a:off x="44550" y="49575"/>
            <a:ext cx="3983700" cy="84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900" b="1">
                <a:latin typeface="Franklin Gothic"/>
                <a:ea typeface="Franklin Gothic"/>
                <a:cs typeface="Franklin Gothic"/>
                <a:sym typeface="Franklin Gothic"/>
              </a:rPr>
              <a:t>CONSEJOS DE BÚSQUEDA</a:t>
            </a:r>
            <a:endParaRPr sz="2900" b="1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79" name="Google Shape;17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07200" y="49575"/>
            <a:ext cx="2202000" cy="2066650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21"/>
          <p:cNvSpPr txBox="1"/>
          <p:nvPr/>
        </p:nvSpPr>
        <p:spPr>
          <a:xfrm>
            <a:off x="588200" y="1203150"/>
            <a:ext cx="5891100" cy="12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500">
                <a:latin typeface="Cambria"/>
                <a:ea typeface="Cambria"/>
                <a:cs typeface="Cambria"/>
                <a:sym typeface="Cambria"/>
              </a:rPr>
              <a:t>Muchas veces necesitarás utilizar más de un término para buscar información sobre un tema en las bases de datos. Para poder combinar dos o más términos de búsqueda, puedes utilizar los </a:t>
            </a:r>
            <a:r>
              <a:rPr lang="es" sz="1500" b="1">
                <a:latin typeface="Cambria"/>
                <a:ea typeface="Cambria"/>
                <a:cs typeface="Cambria"/>
                <a:sym typeface="Cambria"/>
              </a:rPr>
              <a:t>operadores booleanos</a:t>
            </a:r>
            <a:r>
              <a:rPr lang="es" sz="1500">
                <a:latin typeface="Cambria"/>
                <a:ea typeface="Cambria"/>
                <a:cs typeface="Cambria"/>
                <a:sym typeface="Cambria"/>
              </a:rPr>
              <a:t>. </a:t>
            </a:r>
            <a:endParaRPr sz="15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81" name="Google Shape;181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84265" y="2205275"/>
            <a:ext cx="1864597" cy="9968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908476" y="3079371"/>
            <a:ext cx="1816167" cy="9709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884262" y="3968144"/>
            <a:ext cx="1864597" cy="996882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21"/>
          <p:cNvSpPr txBox="1"/>
          <p:nvPr/>
        </p:nvSpPr>
        <p:spPr>
          <a:xfrm>
            <a:off x="1050513" y="2498813"/>
            <a:ext cx="721800" cy="40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 b="1">
                <a:latin typeface="Franklin Gothic"/>
                <a:ea typeface="Franklin Gothic"/>
                <a:cs typeface="Franklin Gothic"/>
                <a:sym typeface="Franklin Gothic"/>
              </a:rPr>
              <a:t>AND</a:t>
            </a:r>
            <a:endParaRPr sz="1800" b="1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85" name="Google Shape;185;p21"/>
          <p:cNvSpPr txBox="1"/>
          <p:nvPr/>
        </p:nvSpPr>
        <p:spPr>
          <a:xfrm>
            <a:off x="1050513" y="3359950"/>
            <a:ext cx="721800" cy="40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 b="1">
                <a:latin typeface="Franklin Gothic"/>
                <a:ea typeface="Franklin Gothic"/>
                <a:cs typeface="Franklin Gothic"/>
                <a:sym typeface="Franklin Gothic"/>
              </a:rPr>
              <a:t>OR</a:t>
            </a:r>
            <a:endParaRPr sz="1800" b="1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86" name="Google Shape;186;p21"/>
          <p:cNvSpPr txBox="1"/>
          <p:nvPr/>
        </p:nvSpPr>
        <p:spPr>
          <a:xfrm>
            <a:off x="1050513" y="4261675"/>
            <a:ext cx="721800" cy="40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 b="1">
                <a:latin typeface="Franklin Gothic"/>
                <a:ea typeface="Franklin Gothic"/>
                <a:cs typeface="Franklin Gothic"/>
                <a:sym typeface="Franklin Gothic"/>
              </a:rPr>
              <a:t>NOT</a:t>
            </a:r>
            <a:endParaRPr sz="1800" b="1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87" name="Google Shape;187;p21"/>
          <p:cNvSpPr txBox="1"/>
          <p:nvPr/>
        </p:nvSpPr>
        <p:spPr>
          <a:xfrm>
            <a:off x="3851188" y="2334113"/>
            <a:ext cx="4242300" cy="73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latin typeface="Franklin Gothic"/>
                <a:ea typeface="Franklin Gothic"/>
                <a:cs typeface="Franklin Gothic"/>
                <a:sym typeface="Franklin Gothic"/>
              </a:rPr>
              <a:t>Con esta búsqueda obtendrás menos resultados, pero más concretos. Los documentos que recuperes tendrán los dos términos. </a:t>
            </a:r>
            <a:endParaRPr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88" name="Google Shape;188;p21"/>
          <p:cNvSpPr txBox="1"/>
          <p:nvPr/>
        </p:nvSpPr>
        <p:spPr>
          <a:xfrm>
            <a:off x="3851188" y="3195250"/>
            <a:ext cx="4242300" cy="73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latin typeface="Franklin Gothic"/>
                <a:ea typeface="Franklin Gothic"/>
                <a:cs typeface="Franklin Gothic"/>
                <a:sym typeface="Franklin Gothic"/>
              </a:rPr>
              <a:t>Este operador amplía la búsqueda (más resultados). Los documentos que recuperes tendrán como mínimo uno de los dos términos. Sirve para combinar sinónimos.</a:t>
            </a:r>
            <a:endParaRPr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89" name="Google Shape;189;p21"/>
          <p:cNvSpPr txBox="1"/>
          <p:nvPr/>
        </p:nvSpPr>
        <p:spPr>
          <a:xfrm>
            <a:off x="3851188" y="4179322"/>
            <a:ext cx="4242300" cy="5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latin typeface="Franklin Gothic"/>
                <a:ea typeface="Franklin Gothic"/>
                <a:cs typeface="Franklin Gothic"/>
                <a:sym typeface="Franklin Gothic"/>
              </a:rPr>
              <a:t>Con este operador excluiréis resultados de las búsqueda. Los documentos que recuperes tendrán un término pero no el otro. </a:t>
            </a:r>
            <a:endParaRPr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2"/>
          <p:cNvSpPr/>
          <p:nvPr/>
        </p:nvSpPr>
        <p:spPr>
          <a:xfrm>
            <a:off x="8900" y="0"/>
            <a:ext cx="5062200" cy="10161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Google Shape;195;p22"/>
          <p:cNvSpPr txBox="1"/>
          <p:nvPr/>
        </p:nvSpPr>
        <p:spPr>
          <a:xfrm>
            <a:off x="44600" y="-50250"/>
            <a:ext cx="4955100" cy="9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900" b="1">
                <a:latin typeface="Franklin Gothic"/>
                <a:ea typeface="Franklin Gothic"/>
                <a:cs typeface="Franklin Gothic"/>
                <a:sym typeface="Franklin Gothic"/>
              </a:rPr>
              <a:t>MÁS</a:t>
            </a:r>
            <a:endParaRPr sz="2900" b="1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900" b="1">
                <a:latin typeface="Franklin Gothic"/>
                <a:ea typeface="Franklin Gothic"/>
                <a:cs typeface="Franklin Gothic"/>
                <a:sym typeface="Franklin Gothic"/>
              </a:rPr>
              <a:t>CONSEJOS DE BÚSQUEDA</a:t>
            </a:r>
            <a:endParaRPr sz="2900" b="1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96" name="Google Shape;196;p22"/>
          <p:cNvSpPr txBox="1"/>
          <p:nvPr/>
        </p:nvSpPr>
        <p:spPr>
          <a:xfrm>
            <a:off x="486150" y="1091300"/>
            <a:ext cx="5169000" cy="11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500">
                <a:latin typeface="Cambria"/>
                <a:ea typeface="Cambria"/>
                <a:cs typeface="Cambria"/>
                <a:sym typeface="Cambria"/>
              </a:rPr>
              <a:t>A parte de los operadores booleanos, la mayoría de buscadores y bases de datos permiten utilizar funciones y símbolos para sacar más partido a las búsquedas.</a:t>
            </a:r>
            <a:endParaRPr sz="150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s" sz="1500">
                <a:latin typeface="Cambria"/>
                <a:ea typeface="Cambria"/>
                <a:cs typeface="Cambria"/>
                <a:sym typeface="Cambria"/>
              </a:rPr>
              <a:t>Estos son los más utilizados:</a:t>
            </a:r>
            <a:endParaRPr sz="15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197" name="Google Shape;197;p22"/>
          <p:cNvGraphicFramePr/>
          <p:nvPr/>
        </p:nvGraphicFramePr>
        <p:xfrm>
          <a:off x="486150" y="2350275"/>
          <a:ext cx="8246025" cy="2473900"/>
        </p:xfrm>
        <a:graphic>
          <a:graphicData uri="http://schemas.openxmlformats.org/drawingml/2006/table">
            <a:tbl>
              <a:tblPr>
                <a:noFill/>
                <a:tableStyleId>{0B197B43-977C-487C-8060-5FF21C270639}</a:tableStyleId>
              </a:tblPr>
              <a:tblGrid>
                <a:gridCol w="1481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82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18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727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5000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“…”</a:t>
                      </a:r>
                      <a:endParaRPr sz="5000"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CA8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b="1"/>
                        <a:t>FRASE EXACTA</a:t>
                      </a:r>
                      <a:endParaRPr b="1"/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AB6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Para recuperar palabras compuestas o frases exactas, escríbelas entre comillas en la casilla de búsqueda: “</a:t>
                      </a:r>
                      <a:r>
                        <a:rPr lang="es" b="1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anatomía humana</a:t>
                      </a:r>
                      <a:r>
                        <a:rPr lang="es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”.</a:t>
                      </a:r>
                      <a:endParaRPr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  <a:p>
                      <a:pPr marL="914400" lvl="0" indent="0" algn="l" rtl="0">
                        <a:spcBef>
                          <a:spcPts val="10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 i="1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Si no utilizas las comillas, recuperarás las palabras separadas, anatomía por un lado y  humana por el otro y obtendrás muchos resultados que no te serán útiles. </a:t>
                      </a:r>
                      <a:endParaRPr sz="1100" i="1"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CA8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08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5500"/>
                        <a:t>*</a:t>
                      </a:r>
                      <a:endParaRPr sz="5500"/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CA8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b="1"/>
                        <a:t>TRUNCAMIENTO</a:t>
                      </a:r>
                      <a:endParaRPr b="1"/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AB6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Para recuperar todas las terminaciones posibles de una palabra: </a:t>
                      </a:r>
                      <a:r>
                        <a:rPr lang="es" b="1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Empres</a:t>
                      </a:r>
                      <a:r>
                        <a:rPr lang="es"/>
                        <a:t>*</a:t>
                      </a:r>
                      <a:endParaRPr/>
                    </a:p>
                    <a:p>
                      <a:pPr marL="0" lvl="0" indent="0" algn="l" rtl="0">
                        <a:spcBef>
                          <a:spcPts val="10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Recupera </a:t>
                      </a:r>
                      <a:r>
                        <a:rPr lang="es" b="1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empresa</a:t>
                      </a:r>
                      <a:r>
                        <a:rPr lang="es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, </a:t>
                      </a:r>
                      <a:r>
                        <a:rPr lang="es" b="1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empresarial</a:t>
                      </a:r>
                      <a:r>
                        <a:rPr lang="es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, </a:t>
                      </a:r>
                      <a:r>
                        <a:rPr lang="es" b="1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empresario</a:t>
                      </a:r>
                      <a:r>
                        <a:rPr lang="es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, etc.</a:t>
                      </a:r>
                      <a:endParaRPr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CA8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98" name="Google Shape;198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07550" y="76200"/>
            <a:ext cx="3184050" cy="21415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3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" name="Google Shape;204;p23"/>
          <p:cNvSpPr txBox="1"/>
          <p:nvPr/>
        </p:nvSpPr>
        <p:spPr>
          <a:xfrm>
            <a:off x="-712900" y="129675"/>
            <a:ext cx="4741200" cy="119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 b="1">
                <a:latin typeface="Franklin Gothic"/>
                <a:ea typeface="Franklin Gothic"/>
                <a:cs typeface="Franklin Gothic"/>
                <a:sym typeface="Franklin Gothic"/>
              </a:rPr>
              <a:t>¿NO HAS OBTENIDO LOS RESULTADOS ESPERADOS?</a:t>
            </a:r>
            <a:br>
              <a:rPr lang="es" sz="2400" b="1">
                <a:latin typeface="Franklin Gothic"/>
                <a:ea typeface="Franklin Gothic"/>
                <a:cs typeface="Franklin Gothic"/>
                <a:sym typeface="Franklin Gothic"/>
              </a:rPr>
            </a:br>
            <a:endParaRPr sz="2400" b="1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graphicFrame>
        <p:nvGraphicFramePr>
          <p:cNvPr id="205" name="Google Shape;205;p23"/>
          <p:cNvGraphicFramePr/>
          <p:nvPr/>
        </p:nvGraphicFramePr>
        <p:xfrm>
          <a:off x="497963" y="1189000"/>
          <a:ext cx="7769300" cy="3901380"/>
        </p:xfrm>
        <a:graphic>
          <a:graphicData uri="http://schemas.openxmlformats.org/drawingml/2006/table">
            <a:tbl>
              <a:tblPr>
                <a:noFill/>
                <a:tableStyleId>{0B197B43-977C-487C-8060-5FF21C270639}</a:tableStyleId>
              </a:tblPr>
              <a:tblGrid>
                <a:gridCol w="25897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98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811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848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800" b="1">
                          <a:solidFill>
                            <a:schemeClr val="lt1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¿MUCHOS  RESULTADOS?</a:t>
                      </a:r>
                      <a:endParaRPr sz="1800" b="1">
                        <a:solidFill>
                          <a:schemeClr val="lt1"/>
                        </a:solidFill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CA8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800" b="1">
                          <a:solidFill>
                            <a:schemeClr val="lt1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¿POCOS  RESULTADOS?</a:t>
                      </a:r>
                      <a:endParaRPr sz="1800" b="1">
                        <a:solidFill>
                          <a:schemeClr val="lt1"/>
                        </a:solidFill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CA8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800" b="1">
                          <a:solidFill>
                            <a:schemeClr val="lt1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OTROS CONSEJOS</a:t>
                      </a:r>
                      <a:endParaRPr sz="1800" b="1">
                        <a:solidFill>
                          <a:schemeClr val="lt1"/>
                        </a:solidFill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CA8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115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Añade más conceptos relevantes y combinalos con AND.</a:t>
                      </a:r>
                      <a:br>
                        <a:rPr lang="es">
                          <a:latin typeface="Cambria"/>
                          <a:ea typeface="Cambria"/>
                          <a:cs typeface="Cambria"/>
                          <a:sym typeface="Cambria"/>
                        </a:rPr>
                      </a:br>
                      <a:r>
                        <a:rPr lang="es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/>
                      </a:r>
                      <a:br>
                        <a:rPr lang="es">
                          <a:latin typeface="Cambria"/>
                          <a:ea typeface="Cambria"/>
                          <a:cs typeface="Cambria"/>
                          <a:sym typeface="Cambria"/>
                        </a:rPr>
                      </a:br>
                      <a:r>
                        <a:rPr lang="es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Elimina los truncamientos (*).</a:t>
                      </a:r>
                      <a:br>
                        <a:rPr lang="es">
                          <a:latin typeface="Cambria"/>
                          <a:ea typeface="Cambria"/>
                          <a:cs typeface="Cambria"/>
                          <a:sym typeface="Cambria"/>
                        </a:rPr>
                      </a:br>
                      <a:r>
                        <a:rPr lang="es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/>
                      </a:r>
                      <a:br>
                        <a:rPr lang="es">
                          <a:latin typeface="Cambria"/>
                          <a:ea typeface="Cambria"/>
                          <a:cs typeface="Cambria"/>
                          <a:sym typeface="Cambria"/>
                        </a:rPr>
                      </a:br>
                      <a:r>
                        <a:rPr lang="es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Busca en campos más específicos (por ejemplo, limita solo en el título).</a:t>
                      </a:r>
                      <a:br>
                        <a:rPr lang="es">
                          <a:latin typeface="Cambria"/>
                          <a:ea typeface="Cambria"/>
                          <a:cs typeface="Cambria"/>
                          <a:sym typeface="Cambria"/>
                        </a:rPr>
                      </a:br>
                      <a:r>
                        <a:rPr lang="es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/>
                      </a:r>
                      <a:br>
                        <a:rPr lang="es">
                          <a:latin typeface="Cambria"/>
                          <a:ea typeface="Cambria"/>
                          <a:cs typeface="Cambria"/>
                          <a:sym typeface="Cambria"/>
                        </a:rPr>
                      </a:br>
                      <a:r>
                        <a:rPr lang="es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Utiliza los filtros propios de cada base de datos o buscador para limitar por fecha, idioma, etc.</a:t>
                      </a:r>
                      <a:endParaRPr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Añade sinónimos y combinalos con OR..</a:t>
                      </a:r>
                      <a:br>
                        <a:rPr lang="es">
                          <a:latin typeface="Cambria"/>
                          <a:ea typeface="Cambria"/>
                          <a:cs typeface="Cambria"/>
                          <a:sym typeface="Cambria"/>
                        </a:rPr>
                      </a:br>
                      <a:r>
                        <a:rPr lang="es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/>
                      </a:r>
                      <a:br>
                        <a:rPr lang="es">
                          <a:latin typeface="Cambria"/>
                          <a:ea typeface="Cambria"/>
                          <a:cs typeface="Cambria"/>
                          <a:sym typeface="Cambria"/>
                        </a:rPr>
                      </a:br>
                      <a:r>
                        <a:rPr lang="es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Utiliza el truncado para encontrar todas las variantes de una misma palabra. </a:t>
                      </a:r>
                      <a:br>
                        <a:rPr lang="es">
                          <a:latin typeface="Cambria"/>
                          <a:ea typeface="Cambria"/>
                          <a:cs typeface="Cambria"/>
                          <a:sym typeface="Cambria"/>
                        </a:rPr>
                      </a:br>
                      <a:r>
                        <a:rPr lang="es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/>
                      </a:r>
                      <a:br>
                        <a:rPr lang="es">
                          <a:latin typeface="Cambria"/>
                          <a:ea typeface="Cambria"/>
                          <a:cs typeface="Cambria"/>
                          <a:sym typeface="Cambria"/>
                        </a:rPr>
                      </a:br>
                      <a:r>
                        <a:rPr lang="es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Amplía la búsqueda a campos más generales (por ejemplo a todos o al resumen).</a:t>
                      </a:r>
                      <a:br>
                        <a:rPr lang="es">
                          <a:latin typeface="Cambria"/>
                          <a:ea typeface="Cambria"/>
                          <a:cs typeface="Cambria"/>
                          <a:sym typeface="Cambria"/>
                        </a:rPr>
                      </a:br>
                      <a:r>
                        <a:rPr lang="es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/>
                      </a:r>
                      <a:br>
                        <a:rPr lang="es">
                          <a:latin typeface="Cambria"/>
                          <a:ea typeface="Cambria"/>
                          <a:cs typeface="Cambria"/>
                          <a:sym typeface="Cambria"/>
                        </a:rPr>
                      </a:br>
                      <a:r>
                        <a:rPr lang="es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Elimina las palabras clave menos relevantes</a:t>
                      </a:r>
                      <a:r>
                        <a:rPr lang="es"/>
                        <a:t>.</a:t>
                      </a:r>
                      <a:endParaRPr/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Empieza una búsqueda ámplia y añade términos de manera sucesiva. </a:t>
                      </a:r>
                      <a:br>
                        <a:rPr lang="es">
                          <a:latin typeface="Cambria"/>
                          <a:ea typeface="Cambria"/>
                          <a:cs typeface="Cambria"/>
                          <a:sym typeface="Cambria"/>
                        </a:rPr>
                      </a:br>
                      <a:r>
                        <a:rPr lang="es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/>
                      </a:r>
                      <a:br>
                        <a:rPr lang="es">
                          <a:latin typeface="Cambria"/>
                          <a:ea typeface="Cambria"/>
                          <a:cs typeface="Cambria"/>
                          <a:sym typeface="Cambria"/>
                        </a:rPr>
                      </a:br>
                      <a:r>
                        <a:rPr lang="es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Si encuentras un artículo interesante, fíjate en su bibliografía. </a:t>
                      </a:r>
                      <a:endParaRPr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4"/>
          <p:cNvSpPr/>
          <p:nvPr/>
        </p:nvSpPr>
        <p:spPr>
          <a:xfrm>
            <a:off x="1359150" y="954125"/>
            <a:ext cx="6425700" cy="7569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1" name="Google Shape;211;p24"/>
          <p:cNvSpPr/>
          <p:nvPr/>
        </p:nvSpPr>
        <p:spPr>
          <a:xfrm>
            <a:off x="1359150" y="1711025"/>
            <a:ext cx="6425700" cy="2478300"/>
          </a:xfrm>
          <a:prstGeom prst="rect">
            <a:avLst/>
          </a:prstGeom>
          <a:solidFill>
            <a:srgbClr val="DDE4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24"/>
          <p:cNvSpPr txBox="1"/>
          <p:nvPr/>
        </p:nvSpPr>
        <p:spPr>
          <a:xfrm>
            <a:off x="2780625" y="1015775"/>
            <a:ext cx="4242300" cy="57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3000" b="1">
                <a:latin typeface="Franklin Gothic"/>
                <a:ea typeface="Franklin Gothic"/>
                <a:cs typeface="Franklin Gothic"/>
                <a:sym typeface="Franklin Gothic"/>
              </a:rPr>
              <a:t>PARA SABER MÁS...</a:t>
            </a:r>
            <a:endParaRPr sz="3000" b="1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13" name="Google Shape;213;p24"/>
          <p:cNvSpPr txBox="1"/>
          <p:nvPr/>
        </p:nvSpPr>
        <p:spPr>
          <a:xfrm>
            <a:off x="1506150" y="1866300"/>
            <a:ext cx="6131700" cy="206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>Echa un vistazo a los apartados Tema y Contexto del tutorial </a:t>
            </a:r>
            <a:r>
              <a:rPr lang="es" sz="1800" b="1" u="sng">
                <a:latin typeface="Cambria"/>
                <a:ea typeface="Cambria"/>
                <a:cs typeface="Cambria"/>
                <a:sym typeface="Cambria"/>
                <a:hlinkClick r:id="rId3"/>
              </a:rPr>
              <a:t>Com elaborar un treball acadèmic</a:t>
            </a: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>.</a:t>
            </a: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/>
            </a:r>
            <a:br>
              <a:rPr lang="es" sz="1800">
                <a:latin typeface="Cambria"/>
                <a:ea typeface="Cambria"/>
                <a:cs typeface="Cambria"/>
                <a:sym typeface="Cambria"/>
              </a:rPr>
            </a:b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>Consulta la página </a:t>
            </a:r>
            <a:r>
              <a:rPr lang="es" sz="1800" b="1" u="sng">
                <a:latin typeface="Cambria"/>
                <a:ea typeface="Cambria"/>
                <a:cs typeface="Cambria"/>
                <a:sym typeface="Cambria"/>
                <a:hlinkClick r:id="rId4"/>
              </a:rPr>
              <a:t>Técnicas de búsqueda</a:t>
            </a:r>
            <a:r>
              <a:rPr lang="es" sz="1800" b="1"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>de la guía Buscadores.</a:t>
            </a: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 b="1">
                <a:solidFill>
                  <a:srgbClr val="FFFF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[a personalizar por cada institución]</a:t>
            </a:r>
            <a:endParaRPr b="1">
              <a:solidFill>
                <a:srgbClr val="FFFF0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5"/>
          <p:cNvSpPr/>
          <p:nvPr/>
        </p:nvSpPr>
        <p:spPr>
          <a:xfrm>
            <a:off x="2958875" y="0"/>
            <a:ext cx="6185100" cy="51435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" name="Google Shape;219;p25"/>
          <p:cNvSpPr/>
          <p:nvPr/>
        </p:nvSpPr>
        <p:spPr>
          <a:xfrm>
            <a:off x="2958875" y="3163850"/>
            <a:ext cx="3609600" cy="499200"/>
          </a:xfrm>
          <a:prstGeom prst="rect">
            <a:avLst/>
          </a:prstGeom>
          <a:solidFill>
            <a:srgbClr val="2B726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20" name="Google Shape;220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617" y="3163850"/>
            <a:ext cx="2841158" cy="49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5349240" y="457199"/>
            <a:ext cx="2795452" cy="184666"/>
          </a:xfrm>
          <a:prstGeom prst="rect">
            <a:avLst/>
          </a:prstGeom>
          <a:solidFill>
            <a:schemeClr val="tx2">
              <a:lumMod val="9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Colección Objetos de Aprendizaje, 2019 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1184563" y="904612"/>
            <a:ext cx="66709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MATERIALES DE FORMACIÓN PARA ESTUDIANTES DE GRADO </a:t>
            </a:r>
          </a:p>
          <a:p>
            <a:pPr algn="ctr">
              <a:lnSpc>
                <a:spcPct val="150000"/>
              </a:lnSpc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DE LA COMPETENCIA DIGITAL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ES" sz="1200" b="1" dirty="0"/>
          </a:p>
          <a:p>
            <a:pPr algn="ctr"/>
            <a:r>
              <a:rPr lang="es-ES" sz="1200" b="1" dirty="0"/>
              <a:t> </a:t>
            </a:r>
            <a:endParaRPr lang="es-ES" sz="1200" dirty="0"/>
          </a:p>
          <a:p>
            <a:pPr algn="ctr">
              <a:lnSpc>
                <a:spcPct val="150000"/>
              </a:lnSpc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1. Información y tratamiento de datos: 1.1. Navegación, búsqueda y filtrado de información, datos y contenidos digitales: 1. Definición y contextualización del tema</a:t>
            </a:r>
            <a:endParaRPr lang="es-E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ES" sz="1200" dirty="0"/>
              <a:t> </a:t>
            </a:r>
          </a:p>
          <a:p>
            <a:pPr algn="ctr"/>
            <a:endParaRPr lang="es-ES" sz="1200" dirty="0"/>
          </a:p>
          <a:p>
            <a:pPr algn="ctr"/>
            <a:r>
              <a:rPr lang="es-ES" sz="1200" dirty="0"/>
              <a:t> </a:t>
            </a:r>
          </a:p>
          <a:p>
            <a:pPr algn="ctr"/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REBIUN Línea 2 (3er. P.E.) Grupo de Competencia Digital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694709" y="300518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sz="180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422578" y="3667304"/>
            <a:ext cx="329609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37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Documento bajo licencia </a:t>
            </a:r>
            <a:r>
              <a:rPr lang="es-ES" altLang="es-ES" sz="1200" dirty="0" err="1">
                <a:latin typeface="Arial" panose="020B0604020202020204" pitchFamily="34" charset="0"/>
                <a:ea typeface="Arial" panose="020B0604020202020204" pitchFamily="34" charset="0"/>
              </a:rPr>
              <a:t>Creative</a:t>
            </a: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ES" altLang="es-ES" sz="1200" dirty="0" err="1">
                <a:latin typeface="Arial" panose="020B0604020202020204" pitchFamily="34" charset="0"/>
                <a:ea typeface="Arial" panose="020B0604020202020204" pitchFamily="34" charset="0"/>
              </a:rPr>
              <a:t>Commons</a:t>
            </a: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es-ES" altLang="es-ES" sz="1800" dirty="0">
              <a:latin typeface="Arial" panose="020B0604020202020204" pitchFamily="34" charset="0"/>
            </a:endParaRPr>
          </a:p>
        </p:txBody>
      </p:sp>
      <p:pic>
        <p:nvPicPr>
          <p:cNvPr id="13" name="Picture 124"/>
          <p:cNvPicPr/>
          <p:nvPr/>
        </p:nvPicPr>
        <p:blipFill>
          <a:blip r:embed="rId2"/>
          <a:stretch>
            <a:fillRect/>
          </a:stretch>
        </p:blipFill>
        <p:spPr>
          <a:xfrm>
            <a:off x="2601710" y="4071030"/>
            <a:ext cx="3836670" cy="48775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913" y="3542386"/>
            <a:ext cx="969663" cy="341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2997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>
            <a:off x="-8900" y="0"/>
            <a:ext cx="2932200" cy="51435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55;p13"/>
          <p:cNvSpPr/>
          <p:nvPr/>
        </p:nvSpPr>
        <p:spPr>
          <a:xfrm>
            <a:off x="2923300" y="1069475"/>
            <a:ext cx="5659200" cy="1149600"/>
          </a:xfrm>
          <a:prstGeom prst="rect">
            <a:avLst/>
          </a:prstGeom>
          <a:solidFill>
            <a:srgbClr val="CDE2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56;p13"/>
          <p:cNvSpPr/>
          <p:nvPr/>
        </p:nvSpPr>
        <p:spPr>
          <a:xfrm>
            <a:off x="175275" y="1069475"/>
            <a:ext cx="2748000" cy="1907100"/>
          </a:xfrm>
          <a:prstGeom prst="rect">
            <a:avLst/>
          </a:prstGeom>
          <a:solidFill>
            <a:srgbClr val="2B726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2985625" y="1090400"/>
            <a:ext cx="5864400" cy="6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3000" b="1">
                <a:solidFill>
                  <a:srgbClr val="2B726D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DEFINICIÓN Y CONTEXTUALIZACIÓN DEL TEMA</a:t>
            </a:r>
            <a:endParaRPr sz="3000" b="1">
              <a:solidFill>
                <a:srgbClr val="2B726D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52625" y="1069475"/>
            <a:ext cx="2793300" cy="179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 dirty="0">
                <a:solidFill>
                  <a:srgbClr val="F2F2F2"/>
                </a:solidFill>
                <a:latin typeface="Cambria"/>
                <a:ea typeface="Cambria"/>
                <a:cs typeface="Cambria"/>
                <a:sym typeface="Cambria"/>
              </a:rPr>
              <a:t>Información y tratamiento de datos. </a:t>
            </a:r>
            <a:endParaRPr sz="1800" dirty="0">
              <a:solidFill>
                <a:srgbClr val="F2F2F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 dirty="0">
                <a:solidFill>
                  <a:srgbClr val="F2F2F2"/>
                </a:solidFill>
                <a:latin typeface="Cambria"/>
                <a:ea typeface="Cambria"/>
                <a:cs typeface="Cambria"/>
                <a:sym typeface="Cambria"/>
              </a:rPr>
              <a:t>Navegación, búsqueda y filtrado de la información, datos y contenidos digitales</a:t>
            </a:r>
            <a:endParaRPr sz="1800" dirty="0">
              <a:solidFill>
                <a:srgbClr val="F2F2F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3154950" y="2682600"/>
            <a:ext cx="2268900" cy="40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0" name="Google Shape;60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59450" y="4253850"/>
            <a:ext cx="3090575" cy="543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14"/>
          <p:cNvSpPr txBox="1"/>
          <p:nvPr/>
        </p:nvSpPr>
        <p:spPr>
          <a:xfrm>
            <a:off x="873500" y="387250"/>
            <a:ext cx="31548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900" b="1" dirty="0">
                <a:latin typeface="Franklin Gothic"/>
                <a:ea typeface="Franklin Gothic"/>
                <a:cs typeface="Franklin Gothic"/>
                <a:sym typeface="Franklin Gothic"/>
              </a:rPr>
              <a:t>OBJETIVOS</a:t>
            </a:r>
            <a:endParaRPr sz="2900" b="1" dirty="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67" name="Google Shape;67;p14"/>
          <p:cNvSpPr txBox="1"/>
          <p:nvPr/>
        </p:nvSpPr>
        <p:spPr>
          <a:xfrm>
            <a:off x="873500" y="1381400"/>
            <a:ext cx="5810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000" dirty="0">
                <a:latin typeface="Cambria"/>
                <a:ea typeface="Cambria"/>
                <a:cs typeface="Cambria"/>
                <a:sym typeface="Cambria"/>
              </a:rPr>
              <a:t>Al finalizar esta actividad tienes que ser capaz de:</a:t>
            </a:r>
            <a:endParaRPr sz="2000" dirty="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3140225" y="2286450"/>
            <a:ext cx="5370900" cy="24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Identificar las palabras clave más apropiadas para encontrar información sobre el tema de tu trabajo.</a:t>
            </a:r>
            <a:b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Conocer trucos para contextualizar el tema de tu trabajo.</a:t>
            </a:r>
            <a:b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Aprender  a mejorar los resultados de tu búsqueda. </a:t>
            </a:r>
            <a:endParaRPr sz="180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69" name="Google Shape;69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375550"/>
            <a:ext cx="3064025" cy="1905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/>
          <p:nvPr/>
        </p:nvSpPr>
        <p:spPr>
          <a:xfrm>
            <a:off x="1506200" y="1263875"/>
            <a:ext cx="6176100" cy="3150900"/>
          </a:xfrm>
          <a:prstGeom prst="rect">
            <a:avLst/>
          </a:prstGeom>
          <a:solidFill>
            <a:srgbClr val="CDE2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Google Shape;75;p15"/>
          <p:cNvSpPr/>
          <p:nvPr/>
        </p:nvSpPr>
        <p:spPr>
          <a:xfrm>
            <a:off x="0" y="764675"/>
            <a:ext cx="3761100" cy="499200"/>
          </a:xfrm>
          <a:prstGeom prst="rect">
            <a:avLst/>
          </a:prstGeom>
          <a:solidFill>
            <a:srgbClr val="2B726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314656"/>
              </a:solidFill>
            </a:endParaRPr>
          </a:p>
        </p:txBody>
      </p:sp>
      <p:sp>
        <p:nvSpPr>
          <p:cNvPr id="76" name="Google Shape;76;p15"/>
          <p:cNvSpPr txBox="1"/>
          <p:nvPr/>
        </p:nvSpPr>
        <p:spPr>
          <a:xfrm>
            <a:off x="1644750" y="844875"/>
            <a:ext cx="21210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 b="1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SUMARIO</a:t>
            </a:r>
            <a:endParaRPr sz="1800" b="1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77" name="Google Shape;77;p15"/>
          <p:cNvSpPr txBox="1"/>
          <p:nvPr/>
        </p:nvSpPr>
        <p:spPr>
          <a:xfrm>
            <a:off x="1720075" y="1384525"/>
            <a:ext cx="5793000" cy="303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Franklin Gothic"/>
              <a:buChar char="●"/>
            </a:pP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Define el tema del trabajo</a:t>
            </a:r>
            <a:endParaRPr sz="180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lvl="0" indent="-317500" algn="l" rtl="0">
              <a:spcBef>
                <a:spcPts val="1000"/>
              </a:spcBef>
              <a:spcAft>
                <a:spcPts val="0"/>
              </a:spcAft>
              <a:buSzPts val="1400"/>
              <a:buFont typeface="Franklin Gothic"/>
              <a:buChar char="●"/>
            </a:pP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Identifica las palabras clave</a:t>
            </a:r>
            <a:endParaRPr sz="180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lvl="0" indent="-317500" algn="l" rtl="0">
              <a:spcBef>
                <a:spcPts val="1000"/>
              </a:spcBef>
              <a:spcAft>
                <a:spcPts val="0"/>
              </a:spcAft>
              <a:buSzPts val="1400"/>
              <a:buFont typeface="Franklin Gothic"/>
              <a:buChar char="●"/>
            </a:pP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Piensa en sinónimos y términos alternativos</a:t>
            </a:r>
            <a:endParaRPr sz="180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lvl="0" indent="-317500" algn="l" rtl="0">
              <a:spcBef>
                <a:spcPts val="1000"/>
              </a:spcBef>
              <a:spcAft>
                <a:spcPts val="0"/>
              </a:spcAft>
              <a:buSzPts val="1400"/>
              <a:buFont typeface="Franklin Gothic"/>
              <a:buChar char="●"/>
            </a:pP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Pon a prueba la estrategia de búsqueda </a:t>
            </a:r>
            <a:endParaRPr sz="180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lvl="0" indent="-317500" algn="l" rtl="0">
              <a:spcBef>
                <a:spcPts val="1000"/>
              </a:spcBef>
              <a:spcAft>
                <a:spcPts val="0"/>
              </a:spcAft>
              <a:buSzPts val="1400"/>
              <a:buFont typeface="Franklin Gothic"/>
              <a:buChar char="●"/>
            </a:pP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Consejos de búsqueda</a:t>
            </a:r>
            <a:endParaRPr sz="180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lvl="0" indent="-317500" algn="l" rtl="0">
              <a:spcBef>
                <a:spcPts val="1000"/>
              </a:spcBef>
              <a:spcAft>
                <a:spcPts val="1000"/>
              </a:spcAft>
              <a:buSzPts val="1400"/>
              <a:buFont typeface="Franklin Gothic"/>
              <a:buChar char="●"/>
            </a:pP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Para saber más...</a:t>
            </a:r>
            <a:endParaRPr sz="180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78" name="Google Shape;78;p15"/>
          <p:cNvSpPr/>
          <p:nvPr/>
        </p:nvSpPr>
        <p:spPr>
          <a:xfrm>
            <a:off x="1935725" y="1585575"/>
            <a:ext cx="124800" cy="124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15"/>
          <p:cNvSpPr/>
          <p:nvPr/>
        </p:nvSpPr>
        <p:spPr>
          <a:xfrm>
            <a:off x="1935725" y="1987425"/>
            <a:ext cx="124800" cy="124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80;p15"/>
          <p:cNvSpPr/>
          <p:nvPr/>
        </p:nvSpPr>
        <p:spPr>
          <a:xfrm>
            <a:off x="1935725" y="2389275"/>
            <a:ext cx="124800" cy="124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81;p15"/>
          <p:cNvSpPr/>
          <p:nvPr/>
        </p:nvSpPr>
        <p:spPr>
          <a:xfrm>
            <a:off x="1935725" y="2791913"/>
            <a:ext cx="124800" cy="124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5"/>
          <p:cNvSpPr/>
          <p:nvPr/>
        </p:nvSpPr>
        <p:spPr>
          <a:xfrm>
            <a:off x="1935725" y="3192975"/>
            <a:ext cx="124800" cy="124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15"/>
          <p:cNvSpPr/>
          <p:nvPr/>
        </p:nvSpPr>
        <p:spPr>
          <a:xfrm>
            <a:off x="1935725" y="3594025"/>
            <a:ext cx="124800" cy="124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6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16"/>
          <p:cNvSpPr txBox="1"/>
          <p:nvPr/>
        </p:nvSpPr>
        <p:spPr>
          <a:xfrm>
            <a:off x="44550" y="387250"/>
            <a:ext cx="3983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900" b="1">
                <a:latin typeface="Franklin Gothic"/>
                <a:ea typeface="Franklin Gothic"/>
                <a:cs typeface="Franklin Gothic"/>
                <a:sym typeface="Franklin Gothic"/>
              </a:rPr>
              <a:t>EL TEMA DEL TRABAJO</a:t>
            </a:r>
            <a:endParaRPr sz="2900" b="1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90" name="Google Shape;9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53550" y="130675"/>
            <a:ext cx="2551925" cy="2551925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6"/>
          <p:cNvSpPr txBox="1"/>
          <p:nvPr/>
        </p:nvSpPr>
        <p:spPr>
          <a:xfrm>
            <a:off x="394375" y="1299400"/>
            <a:ext cx="6194100" cy="188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>El tema del trabajo se tiene que poder reducir a una frase.</a:t>
            </a:r>
            <a:br>
              <a:rPr lang="es" sz="1800">
                <a:latin typeface="Cambria"/>
                <a:ea typeface="Cambria"/>
                <a:cs typeface="Cambria"/>
                <a:sym typeface="Cambria"/>
              </a:rPr>
            </a:b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/>
            </a:r>
            <a:br>
              <a:rPr lang="es" sz="1800">
                <a:latin typeface="Cambria"/>
                <a:ea typeface="Cambria"/>
                <a:cs typeface="Cambria"/>
                <a:sym typeface="Cambria"/>
              </a:rPr>
            </a:b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>Piensa en algunas preguntas que tu trabajo pueda contestar.</a:t>
            </a:r>
            <a:br>
              <a:rPr lang="es" sz="1800">
                <a:latin typeface="Cambria"/>
                <a:ea typeface="Cambria"/>
                <a:cs typeface="Cambria"/>
                <a:sym typeface="Cambria"/>
              </a:rPr>
            </a:b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/>
            </a:r>
            <a:br>
              <a:rPr lang="es" sz="1800">
                <a:latin typeface="Cambria"/>
                <a:ea typeface="Cambria"/>
                <a:cs typeface="Cambria"/>
                <a:sym typeface="Cambria"/>
              </a:rPr>
            </a:b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>Una vez hayas elegido un tema:</a:t>
            </a:r>
            <a:endParaRPr sz="18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92" name="Google Shape;92;p16"/>
          <p:cNvSpPr txBox="1"/>
          <p:nvPr/>
        </p:nvSpPr>
        <p:spPr>
          <a:xfrm>
            <a:off x="2245900" y="5017625"/>
            <a:ext cx="7485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3" name="Google Shape;93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18900" y="3315350"/>
            <a:ext cx="7026925" cy="16479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4" name="Google Shape;94;p16"/>
          <p:cNvGrpSpPr/>
          <p:nvPr/>
        </p:nvGrpSpPr>
        <p:grpSpPr>
          <a:xfrm>
            <a:off x="1637163" y="3314024"/>
            <a:ext cx="6447600" cy="1623401"/>
            <a:chOff x="1639875" y="3315349"/>
            <a:chExt cx="6447600" cy="1623401"/>
          </a:xfrm>
        </p:grpSpPr>
        <p:sp>
          <p:nvSpPr>
            <p:cNvPr id="95" name="Google Shape;95;p16"/>
            <p:cNvSpPr txBox="1"/>
            <p:nvPr/>
          </p:nvSpPr>
          <p:spPr>
            <a:xfrm>
              <a:off x="1639875" y="3958350"/>
              <a:ext cx="1506300" cy="980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"/>
                <a:t>Identifica los conceptos más importantes, las </a:t>
              </a:r>
              <a:r>
                <a:rPr lang="es" b="1"/>
                <a:t>palabras clave.</a:t>
              </a:r>
              <a:endParaRPr b="1"/>
            </a:p>
          </p:txBody>
        </p:sp>
        <p:sp>
          <p:nvSpPr>
            <p:cNvPr id="96" name="Google Shape;96;p16"/>
            <p:cNvSpPr txBox="1"/>
            <p:nvPr/>
          </p:nvSpPr>
          <p:spPr>
            <a:xfrm>
              <a:off x="3846625" y="3958350"/>
              <a:ext cx="1934100" cy="669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"/>
                <a:t>Piensa en </a:t>
              </a:r>
              <a:r>
                <a:rPr lang="es" b="1"/>
                <a:t>sinónimos</a:t>
              </a:r>
              <a:r>
                <a:rPr lang="es"/>
                <a:t> y términos alternativos.</a:t>
              </a:r>
              <a:endParaRPr b="1"/>
            </a:p>
          </p:txBody>
        </p:sp>
        <p:sp>
          <p:nvSpPr>
            <p:cNvPr id="97" name="Google Shape;97;p16"/>
            <p:cNvSpPr txBox="1"/>
            <p:nvPr/>
          </p:nvSpPr>
          <p:spPr>
            <a:xfrm>
              <a:off x="5850975" y="3904875"/>
              <a:ext cx="2236500" cy="980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"/>
                <a:t>Pon a prueba tu </a:t>
              </a:r>
              <a:r>
                <a:rPr lang="es" b="1"/>
                <a:t>estrategia de búsqueda </a:t>
              </a:r>
              <a:r>
                <a:rPr lang="es"/>
                <a:t>utilizando los conceptos clave identificados. </a:t>
              </a:r>
              <a:endParaRPr b="1"/>
            </a:p>
          </p:txBody>
        </p:sp>
        <p:pic>
          <p:nvPicPr>
            <p:cNvPr id="98" name="Google Shape;98;p16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2043825" y="3315349"/>
              <a:ext cx="709193" cy="7154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9" name="Google Shape;99;p16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4351620" y="3315349"/>
              <a:ext cx="709193" cy="7154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0" name="Google Shape;100;p16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6481182" y="3315356"/>
              <a:ext cx="709193" cy="715444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7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CDE2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17"/>
          <p:cNvSpPr txBox="1"/>
          <p:nvPr/>
        </p:nvSpPr>
        <p:spPr>
          <a:xfrm>
            <a:off x="873500" y="151525"/>
            <a:ext cx="31548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 b="1">
                <a:latin typeface="Franklin Gothic"/>
                <a:ea typeface="Franklin Gothic"/>
                <a:cs typeface="Franklin Gothic"/>
                <a:sym typeface="Franklin Gothic"/>
              </a:rPr>
              <a:t>IDENTIFICA</a:t>
            </a:r>
            <a:br>
              <a:rPr lang="es" sz="2400" b="1"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" sz="2400" b="1">
                <a:latin typeface="Franklin Gothic"/>
                <a:ea typeface="Franklin Gothic"/>
                <a:cs typeface="Franklin Gothic"/>
                <a:sym typeface="Franklin Gothic"/>
              </a:rPr>
              <a:t>LAS PALABRAS CLAVE</a:t>
            </a:r>
            <a:endParaRPr sz="2400" b="1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07" name="Google Shape;107;p17"/>
          <p:cNvSpPr/>
          <p:nvPr/>
        </p:nvSpPr>
        <p:spPr>
          <a:xfrm>
            <a:off x="-8850" y="1835975"/>
            <a:ext cx="9161700" cy="784500"/>
          </a:xfrm>
          <a:prstGeom prst="rect">
            <a:avLst/>
          </a:prstGeom>
          <a:solidFill>
            <a:srgbClr val="2B726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17"/>
          <p:cNvSpPr txBox="1"/>
          <p:nvPr/>
        </p:nvSpPr>
        <p:spPr>
          <a:xfrm>
            <a:off x="771975" y="1835975"/>
            <a:ext cx="7899600" cy="120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¿Qué uso hacen </a:t>
            </a:r>
            <a:r>
              <a:rPr lang="es" sz="1800" b="1" u="sng">
                <a:latin typeface="Franklin Gothic"/>
                <a:ea typeface="Franklin Gothic"/>
                <a:cs typeface="Franklin Gothic"/>
                <a:sym typeface="Franklin Gothic"/>
              </a:rPr>
              <a:t>actualmente</a:t>
            </a: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 los </a:t>
            </a:r>
            <a:r>
              <a:rPr lang="es" sz="1800" b="1" u="sng">
                <a:latin typeface="Franklin Gothic"/>
                <a:ea typeface="Franklin Gothic"/>
                <a:cs typeface="Franklin Gothic"/>
                <a:sym typeface="Franklin Gothic"/>
              </a:rPr>
              <a:t>jóvenes</a:t>
            </a: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 catalanes de los </a:t>
            </a:r>
            <a:r>
              <a:rPr lang="es" sz="1800" b="1" u="sng">
                <a:latin typeface="Franklin Gothic"/>
                <a:ea typeface="Franklin Gothic"/>
                <a:cs typeface="Franklin Gothic"/>
                <a:sym typeface="Franklin Gothic"/>
              </a:rPr>
              <a:t>aparatos</a:t>
            </a: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 de </a:t>
            </a:r>
            <a:r>
              <a:rPr lang="es" sz="1800" b="1" u="sng">
                <a:latin typeface="Franklin Gothic"/>
                <a:ea typeface="Franklin Gothic"/>
                <a:cs typeface="Franklin Gothic"/>
                <a:sym typeface="Franklin Gothic"/>
              </a:rPr>
              <a:t>telefonía móvil</a:t>
            </a: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 y qué </a:t>
            </a:r>
            <a:r>
              <a:rPr lang="es" sz="1800" b="1" u="sng">
                <a:latin typeface="Franklin Gothic"/>
                <a:ea typeface="Franklin Gothic"/>
                <a:cs typeface="Franklin Gothic"/>
                <a:sym typeface="Franklin Gothic"/>
              </a:rPr>
              <a:t>repercusión</a:t>
            </a: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 tiene en la </a:t>
            </a:r>
            <a:r>
              <a:rPr lang="es" sz="1800" b="1" u="sng">
                <a:latin typeface="Franklin Gothic"/>
                <a:ea typeface="Franklin Gothic"/>
                <a:cs typeface="Franklin Gothic"/>
                <a:sym typeface="Franklin Gothic"/>
              </a:rPr>
              <a:t>educación</a:t>
            </a: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?</a:t>
            </a:r>
            <a:endParaRPr sz="180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09" name="Google Shape;109;p17"/>
          <p:cNvSpPr txBox="1"/>
          <p:nvPr/>
        </p:nvSpPr>
        <p:spPr>
          <a:xfrm>
            <a:off x="837750" y="1261850"/>
            <a:ext cx="74685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latin typeface="Cambria"/>
                <a:ea typeface="Cambria"/>
                <a:cs typeface="Cambria"/>
                <a:sym typeface="Cambria"/>
              </a:rPr>
              <a:t>Imagina</a:t>
            </a:r>
            <a:r>
              <a:rPr lang="es" sz="1500"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es" sz="1600">
                <a:latin typeface="Cambria"/>
                <a:ea typeface="Cambria"/>
                <a:cs typeface="Cambria"/>
                <a:sym typeface="Cambria"/>
              </a:rPr>
              <a:t>que éste es el tema de tu trabajo, sabrías identificar las palabras clave?  </a:t>
            </a:r>
            <a:endParaRPr sz="16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10" name="Google Shape;110;p17"/>
          <p:cNvSpPr/>
          <p:nvPr/>
        </p:nvSpPr>
        <p:spPr>
          <a:xfrm>
            <a:off x="1606450" y="2756100"/>
            <a:ext cx="5728500" cy="845400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17"/>
          <p:cNvSpPr txBox="1"/>
          <p:nvPr/>
        </p:nvSpPr>
        <p:spPr>
          <a:xfrm>
            <a:off x="1606450" y="2786550"/>
            <a:ext cx="5608200" cy="78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>Recuerda que estos términos de búsqueda los utilizarás para buscar información en el catálogo de la biblioteca, buscadores, bases de datos, etc. </a:t>
            </a:r>
            <a:r>
              <a:rPr lang="es"/>
              <a:t/>
            </a:r>
            <a:br>
              <a:rPr lang="es"/>
            </a:br>
            <a:endParaRPr/>
          </a:p>
        </p:txBody>
      </p:sp>
      <p:sp>
        <p:nvSpPr>
          <p:cNvPr id="112" name="Google Shape;112;p17"/>
          <p:cNvSpPr txBox="1"/>
          <p:nvPr/>
        </p:nvSpPr>
        <p:spPr>
          <a:xfrm>
            <a:off x="508000" y="3689675"/>
            <a:ext cx="7798200" cy="125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>Todos los conceptos subrayados  parecen importantes, ¿verdad? ¿Crees que los puedes utilizar como palabras clave para las estrategias de búsqueda? </a:t>
            </a: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 b="1">
                <a:latin typeface="Cambria"/>
                <a:ea typeface="Cambria"/>
                <a:cs typeface="Cambria"/>
                <a:sym typeface="Cambria"/>
              </a:rPr>
              <a:t>¡Compruébalo en la página siguiente!</a:t>
            </a:r>
            <a:endParaRPr sz="1800" b="1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13" name="Google Shape;11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331" y="178053"/>
            <a:ext cx="661644" cy="6674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8" name="Google Shape;118;p18"/>
          <p:cNvGraphicFramePr/>
          <p:nvPr/>
        </p:nvGraphicFramePr>
        <p:xfrm>
          <a:off x="776100" y="1156100"/>
          <a:ext cx="7626675" cy="3723125"/>
        </p:xfrm>
        <a:graphic>
          <a:graphicData uri="http://schemas.openxmlformats.org/drawingml/2006/table">
            <a:tbl>
              <a:tblPr>
                <a:noFill/>
                <a:tableStyleId>{0B197B43-977C-487C-8060-5FF21C270639}</a:tableStyleId>
              </a:tblPr>
              <a:tblGrid>
                <a:gridCol w="76266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318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18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18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18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18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18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18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19" name="Google Shape;119;p18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CDE2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18"/>
          <p:cNvSpPr/>
          <p:nvPr/>
        </p:nvSpPr>
        <p:spPr>
          <a:xfrm>
            <a:off x="1256700" y="62375"/>
            <a:ext cx="7076700" cy="855600"/>
          </a:xfrm>
          <a:prstGeom prst="rect">
            <a:avLst/>
          </a:prstGeom>
          <a:solidFill>
            <a:srgbClr val="2B726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18"/>
          <p:cNvSpPr txBox="1"/>
          <p:nvPr/>
        </p:nvSpPr>
        <p:spPr>
          <a:xfrm>
            <a:off x="1256701" y="62375"/>
            <a:ext cx="7005000" cy="7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500" b="1"/>
              <a:t>¿QUÉ USO HACEN ACTUALMENTE LOS JÓVENES CATALANES DE LOS APARATOS DE TELEFONÍA MÓVIL Y QUÉ REPERCUSIÓN TIENE EN LA EDUCACIÓN? </a:t>
            </a:r>
            <a:endParaRPr sz="1500" b="1"/>
          </a:p>
        </p:txBody>
      </p:sp>
      <p:pic>
        <p:nvPicPr>
          <p:cNvPr id="122" name="Google Shape;12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331" y="178053"/>
            <a:ext cx="661644" cy="667461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18"/>
          <p:cNvSpPr txBox="1"/>
          <p:nvPr/>
        </p:nvSpPr>
        <p:spPr>
          <a:xfrm>
            <a:off x="3057650" y="1104250"/>
            <a:ext cx="5275800" cy="61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latin typeface="Cambria"/>
                <a:ea typeface="Cambria"/>
                <a:cs typeface="Cambria"/>
                <a:sym typeface="Cambria"/>
              </a:rPr>
              <a:t>No es un buen término de búsqueda.  Si quieres encontrar la información más actual tienes que filtrar los resultados de búsqueda cronológicamente</a:t>
            </a:r>
            <a:endParaRPr sz="12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4" name="Google Shape;124;p18"/>
          <p:cNvSpPr txBox="1"/>
          <p:nvPr/>
        </p:nvSpPr>
        <p:spPr>
          <a:xfrm>
            <a:off x="3057650" y="1643050"/>
            <a:ext cx="5275800" cy="61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latin typeface="Cambria"/>
                <a:ea typeface="Cambria"/>
                <a:cs typeface="Cambria"/>
                <a:sym typeface="Cambria"/>
              </a:rPr>
              <a:t>Define con quien tiene relación la información que queréis buscar, por lo tanto, es una palabra a utilizar. </a:t>
            </a:r>
            <a:endParaRPr sz="12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5" name="Google Shape;125;p18"/>
          <p:cNvSpPr txBox="1"/>
          <p:nvPr/>
        </p:nvSpPr>
        <p:spPr>
          <a:xfrm>
            <a:off x="3057650" y="2177650"/>
            <a:ext cx="5275800" cy="61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latin typeface="Cambria"/>
                <a:ea typeface="Cambria"/>
                <a:cs typeface="Cambria"/>
                <a:sym typeface="Cambria"/>
              </a:rPr>
              <a:t>Este término clave contextualiza geográficamente el tema de tu trabajo.</a:t>
            </a:r>
            <a:endParaRPr sz="12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6" name="Google Shape;126;p18"/>
          <p:cNvSpPr txBox="1"/>
          <p:nvPr/>
        </p:nvSpPr>
        <p:spPr>
          <a:xfrm>
            <a:off x="3057650" y="2716450"/>
            <a:ext cx="5275800" cy="61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latin typeface="Cambria"/>
                <a:ea typeface="Cambria"/>
                <a:cs typeface="Cambria"/>
                <a:sym typeface="Cambria"/>
              </a:rPr>
              <a:t>No es una buena palabra clave.Tendrás suficiente buscando por telefonía móvil o teléfonos móviles. </a:t>
            </a:r>
            <a:endParaRPr sz="12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7" name="Google Shape;127;p18"/>
          <p:cNvSpPr txBox="1"/>
          <p:nvPr/>
        </p:nvSpPr>
        <p:spPr>
          <a:xfrm>
            <a:off x="3057650" y="3251050"/>
            <a:ext cx="5275800" cy="61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latin typeface="Cambria"/>
                <a:ea typeface="Cambria"/>
                <a:cs typeface="Cambria"/>
                <a:sym typeface="Cambria"/>
              </a:rPr>
              <a:t>Es una de las ideas más importantes de tu trabajo, por lo tanto tendrás que utilizar este término. </a:t>
            </a:r>
            <a:endParaRPr sz="120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8" name="Google Shape;128;p18"/>
          <p:cNvSpPr txBox="1"/>
          <p:nvPr/>
        </p:nvSpPr>
        <p:spPr>
          <a:xfrm>
            <a:off x="3057650" y="3789850"/>
            <a:ext cx="5409900" cy="61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latin typeface="Cambria"/>
                <a:ea typeface="Cambria"/>
                <a:cs typeface="Cambria"/>
                <a:sym typeface="Cambria"/>
              </a:rPr>
              <a:t>No es un buen término de búsqueda. Podrás saber más sobre la repercusión de este tema cuando consultes la información más relevante que encuentres.</a:t>
            </a:r>
            <a:endParaRPr sz="12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9" name="Google Shape;129;p18"/>
          <p:cNvSpPr txBox="1"/>
          <p:nvPr/>
        </p:nvSpPr>
        <p:spPr>
          <a:xfrm>
            <a:off x="3057650" y="4324450"/>
            <a:ext cx="5409900" cy="61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latin typeface="Cambria"/>
                <a:ea typeface="Cambria"/>
                <a:cs typeface="Cambria"/>
                <a:sym typeface="Cambria"/>
              </a:rPr>
              <a:t>Es la otra idea importante de tu trabajo, por lo tanto un buen concepto a utilizar en tu búsqueda de información. </a:t>
            </a:r>
            <a:endParaRPr sz="12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0" name="Google Shape;130;p18"/>
          <p:cNvSpPr txBox="1"/>
          <p:nvPr/>
        </p:nvSpPr>
        <p:spPr>
          <a:xfrm>
            <a:off x="676450" y="1211200"/>
            <a:ext cx="1702200" cy="35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b="1">
                <a:latin typeface="Franklin Gothic"/>
                <a:ea typeface="Franklin Gothic"/>
                <a:cs typeface="Franklin Gothic"/>
                <a:sym typeface="Franklin Gothic"/>
              </a:rPr>
              <a:t>ACTUALMENTE</a:t>
            </a:r>
            <a:endParaRPr b="1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31" name="Google Shape;131;p18"/>
          <p:cNvSpPr txBox="1"/>
          <p:nvPr/>
        </p:nvSpPr>
        <p:spPr>
          <a:xfrm>
            <a:off x="676450" y="1759825"/>
            <a:ext cx="1702200" cy="35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b="1">
                <a:latin typeface="Franklin Gothic"/>
                <a:ea typeface="Franklin Gothic"/>
                <a:cs typeface="Franklin Gothic"/>
                <a:sym typeface="Franklin Gothic"/>
              </a:rPr>
              <a:t>JÓVENES</a:t>
            </a:r>
            <a:endParaRPr b="1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32" name="Google Shape;132;p18"/>
          <p:cNvSpPr txBox="1"/>
          <p:nvPr/>
        </p:nvSpPr>
        <p:spPr>
          <a:xfrm>
            <a:off x="676450" y="2297038"/>
            <a:ext cx="1702200" cy="35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b="1">
                <a:latin typeface="Franklin Gothic"/>
                <a:ea typeface="Franklin Gothic"/>
                <a:cs typeface="Franklin Gothic"/>
                <a:sym typeface="Franklin Gothic"/>
              </a:rPr>
              <a:t>CATALANES</a:t>
            </a:r>
            <a:endParaRPr b="1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33" name="Google Shape;133;p18"/>
          <p:cNvSpPr txBox="1"/>
          <p:nvPr/>
        </p:nvSpPr>
        <p:spPr>
          <a:xfrm>
            <a:off x="676450" y="2809675"/>
            <a:ext cx="1702200" cy="35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b="1">
                <a:latin typeface="Franklin Gothic"/>
                <a:ea typeface="Franklin Gothic"/>
                <a:cs typeface="Franklin Gothic"/>
                <a:sym typeface="Franklin Gothic"/>
              </a:rPr>
              <a:t>APARATOS</a:t>
            </a:r>
            <a:endParaRPr b="1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34" name="Google Shape;134;p18"/>
          <p:cNvSpPr txBox="1"/>
          <p:nvPr/>
        </p:nvSpPr>
        <p:spPr>
          <a:xfrm>
            <a:off x="676450" y="3350950"/>
            <a:ext cx="1702200" cy="35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b="1">
                <a:latin typeface="Franklin Gothic"/>
                <a:ea typeface="Franklin Gothic"/>
                <a:cs typeface="Franklin Gothic"/>
                <a:sym typeface="Franklin Gothic"/>
              </a:rPr>
              <a:t>TELEFONÍA MÓVIL</a:t>
            </a:r>
            <a:endParaRPr b="1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35" name="Google Shape;135;p18"/>
          <p:cNvSpPr txBox="1"/>
          <p:nvPr/>
        </p:nvSpPr>
        <p:spPr>
          <a:xfrm>
            <a:off x="676450" y="3892225"/>
            <a:ext cx="1702200" cy="35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b="1">
                <a:latin typeface="Franklin Gothic"/>
                <a:ea typeface="Franklin Gothic"/>
                <a:cs typeface="Franklin Gothic"/>
                <a:sym typeface="Franklin Gothic"/>
              </a:rPr>
              <a:t>REPERCUSIÓN</a:t>
            </a:r>
            <a:endParaRPr b="1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36" name="Google Shape;136;p18"/>
          <p:cNvSpPr txBox="1"/>
          <p:nvPr/>
        </p:nvSpPr>
        <p:spPr>
          <a:xfrm>
            <a:off x="676450" y="4433500"/>
            <a:ext cx="1702200" cy="35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b="1">
                <a:latin typeface="Franklin Gothic"/>
                <a:ea typeface="Franklin Gothic"/>
                <a:cs typeface="Franklin Gothic"/>
                <a:sym typeface="Franklin Gothic"/>
              </a:rPr>
              <a:t>EDUCACIÓN</a:t>
            </a:r>
            <a:endParaRPr b="1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37" name="Google Shape;13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86357" y="1190910"/>
            <a:ext cx="463578" cy="4676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486362" y="1719238"/>
            <a:ext cx="463578" cy="4676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486362" y="2253625"/>
            <a:ext cx="463578" cy="4676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86357" y="2783372"/>
            <a:ext cx="463578" cy="4676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486362" y="3313113"/>
            <a:ext cx="463578" cy="4676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86357" y="3847522"/>
            <a:ext cx="463578" cy="4676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486362" y="4381938"/>
            <a:ext cx="463578" cy="4676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9"/>
          <p:cNvSpPr/>
          <p:nvPr/>
        </p:nvSpPr>
        <p:spPr>
          <a:xfrm>
            <a:off x="8900" y="0"/>
            <a:ext cx="4473900" cy="1016100"/>
          </a:xfrm>
          <a:prstGeom prst="rect">
            <a:avLst/>
          </a:prstGeom>
          <a:solidFill>
            <a:srgbClr val="CDE2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19"/>
          <p:cNvSpPr txBox="1"/>
          <p:nvPr/>
        </p:nvSpPr>
        <p:spPr>
          <a:xfrm>
            <a:off x="686250" y="151525"/>
            <a:ext cx="3680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 b="1">
                <a:latin typeface="Franklin Gothic"/>
                <a:ea typeface="Franklin Gothic"/>
                <a:cs typeface="Franklin Gothic"/>
                <a:sym typeface="Franklin Gothic"/>
              </a:rPr>
              <a:t>PIENSA EN SINÓNIMOS Y TÉRMINOS ALTERNATIVOS</a:t>
            </a:r>
            <a:endParaRPr sz="2400" b="1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50" name="Google Shape;15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325" y="170602"/>
            <a:ext cx="661644" cy="667461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19"/>
          <p:cNvSpPr/>
          <p:nvPr/>
        </p:nvSpPr>
        <p:spPr>
          <a:xfrm>
            <a:off x="-8900" y="4105450"/>
            <a:ext cx="9188700" cy="873300"/>
          </a:xfrm>
          <a:prstGeom prst="rect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19"/>
          <p:cNvSpPr/>
          <p:nvPr/>
        </p:nvSpPr>
        <p:spPr>
          <a:xfrm>
            <a:off x="6759125" y="2428150"/>
            <a:ext cx="2183400" cy="2183400"/>
          </a:xfrm>
          <a:prstGeom prst="ellipse">
            <a:avLst/>
          </a:prstGeom>
          <a:solidFill>
            <a:srgbClr val="2B726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19"/>
          <p:cNvSpPr txBox="1"/>
          <p:nvPr/>
        </p:nvSpPr>
        <p:spPr>
          <a:xfrm>
            <a:off x="500875" y="1049875"/>
            <a:ext cx="3832200" cy="164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700">
                <a:latin typeface="Cambria"/>
                <a:ea typeface="Cambria"/>
                <a:cs typeface="Cambria"/>
                <a:sym typeface="Cambria"/>
              </a:rPr>
              <a:t>Ahora deberás pensar en formas alternativas: sinónimos y los términos equivalentes en otras lenguas, términos más genéricos o más específicos, para que los puedas utilizar a la hora de buscar información</a:t>
            </a:r>
            <a:endParaRPr sz="17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54" name="Google Shape;154;p19"/>
          <p:cNvSpPr txBox="1"/>
          <p:nvPr/>
        </p:nvSpPr>
        <p:spPr>
          <a:xfrm>
            <a:off x="4404450" y="1094450"/>
            <a:ext cx="3832200" cy="164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b="1">
                <a:latin typeface="Franklin Gothic"/>
                <a:ea typeface="Franklin Gothic"/>
                <a:cs typeface="Franklin Gothic"/>
                <a:sym typeface="Franklin Gothic"/>
              </a:rPr>
              <a:t>JÓVENES</a:t>
            </a: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>: adolescentes, chico/a,...</a:t>
            </a:r>
            <a:br>
              <a:rPr lang="es"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" b="1">
                <a:latin typeface="Franklin Gothic"/>
                <a:ea typeface="Franklin Gothic"/>
                <a:cs typeface="Franklin Gothic"/>
                <a:sym typeface="Franklin Gothic"/>
              </a:rPr>
              <a:t>CATALANES</a:t>
            </a: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>: Cataluña, Barcelona,...</a:t>
            </a:r>
            <a:br>
              <a:rPr lang="es"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" b="1">
                <a:latin typeface="Franklin Gothic"/>
                <a:ea typeface="Franklin Gothic"/>
                <a:cs typeface="Franklin Gothic"/>
                <a:sym typeface="Franklin Gothic"/>
              </a:rPr>
              <a:t>TELEFONÍA MÓVIL</a:t>
            </a: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>: móviles, teléfono móvil,...</a:t>
            </a:r>
            <a:br>
              <a:rPr lang="es"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" b="1">
                <a:latin typeface="Franklin Gothic"/>
                <a:ea typeface="Franklin Gothic"/>
                <a:cs typeface="Franklin Gothic"/>
                <a:sym typeface="Franklin Gothic"/>
              </a:rPr>
              <a:t>EDUCACIÓN</a:t>
            </a: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>: enseñanza, aulas,...</a:t>
            </a:r>
            <a:endParaRPr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55" name="Google Shape;15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1650" y="2685775"/>
            <a:ext cx="2884514" cy="1569350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19"/>
          <p:cNvSpPr txBox="1"/>
          <p:nvPr/>
        </p:nvSpPr>
        <p:spPr>
          <a:xfrm>
            <a:off x="410775" y="4208350"/>
            <a:ext cx="6572100" cy="66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Consulta la guía de </a:t>
            </a:r>
            <a:r>
              <a:rPr lang="es" sz="1800" b="1" u="sng">
                <a:solidFill>
                  <a:srgbClr val="65C1B0"/>
                </a:solidFill>
                <a:latin typeface="Franklin Gothic"/>
                <a:ea typeface="Franklin Gothic"/>
                <a:cs typeface="Franklin Gothic"/>
                <a:sym typeface="Franklin Gothic"/>
                <a:hlinkClick r:id="rId5"/>
              </a:rPr>
              <a:t>Diccionarios-e</a:t>
            </a:r>
            <a:r>
              <a:rPr lang="es" sz="1800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para encontrar las palabras clave en otros idiomas </a:t>
            </a:r>
            <a:r>
              <a:rPr lang="es" sz="1800" b="1">
                <a:solidFill>
                  <a:srgbClr val="FFFF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[a personalizar por cada institución]</a:t>
            </a:r>
            <a:endParaRPr b="1">
              <a:solidFill>
                <a:srgbClr val="FFFF00"/>
              </a:solidFill>
            </a:endParaRPr>
          </a:p>
        </p:txBody>
      </p:sp>
      <p:sp>
        <p:nvSpPr>
          <p:cNvPr id="157" name="Google Shape;157;p19"/>
          <p:cNvSpPr txBox="1"/>
          <p:nvPr/>
        </p:nvSpPr>
        <p:spPr>
          <a:xfrm>
            <a:off x="6852775" y="2638025"/>
            <a:ext cx="1942800" cy="170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Sobretodo es importante que busques las </a:t>
            </a:r>
            <a:r>
              <a:rPr lang="es" b="1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palabras clave en inglés</a:t>
            </a:r>
            <a:r>
              <a:rPr lang="es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, tendràs que hacer búsqueda en bases de datos en este idioma</a:t>
            </a:r>
            <a:endParaRPr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889</Words>
  <Application>Microsoft Office PowerPoint</Application>
  <PresentationFormat>Presentación en pantalla (16:9)</PresentationFormat>
  <Paragraphs>102</Paragraphs>
  <Slides>15</Slides>
  <Notes>13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3" baseType="lpstr">
      <vt:lpstr>Franklin Gothic</vt:lpstr>
      <vt:lpstr>Cambria</vt:lpstr>
      <vt:lpstr>Arial</vt:lpstr>
      <vt:lpstr>Bliss Pro</vt:lpstr>
      <vt:lpstr>Calibri</vt:lpstr>
      <vt:lpstr>Verdana</vt:lpstr>
      <vt:lpstr>Candara</vt:lpstr>
      <vt:lpstr>Simple Light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Garbiñe Ustarroz</dc:creator>
  <cp:lastModifiedBy>Garbiñe Ustarroz</cp:lastModifiedBy>
  <cp:revision>15</cp:revision>
  <cp:lastPrinted>2019-07-10T08:38:15Z</cp:lastPrinted>
  <dcterms:modified xsi:type="dcterms:W3CDTF">2019-07-18T13:32:31Z</dcterms:modified>
</cp:coreProperties>
</file>