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73" r:id="rId2"/>
    <p:sldId id="272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5143500" type="screen16x9"/>
  <p:notesSz cx="7099300" cy="10234613"/>
  <p:embeddedFontLst>
    <p:embeddedFont>
      <p:font typeface="Franklin Gothic" panose="020B0604020202020204" charset="0"/>
      <p:bold r:id="rId18"/>
    </p:embeddedFont>
    <p:embeddedFont>
      <p:font typeface="Cambria" panose="02040503050406030204" pitchFamily="18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Candara" panose="020E050203030302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7DAF"/>
    <a:srgbClr val="EDEAE8"/>
    <a:srgbClr val="B0AFAE"/>
    <a:srgbClr val="E2E2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B197B43-977C-487C-8060-5FF21C270639}">
  <a:tblStyle styleId="{0B197B43-977C-487C-8060-5FF21C2706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600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4" tIns="99024" rIns="99024" bIns="99024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04f3d141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04f3d141c_0_39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04f3d141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04f3d141c_0_43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04f3d14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04f3d141c_0_47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04f3d141c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04f3d141c_0_51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04f3d141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04f3d141c_0_9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1e6689f3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1e6689f37_0_0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04f3d141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04f3d141c_0_15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04f3d141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04f3d141c_0_19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04f3d141c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04f3d141c_0_23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04f3d141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04f3d141c_0_27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04f3d141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04f3d141c_0_31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04f3d141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21488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04f3d141c_0_35:notes"/>
          <p:cNvSpPr txBox="1">
            <a:spLocks noGrp="1"/>
          </p:cNvSpPr>
          <p:nvPr>
            <p:ph type="body" idx="1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spcFirstLastPara="1" wrap="square" lIns="99024" tIns="99024" rIns="99024" bIns="9902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9206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utorialsbibtic.upf.edu/treball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uiesbibtic.upf.edu/cercadors/tecniques_cerc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guiesbibtic.upf.edu/diccionaris" TargetMode="Externa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1.1. Navegación, búsqueda y filtrado de información, datos y contenidos digitales: 1. Definición y contextualización del tema</a:t>
            </a:r>
            <a:endParaRPr lang="es-ES" sz="1100" b="1" dirty="0">
              <a:solidFill>
                <a:srgbClr val="E01F1D"/>
              </a:solidFill>
              <a:latin typeface="Bliss Pro" panose="02000506050000020004" pitchFamily="50" charset="0"/>
              <a:ea typeface="Candara" panose="020E0502030303020204" pitchFamily="34" charset="0"/>
              <a:cs typeface="Candara" panose="020E0502030303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480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/>
          <p:nvPr/>
        </p:nvSpPr>
        <p:spPr>
          <a:xfrm>
            <a:off x="8900" y="0"/>
            <a:ext cx="48393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0"/>
          <p:cNvSpPr txBox="1"/>
          <p:nvPr/>
        </p:nvSpPr>
        <p:spPr>
          <a:xfrm>
            <a:off x="686250" y="151525"/>
            <a:ext cx="3954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PON A PRUEBA TU ESTRATEGIA DE BÚSQUEDA</a:t>
            </a:r>
            <a:endParaRPr sz="24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64" name="Google Shape;16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324" y="170588"/>
            <a:ext cx="661644" cy="66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0"/>
          <p:cNvSpPr txBox="1"/>
          <p:nvPr/>
        </p:nvSpPr>
        <p:spPr>
          <a:xfrm>
            <a:off x="619575" y="1097275"/>
            <a:ext cx="7864800" cy="21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Busca una o más fuentes de información general y especializada para documentarte: esto te servirá para comprender el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contexto de tu tema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 y conocer el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estado actual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 de lo que se sabe.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Para encontrar la información más relevante tendrás que preparar una buena estratégia de búsqueda, combinando los diferentes términos que hayas identificado previamente con los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operadores booleanos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. </a:t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Selecciona el tipo de búsqueda: simple o avanzada, y utiliza los filtros para acotar los resultados. La mayoría de los buscadores y bases de datos ofrecen estas opciones de búsqueda.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6" name="Google Shape;166;p20"/>
          <p:cNvSpPr/>
          <p:nvPr/>
        </p:nvSpPr>
        <p:spPr>
          <a:xfrm>
            <a:off x="422900" y="12388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0"/>
          <p:cNvSpPr/>
          <p:nvPr/>
        </p:nvSpPr>
        <p:spPr>
          <a:xfrm>
            <a:off x="422900" y="1862450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0"/>
          <p:cNvSpPr/>
          <p:nvPr/>
        </p:nvSpPr>
        <p:spPr>
          <a:xfrm>
            <a:off x="422900" y="27088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7875" y="3120400"/>
            <a:ext cx="3954300" cy="980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0"/>
          <p:cNvSpPr/>
          <p:nvPr/>
        </p:nvSpPr>
        <p:spPr>
          <a:xfrm>
            <a:off x="817725" y="4166050"/>
            <a:ext cx="74685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829E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533850" y="3919625"/>
            <a:ext cx="7864800" cy="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Franklin Gothic"/>
                <a:ea typeface="Franklin Gothic"/>
                <a:cs typeface="Franklin Gothic"/>
                <a:sym typeface="Franklin Gothic"/>
              </a:rPr>
              <a:t>¿Quieres aprender más? 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¡Te explicamos algunos consejos para sacar más partido de tus búsquedas de información!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72" name="Google Shape;17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11420">
            <a:off x="7877971" y="3541470"/>
            <a:ext cx="478455" cy="925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1"/>
          <p:cNvSpPr txBox="1"/>
          <p:nvPr/>
        </p:nvSpPr>
        <p:spPr>
          <a:xfrm>
            <a:off x="44550" y="49575"/>
            <a:ext cx="39837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CONSEJOS DE BÚSQUEDA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79" name="Google Shape;17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7200" y="49575"/>
            <a:ext cx="2202000" cy="2066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1"/>
          <p:cNvSpPr txBox="1"/>
          <p:nvPr/>
        </p:nvSpPr>
        <p:spPr>
          <a:xfrm>
            <a:off x="588200" y="1203150"/>
            <a:ext cx="5891100" cy="12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latin typeface="Cambria"/>
                <a:ea typeface="Cambria"/>
                <a:cs typeface="Cambria"/>
                <a:sym typeface="Cambria"/>
              </a:rPr>
              <a:t>Muchas veces necesitarás utilizar más de un término para buscar información sobre un tema en las bases de datos. Para poder combinar dos o más términos de búsqueda, puedes utilizar los </a:t>
            </a:r>
            <a:r>
              <a:rPr lang="es" sz="1500" b="1">
                <a:latin typeface="Cambria"/>
                <a:ea typeface="Cambria"/>
                <a:cs typeface="Cambria"/>
                <a:sym typeface="Cambria"/>
              </a:rPr>
              <a:t>operadores booleanos</a:t>
            </a:r>
            <a:r>
              <a:rPr lang="es" sz="1500">
                <a:latin typeface="Cambria"/>
                <a:ea typeface="Cambria"/>
                <a:cs typeface="Cambria"/>
                <a:sym typeface="Cambria"/>
              </a:rPr>
              <a:t>. </a:t>
            </a:r>
            <a:endParaRPr sz="15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81" name="Google Shape;18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84265" y="2205275"/>
            <a:ext cx="1864597" cy="996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8476" y="3079371"/>
            <a:ext cx="1816167" cy="970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84262" y="3968144"/>
            <a:ext cx="1864597" cy="996882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1"/>
          <p:cNvSpPr txBox="1"/>
          <p:nvPr/>
        </p:nvSpPr>
        <p:spPr>
          <a:xfrm>
            <a:off x="1050513" y="2498813"/>
            <a:ext cx="7218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Franklin Gothic"/>
                <a:ea typeface="Franklin Gothic"/>
                <a:cs typeface="Franklin Gothic"/>
                <a:sym typeface="Franklin Gothic"/>
              </a:rPr>
              <a:t>AND</a:t>
            </a:r>
            <a:endParaRPr sz="18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5" name="Google Shape;185;p21"/>
          <p:cNvSpPr txBox="1"/>
          <p:nvPr/>
        </p:nvSpPr>
        <p:spPr>
          <a:xfrm>
            <a:off x="1050513" y="3359950"/>
            <a:ext cx="7218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Franklin Gothic"/>
                <a:ea typeface="Franklin Gothic"/>
                <a:cs typeface="Franklin Gothic"/>
                <a:sym typeface="Franklin Gothic"/>
              </a:rPr>
              <a:t>OR</a:t>
            </a:r>
            <a:endParaRPr sz="18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1050513" y="4261675"/>
            <a:ext cx="7218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Franklin Gothic"/>
                <a:ea typeface="Franklin Gothic"/>
                <a:cs typeface="Franklin Gothic"/>
                <a:sym typeface="Franklin Gothic"/>
              </a:rPr>
              <a:t>NOT</a:t>
            </a:r>
            <a:endParaRPr sz="18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7" name="Google Shape;187;p21"/>
          <p:cNvSpPr txBox="1"/>
          <p:nvPr/>
        </p:nvSpPr>
        <p:spPr>
          <a:xfrm>
            <a:off x="3851188" y="2334113"/>
            <a:ext cx="4242300" cy="7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Franklin Gothic"/>
                <a:ea typeface="Franklin Gothic"/>
                <a:cs typeface="Franklin Gothic"/>
                <a:sym typeface="Franklin Gothic"/>
              </a:rPr>
              <a:t>Con esta búsqueda obtendrás menos resultados, pero más concretos. Los documentos que recuperes tendrán los dos términos.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8" name="Google Shape;188;p21"/>
          <p:cNvSpPr txBox="1"/>
          <p:nvPr/>
        </p:nvSpPr>
        <p:spPr>
          <a:xfrm>
            <a:off x="3851188" y="3195250"/>
            <a:ext cx="4242300" cy="7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Franklin Gothic"/>
                <a:ea typeface="Franklin Gothic"/>
                <a:cs typeface="Franklin Gothic"/>
                <a:sym typeface="Franklin Gothic"/>
              </a:rPr>
              <a:t>Este operador amplía la búsqueda (más resultados). Los documentos que recuperes tendrán como mínimo uno de los dos términos. Sirve para combinar sinónimos.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9" name="Google Shape;189;p21"/>
          <p:cNvSpPr txBox="1"/>
          <p:nvPr/>
        </p:nvSpPr>
        <p:spPr>
          <a:xfrm>
            <a:off x="3851188" y="4179322"/>
            <a:ext cx="42423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Franklin Gothic"/>
                <a:ea typeface="Franklin Gothic"/>
                <a:cs typeface="Franklin Gothic"/>
                <a:sym typeface="Franklin Gothic"/>
              </a:rPr>
              <a:t>Con este operador excluiréis resultados de las búsqueda. Los documentos que recuperes tendrán un término pero no el otro.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2"/>
          <p:cNvSpPr txBox="1"/>
          <p:nvPr/>
        </p:nvSpPr>
        <p:spPr>
          <a:xfrm>
            <a:off x="44600" y="-50250"/>
            <a:ext cx="49551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MÁS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CONSEJOS DE BÚSQUEDA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486150" y="1091300"/>
            <a:ext cx="5169000" cy="11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latin typeface="Cambria"/>
                <a:ea typeface="Cambria"/>
                <a:cs typeface="Cambria"/>
                <a:sym typeface="Cambria"/>
              </a:rPr>
              <a:t>A parte de los operadores booleanos, la mayoría de buscadores y bases de datos permiten utilizar funciones y símbolos para sacar más partido a las búsquedas.</a:t>
            </a:r>
            <a:endParaRPr sz="15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sz="1500">
                <a:latin typeface="Cambria"/>
                <a:ea typeface="Cambria"/>
                <a:cs typeface="Cambria"/>
                <a:sym typeface="Cambria"/>
              </a:rPr>
              <a:t>Estos son los más utilizados:</a:t>
            </a:r>
            <a:endParaRPr sz="1500"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197" name="Google Shape;197;p22"/>
          <p:cNvGraphicFramePr/>
          <p:nvPr/>
        </p:nvGraphicFramePr>
        <p:xfrm>
          <a:off x="486150" y="2350275"/>
          <a:ext cx="8246025" cy="2473900"/>
        </p:xfrm>
        <a:graphic>
          <a:graphicData uri="http://schemas.openxmlformats.org/drawingml/2006/table">
            <a:tbl>
              <a:tblPr>
                <a:noFill/>
                <a:tableStyleId>{0B197B43-977C-487C-8060-5FF21C270639}</a:tableStyleId>
              </a:tblPr>
              <a:tblGrid>
                <a:gridCol w="1481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1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2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50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“…”</a:t>
                      </a:r>
                      <a:endParaRPr sz="50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FRASE EXACTA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recuperar palabras compuestas o frases exactas, escríbelas entre comillas en la casilla de búsqueda: “</a:t>
                      </a:r>
                      <a:r>
                        <a:rPr lang="es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anatomía humana</a:t>
                      </a: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”.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91440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Si no utilizas las comillas, recuperarás las palabras separadas, anatomía por un lado y  humana por el otro y obtendrás muchos resultados que no te serán útiles. </a:t>
                      </a:r>
                      <a:endParaRPr sz="1100"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5500"/>
                        <a:t>*</a:t>
                      </a:r>
                      <a:endParaRPr sz="5500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TRUNCAMIENTO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recuperar todas las terminaciones posibles de una palabra: </a:t>
                      </a:r>
                      <a:r>
                        <a:rPr lang="es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Empres</a:t>
                      </a:r>
                      <a:r>
                        <a:rPr lang="es"/>
                        <a:t>*</a:t>
                      </a:r>
                      <a:endParaRPr/>
                    </a:p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Recupera </a:t>
                      </a:r>
                      <a:r>
                        <a:rPr lang="es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empresa</a:t>
                      </a: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, </a:t>
                      </a:r>
                      <a:r>
                        <a:rPr lang="es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empresarial</a:t>
                      </a: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, </a:t>
                      </a:r>
                      <a:r>
                        <a:rPr lang="es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empresario</a:t>
                      </a: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, etc.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98" name="Google Shape;19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7550" y="76200"/>
            <a:ext cx="3184050" cy="2141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3"/>
          <p:cNvSpPr txBox="1"/>
          <p:nvPr/>
        </p:nvSpPr>
        <p:spPr>
          <a:xfrm>
            <a:off x="-712900" y="129675"/>
            <a:ext cx="4741200" cy="11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¿NO HAS OBTENIDO LOS RESULTADOS ESPERADOS?</a:t>
            </a:r>
            <a:b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4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205" name="Google Shape;205;p23"/>
          <p:cNvGraphicFramePr/>
          <p:nvPr/>
        </p:nvGraphicFramePr>
        <p:xfrm>
          <a:off x="497963" y="1189000"/>
          <a:ext cx="7769300" cy="3901380"/>
        </p:xfrm>
        <a:graphic>
          <a:graphicData uri="http://schemas.openxmlformats.org/drawingml/2006/table">
            <a:tbl>
              <a:tblPr>
                <a:noFill/>
                <a:tableStyleId>{0B197B43-977C-487C-8060-5FF21C270639}</a:tableStyleId>
              </a:tblPr>
              <a:tblGrid>
                <a:gridCol w="258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4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800" b="1">
                          <a:solidFill>
                            <a:schemeClr val="lt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¿MUCHOS  RESULTADOS?</a:t>
                      </a:r>
                      <a:endParaRPr sz="1800" b="1">
                        <a:solidFill>
                          <a:schemeClr val="lt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800" b="1">
                          <a:solidFill>
                            <a:schemeClr val="lt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¿POCOS  RESULTADOS?</a:t>
                      </a:r>
                      <a:endParaRPr sz="1800" b="1">
                        <a:solidFill>
                          <a:schemeClr val="lt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800" b="1">
                          <a:solidFill>
                            <a:schemeClr val="lt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OTROS CONSEJOS</a:t>
                      </a:r>
                      <a:endParaRPr sz="1800" b="1">
                        <a:solidFill>
                          <a:schemeClr val="lt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Añade más conceptos relevantes y combinalos con AND.</a:t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/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Elimina los truncamientos (*).</a:t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/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Busca en campos más específicos (por ejemplo, limita solo en el título).</a:t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/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Utiliza los filtros propios de cada base de datos o buscador para limitar por fecha, idioma, etc.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Añade sinónimos y combinalos con OR..</a:t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/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Utiliza el truncado para encontrar todas las variantes de una misma palabra. </a:t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/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Amplía la búsqueda a campos más generales (por ejemplo a todos o al resumen).</a:t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/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Elimina las palabras clave menos relevantes</a:t>
                      </a:r>
                      <a:r>
                        <a:rPr lang="es"/>
                        <a:t>.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Empieza una búsqueda ámplia y añade términos de manera sucesiva. </a:t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/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Si encuentras un artículo interesante, fíjate en su bibliografía. 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"/>
          <p:cNvSpPr/>
          <p:nvPr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4"/>
          <p:cNvSpPr/>
          <p:nvPr/>
        </p:nvSpPr>
        <p:spPr>
          <a:xfrm>
            <a:off x="1359150" y="1711025"/>
            <a:ext cx="6425700" cy="24783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4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3" name="Google Shape;213;p24"/>
          <p:cNvSpPr txBox="1"/>
          <p:nvPr/>
        </p:nvSpPr>
        <p:spPr>
          <a:xfrm>
            <a:off x="1506150" y="1866300"/>
            <a:ext cx="6131700" cy="20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Echa un vistazo a los apartados Tema y Contexto del tutorial </a:t>
            </a:r>
            <a:r>
              <a:rPr lang="es" sz="1800" b="1" u="sng">
                <a:latin typeface="Cambria"/>
                <a:ea typeface="Cambria"/>
                <a:cs typeface="Cambria"/>
                <a:sym typeface="Cambria"/>
                <a:hlinkClick r:id="rId3"/>
              </a:rPr>
              <a:t>Com elaborar un treball acadèmic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la página </a:t>
            </a:r>
            <a:r>
              <a:rPr lang="es" sz="1800" b="1" u="sng">
                <a:latin typeface="Cambria"/>
                <a:ea typeface="Cambria"/>
                <a:cs typeface="Cambria"/>
                <a:sym typeface="Cambria"/>
                <a:hlinkClick r:id="rId4"/>
              </a:rPr>
              <a:t>Técnicas de búsqueda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de la guía Buscadores.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5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5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0" name="Google Shape;22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1.1. Navegación, búsqueda y filtrado de información, datos y contenidos digitales: 1. Definición y contextualización del tema</a:t>
            </a:r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9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DEFINICIÓN Y CONTEXTUALIZACIÓN DEL TEMA</a:t>
            </a:r>
            <a:endParaRPr sz="3000" b="1">
              <a:solidFill>
                <a:srgbClr val="2B726D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Navegación, búsqueda y filtrado de la información, datos y contenidos digitales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Identificar las palabras clave más apropiadas para encontrar información sobre el tema de tu trabajo.</a:t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Conocer trucos para contextualizar el tema de tu trabajo.</a:t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Aprender  a mejorar los resultados de tu búsqueda. 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375550"/>
            <a:ext cx="3064025" cy="190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1506200" y="1263875"/>
            <a:ext cx="6176100" cy="31509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720075" y="1384525"/>
            <a:ext cx="57930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Define el tema del trabajo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Identifica las palabras clave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Piensa en sinónimos y términos alternativos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Pon a prueba la estrategia de búsqueda 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Consejos de búsqueda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1935725" y="15855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1935725" y="19874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1935725" y="23892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1935725" y="2791913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1935725" y="31929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1935725" y="35940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6"/>
          <p:cNvSpPr txBox="1"/>
          <p:nvPr/>
        </p:nvSpPr>
        <p:spPr>
          <a:xfrm>
            <a:off x="44550" y="38725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EL TEMA DEL TRABAJO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3550" y="130675"/>
            <a:ext cx="2551925" cy="25519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/>
        </p:nvSpPr>
        <p:spPr>
          <a:xfrm>
            <a:off x="394375" y="1299400"/>
            <a:ext cx="6194100" cy="18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El tema del trabajo se tiene que poder reducir a una frase.</a:t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Piensa en algunas preguntas que tu trabajo pueda contestar.</a:t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Una vez hayas elegido un tema: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8900" y="3315350"/>
            <a:ext cx="7026925" cy="1647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16"/>
          <p:cNvGrpSpPr/>
          <p:nvPr/>
        </p:nvGrpSpPr>
        <p:grpSpPr>
          <a:xfrm>
            <a:off x="1637163" y="3314024"/>
            <a:ext cx="6447600" cy="1623401"/>
            <a:chOff x="1639875" y="3315349"/>
            <a:chExt cx="6447600" cy="1623401"/>
          </a:xfrm>
        </p:grpSpPr>
        <p:sp>
          <p:nvSpPr>
            <p:cNvPr id="95" name="Google Shape;95;p16"/>
            <p:cNvSpPr txBox="1"/>
            <p:nvPr/>
          </p:nvSpPr>
          <p:spPr>
            <a:xfrm>
              <a:off x="1639875" y="3958350"/>
              <a:ext cx="1506300" cy="98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/>
                <a:t>Identifica los conceptos más importantes, las </a:t>
              </a:r>
              <a:r>
                <a:rPr lang="es" b="1"/>
                <a:t>palabras clave.</a:t>
              </a:r>
              <a:endParaRPr b="1"/>
            </a:p>
          </p:txBody>
        </p:sp>
        <p:sp>
          <p:nvSpPr>
            <p:cNvPr id="96" name="Google Shape;96;p16"/>
            <p:cNvSpPr txBox="1"/>
            <p:nvPr/>
          </p:nvSpPr>
          <p:spPr>
            <a:xfrm>
              <a:off x="3846625" y="3958350"/>
              <a:ext cx="1934100" cy="6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/>
                <a:t>Piensa en </a:t>
              </a:r>
              <a:r>
                <a:rPr lang="es" b="1"/>
                <a:t>sinónimos</a:t>
              </a:r>
              <a:r>
                <a:rPr lang="es"/>
                <a:t> y términos alternativos.</a:t>
              </a:r>
              <a:endParaRPr b="1"/>
            </a:p>
          </p:txBody>
        </p:sp>
        <p:sp>
          <p:nvSpPr>
            <p:cNvPr id="97" name="Google Shape;97;p16"/>
            <p:cNvSpPr txBox="1"/>
            <p:nvPr/>
          </p:nvSpPr>
          <p:spPr>
            <a:xfrm>
              <a:off x="5850975" y="3904875"/>
              <a:ext cx="2236500" cy="98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/>
                <a:t>Pon a prueba tu </a:t>
              </a:r>
              <a:r>
                <a:rPr lang="es" b="1"/>
                <a:t>estrategia de búsqueda </a:t>
              </a:r>
              <a:r>
                <a:rPr lang="es"/>
                <a:t>utilizando los conceptos clave identificados. </a:t>
              </a:r>
              <a:endParaRPr b="1"/>
            </a:p>
          </p:txBody>
        </p:sp>
        <p:pic>
          <p:nvPicPr>
            <p:cNvPr id="98" name="Google Shape;98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43825" y="3315349"/>
              <a:ext cx="709193" cy="7154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351620" y="3315349"/>
              <a:ext cx="709193" cy="7154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81182" y="3315356"/>
              <a:ext cx="709193" cy="71544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 txBox="1"/>
          <p:nvPr/>
        </p:nvSpPr>
        <p:spPr>
          <a:xfrm>
            <a:off x="873500" y="151525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IDENTIFICA</a:t>
            </a:r>
            <a:b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LAS PALABRAS CLAVE</a:t>
            </a:r>
            <a:endParaRPr sz="24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7" name="Google Shape;107;p17"/>
          <p:cNvSpPr/>
          <p:nvPr/>
        </p:nvSpPr>
        <p:spPr>
          <a:xfrm>
            <a:off x="-8850" y="1835975"/>
            <a:ext cx="9161700" cy="7845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7"/>
          <p:cNvSpPr txBox="1"/>
          <p:nvPr/>
        </p:nvSpPr>
        <p:spPr>
          <a:xfrm>
            <a:off x="771975" y="1835975"/>
            <a:ext cx="78996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¿Qué uso hacen </a:t>
            </a:r>
            <a:r>
              <a:rPr lang="es" sz="1800" b="1" u="sng">
                <a:latin typeface="Franklin Gothic"/>
                <a:ea typeface="Franklin Gothic"/>
                <a:cs typeface="Franklin Gothic"/>
                <a:sym typeface="Franklin Gothic"/>
              </a:rPr>
              <a:t>actualmente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los </a:t>
            </a:r>
            <a:r>
              <a:rPr lang="es" sz="1800" b="1" u="sng">
                <a:latin typeface="Franklin Gothic"/>
                <a:ea typeface="Franklin Gothic"/>
                <a:cs typeface="Franklin Gothic"/>
                <a:sym typeface="Franklin Gothic"/>
              </a:rPr>
              <a:t>jóvenes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catalanes de los </a:t>
            </a:r>
            <a:r>
              <a:rPr lang="es" sz="1800" b="1" u="sng">
                <a:latin typeface="Franklin Gothic"/>
                <a:ea typeface="Franklin Gothic"/>
                <a:cs typeface="Franklin Gothic"/>
                <a:sym typeface="Franklin Gothic"/>
              </a:rPr>
              <a:t>aparatos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de </a:t>
            </a:r>
            <a:r>
              <a:rPr lang="es" sz="1800" b="1" u="sng">
                <a:latin typeface="Franklin Gothic"/>
                <a:ea typeface="Franklin Gothic"/>
                <a:cs typeface="Franklin Gothic"/>
                <a:sym typeface="Franklin Gothic"/>
              </a:rPr>
              <a:t>telefonía móvil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y qué </a:t>
            </a:r>
            <a:r>
              <a:rPr lang="es" sz="1800" b="1" u="sng">
                <a:latin typeface="Franklin Gothic"/>
                <a:ea typeface="Franklin Gothic"/>
                <a:cs typeface="Franklin Gothic"/>
                <a:sym typeface="Franklin Gothic"/>
              </a:rPr>
              <a:t>repercusión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tiene en la </a:t>
            </a:r>
            <a:r>
              <a:rPr lang="es" sz="1800" b="1" u="sng">
                <a:latin typeface="Franklin Gothic"/>
                <a:ea typeface="Franklin Gothic"/>
                <a:cs typeface="Franklin Gothic"/>
                <a:sym typeface="Franklin Gothic"/>
              </a:rPr>
              <a:t>educación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?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837750" y="1261850"/>
            <a:ext cx="7468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Imagina</a:t>
            </a:r>
            <a:r>
              <a:rPr lang="es" sz="1500"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que éste es el tema de tu trabajo, sabrías identificar las palabras clave?  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0" name="Google Shape;110;p17"/>
          <p:cNvSpPr/>
          <p:nvPr/>
        </p:nvSpPr>
        <p:spPr>
          <a:xfrm>
            <a:off x="1606450" y="2756100"/>
            <a:ext cx="5728500" cy="8454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1606450" y="2786550"/>
            <a:ext cx="5608200" cy="7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Recuerda que estos términos de búsqueda los utilizarás para buscar información en el catálogo de la biblioteca, buscadores, bases de datos, etc. </a:t>
            </a:r>
            <a:r>
              <a:rPr lang="es"/>
              <a:t/>
            </a:r>
            <a:br>
              <a:rPr lang="es"/>
            </a:b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508000" y="3689675"/>
            <a:ext cx="7798200" cy="12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Todos los conceptos subrayados  parecen importantes, ¿verdad? ¿Crees que los puedes utilizar como palabras clave para las estrategias de búsqueda? 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¡Compruébalo en la página siguiente!</a:t>
            </a:r>
            <a:endParaRPr sz="18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331" y="178053"/>
            <a:ext cx="661644" cy="66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Google Shape;118;p18"/>
          <p:cNvGraphicFramePr/>
          <p:nvPr/>
        </p:nvGraphicFramePr>
        <p:xfrm>
          <a:off x="776100" y="1156100"/>
          <a:ext cx="7626675" cy="3723125"/>
        </p:xfrm>
        <a:graphic>
          <a:graphicData uri="http://schemas.openxmlformats.org/drawingml/2006/table">
            <a:tbl>
              <a:tblPr>
                <a:noFill/>
                <a:tableStyleId>{0B197B43-977C-487C-8060-5FF21C270639}</a:tableStyleId>
              </a:tblPr>
              <a:tblGrid>
                <a:gridCol w="762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1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9" name="Google Shape;119;p1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8"/>
          <p:cNvSpPr/>
          <p:nvPr/>
        </p:nvSpPr>
        <p:spPr>
          <a:xfrm>
            <a:off x="1256700" y="62375"/>
            <a:ext cx="7076700" cy="8556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8"/>
          <p:cNvSpPr txBox="1"/>
          <p:nvPr/>
        </p:nvSpPr>
        <p:spPr>
          <a:xfrm>
            <a:off x="1256701" y="62375"/>
            <a:ext cx="700500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b="1"/>
              <a:t>¿QUÉ USO HACEN ACTUALMENTE LOS JÓVENES CATALANES DE LOS APARATOS DE TELEFONÍA MÓVIL Y QUÉ REPERCUSIÓN TIENE EN LA EDUCACIÓN? </a:t>
            </a:r>
            <a:endParaRPr sz="1500" b="1"/>
          </a:p>
        </p:txBody>
      </p:sp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331" y="178053"/>
            <a:ext cx="661644" cy="66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 txBox="1"/>
          <p:nvPr/>
        </p:nvSpPr>
        <p:spPr>
          <a:xfrm>
            <a:off x="3057650" y="11042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No es un buen término de búsqueda.  Si quieres encontrar la información más actual tienes que filtrar los resultados de búsqueda cronológicamente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3057650" y="16430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Define con quien tiene relación la información que queréis buscar, por lo tanto, es una palabra a utilizar. 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3057650" y="21776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Este término clave contextualiza geográficamente el tema de tu trabajo.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3057650" y="27164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No es una buena palabra clave.Tendrás suficiente buscando por telefonía móvil o teléfonos móviles. 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3057650" y="32510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Es una de las ideas más importantes de tu trabajo, por lo tanto tendrás que utilizar este término. 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3057650" y="3789850"/>
            <a:ext cx="54099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No es un buen término de búsqueda. Podrás saber más sobre la repercusión de este tema cuando consultes la información más relevante que encuentres.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9" name="Google Shape;129;p18"/>
          <p:cNvSpPr txBox="1"/>
          <p:nvPr/>
        </p:nvSpPr>
        <p:spPr>
          <a:xfrm>
            <a:off x="3057650" y="4324450"/>
            <a:ext cx="54099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Es la otra idea importante de tu trabajo, por lo tanto un buen concepto a utilizar en tu búsqueda de información. 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0" name="Google Shape;130;p18"/>
          <p:cNvSpPr txBox="1"/>
          <p:nvPr/>
        </p:nvSpPr>
        <p:spPr>
          <a:xfrm>
            <a:off x="676450" y="121120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ACTUALMENTE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676450" y="175982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JÓVENES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2" name="Google Shape;132;p18"/>
          <p:cNvSpPr txBox="1"/>
          <p:nvPr/>
        </p:nvSpPr>
        <p:spPr>
          <a:xfrm>
            <a:off x="676450" y="2297038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CATALANES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676450" y="280967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APARATOS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676450" y="335095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TELEFONÍA MÓVIL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676450" y="389222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REPERCUSIÓN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676450" y="443350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EDUCACIÓN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37" name="Google Shape;13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6357" y="1190910"/>
            <a:ext cx="463578" cy="46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6362" y="1719238"/>
            <a:ext cx="463578" cy="46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6362" y="2253625"/>
            <a:ext cx="463578" cy="46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6357" y="2783372"/>
            <a:ext cx="463578" cy="46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6362" y="3313113"/>
            <a:ext cx="463578" cy="46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6357" y="3847522"/>
            <a:ext cx="463578" cy="46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6362" y="4381938"/>
            <a:ext cx="463578" cy="467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/>
          <p:nvPr/>
        </p:nvSpPr>
        <p:spPr>
          <a:xfrm>
            <a:off x="8900" y="0"/>
            <a:ext cx="44739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9"/>
          <p:cNvSpPr txBox="1"/>
          <p:nvPr/>
        </p:nvSpPr>
        <p:spPr>
          <a:xfrm>
            <a:off x="686250" y="151525"/>
            <a:ext cx="368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PIENSA EN SINÓNIMOS Y TÉRMINOS ALTERNATIVOS</a:t>
            </a:r>
            <a:endParaRPr sz="24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50" name="Google Shape;15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325" y="170602"/>
            <a:ext cx="661644" cy="66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9"/>
          <p:cNvSpPr/>
          <p:nvPr/>
        </p:nvSpPr>
        <p:spPr>
          <a:xfrm>
            <a:off x="-8900" y="4105450"/>
            <a:ext cx="9188700" cy="8733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9"/>
          <p:cNvSpPr/>
          <p:nvPr/>
        </p:nvSpPr>
        <p:spPr>
          <a:xfrm>
            <a:off x="6759125" y="2428150"/>
            <a:ext cx="2183400" cy="21834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9"/>
          <p:cNvSpPr txBox="1"/>
          <p:nvPr/>
        </p:nvSpPr>
        <p:spPr>
          <a:xfrm>
            <a:off x="500875" y="1049875"/>
            <a:ext cx="3832200" cy="16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Ahora deberás pensar en formas alternativas: sinónimos y los términos equivalentes en otras lenguas, términos más genéricos o más específicos, para que los puedas utilizar a la hora de buscar información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4" name="Google Shape;154;p19"/>
          <p:cNvSpPr txBox="1"/>
          <p:nvPr/>
        </p:nvSpPr>
        <p:spPr>
          <a:xfrm>
            <a:off x="4404450" y="1094450"/>
            <a:ext cx="3832200" cy="16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JÓVENES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: adolescentes, chico/a,...</a:t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CATALANES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: Cataluña, Barcelona,...</a:t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TELEFONÍA MÓVIL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: móviles, teléfono móvil,...</a:t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EDUCACIÓN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: enseñanza, aulas,...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55" name="Google Shape;15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650" y="2685775"/>
            <a:ext cx="2884514" cy="156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 txBox="1"/>
          <p:nvPr/>
        </p:nvSpPr>
        <p:spPr>
          <a:xfrm>
            <a:off x="410775" y="4208350"/>
            <a:ext cx="65721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Consulta la guía de </a:t>
            </a:r>
            <a:r>
              <a:rPr lang="es" sz="1800" b="1" u="sng">
                <a:solidFill>
                  <a:srgbClr val="65C1B0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5"/>
              </a:rPr>
              <a:t>Diccionarios-e</a:t>
            </a: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para encontrar las palabras clave en otros idiomas </a:t>
            </a: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6852775" y="2638025"/>
            <a:ext cx="1942800" cy="17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Sobretodo es importante que busques las </a:t>
            </a:r>
            <a:r>
              <a:rPr lang="es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palabras clave en inglés</a:t>
            </a:r>
            <a:r>
              <a:rPr lang="es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tendràs que hacer búsqueda en bases de datos en este idioma</a:t>
            </a: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889</Words>
  <Application>Microsoft Office PowerPoint</Application>
  <PresentationFormat>Presentación en pantalla (16:9)</PresentationFormat>
  <Paragraphs>102</Paragraphs>
  <Slides>15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Franklin Gothic</vt:lpstr>
      <vt:lpstr>Cambria</vt:lpstr>
      <vt:lpstr>Arial</vt:lpstr>
      <vt:lpstr>Bliss Pro</vt:lpstr>
      <vt:lpstr>Calibri</vt:lpstr>
      <vt:lpstr>Verdana</vt:lpstr>
      <vt:lpstr>Candara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15</cp:revision>
  <cp:lastPrinted>2019-07-10T08:38:15Z</cp:lastPrinted>
  <dcterms:modified xsi:type="dcterms:W3CDTF">2019-07-18T13:32:31Z</dcterms:modified>
</cp:coreProperties>
</file>