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7" r:id="rId5"/>
    <p:sldId id="259" r:id="rId6"/>
    <p:sldId id="266" r:id="rId7"/>
    <p:sldId id="267" r:id="rId8"/>
    <p:sldId id="268" r:id="rId9"/>
    <p:sldId id="269" r:id="rId10"/>
    <p:sldId id="272" r:id="rId11"/>
    <p:sldId id="276" r:id="rId12"/>
    <p:sldId id="270" r:id="rId13"/>
    <p:sldId id="277" r:id="rId14"/>
    <p:sldId id="279" r:id="rId15"/>
    <p:sldId id="273" r:id="rId16"/>
    <p:sldId id="280" r:id="rId17"/>
    <p:sldId id="281" r:id="rId18"/>
    <p:sldId id="283" r:id="rId19"/>
    <p:sldId id="271" r:id="rId20"/>
    <p:sldId id="274" r:id="rId21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6300"/>
    <a:srgbClr val="482400"/>
    <a:srgbClr val="0079A4"/>
    <a:srgbClr val="B69428"/>
    <a:srgbClr val="0099CC"/>
    <a:srgbClr val="CBA42C"/>
    <a:srgbClr val="715337"/>
    <a:srgbClr val="CC3300"/>
    <a:srgbClr val="A87C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CE0F5-5AEB-44EF-8815-0405EEBF172A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6098B-278F-4E24-B83C-C38FA1A54BA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6143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461AE30-639B-4202-B791-6380BBBF4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391BA776-7983-4649-B657-1C13F8725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E41FD5A-61CB-47EC-B606-327B72DE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B3275C3-991D-4B75-BEFF-641E1713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3469D50C-58EF-4545-8048-97F121A3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4633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2827BCB-8775-4569-8EA4-E1392897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CFD1A46-7307-4035-92AF-51F9250F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D1E9946-FE6F-44F3-B0E8-49730F9D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E10C1C6-D3EA-488E-B3FB-B4CB7629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6B61099-DBB1-40C3-B0C5-B66172A6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918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9AD066EF-E1A1-4013-9C55-7A38F0D76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E65A7164-3804-4FD8-9A4A-13EA4169A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FD94753-583E-4D26-A14F-2E11C16F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962224C-1161-43E3-8915-9F99CED94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0620D4F-DD57-400F-B501-75312C9C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502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9BF0EF2-15BD-475B-B59B-0F541AE0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A57FA89-CBED-460E-AFC7-5B2A314E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FBC47E8-145A-49F3-AFFF-E7DB2017E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4330796-89A6-4659-B338-F8B48DB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2B3E354-CDCC-492E-A746-C7AA9FD8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823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2D5F35-E338-4046-A40A-D55FE2A0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7D52127-DE17-4C4A-A7BA-0B384D123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1A7692A-2C87-47F0-A73C-C178EF74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F8ED04A-0BCA-4CC1-AC3A-B13EE5DF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6A07836-D994-4426-9857-6C21BB35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008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9EE3879-495B-4DB2-916A-18B8739C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F1545A5-0B2F-467D-B27A-B1C2446EF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1CA9F9A6-8BDA-4593-BF3C-623828132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5F1352E-D57D-4BC7-86B8-D069E9A2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9E8FBD0-652C-4D22-8AC3-02B3FA8C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872F740-D081-4317-BE42-658EC2C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5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FABCD24-44DB-4454-A18C-CABF0361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D098A6B-9692-49F8-AB4E-4F541D21C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279F29A7-565C-41F9-99EF-36969A054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B289C53E-EC12-4856-B1C9-08B905D1B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139EADE5-3828-43D1-8651-0FEB160F6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E3E7E4B4-21A6-417D-A8EF-37149800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45C9C158-539C-4EB2-9C4F-340588C4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281BD8C8-514B-4FBB-AF9A-2438AA69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443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77E9631-50DF-40A1-B268-DA62C9B7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7BC3132A-2B3A-4DD7-ADA8-F4A5F51A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6EB48FE-86FE-4E84-813C-12AB7BEBB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280B5D3-6B58-46FD-90EF-4272C0F7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357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62FEA1C8-E5A6-4F97-BD4A-2D3856D3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8B58650E-72D7-448C-837D-9A44FD87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1A9F91E-ECBF-40D1-91CF-A7D21A5E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404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B53D589-3589-4FD5-9702-5612CB69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B75FEEB-6B14-446B-A74A-E6BDCF76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E74A7B0F-CB99-4E86-9D13-330C8163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C8E1DE-7C7F-4356-9822-C630B3CC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25D9DB35-AB4E-46BC-B3F5-C68C63AF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A0B5D57F-717A-424A-BC50-5941E404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0739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DB7BA8-D06B-4A44-911E-C9CE76AB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92C73FDC-A88D-4663-8DFC-1F649C798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B304205C-BB5E-4989-AE66-AE8C54AA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264BD7D-6FC1-493B-BEDB-DF77EDF7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A432042-62A1-4419-B14E-A36EDB18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6EDD8488-CCAF-410D-82E0-1634742F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8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3FD5F531-1B5B-4E68-B001-C611185E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BDE94C4-7B3B-4F3C-8044-E13005DF6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A2AE86A-3A1E-4F4D-AEF7-71225444E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135DD-E6A1-4221-A029-AAB7D4C2FA1E}" type="datetimeFigureOut">
              <a:rPr lang="ca-ES" smtClean="0"/>
              <a:t>4/5/2026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B1DED5E-1F4D-45F4-B01A-FC4170EF1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8BFD5C65-84B7-475B-A42E-E8DEC5C91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822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xpobus.us.es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jpg"/><Relationship Id="rId12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expobus.us.es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xpobus.us.es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ChangeAspect="1"/>
          </p:cNvSpPr>
          <p:nvPr/>
        </p:nvSpPr>
        <p:spPr>
          <a:xfrm>
            <a:off x="200459" y="0"/>
            <a:ext cx="13000494" cy="6874011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5" name="Freeform 5"/>
          <p:cNvSpPr/>
          <p:nvPr/>
        </p:nvSpPr>
        <p:spPr>
          <a:xfrm>
            <a:off x="1015793" y="5916102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10" name="TextBox 10"/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pic>
        <p:nvPicPr>
          <p:cNvPr id="16" name="Imatge 15">
            <a:extLst>
              <a:ext uri="{FF2B5EF4-FFF2-40B4-BE49-F238E27FC236}">
                <a16:creationId xmlns:a16="http://schemas.microsoft.com/office/drawing/2014/main" id="{62E77985-F887-26C7-F882-C91BD639F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5717" y="6337611"/>
            <a:ext cx="809555" cy="29060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AE3448A-3C8C-757C-F0CD-874FF97B92F5}"/>
              </a:ext>
            </a:extLst>
          </p:cNvPr>
          <p:cNvSpPr txBox="1"/>
          <p:nvPr/>
        </p:nvSpPr>
        <p:spPr>
          <a:xfrm>
            <a:off x="1014038" y="831718"/>
            <a:ext cx="5522652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V Jornadas de Gestión del Patrimonio Bibliográfico REBIUN</a:t>
            </a:r>
          </a:p>
          <a:p>
            <a:r>
              <a:rPr lang="es-ES" sz="2133" dirty="0">
                <a:solidFill>
                  <a:schemeClr val="bg1">
                    <a:lumMod val="50000"/>
                  </a:schemeClr>
                </a:solidFill>
              </a:rPr>
              <a:t>Universidad de Barcelona, 16-17 de abril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9561A0-F1D3-C6BC-35BE-A232D128C0CB}"/>
              </a:ext>
            </a:extLst>
          </p:cNvPr>
          <p:cNvSpPr txBox="1"/>
          <p:nvPr/>
        </p:nvSpPr>
        <p:spPr>
          <a:xfrm>
            <a:off x="943674" y="3254534"/>
            <a:ext cx="6162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HACIA UNA NUEVA GENERACIÓN DE EXPOSICIONES VIRTUALES EN LA BIBLIOTECA DE LA UNIVERSIDAD DE SEVILLA</a:t>
            </a:r>
          </a:p>
          <a:p>
            <a:endParaRPr lang="es-ES" sz="2400" dirty="0"/>
          </a:p>
          <a:p>
            <a:r>
              <a:rPr lang="es-ES" sz="2400" dirty="0"/>
              <a:t>Jesús Bocanegra Linares</a:t>
            </a:r>
          </a:p>
          <a:p>
            <a:r>
              <a:rPr lang="es-ES" sz="2400" dirty="0"/>
              <a:t>Almudena Iturri Franco</a:t>
            </a:r>
          </a:p>
        </p:txBody>
      </p:sp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2D718784-23E6-CDBB-8810-BF1B02425A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15" y="4791834"/>
            <a:ext cx="2984326" cy="1207258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FC729938-4359-3DAD-E8F6-2CF504BF08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372" y="5731610"/>
            <a:ext cx="2392331" cy="799437"/>
          </a:xfrm>
          <a:prstGeom prst="rect">
            <a:avLst/>
          </a:prstGeom>
        </p:spPr>
      </p:pic>
      <p:sp>
        <p:nvSpPr>
          <p:cNvPr id="12" name="Freeform 3"/>
          <p:cNvSpPr>
            <a:spLocks noChangeAspect="1"/>
          </p:cNvSpPr>
          <p:nvPr/>
        </p:nvSpPr>
        <p:spPr>
          <a:xfrm rot="16200000">
            <a:off x="7166820" y="-528467"/>
            <a:ext cx="5256561" cy="6591299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23764A-04FE-C853-133A-94AAC72AB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663" y="3089910"/>
            <a:ext cx="7482338" cy="37195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5E993E-4FBA-0602-BD9C-66AD35A09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30973" cy="38054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3508CA3-DEBE-18FF-FCA3-87D59CDC83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8" r="31902"/>
          <a:stretch>
            <a:fillRect/>
          </a:stretch>
        </p:blipFill>
        <p:spPr>
          <a:xfrm>
            <a:off x="571500" y="3138456"/>
            <a:ext cx="2693138" cy="3719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Rectángulo 14">
            <a:extLst>
              <a:ext uri="{FF2B5EF4-FFF2-40B4-BE49-F238E27FC236}">
                <a16:creationId xmlns:a16="http://schemas.microsoft.com/office/drawing/2014/main" id="{6B02C813-DCD2-CFCE-145F-32040088A501}"/>
              </a:ext>
            </a:extLst>
          </p:cNvPr>
          <p:cNvSpPr/>
          <p:nvPr/>
        </p:nvSpPr>
        <p:spPr>
          <a:xfrm>
            <a:off x="7871232" y="665015"/>
            <a:ext cx="4080510" cy="2270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b="1" i="1" dirty="0" err="1">
                <a:latin typeface="Candara" panose="020E0502030303020204" pitchFamily="34" charset="0"/>
              </a:rPr>
              <a:t>Builder</a:t>
            </a:r>
            <a:r>
              <a:rPr lang="es-ES" sz="1600" dirty="0">
                <a:latin typeface="Candara" panose="020E0502030303020204" pitchFamily="34" charset="0"/>
              </a:rPr>
              <a:t>: secciones, contenedores y bloques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b="1" dirty="0">
                <a:latin typeface="Candara" panose="020E0502030303020204" pitchFamily="34" charset="0"/>
              </a:rPr>
              <a:t>Configuración visual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latin typeface="Candara" panose="020E0502030303020204" pitchFamily="34" charset="0"/>
              </a:rPr>
              <a:t>Uso de imágenes de registros para fondos, sin duplicar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latin typeface="Candara" panose="020E0502030303020204" pitchFamily="34" charset="0"/>
              </a:rPr>
              <a:t>Paletas de colores normalizadas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b="1" dirty="0">
                <a:latin typeface="Candara" panose="020E0502030303020204" pitchFamily="34" charset="0"/>
              </a:rPr>
              <a:t>Multidioma</a:t>
            </a:r>
            <a:r>
              <a:rPr lang="es-ES" sz="1600" dirty="0">
                <a:latin typeface="Candara" panose="020E0502030303020204" pitchFamily="34" charset="0"/>
              </a:rPr>
              <a:t> integrado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99CB2CC-D300-A47E-4278-D67C03ADA031}"/>
              </a:ext>
            </a:extLst>
          </p:cNvPr>
          <p:cNvSpPr/>
          <p:nvPr/>
        </p:nvSpPr>
        <p:spPr>
          <a:xfrm>
            <a:off x="7786418" y="233231"/>
            <a:ext cx="42726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Candara" panose="020E0502030303020204" pitchFamily="34" charset="0"/>
              </a:rPr>
              <a:t>Ejemplo de publicación en </a:t>
            </a:r>
            <a:r>
              <a:rPr lang="es-ES" sz="1200" dirty="0" err="1">
                <a:latin typeface="Candara" panose="020E0502030303020204" pitchFamily="34" charset="0"/>
              </a:rPr>
              <a:t>Licium</a:t>
            </a:r>
            <a:r>
              <a:rPr lang="es-ES" sz="1200" dirty="0">
                <a:latin typeface="Candara" panose="020E0502030303020204" pitchFamily="34" charset="0"/>
              </a:rPr>
              <a:t> mediante el editor </a:t>
            </a:r>
            <a:r>
              <a:rPr lang="es-ES" sz="1200" i="1" dirty="0" err="1">
                <a:latin typeface="Candara" panose="020E0502030303020204" pitchFamily="34" charset="0"/>
              </a:rPr>
              <a:t>Builder</a:t>
            </a:r>
            <a:endParaRPr lang="es-ES" sz="1200" i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1F3AFD1-7D37-5116-CB77-D3ECE808B866}"/>
              </a:ext>
            </a:extLst>
          </p:cNvPr>
          <p:cNvSpPr/>
          <p:nvPr/>
        </p:nvSpPr>
        <p:spPr>
          <a:xfrm>
            <a:off x="7786418" y="233231"/>
            <a:ext cx="3997265" cy="27699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4064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E47473-DD64-038E-3824-E72B30CBE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69694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59487D-5A88-1D44-F7C3-5B5807BDFC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5" r="-1"/>
          <a:stretch>
            <a:fillRect/>
          </a:stretch>
        </p:blipFill>
        <p:spPr>
          <a:xfrm>
            <a:off x="6696936" y="1969097"/>
            <a:ext cx="5495064" cy="4888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ángulo 14">
            <a:extLst>
              <a:ext uri="{FF2B5EF4-FFF2-40B4-BE49-F238E27FC236}">
                <a16:creationId xmlns:a16="http://schemas.microsoft.com/office/drawing/2014/main" id="{73100316-9E31-6B2A-D0D4-EA5FB5403B96}"/>
              </a:ext>
            </a:extLst>
          </p:cNvPr>
          <p:cNvSpPr/>
          <p:nvPr/>
        </p:nvSpPr>
        <p:spPr>
          <a:xfrm>
            <a:off x="6767403" y="129396"/>
            <a:ext cx="5612787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b="1" dirty="0">
                <a:latin typeface="Candara" panose="020E0502030303020204" pitchFamily="34" charset="0"/>
              </a:rPr>
              <a:t>Conexión con fuentes de datos </a:t>
            </a:r>
            <a:r>
              <a:rPr lang="es-ES" dirty="0">
                <a:latin typeface="Candara" panose="020E0502030303020204" pitchFamily="34" charset="0"/>
              </a:rPr>
              <a:t>(</a:t>
            </a:r>
            <a:r>
              <a:rPr lang="es-ES" i="1" dirty="0" err="1">
                <a:latin typeface="Candara" panose="020E0502030303020204" pitchFamily="34" charset="0"/>
              </a:rPr>
              <a:t>bindings</a:t>
            </a:r>
            <a:r>
              <a:rPr lang="es-ES" dirty="0">
                <a:latin typeface="Candara" panose="020E0502030303020204" pitchFamily="34" charset="0"/>
              </a:rPr>
              <a:t>):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latin typeface="Candara" panose="020E0502030303020204" pitchFamily="34" charset="0"/>
              </a:rPr>
              <a:t>Contenidos enlazados </a:t>
            </a:r>
            <a:r>
              <a:rPr lang="es-ES" dirty="0">
                <a:latin typeface="Candara" panose="020E0502030303020204" pitchFamily="34" charset="0"/>
              </a:rPr>
              <a:t>a registros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latin typeface="Candara" panose="020E0502030303020204" pitchFamily="34" charset="0"/>
              </a:rPr>
              <a:t>Partes dinámicas </a:t>
            </a:r>
            <a:r>
              <a:rPr lang="es-ES" dirty="0">
                <a:latin typeface="Candara" panose="020E0502030303020204" pitchFamily="34" charset="0"/>
              </a:rPr>
              <a:t>según los datos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</a:rPr>
              <a:t>Mapas, líneas de tiempo, galerías, carruseles…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C718BF-D064-FD2C-9691-620DBF1D5FF7}"/>
              </a:ext>
            </a:extLst>
          </p:cNvPr>
          <p:cNvSpPr txBox="1"/>
          <p:nvPr/>
        </p:nvSpPr>
        <p:spPr>
          <a:xfrm>
            <a:off x="579218" y="5036893"/>
            <a:ext cx="5843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latin typeface="Candara" panose="020E0502030303020204" pitchFamily="34" charset="0"/>
              </a:rPr>
              <a:t>Cada iteración genera un hueco que se puede construir libremente mediante bloques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4B6794E-D9E8-DDC5-BDC6-94DF230089BA}"/>
              </a:ext>
            </a:extLst>
          </p:cNvPr>
          <p:cNvSpPr txBox="1"/>
          <p:nvPr/>
        </p:nvSpPr>
        <p:spPr>
          <a:xfrm>
            <a:off x="304762" y="4502896"/>
            <a:ext cx="6392174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800" b="1" dirty="0">
                <a:latin typeface="Candara" panose="020E0502030303020204" pitchFamily="34" charset="0"/>
              </a:rPr>
              <a:t>Entidades iterables</a:t>
            </a:r>
            <a:r>
              <a:rPr lang="es-ES" sz="1800" dirty="0">
                <a:latin typeface="Candara" panose="020E0502030303020204" pitchFamily="34" charset="0"/>
              </a:rPr>
              <a:t>: manualmente o mediante </a:t>
            </a:r>
            <a:r>
              <a:rPr lang="es-ES" sz="1800" i="1" dirty="0" err="1">
                <a:latin typeface="Candara" panose="020E0502030303020204" pitchFamily="34" charset="0"/>
              </a:rPr>
              <a:t>bindings</a:t>
            </a:r>
            <a:endParaRPr lang="es-ES" sz="1800" i="1" dirty="0">
              <a:latin typeface="Candara" panose="020E0502030303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6E3F43C-D808-E9A5-3F7F-B0A151927172}"/>
              </a:ext>
            </a:extLst>
          </p:cNvPr>
          <p:cNvSpPr/>
          <p:nvPr/>
        </p:nvSpPr>
        <p:spPr>
          <a:xfrm>
            <a:off x="1440611" y="6297282"/>
            <a:ext cx="36349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Candara" panose="020E0502030303020204" pitchFamily="34" charset="0"/>
              </a:rPr>
              <a:t>Ejemplos de datos enlazados y edición de entidades</a:t>
            </a:r>
            <a:endParaRPr lang="es-ES" sz="1200" i="1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6A552A-7E3D-0A7B-2782-A552BDCF9FF9}"/>
              </a:ext>
            </a:extLst>
          </p:cNvPr>
          <p:cNvSpPr/>
          <p:nvPr/>
        </p:nvSpPr>
        <p:spPr>
          <a:xfrm>
            <a:off x="1440611" y="6297282"/>
            <a:ext cx="3536830" cy="27604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5748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02541" y="3244334"/>
            <a:ext cx="1386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pc="300" dirty="0">
                <a:solidFill>
                  <a:schemeClr val="bg1"/>
                </a:solidFill>
                <a:latin typeface="Sitka Banner" panose="02000505000000020004" pitchFamily="2" charset="0"/>
              </a:rPr>
              <a:t>Almudena</a:t>
            </a:r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5EB5FB-CB06-C44F-2DF3-6D4E3CBEA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562140"/>
            <a:ext cx="8934450" cy="429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580A5D2-1340-92DA-D3D3-CFE17349B6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340" y="1"/>
            <a:ext cx="7566660" cy="3626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DE5A1DA5-F370-D1E9-5D82-4734D0E7E077}"/>
              </a:ext>
            </a:extLst>
          </p:cNvPr>
          <p:cNvSpPr/>
          <p:nvPr/>
        </p:nvSpPr>
        <p:spPr>
          <a:xfrm>
            <a:off x="293550" y="169409"/>
            <a:ext cx="43317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Candara" panose="020E0502030303020204" pitchFamily="34" charset="0"/>
              </a:rPr>
              <a:t>En </a:t>
            </a:r>
            <a:r>
              <a:rPr lang="es-ES" sz="2000" b="1" dirty="0" err="1">
                <a:latin typeface="Candara" panose="020E0502030303020204" pitchFamily="34" charset="0"/>
              </a:rPr>
              <a:t>Omeka</a:t>
            </a:r>
            <a:r>
              <a:rPr lang="es-ES" sz="2000" b="1" dirty="0">
                <a:latin typeface="Candara" panose="020E0502030303020204" pitchFamily="34" charset="0"/>
              </a:rPr>
              <a:t> S</a:t>
            </a:r>
          </a:p>
          <a:p>
            <a:endParaRPr lang="es-ES" sz="16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Candara" panose="020E0502030303020204" pitchFamily="34" charset="0"/>
              </a:rPr>
              <a:t>Dos temas </a:t>
            </a:r>
            <a:r>
              <a:rPr lang="es-ES" dirty="0">
                <a:latin typeface="Candara" panose="020E0502030303020204" pitchFamily="34" charset="0"/>
              </a:rPr>
              <a:t>o diseños para crear exposiciones.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Candara" panose="020E0502030303020204" pitchFamily="34" charset="0"/>
              </a:rPr>
              <a:t>Personalización limitada </a:t>
            </a:r>
            <a:r>
              <a:rPr lang="es-ES" dirty="0">
                <a:latin typeface="Candara" panose="020E0502030303020204" pitchFamily="34" charset="0"/>
              </a:rPr>
              <a:t>a las opciones previstas durante el desarrollo.</a:t>
            </a:r>
            <a:endParaRPr lang="es-ES" sz="2000" dirty="0">
              <a:latin typeface="Candara" panose="020E0502030303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716A764-2CCD-286D-7DD6-CE482A073FF4}"/>
              </a:ext>
            </a:extLst>
          </p:cNvPr>
          <p:cNvSpPr/>
          <p:nvPr/>
        </p:nvSpPr>
        <p:spPr>
          <a:xfrm>
            <a:off x="1414732" y="2227549"/>
            <a:ext cx="28607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Candara" panose="020E0502030303020204" pitchFamily="34" charset="0"/>
              </a:rPr>
              <a:t>Temas disponibles en </a:t>
            </a:r>
            <a:r>
              <a:rPr lang="es-ES" sz="1200" dirty="0" err="1">
                <a:latin typeface="Candara" panose="020E0502030303020204" pitchFamily="34" charset="0"/>
              </a:rPr>
              <a:t>Omeka</a:t>
            </a:r>
            <a:r>
              <a:rPr lang="es-ES" sz="1200" dirty="0">
                <a:latin typeface="Candara" panose="020E0502030303020204" pitchFamily="34" charset="0"/>
              </a:rPr>
              <a:t> S en la BUS</a:t>
            </a:r>
            <a:endParaRPr lang="es-ES" sz="12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1FC869B-16D5-BC40-0576-6F852327C26E}"/>
              </a:ext>
            </a:extLst>
          </p:cNvPr>
          <p:cNvSpPr/>
          <p:nvPr/>
        </p:nvSpPr>
        <p:spPr>
          <a:xfrm>
            <a:off x="1414732" y="2227549"/>
            <a:ext cx="2760453" cy="26145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F3D5BD7E-1CEC-1F92-965F-C7507809D643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175185" y="2358276"/>
            <a:ext cx="336430" cy="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40C713B5-1519-F3B5-488C-9C6552847CDC}"/>
              </a:ext>
            </a:extLst>
          </p:cNvPr>
          <p:cNvSpPr/>
          <p:nvPr/>
        </p:nvSpPr>
        <p:spPr>
          <a:xfrm>
            <a:off x="9448802" y="5621548"/>
            <a:ext cx="2257244" cy="52908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DC8F1AF-D708-D9C0-DABB-F85396B5BA39}"/>
              </a:ext>
            </a:extLst>
          </p:cNvPr>
          <p:cNvSpPr txBox="1"/>
          <p:nvPr/>
        </p:nvSpPr>
        <p:spPr>
          <a:xfrm>
            <a:off x="9448801" y="5621548"/>
            <a:ext cx="23492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Candara" panose="020E0502030303020204" pitchFamily="34" charset="0"/>
              </a:rPr>
              <a:t>Posibilidades de personalización de los temas en </a:t>
            </a:r>
            <a:r>
              <a:rPr lang="es-ES" sz="1200" dirty="0" err="1">
                <a:latin typeface="Candara" panose="020E0502030303020204" pitchFamily="34" charset="0"/>
              </a:rPr>
              <a:t>Omeka</a:t>
            </a:r>
            <a:r>
              <a:rPr lang="es-ES" sz="1200" dirty="0">
                <a:latin typeface="Candara" panose="020E0502030303020204" pitchFamily="34" charset="0"/>
              </a:rPr>
              <a:t> S</a:t>
            </a:r>
            <a:endParaRPr lang="es-ES" sz="1200" dirty="0"/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691A9C16-E52F-944C-EACF-1DD77EF8C55C}"/>
              </a:ext>
            </a:extLst>
          </p:cNvPr>
          <p:cNvCxnSpPr>
            <a:cxnSpLocks/>
          </p:cNvCxnSpPr>
          <p:nvPr/>
        </p:nvCxnSpPr>
        <p:spPr>
          <a:xfrm flipH="1">
            <a:off x="9118121" y="5890297"/>
            <a:ext cx="330680" cy="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319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92F6D3-13C9-BC8A-9E9F-DFA3E8268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0" y="0"/>
            <a:ext cx="7528560" cy="3762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ángulo 14">
            <a:extLst>
              <a:ext uri="{FF2B5EF4-FFF2-40B4-BE49-F238E27FC236}">
                <a16:creationId xmlns:a16="http://schemas.microsoft.com/office/drawing/2014/main" id="{C2B90623-EF37-F478-09B8-68D55E82AC42}"/>
              </a:ext>
            </a:extLst>
          </p:cNvPr>
          <p:cNvSpPr/>
          <p:nvPr/>
        </p:nvSpPr>
        <p:spPr>
          <a:xfrm>
            <a:off x="181564" y="194471"/>
            <a:ext cx="4155333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Nuevo concepto: </a:t>
            </a:r>
            <a:r>
              <a:rPr lang="es-ES" b="1" dirty="0">
                <a:latin typeface="Candara" panose="020E0502030303020204" pitchFamily="34" charset="0"/>
              </a:rPr>
              <a:t>personalizador de sitios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</a:rPr>
              <a:t>Tipografía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</a:rPr>
              <a:t>Paleta de colores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</a:rPr>
              <a:t>Estilos de texto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</a:rPr>
              <a:t>Espaciado y tamaños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En </a:t>
            </a:r>
            <a:r>
              <a:rPr lang="es-ES" dirty="0" err="1">
                <a:latin typeface="Candara" panose="020E0502030303020204" pitchFamily="34" charset="0"/>
              </a:rPr>
              <a:t>Licium</a:t>
            </a:r>
            <a:r>
              <a:rPr lang="es-ES" dirty="0">
                <a:latin typeface="Candara" panose="020E0502030303020204" pitchFamily="34" charset="0"/>
              </a:rPr>
              <a:t> también existen temas, pero son menos necesarios.</a:t>
            </a:r>
            <a:endParaRPr lang="es-ES" sz="2000" dirty="0">
              <a:latin typeface="Candara" panose="020E05020303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7A30E9-0FE8-C519-69C7-CD8D3F45C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0" t="6802" r="16169" b="3277"/>
          <a:stretch>
            <a:fillRect/>
          </a:stretch>
        </p:blipFill>
        <p:spPr>
          <a:xfrm>
            <a:off x="5120641" y="3862210"/>
            <a:ext cx="4354396" cy="2924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DF8434-FD6A-BB93-2F93-45BC9E496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5" t="33141" r="1" b="3078"/>
          <a:stretch>
            <a:fillRect/>
          </a:stretch>
        </p:blipFill>
        <p:spPr>
          <a:xfrm>
            <a:off x="381740" y="3717661"/>
            <a:ext cx="4064271" cy="3034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D9BA3C-84BE-ABBD-C678-552C4D91DF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" b="8350"/>
          <a:stretch>
            <a:fillRect/>
          </a:stretch>
        </p:blipFill>
        <p:spPr>
          <a:xfrm>
            <a:off x="9761793" y="3862210"/>
            <a:ext cx="2145267" cy="2745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6462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4">
            <a:extLst>
              <a:ext uri="{FF2B5EF4-FFF2-40B4-BE49-F238E27FC236}">
                <a16:creationId xmlns:a16="http://schemas.microsoft.com/office/drawing/2014/main" id="{0CE65929-FADC-35EA-4213-A751036F5938}"/>
              </a:ext>
            </a:extLst>
          </p:cNvPr>
          <p:cNvSpPr/>
          <p:nvPr/>
        </p:nvSpPr>
        <p:spPr>
          <a:xfrm>
            <a:off x="814012" y="552700"/>
            <a:ext cx="8580154" cy="1900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latin typeface="Candara" panose="020E0502030303020204" pitchFamily="34" charset="0"/>
              </a:rPr>
              <a:t>Creación de </a:t>
            </a:r>
            <a:r>
              <a:rPr lang="es-ES" sz="1600" b="1" dirty="0">
                <a:latin typeface="Candara" panose="020E0502030303020204" pitchFamily="34" charset="0"/>
              </a:rPr>
              <a:t>mapeos</a:t>
            </a:r>
            <a:r>
              <a:rPr lang="es-ES" sz="1600" dirty="0">
                <a:latin typeface="Candara" panose="020E0502030303020204" pitchFamily="34" charset="0"/>
              </a:rPr>
              <a:t> visuales </a:t>
            </a:r>
            <a:r>
              <a:rPr lang="es-ES" sz="1600" b="1" dirty="0">
                <a:latin typeface="Candara" panose="020E0502030303020204" pitchFamily="34" charset="0"/>
              </a:rPr>
              <a:t>de diseño</a:t>
            </a:r>
            <a:r>
              <a:rPr lang="es-ES" sz="1600" dirty="0">
                <a:latin typeface="Candara" panose="020E0502030303020204" pitchFamily="34" charset="0"/>
              </a:rPr>
              <a:t>: bloque de Omeka S &lt;-&gt; sección de Licium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b="1" dirty="0">
                <a:latin typeface="Candara" panose="020E0502030303020204" pitchFamily="34" charset="0"/>
              </a:rPr>
              <a:t>JSON de equivalencia</a:t>
            </a:r>
            <a:r>
              <a:rPr lang="es-ES" sz="1600" dirty="0">
                <a:latin typeface="Candara" panose="020E0502030303020204" pitchFamily="34" charset="0"/>
              </a:rPr>
              <a:t>: qué es qué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b="1" dirty="0">
                <a:latin typeface="Candara" panose="020E0502030303020204" pitchFamily="34" charset="0"/>
              </a:rPr>
              <a:t>Migración</a:t>
            </a:r>
            <a:r>
              <a:rPr lang="es-ES" sz="1600" dirty="0">
                <a:latin typeface="Candara" panose="020E0502030303020204" pitchFamily="34" charset="0"/>
              </a:rPr>
              <a:t> automatizada de los ítems de </a:t>
            </a:r>
            <a:r>
              <a:rPr lang="es-ES" sz="1600" dirty="0" err="1">
                <a:latin typeface="Candara" panose="020E0502030303020204" pitchFamily="34" charset="0"/>
              </a:rPr>
              <a:t>Omeka</a:t>
            </a:r>
            <a:r>
              <a:rPr lang="es-ES" sz="1600" dirty="0">
                <a:latin typeface="Candara" panose="020E0502030303020204" pitchFamily="34" charset="0"/>
              </a:rPr>
              <a:t> 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b="1" dirty="0">
                <a:latin typeface="Candara" panose="020E0502030303020204" pitchFamily="34" charset="0"/>
              </a:rPr>
              <a:t>Asistente de migración de sitios</a:t>
            </a:r>
            <a:r>
              <a:rPr lang="es-ES" sz="1600" dirty="0">
                <a:latin typeface="Candara" panose="020E0502030303020204" pitchFamily="34" charset="0"/>
              </a:rPr>
              <a:t>: por cada sitio y página de Omeka, crea sus equivalentes en Licium siguiendo los mapeos.</a:t>
            </a:r>
          </a:p>
        </p:txBody>
      </p:sp>
      <p:sp>
        <p:nvSpPr>
          <p:cNvPr id="5" name="Rectángulo 14">
            <a:extLst>
              <a:ext uri="{FF2B5EF4-FFF2-40B4-BE49-F238E27FC236}">
                <a16:creationId xmlns:a16="http://schemas.microsoft.com/office/drawing/2014/main" id="{63A53219-6991-8945-53C7-F3065C65D51D}"/>
              </a:ext>
            </a:extLst>
          </p:cNvPr>
          <p:cNvSpPr/>
          <p:nvPr/>
        </p:nvSpPr>
        <p:spPr>
          <a:xfrm>
            <a:off x="344418" y="253738"/>
            <a:ext cx="7084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Candara" panose="020E0502030303020204" pitchFamily="34" charset="0"/>
              </a:rPr>
              <a:t>¿Y qué hacemos con las exposiciones en Omeka S?</a:t>
            </a:r>
            <a:endParaRPr lang="es-ES" sz="2400" b="1" dirty="0">
              <a:latin typeface="Candara" panose="020E05020303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60431D-DC57-6A47-F7CF-CAA450132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2067" y="-1"/>
            <a:ext cx="2919933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427556-41C0-8B4D-D5D2-2CEC94B716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722"/>
          <a:stretch>
            <a:fillRect/>
          </a:stretch>
        </p:blipFill>
        <p:spPr>
          <a:xfrm>
            <a:off x="0" y="4233005"/>
            <a:ext cx="7115218" cy="2624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1D5AD3-C5EB-5238-E8FA-A605AEA557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60"/>
          <a:stretch>
            <a:fillRect/>
          </a:stretch>
        </p:blipFill>
        <p:spPr>
          <a:xfrm>
            <a:off x="7428844" y="3821502"/>
            <a:ext cx="1634608" cy="3036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0AA31A-77BD-5580-37F4-1DFFD45E7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089" y="2822809"/>
            <a:ext cx="6711117" cy="1212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0ABD01D-C9C3-F1A6-8517-5DD5E5801D0A}"/>
              </a:ext>
            </a:extLst>
          </p:cNvPr>
          <p:cNvSpPr txBox="1"/>
          <p:nvPr/>
        </p:nvSpPr>
        <p:spPr>
          <a:xfrm>
            <a:off x="344418" y="2399360"/>
            <a:ext cx="8580153" cy="42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>
                <a:latin typeface="Candara" panose="020E0502030303020204" pitchFamily="34" charset="0"/>
              </a:rPr>
              <a:t>Los arquetipos de exposición en </a:t>
            </a:r>
            <a:r>
              <a:rPr lang="es-ES" sz="1600" dirty="0" err="1">
                <a:latin typeface="Candara" panose="020E0502030303020204" pitchFamily="34" charset="0"/>
              </a:rPr>
              <a:t>Omeka</a:t>
            </a:r>
            <a:r>
              <a:rPr lang="es-ES" sz="1600" dirty="0">
                <a:latin typeface="Candara" panose="020E0502030303020204" pitchFamily="34" charset="0"/>
              </a:rPr>
              <a:t> nos ayudan a tener opciones limitadas.</a:t>
            </a:r>
          </a:p>
        </p:txBody>
      </p:sp>
    </p:spTree>
    <p:extLst>
      <p:ext uri="{BB962C8B-B14F-4D97-AF65-F5344CB8AC3E}">
        <p14:creationId xmlns:p14="http://schemas.microsoft.com/office/powerpoint/2010/main" val="1204869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BB864-46A4-DE10-05D0-8EF9E97EC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4">
            <a:extLst>
              <a:ext uri="{FF2B5EF4-FFF2-40B4-BE49-F238E27FC236}">
                <a16:creationId xmlns:a16="http://schemas.microsoft.com/office/drawing/2014/main" id="{956C1B68-9915-6AC1-674F-138C04283FF1}"/>
              </a:ext>
            </a:extLst>
          </p:cNvPr>
          <p:cNvSpPr/>
          <p:nvPr/>
        </p:nvSpPr>
        <p:spPr>
          <a:xfrm>
            <a:off x="205652" y="786466"/>
            <a:ext cx="5679574" cy="3501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latin typeface="Candara" panose="020E0502030303020204" pitchFamily="34" charset="0"/>
              </a:rPr>
              <a:t>La exposición es solo la capa visible del proceso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latin typeface="Candara" panose="020E0502030303020204" pitchFamily="34" charset="0"/>
              </a:rPr>
              <a:t>Plataforma patrimonial </a:t>
            </a:r>
            <a:r>
              <a:rPr lang="es-ES" sz="1600" b="1" dirty="0">
                <a:latin typeface="Candara" panose="020E0502030303020204" pitchFamily="34" charset="0"/>
              </a:rPr>
              <a:t>orientada a datos y procesos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b="1" dirty="0">
                <a:latin typeface="Candara" panose="020E0502030303020204" pitchFamily="34" charset="0"/>
              </a:rPr>
              <a:t>Diseño, datos y gestión </a:t>
            </a:r>
            <a:r>
              <a:rPr lang="es-ES" sz="1600" dirty="0">
                <a:latin typeface="Candara" panose="020E0502030303020204" pitchFamily="34" charset="0"/>
              </a:rPr>
              <a:t>en un mismo entorno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sz="1600" dirty="0">
              <a:latin typeface="Candara" panose="020E0502030303020204" pitchFamily="34" charset="0"/>
            </a:endParaRPr>
          </a:p>
          <a:p>
            <a:r>
              <a:rPr lang="es-ES" sz="1600" b="1" dirty="0">
                <a:latin typeface="Candara" panose="020E0502030303020204" pitchFamily="34" charset="0"/>
              </a:rPr>
              <a:t>Otras funciones </a:t>
            </a:r>
            <a:r>
              <a:rPr lang="es-ES" sz="1600" dirty="0">
                <a:latin typeface="Candara" panose="020E0502030303020204" pitchFamily="34" charset="0"/>
              </a:rPr>
              <a:t>y casos de uso: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latin typeface="Candara" panose="020E0502030303020204" pitchFamily="34" charset="0"/>
              </a:rPr>
              <a:t>Tratamiento y mejora de </a:t>
            </a:r>
            <a:r>
              <a:rPr lang="es-ES" sz="1600" b="1" dirty="0">
                <a:latin typeface="Candara" panose="020E0502030303020204" pitchFamily="34" charset="0"/>
              </a:rPr>
              <a:t>metadatos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latin typeface="Candara" panose="020E0502030303020204" pitchFamily="34" charset="0"/>
              </a:rPr>
              <a:t>Asistencia a la </a:t>
            </a:r>
            <a:r>
              <a:rPr lang="es-ES" sz="1600" b="1" dirty="0">
                <a:latin typeface="Candara" panose="020E0502030303020204" pitchFamily="34" charset="0"/>
              </a:rPr>
              <a:t>catalogación y normalización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latin typeface="Candara" panose="020E0502030303020204" pitchFamily="34" charset="0"/>
              </a:rPr>
              <a:t>Asistente de </a:t>
            </a:r>
            <a:r>
              <a:rPr lang="es-ES" sz="1600" b="1" dirty="0">
                <a:latin typeface="Candara" panose="020E0502030303020204" pitchFamily="34" charset="0"/>
              </a:rPr>
              <a:t>búsqueda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latin typeface="Candara" panose="020E0502030303020204" pitchFamily="34" charset="0"/>
              </a:rPr>
              <a:t>Ingesta y </a:t>
            </a:r>
            <a:r>
              <a:rPr lang="es-ES" sz="1600" b="1" dirty="0">
                <a:latin typeface="Candara" panose="020E0502030303020204" pitchFamily="34" charset="0"/>
              </a:rPr>
              <a:t>procesamiento de documentos</a:t>
            </a:r>
            <a:r>
              <a:rPr lang="es-ES" sz="1600" dirty="0">
                <a:latin typeface="Candara" panose="020E0502030303020204" pitchFamily="34" charset="0"/>
              </a:rPr>
              <a:t> (OCR, entidades)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b="1" dirty="0">
                <a:latin typeface="Candara" panose="020E0502030303020204" pitchFamily="34" charset="0"/>
              </a:rPr>
              <a:t>Gestión de repositorios</a:t>
            </a:r>
            <a:r>
              <a:rPr lang="es-ES" sz="1600" dirty="0">
                <a:latin typeface="Candara" panose="020E0502030303020204" pitchFamily="34" charset="0"/>
              </a:rPr>
              <a:t>, archivos y procesos patrimoniales</a:t>
            </a:r>
          </a:p>
        </p:txBody>
      </p:sp>
      <p:sp>
        <p:nvSpPr>
          <p:cNvPr id="5" name="Rectángulo 14">
            <a:extLst>
              <a:ext uri="{FF2B5EF4-FFF2-40B4-BE49-F238E27FC236}">
                <a16:creationId xmlns:a16="http://schemas.microsoft.com/office/drawing/2014/main" id="{CBC81D86-9327-CBD1-7AE8-DE71D693A325}"/>
              </a:ext>
            </a:extLst>
          </p:cNvPr>
          <p:cNvSpPr/>
          <p:nvPr/>
        </p:nvSpPr>
        <p:spPr>
          <a:xfrm>
            <a:off x="167298" y="230657"/>
            <a:ext cx="5429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Candara" panose="020E0502030303020204" pitchFamily="34" charset="0"/>
              </a:rPr>
              <a:t>Más allá del </a:t>
            </a:r>
            <a:r>
              <a:rPr lang="es-ES" sz="2000" b="1" i="1" dirty="0" err="1">
                <a:latin typeface="Candara" panose="020E0502030303020204" pitchFamily="34" charset="0"/>
              </a:rPr>
              <a:t>builder</a:t>
            </a:r>
            <a:r>
              <a:rPr lang="es-ES" sz="2000" b="1" dirty="0">
                <a:latin typeface="Candara" panose="020E0502030303020204" pitchFamily="34" charset="0"/>
              </a:rPr>
              <a:t> y de las exposiciones</a:t>
            </a:r>
            <a:endParaRPr lang="es-ES" sz="2400" b="1" dirty="0">
              <a:latin typeface="Candara" panose="020E0502030303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33E8C3-D61B-CFE2-5A57-CF47AF68F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526" y="4688422"/>
            <a:ext cx="6451176" cy="197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3C85D0-5948-AF25-310F-9AE2565354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78" r="2315"/>
          <a:stretch>
            <a:fillRect/>
          </a:stretch>
        </p:blipFill>
        <p:spPr>
          <a:xfrm>
            <a:off x="0" y="4458122"/>
            <a:ext cx="5429965" cy="2218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344B54-A708-75E3-C449-70A7A928D8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41" t="25559" r="6409"/>
          <a:stretch>
            <a:fillRect/>
          </a:stretch>
        </p:blipFill>
        <p:spPr>
          <a:xfrm>
            <a:off x="6021314" y="747689"/>
            <a:ext cx="1736804" cy="1783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80EA4A-77AF-5ACD-DA23-ECD46F376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134" y="746196"/>
            <a:ext cx="1945971" cy="1785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9858320-BFC8-B441-0454-2C4E3411D0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8757"/>
          <a:stretch>
            <a:fillRect/>
          </a:stretch>
        </p:blipFill>
        <p:spPr>
          <a:xfrm>
            <a:off x="6038950" y="2761688"/>
            <a:ext cx="3710512" cy="1696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7E8D98A-52DB-6315-8A88-9874C21DCC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3565" y="76622"/>
            <a:ext cx="1951137" cy="438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6018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AF7B8-ACFE-FD01-8D7E-4ADFB6A46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>
            <a:extLst>
              <a:ext uri="{FF2B5EF4-FFF2-40B4-BE49-F238E27FC236}">
                <a16:creationId xmlns:a16="http://schemas.microsoft.com/office/drawing/2014/main" id="{570ACC7D-4425-50BD-DA62-586A16EA2938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-14632"/>
            <a:ext cx="12192000" cy="649243"/>
          </a:xfrm>
          <a:prstGeom prst="rect">
            <a:avLst/>
          </a:prstGeom>
          <a:solidFill>
            <a:srgbClr val="52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draw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781" y="0"/>
            <a:ext cx="666723" cy="60890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AD56076-8750-897D-8654-F95F6E4190D0}"/>
              </a:ext>
            </a:extLst>
          </p:cNvPr>
          <p:cNvSpPr txBox="1"/>
          <p:nvPr/>
        </p:nvSpPr>
        <p:spPr>
          <a:xfrm>
            <a:off x="760862" y="-14632"/>
            <a:ext cx="11194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5. Conclusiones</a:t>
            </a:r>
            <a:endParaRPr lang="es-ES" sz="2133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AutoShape 2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4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F6DDC1C-B971-3FAB-ED51-961B05AA93D2}"/>
              </a:ext>
            </a:extLst>
          </p:cNvPr>
          <p:cNvSpPr txBox="1"/>
          <p:nvPr/>
        </p:nvSpPr>
        <p:spPr>
          <a:xfrm>
            <a:off x="460375" y="949283"/>
            <a:ext cx="97878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Licium</a:t>
            </a:r>
            <a:r>
              <a:rPr lang="es-ES" sz="2000" dirty="0"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 no supone una ruptura con la </a:t>
            </a:r>
            <a:r>
              <a:rPr lang="es-ES" sz="2000" b="1" dirty="0"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trayectoria de la Biblioteca</a:t>
            </a:r>
            <a:r>
              <a:rPr lang="es-ES" sz="2000" dirty="0"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, sino una </a:t>
            </a:r>
            <a:r>
              <a:rPr lang="es-ES" sz="2000" b="1" dirty="0"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evolución</a:t>
            </a:r>
            <a:r>
              <a:rPr lang="es-ES" sz="2000" dirty="0">
                <a:latin typeface="Candara" panose="020E0502030303020204" pitchFamily="34" charset="0"/>
                <a:ea typeface="Times New Roman" panose="02020603050405020304" pitchFamily="18" charset="0"/>
              </a:rPr>
              <a:t> natural en la difusión de su colección que aprovecha la experiencia previa para dar un salto cualitativo y mejorar las prestaciones y experiencias.</a:t>
            </a:r>
          </a:p>
          <a:p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1B7845B-940F-1C90-3C66-FE57555F477F}"/>
              </a:ext>
            </a:extLst>
          </p:cNvPr>
          <p:cNvSpPr txBox="1"/>
          <p:nvPr/>
        </p:nvSpPr>
        <p:spPr>
          <a:xfrm>
            <a:off x="760862" y="3232274"/>
            <a:ext cx="1068417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  <a:ea typeface="Times New Roman" panose="02020603050405020304" pitchFamily="18" charset="0"/>
              </a:rPr>
              <a:t>Crear exposiciones dinámicas y atractivas.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  <a:ea typeface="Times New Roman" panose="02020603050405020304" pitchFamily="18" charset="0"/>
              </a:rPr>
              <a:t>Difundir mediante múltiples formatos y dispositivos.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  <a:ea typeface="Times New Roman" panose="02020603050405020304" pitchFamily="18" charset="0"/>
              </a:rPr>
              <a:t>Facilitar la creación de exposiciones complejas y variadas sin necesidad de ayuda experta.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  <a:ea typeface="Times New Roman" panose="02020603050405020304" pitchFamily="18" charset="0"/>
              </a:rPr>
              <a:t>Mejorar la difusión de la colección con exposiciones originales, con </a:t>
            </a:r>
            <a:r>
              <a:rPr lang="es-ES" sz="1800" dirty="0"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distintas capas de lectura y experiencias de profundización.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Candara" panose="020E0502030303020204" pitchFamily="34" charset="0"/>
              </a:rPr>
              <a:t>Seguir siendo un referente en la difusión de las colecciones y fondos bibliográficos y documentales.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60375" y="2625551"/>
            <a:ext cx="91580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latin typeface="Candara" panose="020E0502030303020204" pitchFamily="34" charset="0"/>
                <a:ea typeface="Times New Roman" panose="02020603050405020304" pitchFamily="18" charset="0"/>
              </a:rPr>
              <a:t>El </a:t>
            </a:r>
            <a:r>
              <a:rPr lang="es-ES" sz="2000" b="1" dirty="0">
                <a:latin typeface="Candara" panose="020E0502030303020204" pitchFamily="34" charset="0"/>
                <a:ea typeface="Times New Roman" panose="02020603050405020304" pitchFamily="18" charset="0"/>
              </a:rPr>
              <a:t>nuevo portal </a:t>
            </a:r>
            <a:r>
              <a:rPr lang="es-ES" sz="2000" b="1" dirty="0" err="1">
                <a:latin typeface="Candara" panose="020E0502030303020204" pitchFamily="34" charset="0"/>
                <a:ea typeface="Times New Roman" panose="02020603050405020304" pitchFamily="18" charset="0"/>
                <a:hlinkClick r:id="rId3"/>
              </a:rPr>
              <a:t>ExpoBUS</a:t>
            </a:r>
            <a:r>
              <a:rPr lang="es-ES" sz="2000" b="1" dirty="0">
                <a:latin typeface="Candara" panose="020E0502030303020204" pitchFamily="34" charset="0"/>
                <a:ea typeface="Times New Roman" panose="02020603050405020304" pitchFamily="18" charset="0"/>
              </a:rPr>
              <a:t> </a:t>
            </a:r>
            <a:r>
              <a:rPr lang="es-ES" sz="2000" dirty="0">
                <a:latin typeface="Candara" panose="020E0502030303020204" pitchFamily="34" charset="0"/>
                <a:ea typeface="Times New Roman" panose="02020603050405020304" pitchFamily="18" charset="0"/>
              </a:rPr>
              <a:t>es un </a:t>
            </a:r>
            <a:r>
              <a:rPr lang="es-ES" sz="2000" b="1" dirty="0">
                <a:latin typeface="Candara" panose="020E0502030303020204" pitchFamily="34" charset="0"/>
                <a:ea typeface="Times New Roman" panose="02020603050405020304" pitchFamily="18" charset="0"/>
              </a:rPr>
              <a:t>proyecto innovador </a:t>
            </a:r>
            <a:r>
              <a:rPr lang="es-ES" sz="2000" dirty="0">
                <a:latin typeface="Candara" panose="020E0502030303020204" pitchFamily="34" charset="0"/>
                <a:ea typeface="Times New Roman" panose="02020603050405020304" pitchFamily="18" charset="0"/>
              </a:rPr>
              <a:t>que permitirá a la BUS: </a:t>
            </a:r>
            <a:endParaRPr lang="es-ES" sz="2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741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99561A0-F1D3-C6BC-35BE-A232D128C0CB}"/>
              </a:ext>
            </a:extLst>
          </p:cNvPr>
          <p:cNvSpPr txBox="1"/>
          <p:nvPr/>
        </p:nvSpPr>
        <p:spPr>
          <a:xfrm>
            <a:off x="3938874" y="302534"/>
            <a:ext cx="100225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dirty="0"/>
          </a:p>
          <a:p>
            <a:pPr algn="ctr"/>
            <a:r>
              <a:rPr lang="es-ES" sz="4800" dirty="0">
                <a:solidFill>
                  <a:schemeClr val="bg1"/>
                </a:solidFill>
                <a:latin typeface="Candara" panose="020E0502030303020204" pitchFamily="34" charset="0"/>
              </a:rPr>
              <a:t>¡MUCHAS GRACIAS!</a:t>
            </a:r>
          </a:p>
          <a:p>
            <a:pPr algn="ctr"/>
            <a:endParaRPr lang="es-ES" sz="28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380800" y="1878190"/>
            <a:ext cx="6096000" cy="4549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2800" dirty="0">
                <a:solidFill>
                  <a:schemeClr val="bg1"/>
                </a:solidFill>
                <a:latin typeface="Candara" panose="020E0502030303020204" pitchFamily="34" charset="0"/>
              </a:rPr>
              <a:t>Jesús Bocanegra Linares</a:t>
            </a:r>
          </a:p>
          <a:p>
            <a:pPr algn="r">
              <a:lnSpc>
                <a:spcPct val="150000"/>
              </a:lnSpc>
            </a:pPr>
            <a:r>
              <a:rPr lang="es-ES" sz="2800" dirty="0">
                <a:solidFill>
                  <a:schemeClr val="bg1"/>
                </a:solidFill>
                <a:latin typeface="Candara" panose="020E0502030303020204" pitchFamily="34" charset="0"/>
              </a:rPr>
              <a:t>(</a:t>
            </a:r>
            <a:r>
              <a:rPr lang="es-ES" sz="2800" dirty="0" err="1">
                <a:solidFill>
                  <a:schemeClr val="bg1"/>
                </a:solidFill>
                <a:latin typeface="Candara" panose="020E0502030303020204" pitchFamily="34" charset="0"/>
              </a:rPr>
              <a:t>Libnamic</a:t>
            </a:r>
            <a:r>
              <a:rPr lang="es-ES" sz="28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Candara" panose="020E0502030303020204" pitchFamily="34" charset="0"/>
              </a:rPr>
              <a:t>Consulting</a:t>
            </a:r>
            <a:r>
              <a:rPr lang="es-ES" sz="2800" dirty="0">
                <a:solidFill>
                  <a:schemeClr val="bg1"/>
                </a:solidFill>
                <a:latin typeface="Candara" panose="020E0502030303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es-ES" sz="2800" dirty="0">
                <a:solidFill>
                  <a:schemeClr val="bg1"/>
                </a:solidFill>
                <a:latin typeface="Candara" panose="020E0502030303020204" pitchFamily="34" charset="0"/>
              </a:rPr>
              <a:t>jesus@libnamic.com</a:t>
            </a:r>
          </a:p>
          <a:p>
            <a:pPr algn="r">
              <a:lnSpc>
                <a:spcPct val="150000"/>
              </a:lnSpc>
            </a:pPr>
            <a:endParaRPr lang="es-ES" sz="28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s-ES" sz="2800" dirty="0">
                <a:solidFill>
                  <a:schemeClr val="bg1"/>
                </a:solidFill>
                <a:latin typeface="Candara" panose="020E0502030303020204" pitchFamily="34" charset="0"/>
              </a:rPr>
              <a:t>Almudena Iturri Franco</a:t>
            </a:r>
          </a:p>
          <a:p>
            <a:pPr algn="r">
              <a:lnSpc>
                <a:spcPct val="150000"/>
              </a:lnSpc>
            </a:pPr>
            <a:r>
              <a:rPr lang="es-ES" sz="2800" dirty="0">
                <a:solidFill>
                  <a:schemeClr val="bg1"/>
                </a:solidFill>
                <a:latin typeface="Candara" panose="020E0502030303020204" pitchFamily="34" charset="0"/>
              </a:rPr>
              <a:t>(Biblioteca de la Universidad de Sevilla)</a:t>
            </a:r>
          </a:p>
          <a:p>
            <a:pPr algn="r">
              <a:lnSpc>
                <a:spcPct val="150000"/>
              </a:lnSpc>
            </a:pPr>
            <a:r>
              <a:rPr lang="es-ES" sz="2800" dirty="0">
                <a:solidFill>
                  <a:schemeClr val="bg1"/>
                </a:solidFill>
                <a:latin typeface="Candara" panose="020E0502030303020204" pitchFamily="34" charset="0"/>
              </a:rPr>
              <a:t>almudena@us.es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06" y="0"/>
            <a:ext cx="4380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85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AF7B8-ACFE-FD01-8D7E-4ADFB6A46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>
            <a:extLst>
              <a:ext uri="{FF2B5EF4-FFF2-40B4-BE49-F238E27FC236}">
                <a16:creationId xmlns:a16="http://schemas.microsoft.com/office/drawing/2014/main" id="{570ACC7D-4425-50BD-DA62-586A16EA2938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D1C484F-3B70-3DBC-51DF-36F5B3FFA273}"/>
              </a:ext>
            </a:extLst>
          </p:cNvPr>
          <p:cNvSpPr txBox="1"/>
          <p:nvPr/>
        </p:nvSpPr>
        <p:spPr>
          <a:xfrm>
            <a:off x="680439" y="1569944"/>
            <a:ext cx="64374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400" dirty="0">
                <a:latin typeface="Candara" panose="020E0502030303020204" pitchFamily="34" charset="0"/>
              </a:rPr>
              <a:t>Antecedentes en las exposiciones en la BUS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400" dirty="0">
                <a:latin typeface="Candara" panose="020E0502030303020204" pitchFamily="34" charset="0"/>
              </a:rPr>
              <a:t>Revisión de las exposiciones virtuales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400" dirty="0">
                <a:latin typeface="Candara" panose="020E0502030303020204" pitchFamily="34" charset="0"/>
              </a:rPr>
              <a:t>La Biblioteca de la Casa de Osuna como caso de estudio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400" dirty="0">
                <a:latin typeface="Candara" panose="020E0502030303020204" pitchFamily="34" charset="0"/>
              </a:rPr>
              <a:t>De </a:t>
            </a:r>
            <a:r>
              <a:rPr lang="es-ES" sz="2400" dirty="0" err="1">
                <a:latin typeface="Candara" panose="020E0502030303020204" pitchFamily="34" charset="0"/>
              </a:rPr>
              <a:t>Omeka</a:t>
            </a:r>
            <a:r>
              <a:rPr lang="es-ES" sz="2400" dirty="0">
                <a:latin typeface="Candara" panose="020E0502030303020204" pitchFamily="34" charset="0"/>
              </a:rPr>
              <a:t> S a </a:t>
            </a:r>
            <a:r>
              <a:rPr lang="es-ES" sz="2400" dirty="0" err="1">
                <a:latin typeface="Candara" panose="020E0502030303020204" pitchFamily="34" charset="0"/>
              </a:rPr>
              <a:t>Licium</a:t>
            </a:r>
            <a:r>
              <a:rPr lang="es-ES" sz="2400" dirty="0">
                <a:latin typeface="Candara" panose="020E0502030303020204" pitchFamily="34" charset="0"/>
              </a:rPr>
              <a:t>: comparación funcional aplicada al caso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latin typeface="Candara" panose="020E0502030303020204" pitchFamily="34" charset="0"/>
              </a:rPr>
              <a:t>5.    Conclusiones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-14632"/>
            <a:ext cx="12192000" cy="649243"/>
          </a:xfrm>
          <a:prstGeom prst="rect">
            <a:avLst/>
          </a:prstGeom>
          <a:solidFill>
            <a:srgbClr val="52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draw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39" y="5534"/>
            <a:ext cx="666723" cy="60890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AD56076-8750-897D-8654-F95F6E4190D0}"/>
              </a:ext>
            </a:extLst>
          </p:cNvPr>
          <p:cNvSpPr txBox="1"/>
          <p:nvPr/>
        </p:nvSpPr>
        <p:spPr>
          <a:xfrm>
            <a:off x="760862" y="-14632"/>
            <a:ext cx="9875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0. Contenido</a:t>
            </a:r>
            <a:endParaRPr lang="es-ES" sz="2133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026" name="Picture 2" descr="EXPOBUS: adéntrate, explora, cono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59" y="1782751"/>
            <a:ext cx="3039135" cy="429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517549" y="5599793"/>
            <a:ext cx="2909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>
                <a:latin typeface="Candara" panose="020E0502030303020204" pitchFamily="34" charset="0"/>
              </a:rPr>
              <a:t>Cartel de difusión del portal de exposiciones virtuales </a:t>
            </a:r>
            <a:r>
              <a:rPr lang="es-ES" sz="1400" dirty="0" err="1">
                <a:latin typeface="Candara" panose="020E0502030303020204" pitchFamily="34" charset="0"/>
              </a:rPr>
              <a:t>ExpoBUS</a:t>
            </a:r>
            <a:r>
              <a:rPr lang="es-ES" sz="1400" dirty="0">
                <a:latin typeface="Candara" panose="020E0502030303020204" pitchFamily="34" charset="0"/>
              </a:rPr>
              <a:t>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711711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AF7B8-ACFE-FD01-8D7E-4ADFB6A46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redondeado 30"/>
          <p:cNvSpPr/>
          <p:nvPr/>
        </p:nvSpPr>
        <p:spPr>
          <a:xfrm>
            <a:off x="9136580" y="3704885"/>
            <a:ext cx="2692542" cy="1316736"/>
          </a:xfrm>
          <a:prstGeom prst="roundRect">
            <a:avLst/>
          </a:prstGeom>
          <a:solidFill>
            <a:srgbClr val="866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C9900"/>
              </a:solidFill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030" y="5298526"/>
            <a:ext cx="2103940" cy="997941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561" y="4616795"/>
            <a:ext cx="2252446" cy="1096323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570ACC7D-4425-50BD-DA62-586A16EA2938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-14632"/>
            <a:ext cx="12192000" cy="649243"/>
          </a:xfrm>
          <a:prstGeom prst="rect">
            <a:avLst/>
          </a:prstGeom>
          <a:solidFill>
            <a:srgbClr val="52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drawi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39" y="5534"/>
            <a:ext cx="666723" cy="60890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AD56076-8750-897D-8654-F95F6E4190D0}"/>
              </a:ext>
            </a:extLst>
          </p:cNvPr>
          <p:cNvSpPr txBox="1"/>
          <p:nvPr/>
        </p:nvSpPr>
        <p:spPr>
          <a:xfrm>
            <a:off x="760862" y="-14632"/>
            <a:ext cx="9875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1. Antecedentes</a:t>
            </a:r>
            <a:endParaRPr lang="es-ES" sz="2133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198" y="1630515"/>
            <a:ext cx="2732966" cy="13372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761" y="1924241"/>
            <a:ext cx="1988894" cy="13980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" b="12511"/>
          <a:stretch/>
        </p:blipFill>
        <p:spPr>
          <a:xfrm>
            <a:off x="610822" y="1635230"/>
            <a:ext cx="2511685" cy="16673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Rectángulo 13"/>
          <p:cNvSpPr/>
          <p:nvPr/>
        </p:nvSpPr>
        <p:spPr>
          <a:xfrm>
            <a:off x="8044784" y="8869068"/>
            <a:ext cx="2349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latin typeface="Candara" panose="020E0502030303020204" pitchFamily="34" charset="0"/>
              </a:rPr>
              <a:t>2010</a:t>
            </a:r>
            <a:endParaRPr lang="es-ES" sz="1400" dirty="0"/>
          </a:p>
        </p:txBody>
      </p:sp>
      <p:sp>
        <p:nvSpPr>
          <p:cNvPr id="15" name="Rectángulo 14"/>
          <p:cNvSpPr/>
          <p:nvPr/>
        </p:nvSpPr>
        <p:spPr>
          <a:xfrm>
            <a:off x="522738" y="885578"/>
            <a:ext cx="3540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Creación del Portal de Fondos Digitalizados de la BUS (2003)</a:t>
            </a:r>
            <a:endParaRPr lang="es-ES" sz="2000" dirty="0"/>
          </a:p>
        </p:txBody>
      </p:sp>
      <p:sp>
        <p:nvSpPr>
          <p:cNvPr id="16" name="Rectángulo 15"/>
          <p:cNvSpPr/>
          <p:nvPr/>
        </p:nvSpPr>
        <p:spPr>
          <a:xfrm>
            <a:off x="4264288" y="995249"/>
            <a:ext cx="3233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Primeras exposiciones virtuales</a:t>
            </a:r>
            <a:endParaRPr lang="es-ES" sz="2000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84" b="5603"/>
          <a:stretch/>
        </p:blipFill>
        <p:spPr>
          <a:xfrm>
            <a:off x="8742007" y="1644832"/>
            <a:ext cx="2967132" cy="14197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832" y="2354729"/>
            <a:ext cx="1030745" cy="1497905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>
            <a:off x="8546189" y="980061"/>
            <a:ext cx="3395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Exposición </a:t>
            </a:r>
            <a:r>
              <a:rPr lang="es-ES" b="1" i="1" dirty="0">
                <a:latin typeface="Candara" panose="020E0502030303020204" pitchFamily="34" charset="0"/>
              </a:rPr>
              <a:t>América Escrita </a:t>
            </a:r>
            <a:r>
              <a:rPr lang="es-ES" dirty="0">
                <a:latin typeface="Candara" panose="020E0502030303020204" pitchFamily="34" charset="0"/>
              </a:rPr>
              <a:t>(2010)</a:t>
            </a:r>
            <a:endParaRPr lang="es-ES" sz="2000" dirty="0"/>
          </a:p>
        </p:txBody>
      </p:sp>
      <p:sp>
        <p:nvSpPr>
          <p:cNvPr id="18" name="Rectángulo 17"/>
          <p:cNvSpPr/>
          <p:nvPr/>
        </p:nvSpPr>
        <p:spPr>
          <a:xfrm>
            <a:off x="8629723" y="3076116"/>
            <a:ext cx="3470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Candara" panose="020E0502030303020204" pitchFamily="34" charset="0"/>
              </a:rPr>
              <a:t>Organizada por el GT de Patrimonio Bibliográfico de REBIUN y el Archivo General de Indias</a:t>
            </a:r>
            <a:endParaRPr lang="es-ES" sz="1400" dirty="0"/>
          </a:p>
        </p:txBody>
      </p:sp>
      <p:sp>
        <p:nvSpPr>
          <p:cNvPr id="23" name="Rectángulo 22"/>
          <p:cNvSpPr/>
          <p:nvPr/>
        </p:nvSpPr>
        <p:spPr>
          <a:xfrm>
            <a:off x="522738" y="4008403"/>
            <a:ext cx="46541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latin typeface="Candara" panose="020E0502030303020204" pitchFamily="34" charset="0"/>
              </a:rPr>
              <a:t>Espacio Virtual de Exposiciones de la BUS </a:t>
            </a:r>
            <a:r>
              <a:rPr lang="es-ES" sz="1600" dirty="0">
                <a:latin typeface="Candara" panose="020E0502030303020204" pitchFamily="34" charset="0"/>
              </a:rPr>
              <a:t>(2011)</a:t>
            </a:r>
            <a:endParaRPr lang="es-ES" dirty="0"/>
          </a:p>
        </p:txBody>
      </p:sp>
      <p:sp>
        <p:nvSpPr>
          <p:cNvPr id="24" name="Rectángulo 23"/>
          <p:cNvSpPr/>
          <p:nvPr/>
        </p:nvSpPr>
        <p:spPr>
          <a:xfrm>
            <a:off x="9136580" y="4113527"/>
            <a:ext cx="257474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chemeClr val="bg1"/>
                </a:solidFill>
                <a:latin typeface="Candara" panose="020E0502030303020204" pitchFamily="34" charset="0"/>
              </a:rPr>
              <a:t>HTML básico e imágenes </a:t>
            </a:r>
            <a:r>
              <a:rPr lang="es-ES" sz="1400" dirty="0" err="1">
                <a:solidFill>
                  <a:schemeClr val="bg1"/>
                </a:solidFill>
                <a:latin typeface="Candara" panose="020E0502030303020204" pitchFamily="34" charset="0"/>
              </a:rPr>
              <a:t>gif</a:t>
            </a:r>
            <a:endParaRPr lang="es-ES" sz="14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chemeClr val="bg1"/>
                </a:solidFill>
                <a:latin typeface="Candara" panose="020E0502030303020204" pitchFamily="34" charset="0"/>
              </a:rPr>
              <a:t>Macromedia/Adobe Flash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chemeClr val="bg1"/>
                </a:solidFill>
                <a:latin typeface="Candara" panose="020E0502030303020204" pitchFamily="34" charset="0"/>
              </a:rPr>
              <a:t>Adobe </a:t>
            </a:r>
            <a:r>
              <a:rPr lang="es-ES" sz="1400" dirty="0" err="1">
                <a:solidFill>
                  <a:schemeClr val="bg1"/>
                </a:solidFill>
                <a:latin typeface="Candara" panose="020E0502030303020204" pitchFamily="34" charset="0"/>
              </a:rPr>
              <a:t>Captivate</a:t>
            </a:r>
            <a:r>
              <a:rPr lang="es-ES" sz="1400" dirty="0">
                <a:solidFill>
                  <a:schemeClr val="bg1"/>
                </a:solidFill>
                <a:latin typeface="Candara" panose="020E0502030303020204" pitchFamily="34" charset="0"/>
              </a:rPr>
              <a:t>…</a:t>
            </a:r>
          </a:p>
          <a:p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9781308" y="3774973"/>
            <a:ext cx="11391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Candara" panose="020E0502030303020204" pitchFamily="34" charset="0"/>
              </a:rPr>
              <a:t>Tecnología</a:t>
            </a:r>
            <a:endParaRPr lang="es-ES" sz="1600" b="1" dirty="0">
              <a:solidFill>
                <a:schemeClr val="bg1"/>
              </a:solidFill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353" y="5250275"/>
            <a:ext cx="2240433" cy="100615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198" y="4624565"/>
            <a:ext cx="2484123" cy="1067776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86" y="4621358"/>
            <a:ext cx="3009999" cy="14325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4" name="Rectángulo 33"/>
          <p:cNvSpPr/>
          <p:nvPr/>
        </p:nvSpPr>
        <p:spPr>
          <a:xfrm>
            <a:off x="8413390" y="5631865"/>
            <a:ext cx="16514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100" b="1" dirty="0">
                <a:solidFill>
                  <a:schemeClr val="bg2">
                    <a:lumMod val="25000"/>
                  </a:schemeClr>
                </a:solidFill>
                <a:latin typeface="Candara" panose="020E0502030303020204" pitchFamily="34" charset="0"/>
              </a:rPr>
              <a:t>La Antigüedad en la BUS</a:t>
            </a:r>
            <a:endParaRPr lang="es-ES" sz="11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312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AF7B8-ACFE-FD01-8D7E-4ADFB6A46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460375" y="3636125"/>
            <a:ext cx="4511252" cy="2387576"/>
          </a:xfrm>
          <a:prstGeom prst="rect">
            <a:avLst/>
          </a:prstGeom>
          <a:solidFill>
            <a:srgbClr val="0079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/>
        </p:nvSpPr>
        <p:spPr>
          <a:xfrm>
            <a:off x="460375" y="1073766"/>
            <a:ext cx="4511252" cy="2384061"/>
          </a:xfrm>
          <a:prstGeom prst="rect">
            <a:avLst/>
          </a:prstGeom>
          <a:solidFill>
            <a:srgbClr val="B69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0ACC7D-4425-50BD-DA62-586A16EA2938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460375" y="510215"/>
            <a:ext cx="5429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Creación del portal </a:t>
            </a:r>
            <a:r>
              <a:rPr lang="es-ES" b="1" dirty="0" err="1">
                <a:latin typeface="Candara" panose="020E0502030303020204" pitchFamily="34" charset="0"/>
                <a:hlinkClick r:id="rId2"/>
              </a:rPr>
              <a:t>ExpoBUS</a:t>
            </a:r>
            <a:r>
              <a:rPr lang="es-ES" dirty="0">
                <a:latin typeface="Candara" panose="020E0502030303020204" pitchFamily="34" charset="0"/>
              </a:rPr>
              <a:t> (2015)</a:t>
            </a:r>
            <a:endParaRPr lang="es-ES" sz="2000" dirty="0"/>
          </a:p>
        </p:txBody>
      </p:sp>
      <p:sp>
        <p:nvSpPr>
          <p:cNvPr id="16" name="Rectángulo 15"/>
          <p:cNvSpPr/>
          <p:nvPr/>
        </p:nvSpPr>
        <p:spPr>
          <a:xfrm>
            <a:off x="699902" y="1084784"/>
            <a:ext cx="8643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Candara" panose="020E0502030303020204" pitchFamily="34" charset="0"/>
              </a:rPr>
              <a:t>OMEKA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4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Rectángulo 16"/>
          <p:cNvSpPr/>
          <p:nvPr/>
        </p:nvSpPr>
        <p:spPr>
          <a:xfrm>
            <a:off x="699902" y="1418725"/>
            <a:ext cx="433163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Software libre, de código abierto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Específico para colecciones digitales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Muchos usuarios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Permite crear exposiciones de forma sencilla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Personalizable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516" y="1393848"/>
            <a:ext cx="3109196" cy="19116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Rectángulo 18"/>
          <p:cNvSpPr/>
          <p:nvPr/>
        </p:nvSpPr>
        <p:spPr>
          <a:xfrm>
            <a:off x="699901" y="3636125"/>
            <a:ext cx="1832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Candara" panose="020E0502030303020204" pitchFamily="34" charset="0"/>
              </a:rPr>
              <a:t>OMEKA S </a:t>
            </a: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(2018)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"/>
          <a:stretch/>
        </p:blipFill>
        <p:spPr>
          <a:xfrm>
            <a:off x="6822516" y="1023149"/>
            <a:ext cx="3109196" cy="3706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Rectángulo 19"/>
          <p:cNvSpPr/>
          <p:nvPr/>
        </p:nvSpPr>
        <p:spPr>
          <a:xfrm>
            <a:off x="559639" y="4084709"/>
            <a:ext cx="44119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Sistema multisitio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Mejoras en el buscador y en gestión de usuarios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Más personalizable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bg1"/>
                </a:solidFill>
                <a:latin typeface="Candara" panose="020E0502030303020204" pitchFamily="34" charset="0"/>
              </a:rPr>
              <a:t>Uso más sencillo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7124345" y="3305477"/>
            <a:ext cx="31297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Candara" panose="020E0502030303020204" pitchFamily="34" charset="0"/>
              </a:rPr>
              <a:t>Primera exposición creada en </a:t>
            </a:r>
            <a:r>
              <a:rPr lang="es-ES" sz="1200" b="1" dirty="0" err="1">
                <a:latin typeface="Candara" panose="020E0502030303020204" pitchFamily="34" charset="0"/>
              </a:rPr>
              <a:t>ExpoBUS</a:t>
            </a:r>
            <a:endParaRPr lang="es-ES" sz="1200" b="1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5"/>
          <a:srcRect l="-1084" t="14854" r="1084" b="9766"/>
          <a:stretch/>
        </p:blipFill>
        <p:spPr>
          <a:xfrm>
            <a:off x="5341225" y="3646238"/>
            <a:ext cx="5132481" cy="20553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Rectángulo 22"/>
          <p:cNvSpPr/>
          <p:nvPr/>
        </p:nvSpPr>
        <p:spPr>
          <a:xfrm>
            <a:off x="5294315" y="5834866"/>
            <a:ext cx="31297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Candara" panose="020E0502030303020204" pitchFamily="34" charset="0"/>
              </a:rPr>
              <a:t>Multisitio: </a:t>
            </a:r>
            <a:r>
              <a:rPr lang="es-ES" sz="1200" dirty="0" err="1">
                <a:latin typeface="Candara" panose="020E0502030303020204" pitchFamily="34" charset="0"/>
              </a:rPr>
              <a:t>sub-portales</a:t>
            </a:r>
            <a:r>
              <a:rPr lang="es-ES" sz="1200" dirty="0">
                <a:latin typeface="Candara" panose="020E0502030303020204" pitchFamily="34" charset="0"/>
              </a:rPr>
              <a:t> de exposiciones</a:t>
            </a:r>
            <a:endParaRPr lang="es-ES" sz="12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963"/>
          <a:stretch/>
        </p:blipFill>
        <p:spPr>
          <a:xfrm>
            <a:off x="8424024" y="4131540"/>
            <a:ext cx="3473391" cy="19995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Flecha curvada hacia abajo 4"/>
          <p:cNvSpPr/>
          <p:nvPr/>
        </p:nvSpPr>
        <p:spPr>
          <a:xfrm>
            <a:off x="7715594" y="3892988"/>
            <a:ext cx="973605" cy="202105"/>
          </a:xfrm>
          <a:prstGeom prst="curved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492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AF7B8-ACFE-FD01-8D7E-4ADFB6A46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>
            <a:extLst>
              <a:ext uri="{FF2B5EF4-FFF2-40B4-BE49-F238E27FC236}">
                <a16:creationId xmlns:a16="http://schemas.microsoft.com/office/drawing/2014/main" id="{570ACC7D-4425-50BD-DA62-586A16EA2938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-14632"/>
            <a:ext cx="12192000" cy="649243"/>
          </a:xfrm>
          <a:prstGeom prst="rect">
            <a:avLst/>
          </a:prstGeom>
          <a:solidFill>
            <a:srgbClr val="52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draw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781" y="0"/>
            <a:ext cx="666723" cy="60890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AD56076-8750-897D-8654-F95F6E4190D0}"/>
              </a:ext>
            </a:extLst>
          </p:cNvPr>
          <p:cNvSpPr txBox="1"/>
          <p:nvPr/>
        </p:nvSpPr>
        <p:spPr>
          <a:xfrm>
            <a:off x="760862" y="-14632"/>
            <a:ext cx="9875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2. Revisión</a:t>
            </a:r>
            <a:endParaRPr lang="es-ES" sz="2133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AutoShape 2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4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BBD3C13-D1F5-5363-AC3C-077CAB44AD3F}"/>
              </a:ext>
            </a:extLst>
          </p:cNvPr>
          <p:cNvSpPr txBox="1"/>
          <p:nvPr/>
        </p:nvSpPr>
        <p:spPr>
          <a:xfrm>
            <a:off x="713332" y="1108775"/>
            <a:ext cx="89925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En 2022 se crea un </a:t>
            </a:r>
            <a:r>
              <a:rPr lang="es-ES" b="1" dirty="0">
                <a:latin typeface="Candara" panose="020E0502030303020204" pitchFamily="34" charset="0"/>
              </a:rPr>
              <a:t>grupo de trabajo </a:t>
            </a:r>
            <a:r>
              <a:rPr lang="es-ES" dirty="0">
                <a:latin typeface="Candara" panose="020E0502030303020204" pitchFamily="34" charset="0"/>
              </a:rPr>
              <a:t>interno</a:t>
            </a:r>
            <a:r>
              <a:rPr lang="es-ES" b="1" dirty="0">
                <a:latin typeface="Candara" panose="020E0502030303020204" pitchFamily="34" charset="0"/>
              </a:rPr>
              <a:t> </a:t>
            </a:r>
            <a:r>
              <a:rPr lang="es-ES" dirty="0">
                <a:latin typeface="Candara" panose="020E0502030303020204" pitchFamily="34" charset="0"/>
              </a:rPr>
              <a:t>para analizar carencias y detectar mejoras.</a:t>
            </a:r>
          </a:p>
          <a:p>
            <a:endParaRPr lang="es-ES" dirty="0">
              <a:latin typeface="Candara" panose="020E0502030303020204" pitchFamily="34" charset="0"/>
            </a:endParaRPr>
          </a:p>
          <a:p>
            <a:r>
              <a:rPr lang="es-ES" dirty="0">
                <a:latin typeface="Candara" panose="020E0502030303020204" pitchFamily="34" charset="0"/>
              </a:rPr>
              <a:t>Aspectos analizados: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C9A4034-E78E-25C9-B164-8AD5F8C61A6B}"/>
              </a:ext>
            </a:extLst>
          </p:cNvPr>
          <p:cNvSpPr txBox="1"/>
          <p:nvPr/>
        </p:nvSpPr>
        <p:spPr>
          <a:xfrm>
            <a:off x="1098462" y="2169682"/>
            <a:ext cx="6017153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Usabilidad: experiencia del usuario y navegación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Adaptación a entorno móvil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Visualización y diseño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Integración de vídeos y audios en formatos diversos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Opciones de compartir en redes sociales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Traducciones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Importación y exportación de registros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998038" y="5534991"/>
            <a:ext cx="4222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482400"/>
                </a:solidFill>
                <a:latin typeface="Candara" panose="020E0502030303020204" pitchFamily="34" charset="0"/>
              </a:rPr>
              <a:t>“¡Exposiciones más dinámicas y variadas!</a:t>
            </a:r>
            <a:endParaRPr lang="es-ES" b="1" dirty="0">
              <a:solidFill>
                <a:srgbClr val="482400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108646" y="5904323"/>
            <a:ext cx="4001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482400"/>
                </a:solidFill>
                <a:latin typeface="Candara" panose="020E0502030303020204" pitchFamily="34" charset="0"/>
              </a:rPr>
              <a:t>“Mejor adaptadas a entornos móviles”</a:t>
            </a:r>
            <a:endParaRPr lang="es-ES" b="1" dirty="0">
              <a:solidFill>
                <a:srgbClr val="4824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3"/>
          <a:stretch/>
        </p:blipFill>
        <p:spPr>
          <a:xfrm>
            <a:off x="7791915" y="1752880"/>
            <a:ext cx="1475168" cy="30030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5"/>
          <a:stretch/>
        </p:blipFill>
        <p:spPr>
          <a:xfrm>
            <a:off x="9705930" y="1767506"/>
            <a:ext cx="1431330" cy="30030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Rectángulo 14"/>
          <p:cNvSpPr/>
          <p:nvPr/>
        </p:nvSpPr>
        <p:spPr>
          <a:xfrm>
            <a:off x="7695107" y="4770553"/>
            <a:ext cx="40216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Candara" panose="020E0502030303020204" pitchFamily="34" charset="0"/>
              </a:rPr>
              <a:t>Ejemplos de vistas defectuosas desde el entorno móvil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975711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AF7B8-ACFE-FD01-8D7E-4ADFB6A46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>
            <a:extLst>
              <a:ext uri="{FF2B5EF4-FFF2-40B4-BE49-F238E27FC236}">
                <a16:creationId xmlns:a16="http://schemas.microsoft.com/office/drawing/2014/main" id="{570ACC7D-4425-50BD-DA62-586A16EA2938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-14632"/>
            <a:ext cx="12192000" cy="649243"/>
          </a:xfrm>
          <a:prstGeom prst="rect">
            <a:avLst/>
          </a:prstGeom>
          <a:solidFill>
            <a:srgbClr val="52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draw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781" y="0"/>
            <a:ext cx="666723" cy="60890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AD56076-8750-897D-8654-F95F6E4190D0}"/>
              </a:ext>
            </a:extLst>
          </p:cNvPr>
          <p:cNvSpPr txBox="1"/>
          <p:nvPr/>
        </p:nvSpPr>
        <p:spPr>
          <a:xfrm>
            <a:off x="760862" y="-14632"/>
            <a:ext cx="11194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3. La Biblioteca de la Casa de Osuna como caso de estudio</a:t>
            </a:r>
            <a:endParaRPr lang="es-ES" sz="2133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AutoShape 2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4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CuadroTexto 16">
            <a:extLst>
              <a:ext uri="{FF2B5EF4-FFF2-40B4-BE49-F238E27FC236}">
                <a16:creationId xmlns:a16="http://schemas.microsoft.com/office/drawing/2014/main" id="{2C4D0682-5AF0-039F-DD45-B897EC70DBC7}"/>
              </a:ext>
            </a:extLst>
          </p:cNvPr>
          <p:cNvSpPr txBox="1"/>
          <p:nvPr/>
        </p:nvSpPr>
        <p:spPr>
          <a:xfrm>
            <a:off x="460374" y="1691932"/>
            <a:ext cx="5276191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En lugar de diseñar la exposición y luego crearla.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b="1" dirty="0">
                <a:latin typeface="Candara" panose="020E0502030303020204" pitchFamily="34" charset="0"/>
              </a:rPr>
              <a:t>Se crea y diseña </a:t>
            </a:r>
            <a:r>
              <a:rPr lang="es-ES" dirty="0">
                <a:latin typeface="Candara" panose="020E0502030303020204" pitchFamily="34" charset="0"/>
              </a:rPr>
              <a:t>la exposición </a:t>
            </a:r>
            <a:r>
              <a:rPr lang="es-ES" b="1" dirty="0">
                <a:latin typeface="Candara" panose="020E0502030303020204" pitchFamily="34" charset="0"/>
              </a:rPr>
              <a:t>simultáneamente.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Caso de estudio para un nuevo marco de trabajo.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Evolución de </a:t>
            </a:r>
            <a:r>
              <a:rPr lang="es-ES" dirty="0">
                <a:latin typeface="Candara" panose="020E0502030303020204" pitchFamily="34" charset="0"/>
                <a:hlinkClick r:id="rId3"/>
              </a:rPr>
              <a:t>ExpoBUS</a:t>
            </a:r>
            <a:r>
              <a:rPr lang="es-ES" dirty="0">
                <a:latin typeface="Candara" panose="020E0502030303020204" pitchFamily="34" charset="0"/>
              </a:rPr>
              <a:t>, no ruptura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D0651D-BE6C-5A24-3F4E-964A0D0550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02" r="1874"/>
          <a:stretch>
            <a:fillRect/>
          </a:stretch>
        </p:blipFill>
        <p:spPr>
          <a:xfrm>
            <a:off x="6054108" y="634611"/>
            <a:ext cx="6107502" cy="6223389"/>
          </a:xfrm>
          <a:prstGeom prst="rect">
            <a:avLst/>
          </a:prstGeom>
        </p:spPr>
      </p:pic>
      <p:sp>
        <p:nvSpPr>
          <p:cNvPr id="13" name="CuadroTexto 16">
            <a:extLst>
              <a:ext uri="{FF2B5EF4-FFF2-40B4-BE49-F238E27FC236}">
                <a16:creationId xmlns:a16="http://schemas.microsoft.com/office/drawing/2014/main" id="{7C97510B-CD97-3D97-CCE5-36BAD907D243}"/>
              </a:ext>
            </a:extLst>
          </p:cNvPr>
          <p:cNvSpPr txBox="1"/>
          <p:nvPr/>
        </p:nvSpPr>
        <p:spPr>
          <a:xfrm>
            <a:off x="460373" y="4293429"/>
            <a:ext cx="6017153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>
                <a:latin typeface="Candara" panose="020E0502030303020204" pitchFamily="34" charset="0"/>
              </a:rPr>
              <a:t>Diseñar desde dentro de la herramienta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Sin maqueta cerrada previa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Construir, probar, reajustar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Anticipar la experiencia del visitante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8C315B7-7635-E4E2-834B-2EABB1E60735}"/>
              </a:ext>
            </a:extLst>
          </p:cNvPr>
          <p:cNvSpPr txBox="1"/>
          <p:nvPr/>
        </p:nvSpPr>
        <p:spPr>
          <a:xfrm>
            <a:off x="1838558" y="809328"/>
            <a:ext cx="6107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</a:rPr>
              <a:t>Una nueva perspectiva</a:t>
            </a:r>
            <a:endParaRPr lang="es-ES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71DAD11-FCC7-F787-52C7-C7FE40948FBC}"/>
              </a:ext>
            </a:extLst>
          </p:cNvPr>
          <p:cNvSpPr txBox="1"/>
          <p:nvPr/>
        </p:nvSpPr>
        <p:spPr>
          <a:xfrm>
            <a:off x="460374" y="3697205"/>
            <a:ext cx="6107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</a:rPr>
              <a:t>Experimentar</a:t>
            </a:r>
            <a:r>
              <a:rPr lang="es-ES" dirty="0">
                <a:latin typeface="Candara" panose="020E0502030303020204" pitchFamily="34" charset="0"/>
              </a:rPr>
              <a:t> con la metodología </a:t>
            </a:r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B74F98E-41BF-0304-5C3A-DC34513BF662}"/>
              </a:ext>
            </a:extLst>
          </p:cNvPr>
          <p:cNvSpPr txBox="1"/>
          <p:nvPr/>
        </p:nvSpPr>
        <p:spPr>
          <a:xfrm>
            <a:off x="415199" y="1317645"/>
            <a:ext cx="6107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</a:rPr>
              <a:t>Invertir el procedimiento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8080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>
            <a:extLst>
              <a:ext uri="{FF2B5EF4-FFF2-40B4-BE49-F238E27FC236}">
                <a16:creationId xmlns:a16="http://schemas.microsoft.com/office/drawing/2014/main" id="{E3AAF3E5-122D-6D43-84B5-DF1DE7796191}"/>
              </a:ext>
            </a:extLst>
          </p:cNvPr>
          <p:cNvSpPr txBox="1"/>
          <p:nvPr/>
        </p:nvSpPr>
        <p:spPr>
          <a:xfrm>
            <a:off x="460374" y="843130"/>
            <a:ext cx="5757545" cy="1295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Relato en </a:t>
            </a:r>
            <a:r>
              <a:rPr lang="es-ES" b="1" dirty="0">
                <a:latin typeface="Candara" panose="020E0502030303020204" pitchFamily="34" charset="0"/>
              </a:rPr>
              <a:t>capas</a:t>
            </a:r>
            <a:r>
              <a:rPr lang="es-ES" dirty="0">
                <a:latin typeface="Candara" panose="020E0502030303020204" pitchFamily="34" charset="0"/>
              </a:rPr>
              <a:t>: historia, personajes y materias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Nueve </a:t>
            </a:r>
            <a:r>
              <a:rPr lang="es-ES" b="1" dirty="0">
                <a:latin typeface="Candara" panose="020E0502030303020204" pitchFamily="34" charset="0"/>
              </a:rPr>
              <a:t>materias</a:t>
            </a:r>
            <a:r>
              <a:rPr lang="es-ES" dirty="0">
                <a:latin typeface="Candara" panose="020E0502030303020204" pitchFamily="34" charset="0"/>
              </a:rPr>
              <a:t>: una sola página por materia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b="1" dirty="0">
                <a:latin typeface="Candara" panose="020E0502030303020204" pitchFamily="34" charset="0"/>
              </a:rPr>
              <a:t>Desplegables y modales </a:t>
            </a:r>
            <a:r>
              <a:rPr lang="es-ES" dirty="0">
                <a:latin typeface="Candara" panose="020E0502030303020204" pitchFamily="34" charset="0"/>
              </a:rPr>
              <a:t>para evitar clics y saturación</a:t>
            </a:r>
          </a:p>
        </p:txBody>
      </p:sp>
      <p:sp>
        <p:nvSpPr>
          <p:cNvPr id="4" name="CuadroTexto 16">
            <a:extLst>
              <a:ext uri="{FF2B5EF4-FFF2-40B4-BE49-F238E27FC236}">
                <a16:creationId xmlns:a16="http://schemas.microsoft.com/office/drawing/2014/main" id="{BB65DBE7-BCEC-7589-DBC8-35DD75E9CCC9}"/>
              </a:ext>
            </a:extLst>
          </p:cNvPr>
          <p:cNvSpPr txBox="1"/>
          <p:nvPr/>
        </p:nvSpPr>
        <p:spPr>
          <a:xfrm>
            <a:off x="460374" y="165622"/>
            <a:ext cx="6017153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b="1" dirty="0">
                <a:latin typeface="Candara" panose="020E0502030303020204" pitchFamily="34" charset="0"/>
              </a:rPr>
              <a:t>Organizando la estructura </a:t>
            </a:r>
            <a:r>
              <a:rPr lang="es-ES" sz="2000" dirty="0">
                <a:latin typeface="Candara" panose="020E0502030303020204" pitchFamily="34" charset="0"/>
              </a:rPr>
              <a:t>de la exposición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CD8A807-681F-3D08-D813-11748676D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4" y="2947948"/>
            <a:ext cx="5433696" cy="374442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5D8FD32-A951-3296-FA70-06FA6270A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979" y="0"/>
            <a:ext cx="4843021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214242B-E799-B6A2-5D58-5E33EE0116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3697" r="69837" b="4586"/>
          <a:stretch>
            <a:fillRect/>
          </a:stretch>
        </p:blipFill>
        <p:spPr>
          <a:xfrm>
            <a:off x="5376866" y="2310214"/>
            <a:ext cx="1682106" cy="1447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0303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FFD77D-E819-66EC-BAE8-E084AABBD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8337"/>
            <a:ext cx="3280410" cy="5909663"/>
          </a:xfrm>
          <a:prstGeom prst="rect">
            <a:avLst/>
          </a:prstGeom>
        </p:spPr>
      </p:pic>
      <p:sp>
        <p:nvSpPr>
          <p:cNvPr id="6" name="CuadroTexto 16">
            <a:extLst>
              <a:ext uri="{FF2B5EF4-FFF2-40B4-BE49-F238E27FC236}">
                <a16:creationId xmlns:a16="http://schemas.microsoft.com/office/drawing/2014/main" id="{F3AF46FE-5CB7-4305-111C-79D600805ED5}"/>
              </a:ext>
            </a:extLst>
          </p:cNvPr>
          <p:cNvSpPr txBox="1"/>
          <p:nvPr/>
        </p:nvSpPr>
        <p:spPr>
          <a:xfrm>
            <a:off x="3942714" y="948337"/>
            <a:ext cx="7940676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Se parte de una idea de trabajo que se va mejorando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El proceso no siempre es lineal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Ejemplo: idea de resaltar detalles en un grabado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Primero se empezó de una forma más tradicional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Tras navegar por el sitio: pensamos en una opción con </a:t>
            </a:r>
            <a:r>
              <a:rPr lang="es-ES" i="1" dirty="0" err="1">
                <a:latin typeface="Candara" panose="020E0502030303020204" pitchFamily="34" charset="0"/>
              </a:rPr>
              <a:t>scroll</a:t>
            </a:r>
            <a:endParaRPr lang="es-ES" i="1" dirty="0">
              <a:latin typeface="Candara" panose="020E0502030303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>
                <a:latin typeface="Candara" panose="020E0502030303020204" pitchFamily="34" charset="0"/>
              </a:rPr>
              <a:t>Se implementó una </a:t>
            </a:r>
            <a:r>
              <a:rPr lang="es-ES" i="1" dirty="0">
                <a:latin typeface="Candara" panose="020E0502030303020204" pitchFamily="34" charset="0"/>
              </a:rPr>
              <a:t>escena</a:t>
            </a:r>
            <a:r>
              <a:rPr lang="es-ES" dirty="0">
                <a:latin typeface="Candara" panose="020E0502030303020204" pitchFamily="34" charset="0"/>
              </a:rPr>
              <a:t> reutilizable</a:t>
            </a:r>
          </a:p>
        </p:txBody>
      </p:sp>
      <p:sp>
        <p:nvSpPr>
          <p:cNvPr id="7" name="CuadroTexto 16">
            <a:extLst>
              <a:ext uri="{FF2B5EF4-FFF2-40B4-BE49-F238E27FC236}">
                <a16:creationId xmlns:a16="http://schemas.microsoft.com/office/drawing/2014/main" id="{EDEFADA4-4657-CDE5-C9B9-02C2BEA9925F}"/>
              </a:ext>
            </a:extLst>
          </p:cNvPr>
          <p:cNvSpPr txBox="1"/>
          <p:nvPr/>
        </p:nvSpPr>
        <p:spPr>
          <a:xfrm>
            <a:off x="460374" y="165622"/>
            <a:ext cx="6017153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b="1" dirty="0">
                <a:latin typeface="Candara" panose="020E0502030303020204" pitchFamily="34" charset="0"/>
              </a:rPr>
              <a:t>Mejora iterativa sobre el portal en vivo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58B650-D662-F14B-B170-185994367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4768" y="3830528"/>
            <a:ext cx="4004312" cy="22488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334D34-0449-1FFF-523E-9072861CE2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9080" y="3830529"/>
            <a:ext cx="4004310" cy="224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58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AF7B8-ACFE-FD01-8D7E-4ADFB6A46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>
            <a:extLst>
              <a:ext uri="{FF2B5EF4-FFF2-40B4-BE49-F238E27FC236}">
                <a16:creationId xmlns:a16="http://schemas.microsoft.com/office/drawing/2014/main" id="{570ACC7D-4425-50BD-DA62-586A16EA2938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-14632"/>
            <a:ext cx="12192000" cy="649243"/>
          </a:xfrm>
          <a:prstGeom prst="rect">
            <a:avLst/>
          </a:prstGeom>
          <a:solidFill>
            <a:srgbClr val="52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draw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87" y="13478"/>
            <a:ext cx="666723" cy="60890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AD56076-8750-897D-8654-F95F6E4190D0}"/>
              </a:ext>
            </a:extLst>
          </p:cNvPr>
          <p:cNvSpPr txBox="1"/>
          <p:nvPr/>
        </p:nvSpPr>
        <p:spPr>
          <a:xfrm>
            <a:off x="760862" y="-14632"/>
            <a:ext cx="11194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4. De Omeka a Licium: comparación funcional aplicada al caso</a:t>
            </a:r>
            <a:endParaRPr lang="es-ES" sz="2133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07975" y="945766"/>
            <a:ext cx="6627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De la publicación con </a:t>
            </a:r>
            <a:r>
              <a:rPr lang="es-ES" b="1" dirty="0">
                <a:latin typeface="Candara" panose="020E0502030303020204" pitchFamily="34" charset="0"/>
              </a:rPr>
              <a:t>plantillas</a:t>
            </a:r>
            <a:r>
              <a:rPr lang="es-ES" dirty="0">
                <a:latin typeface="Candara" panose="020E0502030303020204" pitchFamily="34" charset="0"/>
              </a:rPr>
              <a:t> a la </a:t>
            </a:r>
            <a:r>
              <a:rPr lang="es-ES" b="1" dirty="0">
                <a:latin typeface="Candara" panose="020E0502030303020204" pitchFamily="34" charset="0"/>
              </a:rPr>
              <a:t>construcción expositiva.</a:t>
            </a:r>
            <a:endParaRPr lang="es-ES" sz="2000" b="1" dirty="0">
              <a:latin typeface="Candara" panose="020E0502030303020204" pitchFamily="34" charset="0"/>
            </a:endParaRPr>
          </a:p>
        </p:txBody>
      </p:sp>
      <p:sp>
        <p:nvSpPr>
          <p:cNvPr id="4" name="AutoShape 2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4" descr="data:image/png;base64,iVBORw0KGgoAAAANSUhEUgAAARQAAADQCAIAAABJHAk4AAAgAElEQVR4nOy9d7RVRbovev9795773h3njvfOuadPR7VVRJEgGQEVARGVVsyhxRwQEDPGNrTaahtA7WyLILBzzjmsvFfOOeec81rvjx/rs/ZaG/T2Od3nnTe6BoOx9pw1a1Z99f2+VF/V/C/Vv5e/l7+Xv6j8l//oDvy9/L38Zy2nwdPS0tLc3NzS0tLa2tra2trW1tbe3t7e3t7R0dHe3t7a2trS0tLW1oZbdLetrQ3X29raUBMX0QjbJn6zhb1y6tSpEydONDU1tbS0NDU1NTU14cqJEydOnjzZ1NTUWit4ChXQCHWD2myqla+//vr48ePHjh37+uuv0RTKiRMncAuNt7S0UCdRqGNNTU30IPvj2LFjX3311bFjx9AItcleP378OIaAPtB1dAaVUVAZ148fP3706FGqjJei8tGjR2ksoM/x48dRky6eOnWKhgkSNTU1YSxoiiqAXKAkLqI+O3DqADsjeBd+oGCAGAJaRn20SR2g6+xFUJuutDCFKtAEsZPLTvdZata1jOvsW4jhWxsKNU7PgmLt7e3zwPNXLZVKpVQqFYvFUqlUqVQqlUq5XK5Wq3SxWCzm8/lSqVQul0ulUj6fz+fzuVyuUCigAjVVrhU0teDrCoVCNptNMyWVSiWTyXQ6nc1mc0zBSxdshF5UKBTQn0wmk0wmE4lELBaLRqOJRCKZTMaZkkgk8CMWi4VCoWAwGA6HY0wJhUKhUCgSicRisWQymUwmY7FYJBJB5Xg8Tg0mk8kUU/DeaDSarJVMJoOxsHUymUw+ny8UCqVSCVQtl8v4HzQH8YvFYmOdQqGAiyB4qVTKZrP06nQ6jfemUin8TiQSkUgkEomw3UbNfK2gKUxi3StoZjHpmMrGaUW3wS3slWKxSLfoWfpNNYnx0MKZGOa7l7oWToMnm80WawUDwEhQMGyiMhiuXK4QUTAYAga1UywWs9lsJpMB0WmawUws5xGH4U9MDK6AaTKZDKaNfQSQQJvUciQSCYfD9H8oFAoEAn6/PxAIhEIhNIgXETdkayWVSiUSCcCA5W+UYK34/X6/3+/z+bxer9fr9Xg8Pp/P7/d7a8XhcNjtdrfb7fV6fT6fx+Pxer0ul8vtduM3Hvd4PG63G9fRQ3QSnQ+Hw9FawZ+RSAR/skCNRqM0WLBvOp0GtkExYmiaC/xPjbBTgIvRaBTD9NUKDdlTKxgLbtHFQCBAvQ2Hw5AgECJExlAoRBfxRpJE+BOTgk7SlUwmk8lkILwAVPpBdMCs0bO4Ho/HCfOpVApCB/+T7CBJCqmN64TkSrlSKpVIVJHAPQ0ekhbACXF/rZRzuZzdbguFgi6Xy+12KZWKcDhcLBbT6TQhm2BGheQNJD0AgFGxcw9upvHH43HQlygL4tK80hyDmTAluE6cRNOGK4FAAOxF/EekZ9unOQaDEh+w7BsMBgEbsE4gEABIiIfwA5Bg0RUIBOhZMGIwGITwpm5j1LhCI2Ipg64SNcBzuMgKAtK6UEeYCNyC1kJ9DJklL14NAEPuUJ/ZUbOywMcUyCkWcpgIVvSQ+qUCalMHCPmk+vAnABCLxajndTKXJQWxGbWDRli7A0xOgCG2J3UXi8X0ep3BqE+lUtVqFagjTfiN5iHKkurHLbfbxeVxPB73wGDf1NTE3JyQz+f19nXLZFK5XCYUCsrlcjweZ3UO3kHzRNPJ0gLjZIEEBiVBC6Kz5hChhcAGQ4gMJAJSMBiECA8Gg6hPc0b1STsBqCwIcR2vo1uEPTRO3B8IBKBMSCoHAgGwjtfrBX5QIRAIoH08hb6xvEsMAcpA7oIziD9YQ45QRPVZyYpCNjCmA/KLVBOJDLyUWBn9xCyAaIQfDJxVs5AXhBlcZOkDggOE+JOVd6Azy/rUN/pNAyQzkgQK/SAhSBYmLoL3CDxEHxhT0DDAzOzsjNfrJavMYjE3NZ3q7Oro6GxrbWvy+bzQP2S8nQYPyErkBnICgYDb7dJq1SdOHJNKxVKpmC/guVxOs9kkkYotVsvIyNDMzJTT6ZicHHe7XWSSktdBPYYapYGl02kykUm9stKduBwiiuQxcRjxep2FQ6Aipsf1UCjk9/txnSAHM6nuOoGK7Aq0A/jVQYikMgpaQ8EbvV4vHqSLmGmMi9QvmIMV/zRSMlFIppJkBQZYvgF42ELIIeajRliDByOlXhHRWHUBoUD2KmvLYaSw5YAZVmvhB7VGUgyYWZD7CeGQFyyWYMLR1LCah6UMfrDygv6EHGG9wWKxWC6V29tbrVYrEJHL5dramlQqRbVaLZfLXB6nv7+nWq0WCoUFwAMWh/6qVCq5XI7H5/b391osZpPZGAqFUqkkXkmuTjweDwYDfD5vbGzYbrcRZAFQGkCd45tIJDJMIQ3L2lQQVJBY+JNMqWQySa4qeTiEJVJQJNhIppKeYVmfZpe8ebIoCEtswUWAhFgkEAiAmVhAgtWoZRoLCrEp3sUaUSxiWcuEnIHk/EKcQYU4hkhdh0zWZgbRSCQRtYNMAa2AEIzO7XaTUVoHJBo1SwqWVjSbsfl+L6s02JES89D1bDbL0mrBx1kjlrWAYLBls1mKVVBwqKu702Y7zcaJRKK1rSmRiONPl8vZ0dEKINUHDNAirECYegIh32w28Xgcj9cDv4WcIqqJH5FIxOP1lMolr887JxYlU0kAFJYla38TFYBS8tvIvWPtN9AaDEdyEfghnGCOUQc8CiYDT4RCoTpTmPiD3G5WvhLkUB8tEH6Iq+BBUX0ybAJMoaACGwYgdsHo0AHSLawSjjGuIN5L1chvbEQLbpEAJmhh4KztR2yHntAbyVJlAU/4IYSwwQMy0khwsMNnRRIpecwO622yFgr7P/ie9d8IAAgesJqKfZYqs4wNJYwoLmy2yjelWqlUuro7SQckk8nWtqZoNII/HQ5HZ2dbXcDtNHgodFipVDKZjN1uGx0dVmtUpEkABtaeJscLiiyby05OTYyMDvkCvmotDE1II7iT3qQhIZ5IEGJ1MZiVppYCSoQf4kLW6iBsQKIDjQkmPMWyEVs5XnPcWXuP1RV4OxlaAB71AT/YiBz5XQAYdYm4J1ULeYFxKQhGF8k0JUZhmSNVi5uxginOBKAah0xKmAbVaC2T/kHnKQxAmgRQIYONnEBSMqThqcRqkRhW38YY745VDizTN/IbJDjAw2oYCkrVVaZVEPLGcb0utF2tVjs6251OB0UBWlpPMeCxnxE8FCcoFgper0cul/r9vkQikcvljCajx+Mh1FLImOQBLmYyGZfLaTAa1Bq1xWIm2LDKisjBygOAB+QAReqkL2vLkWFGjj47JWSK1JnOrCqvYyzSSCxKWQix5h/BjJBGDhL5ReAkNkBH4IkxoVXWgSH9QzKY9XliTEQB00TmO8kyUkfkYbPigHRpnaHLmoisL1fn1MHiInuVtG60FkchCUL2GAYLGVdHalI4GAJxEY3lNB/WJC9ZPXWBXPgFRAoCFZgKeobixrDK6DokPhDFgmdycmxgoC+bzRSLRblc1txyMpfL4pbNbm1tbVoYPMBAPp+3221jYyNKpSKVSpVKpUQiwRfwOJwZq9USjcYKhSJNXt0CSzqdrlarVqulra1ZIOTRNIMuhBk2BETDgFJig3KsH0x6o866oKhAjIkoxGpxfeob3kLmL0Ed76K5BJ9RMCNaC57GYjFSbsRhrEXHYoziEKziYhFIWovc32RtfYOwjSHH54cBUrUwGjENcQxGxDZIDgwr7+v+ZJFMvSJ3MRwOk7ZhI5lscJIVNGFmOZhkAb2ULEk2qsFKUhoLRXpZ15pdNUFwrFwuY9kahSwgdoGRMMMuELMLmBDcLHgyuWzvQM+plhMtbU0tbU0en4duhUJBoYhfnV9OgyeVSgHbcoWspbXJYjFXq1UscebzhWg0KpNJhoYHR0eHrVYL7OFUKkXmIy0ex2Ixm82Sy+UrlUo+n8eMglOBN9IDZNGS2mURRdywoBGCaYC8JEUUm+84pmoLbaxzRY2zsQoMhDWHyEmgtxBaCAkUM2DDdKycDjMLtXWeep27Tx1OMkv4LKuh1HWeDT2TLE/WchEaHScCD2lmcrTo7XFmxYlsNoy6rgWSYmRzslqFFXOsCKAhk/XB/s+utFCpu0JgAHhoZgk5dWs1VKq1nAOKEDQmqZQLpUI67bbZ7CZTKhor5/L5dLqQyVbPUL7RPNlsNhqNmMxGu8NOI0kkEjwe97PPD//iFy8//cyBV1491N3TKRQKTjWf8Pm8qVRqcmpicKhfJpPGYrFqtVouV8rlSqFQiETCdQYeyxwshMi3A/yghVifOF3LByGBTXqP1UjxWs4BAY91scgIJhXHRmboFr2UbpE3RbqFBDnBg42kEdLofzKf6qy1xh+JWjwtNT/WxLq/bAyGkENqp05xscYbq2NpjGmmkMiIMoEKcocIKiy1CSc0m6Q8SQ3SuxJM6gAZY6znXGdl1WWrEHIIPORINwKPiQTUJ+ywEKoDj6K5t+fxlwcPvjF08I2BA6/37Xulb9+rfU+8NvLyB16F7ozgKRaLqVTK4bBPTI6JxXPIgMrn8y6Xc2hosLnlVF9/z5+//OPvfv95a3uLUCTo7ukUiQS9fd3Pv/D0/gOPH3rx2d/+9jOj0VAqlVKpFJfH6exs93o9cNHYMAjL+iT+yZaDLUsWPCBNU5KaH6+kKa8zfgh4aSbvhnXY2JhMqhb9I0ThRWRDJpn1EFbuEicRriJM9JzMPPAcRQho+MRJrAvUyHDJ2kI7pDXr5LAShDRYXTCN9TcacUs0TM1fSInWFh9jjHNPwFvQZ2O7ygqguot14SIqpChYpcGChxQFm7FGbjPFA+g3q2HQWLk8X8nM93ZQkr6gX6UPqA34F9Qa/WqDX2WQn+zqeOD5oN5yRvDkcrlQKKjVabxeT6VShQefzWbprdlsxu/3jY2N9PX1DA72n2o60d7R2tfXPTExxhfwevu6BUI+aCSVirVaTTqTJhcN9Mowq0kkQVnbCdIozYTnqSbNBLiEfKpELZsrxURsSFSz3hSFYlgTrs6MTNdCvcRS9KORn8isZzmMfPRELZhWZ7MRq5E0YTFDBhgZkEQN8ApLtDqdTI+z7kedikvXAuLUMhv7JjAnmawf/K5TyGxwjLURaC5Y8UewIfOMFA6tVLKJnnX2VeMVYAmmynyQzPNtsFyp1+t1Oq3JZHK5nHa7DUtVHo/H5XK6XE6v1+N2uxwOu91uc3k9/lDQ7feFohGn1xMIh1w+j83lzJaL4i9apn71m4XBUyqVotGI3WGTy6USiViv14HDbDarSCQQzQk1WnU2m61UKmKxaGZmamZm6tixoz29XclkAr1EuBmMrtNpBQJeMBgslcp12pmNeLBBgnQt3kLsTmYxFDpZgOw0sJoE2GO9ghwT7qSWCTY5JnpOOGE5CTxEzJGYvx5PopoYq07cElzpChmWrGIkIULcT3qP0E5xJAoYEB5i89P/ksxKaJLxl9LzS4oJ1pFOZkN2dQqKjeyl58cqWDOyTr0T5nNMcBVKI1cLrJFWYY2oOourslChnJoFk6npSqFQROYD8iLcbpfX60ZEB4F3n8+LPCpgKRIJ+/3+SCTi9/sCAX8oFPB6PalMyivT9B98fWHwFAqFRCLu9rgHBvuefe7g737/eSwWKxaLHq9naHjg0IvPfvTxr2GbnDr1tUDA0xt0be0tX3zxB7VaVRd9TqdSPB53cKjfZrMiT4e0M1Eq1xC8p2mowwxNEkncutBCrharQX3wOiBBZjRgxhqH7MSzwYM6DkvXPArCD8l1eirNRDvICmWXlcm5TzJuHslvdhR1mhmyhpxm4kJqijUpU4wzyaqvOpTiFVkm/kl0RgeIOCnG7qVgMRlLdYKJxQk7KWxlig6zHgvrz5wJAI0OTKW2vPGt4Mnlcmazyem0O50Op9NptVr9fr/JZDSZjEajweGwOxx2pMA7HA6bzWZ32B0Ou81mtdttNpvVZrfa7fZkNuMUyvuffmth8KTT6Xy+UC6XvV7PoRef/c1vP40n4uhcIOB/483Xfv3hr2CKdHa1dXW1S6TiqamJtvZmoVDArp/ih8/ntdvt0Wg0zwSjc7Xget2yD/EHm8RQZPb5kC4ioUgKhBWBVJNlPoqD1ym3fC1yRfVZAya90PJ2HbposNRnokO+lsXMdp4VFqzCbOQ/2gPTuLLBap50bZ0USpL14lhgpxfaxcRKH9YKYImTrUWxaPGEtZfYXrENsl1lJUiecU6Q/dgYg66z0FiolBtKidl6xMajqZ3TWqFYdLkcarVSrVaaTAaTyRAMBn0+r81mMZuNWq0GBpvVavX5fRa7VWPQWV12q8vu9LqtbrvFZbW5HcFQaPKXn879qemM4MFo3W7Xy6+88Lvff55IJEACv9/39ttvfPjR+5FoJJ3JiETClpZTnV1tYslcPB6HWCK5BaJzODODQwPhcIioRioIlVnOIKuXje6TrM0zUQTSAJhpEtUkHdEsq8TYPzNMeJflZlYq1zkAYG6W18mOolWIPLN+l2UyJ1g4sTCjnhAr06tzuRwbVC3WdkOxrE8amB0Ia8il5+9KyDK5oWdSDiwpMsyC44LTVGH8eFbeFWqxMlan0VTWQaVQ241XFx5YMFBWmb+7jFZ7qJAhx8Kv+r9fPBKl7HiHpqVP3dKnbu5TN/dpWvvVp3rGX/v14HPvpELRhcFD9HI6nS+/8sLvfvdZOp0CNwcCgbffeeOjjz8IBAN8Aa+vr7u5+eTb77z55dEvpBJxKpWqI3E2m3W5XTqdNpGIg7KkbWjaGkPylYbtd6SsCBIsfxO3EQuSUcHyJauU8oyBlGYSpcgsIQ5jTfZGgV3HCix/NA6QZU1iMhZOBL9ybRdtidlvW2AMV/ZHjvEYSUPWjSvH5Kqwb2SHU4fw3HxjLMco0uL8jcB1M8hOXIFZ5azjeFZE1l1nQ20L6p+/QTGPc7kf/ZH/yZ95n3zB+/gL4ZEvxZ8fF39+XNcxnI3GG+t/4/OANF6vB5onk8lUq9VKpRoOh95+582PP/m1TC45cer48eNfNTWfeOfdN3/zm0+PfPpxd09nOp0mNVqpVMLhsFQqNpmMhfkrvqxCzzMLySR4WEXMCvU6vqyzLqgpeqrOTKqziwrzExpIHhN4WKOFBUZh/ioEyw0lxi3JM2ZnqbZsxfr9pYZ95oVakmKhUEBWci6Xq8639akPLNMX5qcO1plJ+VrckkU+2wJZUDnGcMBASC/lasZ2kUngLzHOep3gq6vWGAdDB1idg5HWCdN/ow75dynZfE5n1EuVcqfXs2CFb6JtGIbP52XBU61Ww5Hw2++8+cnhD10uZ0tr0/GvvxoZHRoc7G9uPnn0qy8GBnoLhTwLgDmxiM/n+XxelsosioqM70t8X2Z20hcY16jQ4CAVGLeVaF2q+QksbzXyGWs6stWIS+rMjwKzrZ9ml8DDKknCTJ2wYAfLDnBBXg+Hw9iVbbVafT4f3HeW/wqMIVRqsHKJfVlaNRZ2dI1dqpMCxOt1OGm0o2i6WQCwT5EYyudPM0xx/p5/ql9dKEjwtylKlby7t3N4ZFChlDc3n+rp7RobH2tqPjkyMlgoFOoqnwYP+Vg+v/+ll5//3e8/z2ZPZyUkkol3333rw4/eT6VSNrvt2PGjH3/8wZ///Mc/f/nHnt5up9PBjtDjcbtcjnA4nMmkq/NJwBK3ON/SW5AVqFrjD+I5zBz6z1ZgTQiWJ+pAxU4ne6XYoPcabQzqMLVJuGoUtwteZ/GA1lKpFOLggUDAYDC43e5QKJROpyORSD6fp2mqo2qdnGZZvzQ/EsOSkYRIYX4uGWGGlQIlxhUpM54Ji5a6WWYfQc9ZXFUZbUN16qDyt9c5RqPhq2NfqtVKLnfmo48/kMuluJ7NZjo62qRSSV39+tNzorHoK6++ePjIR7AcqtWq2Wx69bWXPvzwfdg8I6NDR7/64sujf/r0s08Gh/rZZ1PplEDIk8kkmOnGQvQlYpH4KS28MPyNHCI8FGvxbpraTCZTnH8CSZ1QZLUTa3IUmXzbOgG5oMlRaXBh6+qcfW4WFKV1zVYqlUKhEAqFnE4nckzdbjcSmcmW+9a3lBtMKXZEdbCvk1yskq8TGY2gxSPl+Y5+lTkHp3FSyrW1yyJzAs7ZR/Q3KwODfXK5HL+tVmuJOVnJaDR0dXfU1a8HT6FQOHzk42efPzg1PenxuEUiQXtHyyuvvfjyyy9wubMWi3lmZkog4MkVsuGRQT6fSy/I5XImsymfzycScdJaZyp1wubsBY8syMrlcjmZTOr1enpj3TzVVabJq86f4Do8N/JKHdPUPVLX1bOM+lsrEH9T5pjdbsdZCE6nM5/Pn/1FbE8aWRalUbKw4KE/S/Mdm0ayUFeJGnV36zqDlnHLaDSGQiHq5NnJ8jcrXd0ddrt9wVsOh729vbXu4gLntimV8jfefPWZZw+89/7bXd0dVpvl/Q/eee/9t4eGBnx+b/50esXpXeB4pFQqyWTSk6eOR6P14by68h2ZrPId9DjuRqNRtVqdTCbZiwsCgGaabaFOaXxH8JypzpmGUyqVUqlUvhZJa6xTZrQu+JWy7MLhMKLzONXpLCoOL0okEo1W1lkUe5lR1I1/4pGzI7DSAJ4z0Z/0lVar9fv9Z6fb3750dXU6nc4Fb/H43JGR4bqLCx966Ha7hCKBXq+D+NHptLSl7kwlFovJFbJvrfbvWED3QCCg0WhisVhlIWgtCJWzVDsTHhqvfxfY0LP5fD4QCBBbN9Ypl8uwZCi0kEwmI7XTBQq1NYBcLpdKpc4Cnlwu5/V6M5lMHdd+l/6f5e6ZhEWjHl6QXHUX8/m8Vqv1er1nIt3Z6fnXK21trSqVMpFMxGOxePz0v1gsKpdLj399lD1YB2UB8HwrK5y9QqOAZ5ttZF965EwydcFH6JbL5dJqteFwuHJWA4Amm9ybb61JYvVMlUlOE2OdqcFIJIIjzgqFQmW+uiN5HIvFcrkcsuny+Xw0GqUEnFKphCvZbNbv97P9Z9m6WCzCWQoEAmdCaXU+tc8+m6yOPRPRKpVKo3tzFsJWq9V4PK7RaOx2+4KdPDszlBq2fzb2ZMH3otmzPzg+MXbs+Jctraeam080t5xobjnZ3HyiqflEZ1cbzjaoI9cC4ME8nanr4XD4LJ0ol8uY4wXHgESSBcGD9MoFX5pOp7FZqLEAPCqVCql+FF5fsG9IzSwWi+Fw+EwhDdREdkUmk4lEImdBWqFQCIfD0BIk7BfsZKx21AZIl8/nQ6EQ6FAulxO182zz+XwqlcrlcqVSCZmL2BEEaR2LxbLZbCgUQsfwrmKxGIlEcrkcOACbiGKx2Fm6jcdLpVI0GkW3z0RbpLEWi8VgMNgYqGXpEI1GS6VSNptFy2cibLFYxJ4ohUJhsVjOBB7Yqwt2DAHJM40LA298L/h2wUmvVCo1jq2WSsVMJp3OpJFnglQTxI1RYrFYOv3NnwuAJ5VKeTyeBUmQTqcdDsdZOK9YLHo8HvJA2FIul3He14LDQ0BpwTZjsZjP5zvTlASDQblc7vf7nU7nWTyuSqUSCoU8Hk82m3U6nQv2EKVUKnm9Xoh8p9N5FqZJpVJOpxPaIBQKnUWEF4tFIIR9EC2XSiXs1sTEwE4DgO12u9VqjUQi1RrHI2yN5SA4nPl83uVykS8E9j2LEKlWq/F43O1253I5j8eDB89EMRw6l8lk7HY7yzR1BU1ls1l07EwzVa3xTyQSUSgULpfrTNWw93vBW5FIxOVyLSiaI5GIz+dbcBby+Tx62HirUCiAgGxTZ6IJEq7pz/qjp7BUZ7Va07VTDfJMskY8HjeZTMlksi5jBSWbzSaTSYvFAlnI3sKavcfjcTgcbDYk3cKReY25MPAWHA5HXV4WJQ2o1eqRkRG9Xm+1WgOBQH6hgjQCr9drt9uTyaTVao1Go/T2usqZTMZqtWIftdlsTjMnl9eVWCxmsViAMbfbzWYqsAPJ5XKJRALSAWPHg1A1mUzG4XDgDDQ6c8fv9xuNRoPBoNVqtVqt2+0Oh8M+n4+OFkDHcrlcOp222+1+vx95DLFYzO12RyKRusQi9ncgEDCbzclkEgYem5hTNylOp9Pr9cZiMaPRCPFcxxL4EY/HrVZrPB73+Xw2mw1jZGlLNWOxmMlkstls4+PjUqmUaMtOOtw2l8uVbUi6z+Vyfr/f4XA0Di2bzfp8PvBJ46hTqRR62DjGZDJpNpsDgUCulubn9XotFktjckY+n3c4HIhzzAOPVqvVaDRarVatVovFYi6XK5fL6aJGo9HpdFqtVi6X8/l8iUSiVqtVKpVWq9Xr9RqNRqVS4U+ZTMbhcMRisVqtVqvVeBA/1Gq1QCDgcrlKpVKj0aBlnU6HCjweD7dUKhWeRYMajUYoFAoEArlcjkbwlKZWOBzOxMTE1NSUQCAQCAR4Fwoq44dCocArJBIJl8udm5vDdXod/tTpdAqFYnZ2VigUikQiDocjlUpxi9rEUyqVSiQS8Xg80EQgEFBTNHCVSqVUKhUKhUgkksvlQqFQJpNpNBqFQiEUCtGIVCrl8/mzs7OwZORyuUqlMplMVqsVqfJms9lsNqOm0WRSqdR8gYAvEIhEIoVCoVarJRKJRCLRaDQymUwoFEqlUoFAoFAo5HK5QqFQKBToGEit0Wh4PB6Px5NIJDweTyQSYSKoq3K5HLMgl8tBUqFQyOFw5ubm2LEra0WlUs3NzfF4PLyXw+HIZDKigEajoWoajWZubo7D4UxPT09OTk5NTcnlcsy+Xq/HD61Wq1Qq+Xy+UCgEn0B8UDuYFDADroP9wCezs7NKpVKv11M/0Q3MkVAoBB00TFEqlbOzsxKJBFTCtHI4HDxLEMBscjgciURCiv00eORyuVQqlUql4lqZm5uTSqUikUgikchkMplMJpVKlUolMIDKdH1ubk4kEuEHNYJb+FMmk4nFYsBAIBBIJBI8LpFI5IXb9AAAACAASURBVHK5SCQSCoWYS7FYjLtisRiPg8RCoRDN4hFcl8lkALlQKNRoNHw+f25uDsyEIaC+RCIRCoW4i86jtyKRCG/EU3Nzc+gS+AA/ICzEYrFcLpfL5WhNJpPNzc3x+XyVSoVH8ApAjihGLUskEpPJBDqgEZlMplAoxGKxQqHQarVisVin0zkcDqfTGY/H/X4/YIwp9Hg8sVjM4/E4nU6tSi0WzRkNBs7sLNthABLtgFB8Pp/P54OqeC+GPDMzo1KpMECBQAA6Ywbn5uboh0AgkMlkIpEIEgfwwMBBWKIGamKwPB5vdnaWJo5mgVqWy+U8Hs9gMADqoIlarZbL5aAVmEShUGBcuE6NYMq4XC4xHqqBYdBzpVJJt3B3bm5Oq9VOTk5CuKAplnshm9AZhUJBdzEukEgoFKJmIpFYQPNQAc6giEgqQzCYTKZGEatmisFgIIlOD0I8QIoAgXQdYo/9QU+R/jEYDLilbihardZoNNIEQN6Q4GH/RN80Go3RaGRvkfSiV2AI0KuQ7jQWtppKpTIajagJAuoXKkKhcHh4eHJycnx8fHh4eGBgYGhoaGhoaHh4eHh4eGRkZHx8fGhoqL+/f2ZmBtOmUqkkEsnw8HBfXx9YH/zB43LHhobHhoY5k1PDQ0MDg4PDw8ODg4NoDc1OTEwMDw9zOBxMjU6n0+v1BoMBPzBZ6LZer6cpZhU+BgtUU3120usIolAoTCYTTYdcLqeZJcLiLm7J5XKj0UgaA0+hKagC9JP0Fd2C3oBiIZuCeoL5Qh3wEjs1NOnE5LgFOhB/KpVKGjU9S8yJCSX37zR4iNAQeChkVqEVqD8UusU+iAqQT2TpsbaZQqGQyWToH67TAGBjqGvWBRWtVgtbQqVSsRfJeMODpK9ozHUFKgIFDbI9Z/upVCpJJcKG0S1UwCVSqRQ1gd66CmiTFDLq6PV6o9EIhtbr9TBFYHK0t7ePjIzodDqBQAApzuVyORwOn8/X6/WTk5Odbe3c6RnZnHiOz1fI5Vqd1mg0ojVwANQ75CX4DAhhJSPGhf4Qo1NlMC6kJ8lmEJkYro5i4BayROpmqo5i0AZ1c0qmkV6vh8WIuzR91AI6g0mhWxg7niLwYOC6mumIgbCTjgroCTiW3g4mYTsPBsbb68022rsbi8UweR6Phw6soB9Wq3VmZsblcsXnFzrmwul08ng8o9FI557R45FIZG5ujsvlBoNB9hyWeDweCoUgX+mIM7oVjUblcvnMzIzf76+7he3HNpsNxrFQKNTpdFHmZN0Ec6JfKBSCnWCxWKampvR6Pd1iBxKLxbxeL5qCje73++sGSwd9GAyGiYkJo9EIYUmnmdZ1MhKJWK1WrVZrsViwfZC2SyD0LBaLeTyeVqttbm4eGRlJJpPBYNDhcFitVovFYjKZEA+Ynp5uOnFSKZUpJNLp8QmX05nNfdNONptNJBI6nW5ubg4ZpXWdoVNBNBrN5OSk2WyGuRUOh4mwVNBtGH4mk2l8fNxutzcODX9aLJbZ2VlYYjwejxpccLLGx8chLrHXuJGRgsEgrK9GPolEIkKhcHJyso45cWIRREbdcFDN4XAMDAyYzWZ6ih50OBwTExMGgyFW+9iJUqmcmppiX0HtjI2NCQSCUt3HrRCtslqtZrNZIpHMzMzodDqLxYIr+GGxWJRKJQZvrhVLraCCTqebmZmRyWQWi8Vut0Mo4pbRaORyuaCy1Wq12WxmsxkvNZlMkK9Go5Gu4Cmz2SwUCjE8ehE9Dk+az+fL5XKY2rhos9nwLA0K7XC5XJVKNT4+LpfLqQJ+2Gw2/DYYDIgTSCQS9JYowP4wm81SqXRsbEypVEKxEEFQgVrGWNBnv9/Pnu+RTqdDoRAqOJ1OmUyGQJ9IJALd0CulUun1erVarVAgtJjNPq/XbrNR2g7CR5lMJhgMejwem83m8/nwXovFghZsNhtoYrFYJBLJ2NiYSqWamZkRCAQYIBGKum02m2dnZzkcjlqtHh4eVqvVNN3sD7PZrFQqJyYm4CDNzMyYTCaTyURNoQOoqVarR0dH4Z6p1Wo0wk6W2WwG/TkcDmaceoUffD4fHMj2BAwDt5b6Bg2Pt2u12qGhIZVKRYxK3dNoNGNjY8SxFotFJBJNTEzU8T/K2NgYl8ul1YvT4JmcnJRIJEajEUf4IbQaCoUsFgvUsd1uD9U+nYmoK8Sb1WqFkWM2mxFphfAIh8OgwtTUlEQiQWowJA3O29fr9XDjEJyFUMRh4Xq9HuEj+tJLNBoNBoOIw8IfMBgMWBuBbLbZbHgvNI/H40HYRK/Xo0t0Uq7D4UBNvNHtdoP7zWYzhBaaxSc04vE4qBEKhYAWpVIJxRsOh10uFzRVMpnE2l88Hvf5fFqtViKRaLVan8+Hd2ElAZ+Lg+tvNBqxYweLoajm8Xhw3oharfb5fJFIBBaB3W6PRCIItfv9/nw+X6otraJjGBSEZT6fR0+SySTuSiQSwI/okEwmTSYTXo1jGb1eLyhmMBjQn3g8jhU/xPfRILQoTC+r1QqKgeyIakBtgm5ms1ksFqtUKrfbHWU+4+X3+8GLWM8Bj0mlUiwB4VNZ9D0fvV4vEolUKpXX6w3VvlbmcDjollKpxCN4O46VkkgkU1NTs7OzWq0Wp8mmUimwpcvlgvWI/mNG4rXPQ8D2iUajLpcrEokQ9TweTygUghailM7T4BEIBIODg1NTU6FQCIu7WL5ApAUBEEjNSqWSTCbdbrdarXa73YgvicViDoeDfiCp0e/3j46OTk9Pi0SikZERqVSKecWKuFqtRvSGx+MplcpIJIL0+EgkotPpEIvkcrkKhSIcDqfT6UKhgPmDhSOVSmdnZ81mM9YEsPsSyZfYoSCTyfh8PqpptVrIeEhoj8eDHiI/ACEy9B8JI0iHwdI+VrtLpZLNZuPxeDKZTCAQiEQiLBMhY4AyAKAH1Go1Av2Q2fl8HpT0+/0ul8tsNk9NTY2NjXE4HMhCQAtf+AFI4vG40WjECiZOSwRcHQ6H0WgEVkENg8EwODiIYD0MyFDt60O5XK5YLBqNRmhRzCN6iJ2/VqsVCyCgLQhLyhbZdNVqNRwOI1cSi7Ber5fP5yPkxePxPB4PEkdATCQfYWe+2WzGTCFcidVYGDwkQLHWxOVyEf7i8/mAE3KU4vG4VqvlcrmYR7lcjpSlfD7vdrvJQMBb/H5/LpfDUqlarR4cHOTz+RwOZ2RkhLKiEomE3++Hh4kVC9gCGGw0GjUYDMlkEslQfr/fZDIhrIfIpN/vp0zzevBMTEyo1WosG4GH0um00WgEpbBsGo/HcSuVSkFwWiwW8JPZbMYiHSpkMhmxWDwxMSEQCEZHR7FEjSUnCHJYqDKZDKIdnA3QI3gtkUh8Ph/O4sjn88gTcblcGLxSqUwkEljyC4VCGBjeWy6X/X4/PBy5XB4Oh8vlcrp2wJ/L5QIk8vl8oVBwOBwIcRqNRjwbj8exowYpJxhyKpXS6XQIZ9vtdqRpBoNBJPuUy2XQDdlJiAiLxWLgKh6PA+HYJcrj8cbGxqanp0dHRy0WC4Sfy+UKBoOIU3s8Hr1e7/P5yEtxuVz46BoWgrFUCumIGB3A43Q6IUewoIkEHJVKBdZ0OBylUgmHh5RKJUwo1rsLhYLb7cZSmFKpxJDBcKFQCBRDTmA2m7XZbJgCnU6Xy+VKpRJWe8PhMP0JMiqVSrCdz+djd1JBzEO/ZbNZo9GIMLHRaMzlcjh/HAewRCIRhFvEYjHykoAraFGtVgvmdDgcuI4hh0Kh2dlZPp8PuxSMVyqVoH+MRiPmUaPRAE60YMqeiALbhGxyq9VKPFMPHgTy3G53oVAAcePxeLlcDoVCOp3OaDQGg0HwfaFQAHtBgAUCAcRnkJoZiUSKxSKUjNVqhZUJDqZ9/Dj5hUzPbDabqp0Wjbm02WywdyEpMTeYkkgkAj8KHFwoFKDioXngjiP+YbVaYfJCINFxM263m8CDvCZ0A0hAI4VCAV/RwFgw6y6XC55bIBCoVqvwMerAU6mlDOt0Ooh2CDyXywXFglwEo9EIazMWiwEz+AaO1WT2e30uh1On0cAqhmjAUqnRaNTpdOAbOnsR2kyn0zmdTmgwJNFls1lIepg3iGdUq1UCDxbRQXAQxOv16nQ6l8uFbi8IHgzHarXqdDqz2YxkFlLjBB48DmeDUntY8GBoSETCtlmDwYCUHAIP9rw4HA4sMFCuAJIJkHGHaA3MJYAHGYB6vR4UI0mHW/l83ufzGQwGu92OD+dQVgqlOwE8oVAIdgocKkA3Xzv7YR54EEU1mUwILxB4/H4/4r9IDQSZwF5QUB6PBwFosC8YDrPLLpLAJwF4cEiSyWTCgg+BB+CEKJLJZFqtFhoJ4AGhQ6EQFsJtNhssPavVqtfrbTYb+pzL5WAYIIRqMBgITo3gKZfL4XAYiwMQHGcBDyCtVquRmr4geKrVajabhRNosViQIAu+DIfD+Nyv1+s1GAxGo9FkMoFQUBdmk1mjUGqVKqNWp5LLLRaLy+UCJBCJQSDYZDKBTWEI+Hw+u92u1WqRtQ22i0ajhdpxPIFAAMFrFjzlcrkOPAiFKRQKp9OJbNFG8CDzNR6Pm0wmiUSi050++5zMtnw+D/BUq9VCoQAZr9frcYUQSDESwMzr9SLuhx7CcAV4CoWC3W5H7Jh2ZAA84HukDgQCAQJPNBqFFEAwGq4daR7oWLj30Dl14AFTEXh8Ph8oHwgEMrVjNOvBw+Vy4WA5HA7YrJD0FotlcnKSy+W6XC7QpVAoQP8godhut8/Ozk5NTdlstkqlgv4hw21qagrL23w+n8vl4lCYfO2AaawTCwQCOscQtzKZDGx0oVBIWfr4H4Tm8XiTk5NSqRS8joAJsARIADxisXhqakosFiMqz5ptGAiI5Xa7ORwODH3wB8ZI4AFoS6USnJnp6WmTyVStVuHzgA514JmcnBwcHISwBG/hM7cIQphMJpjpMOIjkYjT6TSZTJzZ2aG+/onRMe7UzMzkFIiGICSSWTgczszMDJ/P12g0iGpEo1EsTM3NzRmNRpfLRa42aQ+1Wj0zMyMSiZB3CwlSKpWQHQe+hwZG/E2n05GiAHicTif4HqwSDoelUunQ0JBMJqN1DjLbMPugD6KRs7OzeDWyqoFnBGzhQptMptHRUR6Ph2oEHrSm0+nGx8cnJyfBdWAVOCoWi4XH4w0MDLjdbnAONmUg1owsJA6HY7FYgI1oNFosFsGZUqkU14H5Qu0zveXaB+SQH4iAwezsLOXaQebOA09nZ2dPT8/w8LBQKAwEAoVCAedhC4XC9vb2np4eZC57vd58Pg8zyWAwQC91d3d3dHRIJBIEOvL5PCz74eHhrq6u3t7e4eHh0dFRrVaLEUJYYvl8YGDAYrEgETuTySADZWJiore3F4F5WPDpdBrhDq1W29/f39bWNjY2hkxKtVotk8kQPAiFQpDxNpttdHS0ra1tdHTU6XRC6kOYATwYQjgclsvlnZ2d3d3dPB4PydFerxdNIYyBT8P7/f6ZmZnu7u729nY+n48EbbfbDeqXy+VUKuVyuSCnu7q6Tp48CYojfOTxeILBoNfrdTgcfD6/s7MTqHC5XMhEtlqtQqFwfGR0ZmJSLBBK58RIkEFKCH4IBAIk3SEwEIvFnE7n6OjoxMQEh8MRCoXwiBBURKDS6/WCmOPj4wilIiYGhx5OBeiASEZ3dzeXy3U6ndjaQBuEILaRLKvX60dGRk6ePDk9PY0vEfl8PqRUwzLHTLlcrvHx8ebm5o6ODrVajZqQWT6fD6uZbrc7GAwKhcK2trb+/n4Y/zabDZ4ecoV5PB4agWkNq8xqtUJfDQwMNDc3IxoGwW2320UiUWdnZ3t7e1tb2+Dg4NzcHMwifNZOIpF0dXWNjo6KRCKfz+d0OiGa6ft2kLMwsIVC4ejoaHd3t1KphPSHNVQfMEB2I5YFkSfv8/mwqiqVSmHrw3iDg261Wv1+v8FgwBqtTqdDoBnuAaJYWGXD3Gs0GrAvPgRL6/2IRKHHuKVUKrGkDWcA9AI3wLQA6eEnIJHEYrFgVwnS+x0OB7qtUCjgPCD2QODBFQpAw2oFeKDHETAoFosYNV5EhhMeh/xDUC6VSgG3LpcLdqxcLgc2MEOBQMDpdMIiBbkUCoVer0c+tcfj4XK5A/39U5OTAj5fJpUplUosdyD/BRGd/v7+2dlZZNdHIhHE9NVqNVbQEb6HE4xue71e2DxKpRKLDV6vF4YozDYsD4BlKZfU4/HgszwgFMw2RJ/hn2C1XqfTBWpfvYajD12BL3x5vV5KOzCbzQSeUqnk9/uRCALxB7tIKpUaDAbEHhE7Jj5BKiDC04iF2O12n8+HHDapVIo/gUyz2SwSifg8Pp/D5XG4Qr5AwBcgWIJlGMQnZDIZ+g8fD4FsFChnqHEkLmD9DUqF/OpvwDM7O8vj8dRqNQKFiFxBM8Kc83g8sOVgyZC+czqds7OzMzMz8Dog1eARqlQqrLLxeDwE9RHNwAZJsVg8Ozs7NzfHHj+NozqR1ywSieACsT5PMBgUCARTU1NKpRLa1mazmUwmbI8hqZBIJKRSKaw7GCEQiqzZhoCB1+tFni/MNrhDbLQtkUjAebBYLDMzMxwOx+/3wzyD2QbwQCbhRQKBAKuQoDKUEubJ6XQCsVicwQekPB5PJBLh8XhfHfuqu7tbo9GYzWYsVggEAuRWK5XK/v7+Y8eOTU9Pw5rFmjfCD0iVh8bASgtGl81mkZ8hFouDwSCijqzPA7MNxhLyixHZZ802NmAAj0UoFI6NjRkMBoQQWLOtWCzCGEPgBMyDsz7KtZOSsDwINxg9mZqaEgqF2I1D35nDUjIWtfl8PsWNyGwzm81YSITwhTkKVTknEPKmZ7hT0yqZPBQIpjMZmnSHwwFuh7XC+jzl2iHamUwGQRe9Xo8kKa/Xm62dmFkfbZuZmZmenlapVLTvNx6PF4tFvV7f1dXV09Njt9vBnRTUwgwZjcaurq6Ojg6j0YhoGDAWi8XkcjksdXhEidr3aFOpVCKRmJyc7O7uHh0djUaj8GpwK51O83i8rq6uoaEhuHoseDwez+DgYFtbG4/Hw5jxHXNsPKaAQTQanZ6ebmlpmZ6eTqVS8HkWjLbZ7fbe3t729naFQlGofRmyLlSNWVer1TBQbTYbGzAAeMjnSafTfX19x48fF4lEFKsgh8ftdvv9fiRxIlgSj8ddLpfb7ZbJZIODg7OzswjKuVwuo9GIaJXX67VarVNTU/39/WAySPFUKqVSqQYHB+E+4TpC/wQeLpfb1dUFDmOjbWyoulqthkIhPp/f3d0tl8shbs4UMAgGg6OjoydPnpRIJPATKGBA0TaErSQSSXNzc3d3N44rKNVODsPBdAgblstlnU7X1tY2NDSEahRtgxsslUqbmpr6+/shGclCyeVyarW6v7+/ubkZjjqF1Hw+38zkFGdyanZiUi6WxGMxdAxkMRgMXV1dIyMjarU6l8uBjdmAAUXb0um0UqkcGhrq6emx2WzZ2scv6n0ebFTAcgc0D8LNBoMByHO5XCx4EIjAOg+Hw+FyuWazGbEOgEej0WCtA8tbQqHQbrdTtDGRSGCXCKICFG0DeJAiJRQKG8Hj9/ux+AW5XigU6HPtdeDB1hGsDGKCFwQPFulmZ2fVajXYZcF1nlwup9frEVpwu92VSuVM4MHQZmZmJBIJdBHsKJwdhUwLLAhqtVoY906nE1+/gBljtVqx+w1yGhUQT3c4HBaLBe4olkqRsSIWi2HkwJfD3EHPYBlxbm4OrLlgqBqQwDqpUqk8e7TN6XRiCUWv19eBBy8l8KjValDM5/NBlUE8IdEhGAyC07AWKRAI7HY74p8EnmQyiWQxPp+PQDMFDKCUEBKATY7YpsfjmZubE4vmeLMc6ZxYKZPLpFJaesrn81jvRtwlm802RttonSedTuMVPB7P7XZnat9fqc8wGBsb4/F4o6Ojo6OjWOhEzBrBPqPRCP+SLDrkd8RiMURdkSOcSqXgZIdCoaGhIVpH5/P5XV1dPB4PZhtCt5TP73a7aakO6RUImut0OrfbzS6Slkolu92u0+lMJhPSLrDY7HA4XC4XzEWwgsvlgvGj1WqhlBYMVRcKBSxSYQkF6RELggf5lBipyWQi+taFqhG7RygJ6UUIVYOtXS6X3W6fnp7u7e3F/wqFAn5IKBRCThrCuDabDctoiFBhxcxms+EkXjBBKpWCEJ2YmBgaGhodHUXiI06rghiGfw8NZrVaS6VSJpMBeGhCQXmbzQayY1niTOs8mUwGCcsgBfi1MVSNFT+VSoXMcbPZjFtoBAlKbrcbC/FarZZ2TMD8o1C1z+dTKBSYHezVJfAgVoStDQ6HIx6PI6yKCBCfzx8ZGZmenp6ZmWlva0NaSTwex7o/2FWr1cKRA3goDaVQKFDESKPRYAi0SJrNZuvB09HR0dLScvToUWT1gmlSqZRSqZyenp6ensZqJjQPMgycTmcqldLr9aig0WiQqVUoFGKxGEyXzs7Ojo6Ozs7Oo0ePisViqJdkMhkOhxH2RQibzDbcQuYsDE06GQPCw263z8zMYFcTBoPcUIvFwoIHEe2pqSmRSATmJvDA58GzpVLJaDQiEKxQKOAMEHjYdR6QYmJiYnp6mrhwwQwDDA09pAwDRD6cTicSGmAJwwJEliC2RkOlwGunE0WKxSKyHuHaYTGRFoi6u7t7enp6e3uRHgXMw72EFY3du1wu12q1QmE2ggdrkXw+f3p6em5uDsetLKh5YKgjw0ilUmFhYEHwxONxkUiEKLPNZmNPUUSo2mAwYL4QIudyuUajEe2Q5iFmgPpCbhHAE4vFJBIJNqWSU1CpVPR6/Zdfftne3t7Z2dnZ2dnc3NzT04PkIIBHr9fPzs7CICL/kPCTr51CjHimVCpF2Ia2zcMCnAceRHL1er1MJiP1Ui6XjUZjb29vb28vxo+sOFifoVAon89bLJbe3t6+vj6z2Uw+D5ZxrFYrYlCwvPV6PWubTU5ODgwMTE1NAYp0K5VKcTicnp6e8fFxhFYIPJVKxefzDQ0NdXd3T09PY8DI1UVaGrtIOjMz09HRMTs7C5ouCJ5qtQqfp7e3V6VSQS4uuEhaKpW0Wm1HR0d7ezsOlTxThkE2mx0eHm5ububxeOl0GmxEgWPEBrRa7dzcHCYPi3put9tisSDwZbFYnE4niTe0gLABHCFoKrAC4lFyudzpdCKqTvFcWJscDmd8fByBePg86XS6DjwIGAgEAuy9o1XORvBUq9VAIDA0NHTy5EmlUokeLrhIms/nhUJhS0tLd3c3Xg13nNJWsEZcLpc1Gs3AwMDo6KjH46nOzzAoFAoikai9vb2/vx9mG/k8hUJBoVAMDw93dna6XC4y2yBeM5kMPHOfzzc3N4chY2bNZvPAwADS4Rc02wg8SJIcGxsbHh7GSS8L+zyBQKBcLiOVgxBSLpcNBgOWXCDacQvLiIg1mUym/v7+vr4+k8kEZY1wnlarRfYkWqZMGUII3N+JiYlG8HC5XFATC1V1i6SgFwUMTCYTQtWkearVaiwWm52dZcFDPg9WLQg8TqdzaGiot7dXqVSWSqUFNQ+iTHBPETupA0+pVCKfJ5PJ9Pf3nzx5EuuzYH2k58C8BHGQKQwTC8F6mUw2MDDA4XBMJhN7ehGMTJfLNT09PTg4iCwv7GBBhiF24yFBDus8iLdCUQiFwsHBQS6XS1lFC4IHMr6vrw/Ss1qtAi2NPk8oFJqenm5qapJITh98DumGlVkWPGKxuL29va+vDzkZZPv5/X7sgIKu1ul0nZ2do6OjwBjAA2FXLBZlMllra+vg4CClm+RyOUTbtFrt6Ohoa2srjCCAB4kgGCkMVynj84Bje3t7Jycnz+TzsOBBrK+/vx+njuDuAponl8u53W4kxRRqJ3FpNJqWlpa2tjaz2QxUAEKQzXCjW1tbm5ubdTodBQwSiQTWYRBowvGqFouFEthSqdTo6GhLSwskSh14ZmZmmpube3t7YbvjLkXbenp6vv7666mpKQzGbrebTCZKiCbwjI6OnjhxYnx8HMZYsvb1aQh1gpnNZoNyF4vFbG4bstMp6lgqlZRKZXt7e0tLi8VigQinFSFonng8Druoq6vrz3/+M5fLheZJJpMejwdnuyCDxmKxYJMwwpLQJFwu96uvvurv74fzw4IHLfT09Jw4cUIgEOAMKowIpr9Go4HmQZwXgS8E0Llcbmtr68jIiM/no1A13HQ0giy4YDCI+KRAIACpwUzYlgelAc3j9/sHBga+/PJLgUAAxQiyB4NBqDs8nsvl+Hz+8ePH29raoFLI58GaLHY6QCqdPHmyq6sLGKP9FNA8c3NzR48e7ejogKeHdyGHWiaTtbe3Hz9+3G63QzjCsNdqtRgp1uuxHEKhIL1e39LS0tvbi5QfJOkAPPD0kJ6DgIFEIunp6Wlra0Om4sLgcblc6XQauwuxC8Xr9eJ8rY6Ojr6+PizAIbyIxUQsD2s0mq6urvb2dpVKhdX0ZDIJl8Nut6OdQqGA9Urk2GP3xcTERE9PD5Q13kVZXjMzM11dXcPDwxClELQweKBzEYNGkA3HI9lsttr3jQNgx4mJifb29unpaSQgYwUzEonYbLZkMonoNrLQe3t7u7u7JRIJKmD4lCqGNVaQore3F+vl8Xjc7/cjruV0OhOJBPbbYN9RT0/PsWPH+Hw+FvWwGQHpFzgXCuuM2PeKxVbkavT19WGjbqh2JCK4E6w5PT09MDAglUpBkHA4jMeRQAgy+v1+pPygz4FAYHZ2trOzc2pqCufaISaRSCR0Oh0q4BGkKXV2diIuF4lEsA8K6SAwL5EQ5HA4RkdHjx8/zufzkR+NhVesCGPVFanNfD6/ubm5s7PTbDbjChQj9DBSlrADFLoFm1XBV1hcRlZ1U1NTV1cXVi0xv0hCl8lkCFVj1xZcQez/LZVK8P6tVuvk5CSQAL5Vk/Za4gAAIABJREFUKpUdHR1jY2MKhYIi5rRTCK8GC/n9frlcPjIy0t3drdPpsE8JmmMeeNw+X7ZYiCTi3mAgmkykc9lkJp3KZjwBv95kNFotoWg0mcnEUslkNpNIp5LZTDydSmbSwUjYZLXoTSZfMJDKZhLpVCqXjSYT/lAwlkwk0il/OFSuVn2hoC8YRJvxVDKRSducDpPVYnM64qkkGsTj8VTK4XYZrRarwx5PJZOZdDKTSWUzsVQykUmHYlGT1ao3GZ1eTyqXxd1MPhdLJgAGbIaLRCKIyFksFixXY+4x/dj4gBwqnFODrGQsO6I+mA/MgSsejwchGmxZQ2XQnR6EH4/jSqxWK11BBjESZxCoBQASiQSmBMnd0E7YzFOpHQ4GYxg7H8HKlP2JFtBVvAjbSyFx0CWLxaLVapFOmqh9yhsDxOho+xfSTx0OB1WgDedUIDqR5oxwGRQd/keXqLLD4cCZARg+VoTBnalUikiN0CgyVBK1HdSwS2OxmN1ux7EEEG20cxu3MHegIU0TToSEFYPUJ4wRj2NPrsFgoFQG0AEtgyD0CkRo0Dd6db3mUQnmbCqtS2/0mW1ek8VrtPjNNr/ZFrDYgzZnyOYMWOw+k9VvtvnMVrrlM1kDVnvY7grZnH6L3We2+c02n8nqt9iDVodDo9dLZEapwmu0uPUmPOs1WVENzQatDr/F5jfbfGbb6cfN1pDNiTZ9ZpvfYg9Y7T6T1We2oVchPGhzoht+s81rtAQd7lAoxG7DT6fTmWwGqccwA3AdP5K1j7BTICGVTieYHfNUh54irymx0I5/tj4WZOlPQixWZjCpMJ+QbJFMJqHBADOEqpPM9+t9Pp/JZML5g0jiwnW0g17BBkNBzABvp27jEXZE1CW22+nax+gbK7ANIvDVSFK2UN9Y4lPH2J6gJv3JNpiqlToiU1CB2mcplkgkwuGw3++HpCM6J2vpLDTSVO0T65gRmhe6i8FSNZia88Dz6WXXfrpix6crrj2yYseR5Ts+Xbnz8LLth5du+2TJ1iPLrjl86bbDS7cfXrr9yPJrDl+67ciKHUeWX3N46bYjK3agzuGl2w8vu+aTpdsPL93+6cqdR1bsOLx0+6crdnxy6bYjy3ccWXHtZyt3Hll+zeFl2z853dTp/3Hx8LLtR5ZtP7x02+F5d7cfWX7NkRU7Pl2x48jyHUdW7DiyYsenK6799PSPHUdW7Phk6bZPV1z7ycVXn7z3oN1iRSwYp585XS63z+f2+dw+r8vjcXu9bq/H7fO6fV631+v2el0ej8vrcXs9Lo/b5XLZbTY84nS5nEz5psH55UwXcd3RUBor1xW73Y6QWl19apCtcKYOsN2oq3CWbnzHHn73Nhesdpa3/wU9rLvicrngvwFO2fmFLmZqpfEiW/lMT6HUg+fNf7jwzX+48I1/uPD1/3r+p5dsPbrtrve+t/K976388Ccb3v6fS9773qp3/u+lH5+/6dc/WvfBD9e+9X8tPrzoysOLrvztyus+/MmGL6647YMfrPnlP17yzv+z7MNzNvx25XVv/vdFRxZv+dOmW371L5e99T8Wf3juxuPX3/fev1z27j8t+/WP1v3qf132/vdXv/vPK371vZUfnXv5B99f8/FPN/36x+ve/9dVv/7Ruve/v/q9f1n57j+veO97q97+x0ve+G8XvvEPC/978/+86IMfrvls2Y7PL7vuD1vvclht2Krp9np0/LmRX30u7hrU8ud0ArFZqTHKlSalxiCR68UyvVjG/7pNwxGYlGqzSqvliRSjU4LmLvUUTyeUOGx2l9v19/Kfq2CvdfVvW06D543/vgj/Xv8/zv/iitva7j146uZHT+5+dPDpt/648ebRl95run1vy537T938aNs9Bz46b+ORxVua79h3cvejrXc/2fPYS6137v/6hgeab9s78uJ7f9p86zv/tLz70Re7H3lx7NUPP1u6/bOl1/Q89tKfNt967No9XQ8fOnXL4613P/n1DQ+03Lnv6xseOHXr40237W2+c1/rXftb7th36uZHB556q33P0633PPnx+Ztf/68XUN/m/7vwrf+x+MglW7+46o4vrrn3T9f83G6xulwup9Pp9nrFPcOtjx7qeeHtrmfePHHnEz0vvNO+96XOg6837XmqY/8rvS++27H/1f7XPji156nOJ18bff83bY8d6nrq9ZaHn2/f/6p8aMLt83yrGP63F7fb5XbP03Iul8vn9Xo93/52l9Ppdrl8Xq+fSsD/XUvAHwj4A4FA4PSP2nWfz+/3IRBCBT56IBD4tva/qc8+7qudMMFc8M6//M3DXq/X5z1d/D5fwO/HRTyCvqG21+v1ejxej8fr9fj8vkAgEDjrdxz+uuA5vHjL6X8XXfX79Td+dc3Pv9x29/Gd93U++NwfLr+p6ba9X267+6sdP//TFbceu/bez5bvOLJk65+uvO0PG276w4abfrd211c77vl61wNfXXvvqVse+926nx1ZsvXYzvuObr/75O5Hfrd2129XXXds554/bLjpiytv63zw2S+33XV0+91fXHX70e33/HHTLX/ecsfR7Xf/+eo7j26/5w8bbvrD5buPX3//sZ17vtrx889X7Pzkoqu+6VvDv0/Ov+Kzpdd8ctGWk3fsczuc3hqlbXqjSaa0anRWjU4zxdHM8FRjM9pZgXJkSssRGIQS45xMNT4j6xtVT8zqOALNNE89yVFPcfX8OatG5/XRJP4lxfMditfrcXu8bre7Vv00y+hMRqvdGvD75lWuPQI2CgeD8Vg0EIlorTaFSqVUKuVyhUwml8sVcrlcIT+9IUIhlyuVSjXOlcaJ1RqNQqGUy+UymVwmlUulMqm0dqahXKFQKJVKlVKh1Gi0Wq1Or9cZjQaVWoX9AjKpDKkPSoVSqVAqFSqVUqVSKJVyhVKhUCpVarVapVYrFAqlUqXRaul8RI1Wi5M9NRqNVnv6gEKdTqtWqVVKFTZc4Fm9Xq/V6nR6vcFgVGo0MpVKo9UZDEa9wajVapVKlUKhVMjlKrVKp9cbTGajyWwwmlRKtUwi1anV+TN/vOOvC56IxV775wgZrUGdOag3hwzWkMESMlgCGmNQbw7qzCGDJagzh022sNke0ltwFxeDOlNQZw5ojCGjNWy2n/5TawwZrWGTLagzhYzWkMEaNlpDBktQbw7pLUG9Gb/p3+nWtCY8HjbZIhYH07e6f46IxR422cJGa9juQqgepVQpl6vVcrVSrlYrDf/K1SquVxe6W6qUi/+2Uvi2UiwUcoVs6zj/q67xTDZbLBSKhUK+UOjhih995tChN941OFzzm8mXivlqpVKtVgvViiUU7uAKXvnsj7sfeGLr9uu3bbnm6qt2bLt6586t192w/YbrrrnuZzt33bzrxptvvPGOW2+77Zbbrt95w3XXXHftNdftuG7X1Vt3XrVp28a1V65btXHD+is3b9q645pdu2+67dZbbt974MAjj+198L77n37qwN7HHrz7rttvvvmWbVu3XbHxii2br965beeN19140427b9t9y60/233T9bt/dv1Nt/7sljtvuWPPPffde8+en9997549999//8P79h987tCLzzz/wvMvvXLo5Vefee75/fv2Hzh44MmnDj797MFfvvfWoUMvPP/C84deePGh+x/cc9+9jz78yKHnX3jplV+8/9GnL7/yxpvvvPvOrz+8+ZHHL7vjzlsOHHzz/Y/e+eCTg/ufue/+B++8/a6brr/+5/ftefmX7/76t3/+5IsT7x350567Ht548WWP33hrOpn6jwHPf/ZSrv6HfYvvLyvlavmTY51v/Ka9UDkN21K5fPjLoVvu2LvjjucnJNYauql+1egPNk9xnn7/k6tvvXvJZRsuuHDJ+ecsOv8nF1x4zqIlF1562ZLL1ixduWHVmisv37Rt05bN6y6/bOnyZZcuu+CCJT/+8aIf/vD8n5xz4bnnLDrnJxddcN4l5527+JKLV6xYtvayFevXrrl8w4aNV1111Q0/u37jpo1rV65evXz5JedfeMF5F1x0/uJllyy7bOnSFUuWrVq+cs3KNatXrV2/et3lq9auX7l+/bqNV2y+evu263bu3LVr1+7bb73rrrv23PPzBx548NGHHnv87j33/fyBBx967PGHHnn8nrv33HvffXvuf+COO2/b8+A9+546uPeJgweffnb3jbuv3bXzvj33HHj22Vff+fDVtz565tlX9h186oHH96/f8bN/XLf+vBt2/fzJpw4+89Jdt919xcbNW7dcdcWG9Zs3bXpw35PPvPHeK+99+vxr71237cYf/bf/edNl61OJM35z6a9U/n8CHjbj6D+8VL5Dccfi7/zp6GsffOjy+SqVUqVSrlarZnvo+de/+PDoZKE2lnS5pPZ4ToyNP/HWrzb97PaLlq/9yY8vOPf7P138wwsuXbRk6aUr1ixfvWHl2ivXX379tm3Xbdu6c+vW63fsvHbrjht/tmv5ilXLLlu7dMW6n/50yXnnXXLJkpVLLl19wYVLL730snXrNq1dc/mKJSuXLl5+8QUXX3jeRRctuuSi8xcvOueiRecuWrJoyZoVay9fv3HT5Rs3bthw+bq1a1et2rB2/RUbrth65badO6/bdcOuG66/8dZb7rz77j0PPPToo088uXf/M/v3P/P4voOP7T2wd++T+558+uHH9z30+BNPHHx638FnHnnkiUf3Htj7+L6f33X3o488dOj1X/zi7fdeeu2N++59YNfNN95+xy1PvnTojU8+f+P9z19+7Z3nXnr5lTc/uPOh/f96+cYf7rrx9mcOPf/Saw8/8OjmdVdctnT5tu3bd+/e/dCB/S+8+d5r73/68tsf3nnLnov/+Se3rd2cOvMHy/5K5e/g+fcv34qcarXaNau87cEXtv/soS+7BNVqBWomnMm8cfhY8yDfn0mOK1UfHG/ec+gXG2+45dzFy7/3v3583g9+etF5F19ywZLlFy9ft3T1VRs2bVi1Zt3KVRvXrdu+5arrd+y4duvVN1133c033XjPXXfuue/u1avXrb38ym3X3nDlVTvWbdiyYvXmixav/MG/nnvOj396/nmLzvvJokU/vXjp4hVLL15+wTkXLrt42cqlq5YuXrZy6cr1a9ZtvHzT5ss3XnH5xs2bNm25csuWLVuvvWbn7l27b73plrvuuuf++x/ec//Dj+578sBTz+0/8MyTzx56Yv/TDz+67+HH9z/6xJN7Dzz19KGXDjz7wuP7Dz7x5FMHnn5234Gn9j/19MMPP3zbrbc8+vhDh1556f2Pj/zy3Q/37T14z133/HzPvc+89trrH3325q9/89Lr77zwyi+ee+2tux/a96MNm87Zcf0dz7z83CtvPPv8S489tv+2m27dsuXqex968LGnnnruF+++/M4nv3j/yJ57Hlv2/QtvX3vF3zXPX1j+04HH5Yu8/sHRp986ZXafnnJnNPbKR7/ZfOW1V2y7/sqbbl+8etNPzr34Bz8498ffP+fCn1x06aKlK5esWr1s9RUbNu3YunXn9muuuPzy1ctWrly64or162++4frbbrrp1ptvuuv22269eff111+3es26RRcuWX7Zql037t60ecslS5afd97F5/7wgp/+6IILz1u8ZPHy5ctWr1m3ecP6K5cvXX3JoktXrVi9YunKSxYvvWzFmvXrLt+wftO2rdt3Xb/rphtv3L37lttvv+f++x95/PF9+/bt27t//94DBx9+7Im9Tz71xMEnH3t876NPPPHI3ice3/fk/qeeffKZF55+4cVnX37lwDPPPbFv/6NPPPHAgw/cevtt27dt2bh2zZYtm++8546nDz3//uHP3/7w86efe3XfvgNPPv3kc7947Y0PD7/x/mcvvfXec4dePfjsiw8+8dRFm6+86JqdDx96+5lXfvncy6898/zLT+zde8vum+/Zc98jBw4899o7L//ywzfe//TBhw4s/8lFt6/Z/P8V8KTTmcR8JVipfpMtUigWKbKBXLpcLpfL5f8DvY7/VOA53c8vusd/3z5VrFbVHu+vvjyx9Y77zj9v2U9/8NNz//WcH/3TD8/7/jkXnbfokgsWXbZsxdqVa9evWrdp7aYtGzfvuPrqHVu3bLtqy/o1qzevWXfV5Ru3XrV5166dN+y6fuu27Rs3XbFs2cqLLlxy7rmLly5ZtXrVhg3rrlx8wcWLzlt06eJlKy5dtXL52pUr1q1fs3nD+itWr96wZtWGJRctW3rx8pXL1iy/dOWqFWuu2Hz11q07/t/2vvs7jutI9494b886rCzJtkRRpJiRM5FzDkTOOWeAAMEkWaKSLctp7V2HZ5lBJAgi5zCDQZoBJuecMDlHYNL7oaRZmJRleVaiaLO/o6MDzvR0377dX9/qqq+q0tNzCwpKiorLS8ory6tr65vbW9q62zu72zo7G9vba5saq+tqK6sqK6rKauoqW1pbu/v6u/oH2vt6O3r72rq6qhrristK8nJz8wsKYqNjQoOCo8LDk+LiLxVc6ujqGBy+/O6vfveTn//u8rW3W9rby8pK2/t6b3748citjwdvvt/df/nyWz8ZHLkZEJvwo6jowrbhtoE3O/qHeweHO7o7iy8VZmfmllRW947cHH7rg6tvf9TQ2H3hx6fy/MOfFfIwmSw8nsDnC/h8Po1O35fJxGIJk8USicQsFotCofK4PC6PJ5FIITzB4/P5fAGLxdYeaXf6NPFPQZ7/2cDjmd0llbZ2F5ZWNF99MyKn9KUfnjz24msnj50+ceyN06+fOX3stP+Js2F+gRfDwmIjIy+GRYT4BYRcCLgYEhwTERZ/MSL+YlR0ZERkRFhoWJh/QOCp0+dOn73wyqsnAwLDAwOjAgMjwsKiL0bGJsQmhodEnnjlxOs/fj0kKNzvXND5MwFBAeEhwRdDQ6ID/cNioxMD/INDAsMvhsWGBUXERERnZ+Tk5uTUVNc3NrTW1DaX1dSV19bWt7a1tHc3Nne2dvZ09A60dnU3NDdWV1fW1lU1NdU1t7Z29vV2dHXUNdZV1ZTn5mempMRHhgTl5GT29PY0NtTX1tY0NNa3tLa0tLVVVVe3dXW+959/eOcX/z10892WjtbamurOwf4bP/vVyPu/GLz5QXvfYNvAcGvv5ajUrOPRCRV9N7uu/azn6rv9I1e7e3srq6vKq6oraxt6rlwfeufD4Xd/3tja5/fauZxnZ+URCARKpYrP5wuFoq3tHQ6HQyKTcbhdBoPJYDDpdAaXy9ve3tnbw3/eyI1GpdLYbI5IJH7KJwB4WuRxAzX+zkZ/tcy4XS6X58hP1qis/p/9OiQh+8cvvfaD77z4nf/7wov/9uKrL7wS5h+SGJuQlpicHBcXFRwRHhASHxGZmZqSHBd/MTw8IiQkNjw08WJETGREeGhIcGDw+bP+5/2CAwPDzp8OOP7q+QsXwsIj47LySiprG8oqK1NS0iKCw9449sYrL78KrzSBfkFBfiERodFJiemZmflZmfkpqdmXCkqSElJTkjJycy6lJqVmpKWXlpaXV5TX1dY1NTTX1jbV1DXUt7R09ff3Dg519Q70DFweHBrpHxpu7+mqb2loamloamqora+tqq0sKyvJyEjLSE9JTU4qLS7ISk+uqau+cu1q/0BfT29XR2dra3tLY1NjfXNz75Ur7/76d7d++fsrb33Q3Nbe0tLSffnymz/9xdX3fj785ofd/cMNnb2tvZczC8vPJqZV9txov/5R39sfD4z8pLqyKjc/JyMjo7SismPo6uBPPhy59XFT28C5185mBUWaP+92+NTwxeSB+wOuPlQ8+Sx+4oSEMReYag6Hw24/gMiG4/PSRE93/J/h6ZDH7HAoTFbPVybP/3zi8YiN+mkcofv9X74RHPPiC8eOvXTstR8ee+3FY8deeOXED4/7n/MvyMqqryyvrSgpzM2MDY8MDwxNi40rLckvK87LSEmIiQoNDfb3O3/+3Dk/P/+gkODIwMCwhMT0tPSc9Izc7NyiS4Vl1bW15ZWVyckpwf6Bb7z2xvFXTpw6dsr/bID/hcCQoNBAv+CYqMSCvJLiksqy0qry0srSksrKipq01JyMzNySkpKM9IyMjKzSiuq6xqbWtpaOjs62rq7Ovu6e/oH+KyP9Q8OdvX3dA4P9Q0OXr1zp6u2ua6gtLS0qvFSQn5dXkH+ptLS0vKKkpqqsvrqysry4qLigvq2pb+RKU0dbVXVVVVVFWXlpRWV592Df4PWbt379X7d+9Ydr73zU1NxaWlrS2NHxk59+fO3Wz4fe+rD38tX+6zeGb75dVtsSmpZX1n6lcehW55s/7732QUVJRUJCXNGlwpz8/OaBod4337/27se9AzdDL4RnBUc9K+T5p8M3QR632/15AMkNr3wLVN6vpnadrr9Jns84480m8HgkRuMUDj/08W8TSqpPXIh44XvHfvi9l84ePxkaEBITFRUTGRXiH+h/7nxiTGxNeUlXa11dVXFxflZaYmxyXExWSmJmRmJ87MWQoCB//0A/v+AzZ/wDgiISEjNSUrPTM/Oq6xqra+uLy8pyC3Jj42L8LvidOv7GqeOnA077x4RGx8fGJ0THxUTFhgWHBwaEXLgQGH0xobiwrKKytrKyrqK8orS0vLSkIjkhPT09o7CwIDsrKzU1vaKquq2js7evr69/oKOnu7O7q6uvt7Ovt62nt7W7u72rs6m9ra6+vqSsvLSsoqSkrLKquqGhsaGxqa6urrKqoqqysr62qq62rLamvLmtafjqSH1jfXllWWt7S2dXe0d3e8/Q5d6Rm7d+/d/v/vqP19/9uKmlvampsffy0M0Pfnb1vY8G3/qws/9Ka1d3Q2tXWVVjTMalS00DVd03W67+rH3k/eLi8vj42ILC/LyigpaBy5fffHfk1k/7r/wkLiIhMzTWhJDHN3wT5HG5XGKDRayzeNxul9vt8XjuoQkf3UZ9ld9KjKaHG1uDH/0isaT6mF/Yf7zwoxe/99Lxl46dfOX1cyfPJEZH11dVtTc11laWZKYkRYeGpsYlNNdXNVQXlxVmZ6clJsZFhob4+13wO3vWz88/OCwsKiE5IyklJyUtr6SsuraxqaqhvrCsJCsrMzIszO/0uTMnTp86cSrg3IWL4VEp8UnpSUnpSSlJiYkJsTEXo6KjIqLjomIvRkTERV8sKyttaGxqbe9oammqrq2uqq3JTMvMy8kuKykqyM/Pzs6ub2hsb+/q6Orq6e1pbWutb2qsrKsprSgvragsragoLyurrq5tbG5tae/o7O5taW1rbG6ub2iqrW+sr69vaGhsa29vaWmsKCsqupTX2FR77fqVzs7Wrt6OvqGBvoHejt6u3ivXrrzz4du//K9bv/zDjfd+2drZ29BQ19zRev39D6+9+9Pht3/W2X+1tbOnc+B6U2tvRkFlbnV3aeuVxqF3a/tupuUVpqclpaTE5+RnN3Z3X77x9sjbP+u/9nZ2al52dKrRYPh6b4C/C4Q8fxNuj+u/lvF/nCW6XIduj4uv1ff9+nc9V9/mipSfff/ZIvM/64xIqx/b2un58JdROSWvnDj3/e++9IPvvHzsxVfPvPbG+dPnAs6dD7pwITwguPTSpRvXh6+NDHQ215bkZWUnxhWkp9dUlGRnpEWFRwQHhAQGh/r7h8bEJGVk5RUUlpWVV1XVNFTXNpZV1xYUl0THRvv5+Z09ffrsydNBFwIjQ0NjL8bGxSYkJsQnJyYlJaSkJiSnJiSmJiUmx8XEXbwYHxednpSQdDGyIDu9oaG6o7Ott6+7vaO9rr6htqnxUkFe4aVLlRUVxcXFGRmZZRWVlTW15RVlVTXVZaVlOXl5mdn5+QVF9Y31XV2d3d3dbR0dLe2d9Y2Njc3NLa3t3T29Pb19Xd09/QP9/X2Dg0NDXV1t7a31vV2tg4PdI9eudHS0dnS19g4O9Az0dfZ2X75x88b7H73zy/9+51d/uv7+r7p6B+oa6hva2q+++8HI2+9evnmrrW+orbu358qNls6+wor6nIrWwrru6u6RoubL59Myk9NS4mIvpqen1ra1D9x4+8pPfjp484OiS3X5CVlG/bNBHm+ZErfbbbGY/8p8d7sPDr5AvupyuR0O5zc1zL+Hr588brfL4/rFJOpPjzbdrgOPx4lm8Iobh3Krr81u8Y9qZ6xuF00mv7201vn2h6EZBS+fPPedf//+i//2Hz/8/ss//sErZ4+fCT3nHxUcGhUcFnj+fPD58xeDQhuqK4cu9/T3tjfVVhTmZCXHRUeGR4SEhIWGhEdFxWdkXsovqSwsra2saWzp6m5oby8uK0lOSQ4JCjl3+tSZ429cOHUhNDAk/mJ0YmxsclJKakpqSlJyYnxCXExMYmx0UnxcWlJcVmJ8ZmJscnRYRnx0dnJCbnpyRkJsSVFOd09Ld29HT09XW1tLY1NTVW11VmpKWmpqVm5eanpGeFhUfEJSZnZuTk5OcVlFTW1tXWN9bUNzbW1jfVNTUXFJwaXC8orKhvr6nu7u/sGhy1dGhoeHBocGh0euDI1cuTw0MnB5qL2juaO9saOtsb29aeTGzY6u9tau1r7hod7hge6Bnu7LA93DN9/5+Pe3fvP/rn/wy66u3o6erv7hy+39fT0j17qHbja0dNc0ttQ0tpZV1mUXlOaUN1+qbi9t6cuobPlBZPS5iMjcvLzyqqqGjq6+t969+sEvr77/m4qqrktZRYZnZOVhsdgUCpXPF5jN5t3POoqqxCKxVqvl8fksFhuKaLlcrv19mUwml0ikdDoDmtSJxRJIx5XL5QbDUzJDv4mVB8MSVAzc6Bh8nyfWuD0Oh+vw43tLH93Hw5PjwOMhSGW/nZ6vHb4emZX78onz3/33F3/w7y/8+IUfHf/ha2dfPx1wxi8sMDQlLj4vPTUuMjIyODwsIDAmPDIlPq6msqiqqiQ7JyMsPNQ/IMg/IDgwMCwkMDwyIjbvUkl9c2tzR0ddY0NmVkZMdJTfhQu2WQOzAAAgAElEQVSnTpw4feLEubNnI4KCYi9eTE5MTE1MSklMTktOTktKSklISElKTE1KyMlIzkqOy0iMyU9LvJSeXJSZcik9qTg3Mz8zpTAzLT89paq8pKWtqaWtqaq6IiU1OT4uISkxJTQw9NSJM37+IQkJqZFRMekZ2UWFxcWlJSUVFcXFZaUVFdUNjbV1DQV5+SkpSRnp6Tm5eenpaeUV5c1t7Z09Pb19PZ19XX1D/QNXBgdHRnoHBzu62urraopKSmoaG6/cvNHS0tjU3tQ/dLlvuL+nv7ujv3/kvY+uvfvR0Fvv91x5q6qmrryqrKK6omuw7/r7Px1++6fd/Vdau7r7r93ovjxyqbAyp7Qut7Qxp6wxMvvSd0NCj12MyS8qulRYVFnf1PvWeyMf/Oe1935bU9dbWlD1TJDH7XZDpSiBQGixWhlMFoPBIlOoVBqNyWLt7eEJBCKFQlWpVGazeXUNhcXtcrk8IpFEo9HIZAoWi6NQqGQyhUymiMVPyXP9TZAHRWZnl3QWt/yaITZ4PB7Vgf3KH+///PejBD7vNxMzZQMj/klpPzxx6gfff/nVl159/Uevv/HKG2dfPxt43j86LColPi49KTkjOa0oL7uptiInPSk5Ljo1ISYxLjY25mJIcHBgYOjx187+8KVjZ8+cDwwIj4yMCw6KCA4Ky8vPS0lLDQ4MOPX662+8evzciTdCAgIjQkOjI8JjomMSYuISY+OS4xLSk1MyUjJy0tMuZaQV52RVFhdWl1xqqCxuqCyuKMypLMotzs8uKciqLMyqKM4pyU/PSYzPS00qKshNTkoOCYo8e+bC2VPnI8MulpRWZmfmhwSGJ8SlZKZlJyenZmZlZ2XmlJTXNLV0drZ3dXZ1dvf15OfnpqYmREdEXDh1OtA/4MLZswnxcQWF+fkF+fkFBeUVZZU1FWVVZfXN9T0D/X19fb0D/X1Xrl6+duPy1ZGW5sam5rq+wZ6uvvbW9sbGjtbe6zevvPPBWz/7zY33f9XS1p2fn1tSWtg9PHDzw4+G3/6wd+h618BQ9/C19oHhytqGgvK6rMKqjLxSv9jk7/kHfTcgKDg+OjU9vby+qe/N96699+uRW7+qb+ivL282Pq0ntRdfvPKYTCa1WgNry+HhoclkNnxea1Sr0RoMRigx5XQ61Sq10Wg6PDyEjHaZTM5gMHU6vVarMxxpxvBN4+slj9vj8njcDrdr6LePbs9QHB4PhsurfvOdE34BJ0+eOekf8oPXXv/B914+/sKPX3/p1TOvvh547kJUcGhcxMXE6LiclJSinOz87PTKsqLmhuqqyuLi/Jzk+OiQkIBTp06fPRcUFBhx9kxgRHh0XExyaEh0RER0SGj4Kz869uOXjx17+bWTx0+ePHbi5KsnAs77xcfEJScmpiQmJMbExkVdTIiNTUlMyEhJykxJzstMys1KLS/Mb6osb6qvbm+p72yoaqoubawuqyu7VFt+qaaiqKq8qKoor7ww81JGckpUZHxEaHhIcF7upeysgvT0rOLCkrra+ta2zpqquuysnMrKyrLS8pKi0vra2pbmlutvvvX2u+9evXG1tr46MSEmKjw48ML5Yy8fO3XsxOnjbxx7+di5UxfCQiOSk5Kys9LTkhMvRoSHBwdHhYc0Njf0Dw4ODA0PjVzvvzw8MDzU2tJcV1PR3t7Y1tbQ0FBd31zXOTh8/b2Pbv36v97+6D/7+4bLiovKK4o7+rtvfvCza7d+2nflra7+4eauy01dlytrGgvLqgvKqnIvlZ2NiPnOef9/O3XuxwFBKVk5eaVlHUNXL7/5/uDN92sbujqauv4FhKHfjkLnb5DnMxez2+36StIh9+e+Zo/b4/GscrgF3cNdQzc63v3g5MXEl15+9T/+/fvf/b/f+97/+c5rL//o1CvHL5w6HXLhfGRQYERIYEJ0VGJMdH5mWlVRflFOZn5OZnZ2RmJCvL9/0KlT58+e8zt9+vwrPzpx/nxwaEiUv19IfFxSTnZ+aEjE+bP+J18/8erLrxz/0Wvn3zgf5B8cHhJ+/uy5QD+/qMjIqKiI2KiIlLjY5Njo5NjojKS4rNTY3PSEkryM0sKciuKC+vKS+trSlprSltrihuqiuqriuqrC+qpL9RX5tWUFFQVZeWmJCVHhUYEBZ19//fyZ802tHQOXhwcHB7q6upoaG7p7epobGnJzMgoK8rJy8vMvFXZ1d7V3dg1evT5y80ZTc1NGWnqQn/+Zkyd/9MLLx3/8WoCfX0hAYOB5/+iImKSk9KSkxMSEmIvhoQFnzpw+/npQgH9pWXFbR2drW2dpWUVxaXl3f39He3ttbVVrW1Nbe3NDfXVDU+3IW+9cf+/nb/38N9c//EXvwJWi/IK0lKTG1qY33/vgyk/e7xq+2dbbf/n6mz1D10rLq7Jz8pLTM9OycyKiLl4IjTh2IfCHJy+Ex8TnFRY1dff3XH2779o7VfUd3W19UNH/aeJf29vmcrldKrNdbzW73H/fmeFyu10up9PtFOl0v5mci6+of/3EmWOvvPbSS8dOv3IyKiQyMjQizC8o5JxffHh4fHj4xaiopNjYpLiYrPSkorys7Iy0vNys/ILslOSki1EXQ8OiwsPiQoNi4uJTM7LzS0qqUlNyQkIiz58+f+70uYBzAUF+AUEXAvzP+UeERsZFx8fHxCfEJSQkJMXGxIWFhkWEhSXGRWenJRflZJUX5pUW5JYX51eV5FUU5dRWljTXV7U21LQ31/a01Xe2Vnc2VvR01PV31fd1NnW11nY0lrfUFFcV5eQkxSVEREQFBUcFB6fExhZdyr/5k1vXb7zV1dHZ1NDY0FA/fGWkq6OjrKSorqGhua2ttr62u6+vtaOrvaentrGhtLw0Lzs38ELwuTPnI4LDkuLic7IzCwpyiwpysjPS4mOiI8JDoqMiY8Iiw/yDIsOiiopLm1tau/v6+y9f6RsY7L88OHz92pXrVwcvD7S3ttTUVNTXVbV3tg5ee/Pmh7/48Ld/vPWL3w3f+ElNVWVlRXFXX/etjz+++f7PB2/e6hi43NbTU9/SUV5Vm5eXn5qWlXupKDMtPT83LyenICklPSM7q6axtWtoZOit967d+qijZ2Rk+E3ojPI08a9NHo/H47EcOOyf133+crg/+59bZ7PROHwmncVmsVksNofFFvIFUolUKpVKxGKRUCgRi0RCoVAgEAmFIpFQKhHvSyUSiUQoFPKFAmj0LRCIpJJ9qWRfKpXty2QqlVoq3RfwBVwOl8PhcDgcPo8nEoqEAqFYJBaLPisiI5FIxGKRUCAQCgRikXBfKpHvS/f3pfv7UplsX7Yv3ZdKPsvpl8uUCrlSIVcqZEq5TKlQwD8VcplCJtuXSkRCAZ/L5fN4QoFALBLJ9qVy2b5ao5HLFfvSfYVcoVSqVCo1VAVQqlQKpRL2DLnfEolkf18q4At4PL5QKJRIxPv7UqgeIBIJuRwOh8Xm83gwYrFIvL+/r1Ao5XKFQqlUfd6iUKVWqTVqlUq1L5UKBQKxWCyTyeQKhUqj1er0Gq1OqVbLZTK5XKZQKtRarVqjVao0coVSLJEIRWKpVCaRSCQSqQQatEik+1KpGEaiUMqVKqVKrdJoFQqVXK741moYPAaok/2FX0EV1m9RifOFeKaEoQi+FTi+2iPya8TfVFXT6QwokSoUieRyBdTIFYnFUOFEIpFKpftS6b5YIhEIhfsymUAolEql0J3i6QMhz3MOKIT9lA/6xeRhszl8gXB/X8bhcHd396hUGpVGY7HZe3g88IrFYlHIVBqdTqPR6XQ6gUjcw+MpVKpEInnKJwBAyPOc4xkiD5htdrvdZrOJxRJvUyGoPA8FTqFnzuHhIXT8gfqlT9/uBCDkec7xDJHnnw4IeZ5zIOTxHQh5nnMg5PEdCHmeczxD5IF8Ue8/Xc7P/n5mb1CEPM85niHysNkcBoOhUCoVCiWDwRCKRBqNFnpoSaVSjUb7bRX6+FtAyPOc41khj9vt5vP5GxubeDyBRqMTCAQSmUyl0alUGovFxmxs4vEEOp3xTN2sCHmeczxD5LHb7TqdTqfTazQas8UCDe7Uao3RZFIqVVqtTqfTPeWBfjkQ8jzneFbI888IhDzPORDy+I6/RR6fi5h+7dVPv96RfBPD+1YKvkID93/oJ1+4PUIe3/EYeSwWy87ODofDEQqFbDZ7d3eXSqXa7XZonQu9ZgEymUwkEkFnMqFQCP3Hodu7y+WCrrFGo9HpdNpsNq1WC7p3o9Fos9mg+TZ0e7VarVqtFrJrXS6XXq8HQQb8HL4VCAQWi8XlcsF+oBWzt1WtwWBQqVQSiQS0HVqtVqPRgLoZjGRolA0NZdlstl6vh81cLhccwmKx6HQ66ERrtVpB1wy7hdbFOp0O1CFwCLvdDo1vHQ4Hi8Vis9lyuRxmyWq1Qr8jGKrNZjMYDG6322azEYlEjUZjs9n0er1araZQKEaj0W63E4lEOGVvo1+HwwEiFZgHuVyu1+utVqterz84ODg8PNTr9fPz8yKRCLr5WiwWh8MBbXd1Op23j69er4c+7yBhMRgMHA7HarUevQGeLfJ4h/LYE/3oP709tb91PEYelUp1+/ZtMplMpVK3trbu3bs3OTm5srKysrKCwWAePnyIQqHW1tYsFsv6+joKhUKhUFNTU7Ozs0tLSxsbG/fv39/a2tJqtXfv3kWj0Xt7e1qtdnFxcWJiAovFHhwcPHjwYHNzc35+fmpqam9vb2JiYmVlhUAgYDCYpaUllUo1MzODw+FmZmZmZ2dxONz8/LxMJtvY2BgfH9fpdGNjY2tra4uLi2NjYxsbG2tra6Ojo8vLy7Ozs7Ozs/Pz8wsLCxsbGzs7O4uLi2trawsLCwaDYWZmZmxsbGxszGaz4fH4paWllZWVxcVFi8Xy6NEjFAoFO0Sj0WtraxsbG8vLy+vr6zs7O7u7u0tLS4uLi/Pz88vLy1NTU8vLy3K5fG9vb3x8fHp6WigU7u7urq2tzc7OLi4uTk5OotHonZ2d/f39+/fvLy0tLS0tPXjwwGQy0Wi0+/fv3717d3t7e2lpaW1t7dGjR3fu3JHL5fPz83DKS0tLZDL5/v37EomETCZ7J2p1dXVlZWVra2tubk6lUrHZ7LGxsenpaZj/5eVlDocjkUjm5ubW1tbg7GCDtbU1DAazsrKytrZGJBJ1Ot3Kysr09PTRPOVniDxKpZLP59vtdq1OJ5PJ4DHg8Xh0Oh2Hw9FqNTabzW63U6k0uVwO/gOjwahSqa1Wm8FgtFqt+qdbjeEx8hweHvJ4PFgH4Emm0WgEAoFYLFapVCKRSCqV7u/vw5mq1WqtVms2m7VaLZ/Pl0qlbDZbq9U6HA4ulwut251OJ4/Hg6lwu91CoVAmk4nFYiwWC83fxWKxRqNRqVT7+/tWq3Vvb0+lUsFPYLcHBwcajYbH41mt1p2dHfDBCAQCmUymVCqhdopKpVIqldDven9/X61Wy2QylUqlUCjcbjeMWSgUut1uo9EI7aClUqnL5RKLxfv7+1KpdHt7+/Omn7Kje4BP1Gq1QqGAxCHwCQmFQqVSCcujSqVSqVRSqVQsFsNqbLfbcTgch8ORSqUikcjhcOj1ejgudGmHSeByuRaLRavVKhQKDocjEong/oFp39/f5/F4IpFIp9PBTwQCgd1u12g0LBZLrVbDyMViMfR8F4vFWq2WRqPt7e2xWCyJRKJQKMBAgOM6HA6ZTMbhcI6y5Rkij1qtptMZYrF4HbNBIpGpVCpud9dut9PpDBwOt76OEYlEZrN5dw/PZLK4XO729g6eQKRSaXQGg0gicblcNHr9afaIfIw8TqdTIBCYTCYw5aHcgtVqNZvNSqUSFkzgA/xKKBQyGAyn0+l2u10ul8Vi2d/fh4sB9wRYIEajERSxcJTH1mQ+nw81hw8ODrhcLnQ2935rt9v1er1Go4HPTSaT2WxWq9VQ5QtM/8+6j0gkYJOYzWaVSuXxeNxuN41G895YQqFQr9e73W6z2XxwcAC5VV4rAGJxcIJSqRT2CfahyWRyOBxgebo+h8PhMJvNFotFKBTCGYnFYjAFvRp5gUAAtivsTalUUiiUbzTt+R81ap4h8lgsFolEqtFohEKhUqmSy+USidTlcimVSkhrhMtgNJlsNtvBwYFCoVCqVGBAy+RylUrF5wueplH35DvP0tLS9vb2xMQEDodjMBg4HI5Go62uroK9pFKpqFTqp59+OjU1pdPpwMLBYDAoFGpzc3NpaWlycnJtbc1ms83NzY2Ojm5sbExNTS0sLKyvry8sLKBQqJ2dHQwGA0Y/g8FQKpW///3vMRjM6uoqiURaWlpaXl7e3t5eXV3d29sjEAhSqXR8fHx8fBwMpOnp6ZWVlfX19eXl5a2tLTweTyaTd3d39Xr9p59+uri4CGvI1tbWysqKXq//wx/+sLKyMj8/D3YRGo1Go9ETExNgieFwOKFQuLq6qtfrV1dXHz16tLi4qNVqt7a2VldXFQoFHo8nEAhgj21vb+/s7CwvLy8sLOBwODDtUCjU9PQ0BoNBo9GPHj3S6XRLS0sPHz4E43ZpaWlzc3NycnJvb297e3tlZeXRo0dYLBaNRj/95OcvxDNEnn86PEYel8vFYrEEAsHm5iaLxRIKhSwWSyQSMRgMeDM2GAwSiYRIJG5vb+t0OrlcbjAY4FuBQEAmk2k0GpVKtdlsPB6PyWRC4jSbzaZSqVNTU7u7u2QymcFgWCwWGo0GNgmbzWYymfBaLxKJOBwOj8cjEokCgYDH45lMJqlUyufzORwOmUyWSCRUKhUOJxKJmEymQCDgcrlg8tFoNDKZbLFY4BTA0mOxWEwmk0wm8/l8LpdLo9GEQiGRSPSaN9vb2yaTicFgkMlkLBZrNpvBkNNoNGKxmEwmc7lcFovF5/NpNBqdTsdisTKZjEKh8Pl8aFK9t7dHJBLJZLLdbqdSqSQSaW9v7/DwEE5/c3OTx+PR6XQej8flcjkcDuz8W7zuXiDk8R1PM87zWD2tbyuFCcFRIOTxHUiQ9DkHQh7f8Q2RB5RKj33oLX7yhWvO0UvodrufHW/+lwPcJN5/2u32vzWfj03IVwxxfsmd7Xa7//e+JYQ8vuMx8hgMBqlUarVawQ2q1WrtdjuFQoEyJnQ6fWdnh8/nazQauVwOHmS73S4SibRaLbhTYcvDw0MymSwWi6EkKniEyWQyvEdhMBiRSCSTyaRSKbiYhUIhnU5ns9ngXCaRSEQiEZzLCoUCtsFiseChlkqlEKAUCATgTebxeGq1Goo/sdlscEyLxWLw5MLR1Wo1l8t1Op1arVYsFsvlcvAsezwel8vF5XI1Go1UKpVIJODfk8vlLBbLaDTKZDK32y0QCOCsZTIZGo1msVhyudzj8TAYDDQarVQqpVKpUCiE6BAWi5VIJEqlUi6XO51OiUTicDg4HA6LxQJnktVqlcvl4MsGlzr400kkEhaLFYlE4ApXq9Xr6+vg99/f34dBCgQCcEFRKBSRSORyuaRSKXil4UzlcrlEIoHL4Xa7IdrrdDrVajW4rY/yFiGP73iMPFqtdmdnB4fDoVCo1dVVkUik1+shTrq8vAyuMAjeYTAYcK8ZjcbZ2VksFjs2NjY3N4fH46empiBwPjY2BlcLHFbT09PLy8sPHz6cnp6emZmhUChjY2NLS0s0Gg12tbi4CLFUCA6Ojo4eHh5CqBGNRq+vr2OxWIiKisVinU73l7/8BSKh4NZbWVmBzTY2Nshk8s7Oztzc3NLSEgaDuX//PsQTnU4nlUqFACsKhVpYWBAKhTabbXR0FIVCzc3NodHog4MDIpE4PT09OzuLx+PHx8dtNtvk5CQWi52amoJQ6czMzMOHD+GmX1lZefjw4ebmJpVKXV1dhRgo+NyYTObh4eHdu3c1Gg2Hw5mdnd3c3FxdXTWbzQwGA8YwMzOzvLw8MTGBRqNhHtbW1sbGxpaXlycnJ2dmZlZXV+fm5jY2Nu7evYvBYDAYjMvlWl5eHh0dFYvFFovl3r17Kysr4JnY3NycmppCoVA4HG5paclmszEYjPn5eavVCtHk1dXVZzRI+k+HJ71tCoVCp9OBTgRsJ6vVCjIQm82m0WjMZrNer4foB8Rb2Gy2xWIB7YndboeVx2KxqNVq6BsJOwRJjlqthtix2+1Wq9VwINC22O12sENAFKNQKDwej9Fo1Ov1Wq3WZrMZjUb4ORh+oOXRarVsNhvEPhBQApUKbG+1WiHQZDQaIZnKq+uBk4LoLYvFgs1gAKDfAUWMTCaz2WwcDgfOEYq3fN7MwgA71Gq1sE+73X54eGi1WmGcEL+CCXG5XCaTCeRFMPOg3wHRDWiCQCKkUqlIJBKIg2DCQZ0EhwDNEUwFRJBUKhWEv/R6PWiINBqN3W4He9J7RJgcKKTuveIIeXzHk0FSuA9cLpdOpxOJRAaDwWq1SqVS0KSJxWIOhwO2AXiT4a6y2+0GgwGuLofDARkLyK5A6wUWv1arpVAowDGdTndwcAABTdiDyWQCVQHQAGxCMplsNBphkKD+gqAtbKxQKGw2m9VqdblcQAaDwcBiseAugQ6w8Cu4h7RaLURXSSQS0NIb1LdarUqlEm5WuAXNZrNQKNzc3GQwGMAruM9Aq+bxeGBLUMfZbDaQtPF4PJg0j8ejVquFQiE8g0CfZrFY4NEAIjr4UKvVgt9fJpPBjW42m8lksslk8ng8BwcHsBnQ0uPxmEwmNpsNKjtoC2AymeDpBo8AtVqtVCp1Op1SqbRYLHAsiUQC/Dx6AyDk8R2PkQeMtNnZWQKBcOfOnZmZmdu3b6+srMzOzhKJxLt371IoFAKBMDExsbGxcefOnYWFBTAzNjc3P/30U1Cm/eUvf7l///7q6iqBQAALSiwWLy0tHRwcYDCYR48era2todFoPB4PAUcwC+/fvz8zMwMGG5gxJBKJzWbfv3//zp07IL68ffs2CL3AHltdXX3w4AEKhbp3755EItnb25uampqYmFheXv7kk0/QaPTW1tbCwgKERNFoNJ1OX19fn56elsvlk5OTYLyBKG5+fn5paWl9fX1xcXFlZWVqaurRo0cwCWNjY6urq+vr6wwG4+HDh7AiLSwsaDQaNBo9Nze3uLg4OzsrlUopFMrs7OyDBw82NjYWFhYIBIJKpVpfX5+YmNBoNNvb2wQCYWFhYWZmBo67vb2NQqGIROLm5ibo6JaWlmZmZqxWK4FAuHfv3u3btxUKBYFAuH///tzc3Pz8/OTkpMFguHfv3sLCgslkolKpRCIRxIdwCisrK3g8fmdn59GjRxCwnpubm5iYmJmZefToERjeR90MCHl8x5PaNrVaDa+wfD4f5GcKhQJeOplMJtg84CHg8/kgYQbnAQaDkUql8OAHI0QikYDtYbfbGQyGx+NRqVRisRhehRUKBbzTq9VqtVoN6jidTgcyanirNpvNUMkaTCDQzqnVavAZmEwmWCv4fD7ou+C3Wq2Wy+WC5EwkEkkkEq1WC1o4OCN4lmu1WvBYwIqq0WgsFgso5fb29igUitVqZTKZGo1Gp9PBlhQKBYxJFovlcDjIZDKo9dRqtcfjARUzmHNwmk6nU6lUslgsp9MJTguFQgGHhtc2UNBJJBKNRgN/q1QqMHTFYjGfz4d1aW9vj8fjyeVygUDgdDr5fD54VsB6lMlkMOFyuRxUeTBLSqVSoVCA7B2EiOBaQBwGXw+edFUrFAqj0ejxeEAA6gW4jB5zIoN5bTQagXVWq/WxKyEQCMxmM2iRvAkFUPDxC53R3sHAr8xmM7w2eL86PDyEFx4QkrlcLoFA4P35Y0eH94SjVVm89423GKV3h57Pnek2mw3G5tXz8/l8nU7nVazBi9zh4aFCoSCRSFqt1ul0Hj0d7+Fcrs96tHgPAcQ4OgzvPCsUiqM2FWzjdDoPDg6824PFqFKpwLoDT6bnrz3m8LdOpyORSDwe78t94gh5fMdj5LFarQ8ePJicnBwdHd3e3nY6nVgsFofDTU1NgeJ9YWFhd3fX5XItLi7OzMyMjo6Cs2hubm5sbGxlZQWFQuHxeBQKBfJHSC7AYrETExPj4+MzMzNgYIBnCYfD4XA4t9sNEjWn0zk7O7u3tzczM3Pnzp1Hjx6trq6Oj49PTk6CqGx2dhbMofHx8bW1tcPDQzwef/fu3Xv37oHeeWxsDHIlHjx4sL6+Pj8/PzY2BnYgDofzeDxra2s7Ozuzs7Mgz5ucnISMCXAhLiwsrK6uYjCY+fl5k8nE4XDu3r27vr7+l7/8ZWlpaXZ2dmVlBXxuYKDevn37z3/+89LS0tbWlvdcPB4PCoWCoy8vL0PWzYMHD/b29h49egT5Ebdv38bj8R6PZ3FxcXR09Pbt24eHh3Q6fXd3d3Z21uVyUSgU0PKB4m5tbQ2MZxjenTt3NjY2wBjDYDBOp3N7e3tjYwPOBSy0qampP/7xj1NTU2g0ms1mg89QKpWi0eijESeEPL7jMfI4HA4ajcbhcCgUilKp9Hg8EHMgEAh8Ph/EZkajEUIxTCYTDCQ2m83n8yUSCSjQJBIJjUaD5zQEYSC1bn9/HzRpEESCfATYjMlkSiQSl8uFRqNFIhE8MiHsA7J82INIJOJyuVKpFI/He/dPp9MpFIper3e5XHw+H3R0VCoVdGVSqZTL5UI7D4/Hs729LRAIYP88Hg9CPbB/BoMBESexWMxgMA4ODgwGA5VKlUqlVCoV8h24XC68v4E3bHd39+jn3maY29vbENURiUTgVVtcXBSJRDgcDuJgRCIRFNygmiORSLBIisViIpEI5wUyPxibUCgkk8mgABQKhSCrw+PxDAZDJpN5PB4+ny8UCnk8Ho1GgxQS+ATGtr+/j8PhDg4OVCoVmUxGzLavB1+iMHhyTsGk8X7+mN0Fnh/vP71XyLs9OFXhb3hz8H7uTSp+0sZwOBxgRj45NpPJBLfOVwcUB//y2+XoGLzz43Q6ISrq+WuFhNPpPKfxN6wAABC6SURBVNrhAs7l6Cl7jhhvjwH2bDKZgPneYz15RcBb/Q+cp8cD5u5jU+dNjjj6CUIeH/EYecxm8+7uLgaD2d7exmKxXhH+zs4OfAKpAeB9wuFwWCwWlgISiSSRSOC3FosFsgmwWCyZTAYJ9uLiIiR4rq+vb29vz83NGY3G6elpNBpNJpNtNhsKhYIoJxqNxuFwi4uLOBwOEj9hvWIymTCk5eXl6enp9fX11dXV0dFRiOjDK/7MzIxer2ez2SQSyWAwoNFocEYRicSNjY319XVIHAAdAIVC2djYwGKxJpNpa2uLSCTS6XSlUkkikeh0OpFIxGAws7OzGAwGkgjGxsYgnmuxWJaXlzEYDA6Hg7SFlZUVMplMp9MVCgVYnisrK6urq5DWCvkRe3t7IPSmUqkMBmNra2tra2t3dxeisQQCgcFgbG9vb25urq+vE4nEubk5EolEIBAgv2NiYmJra8tkMsGBtra21tbWIOEXAq+7u7vb29tUKhWDweDxeCaTCakiKysr8H74hTcAQh7f8Rh57HY7vIrQ6XQ6nb65uUmhUNbX19lsNlwzwMLCAlgOW1tbYJzg8XgIPqyurhqNRsg7IBAIdDqdyWRSKBQ0Gg23wsrKCg6HIxKJcAsSiUQ2m202myEle3t7m0ajEQgEkMBQqVQUCgU+Oi6XSyAQKBQKZImDGQNx/Y2Nje3tbTKZvLa2ptPpGAzG3t6ewWCYmJiALBqxWAxPBDqdTiKRyGQy7AqNRoNLg0AgUKlUPB6v0WhoNBqTydze3t7d3YU8CDwev7e3h8PhmEwmCoUyGo3r6+skEonBYEBgZ2FhAVIeNBoNHo+n0WiQ/7y9vY3H49lsNhaLxePxeDzebrczmUyoD8FkMmHw8BMej0ehULBYLGQ6ra2twSHsdjswEIfDmc1mOp3OYrH29vYgAYRIJOLx+M3NTYlEsrW1xWQy19bWyGSyQCAgEokEAgF28rcWLoQ8vuOrC0O/xGnjjR5+4cZfZf8ul0utVn+5X+jL9/Ok+87hcHzJPo9+/qQlc/Tzr6jgfHIztVp9dMxfckTAkyf4haf8Fa/XV9wMIY/vQFISnnMg5PEdX508f3cz73P6H8omOBrB+Oq/+rrg21C/ZAOYJe+WT76gP2tAyOM7nnQYeEPXZrMZ8vjh1YVEIsnlcigDBOJRCCBCSQ3wL8OvaDQaSMugh7O3/gsUhYGGrVD8RaVSEQgErVZrNBrBl+rdAOry6HQ6UHlC0Ry32w0aMJVKpdFoIFsBvgWdGzjT4CtQQkBpHhCGwh8GgwFUm5B6rVKpbDYbKFZBdqlWq0EqBlF/r4oCHN9ms9npdBqNRoVCoVAoaDQalNGBVz6VSqVWq0GY43Q6KRQKHo+nUqlQwwTEqVarFUSrLpeLSqWCFk6v18PsQXIBiG5BpSEQCEBZC7XmYLp0Oh2cr8Ph0Gg0ICwEpQJMCGhEIJwKGRNwyhqNBnFVfz14jDxqtRqDwbDZ7E8//VShUPzud7/b2NgYGxt78OABaNggDDc6OgphSgaD8emnn5pMpunp6U8//RSkXxsbG48ePRKJROCkmpychLJsCwsLDx8+nJiYgADi6uoqCoWCvcFXFotlYmJiYWEBjUbPzMxsbW3t7e1BPTQcDjc6OgqVx9Bo9PT09L179yC1YXJyEkKBf/7znxkMBoVCuXPnDoR0Z2Zm1tfX79+/v7CwMDc396c//WljY4NEIv3pT3+an5+XSqVkMnlmZmZ3d5fBYNy9exeFQkGAeGtrC8aAQqFAhgeCt5mZGXB/wSDn5+dHR0chGDo7Ozs2NqZSqTY3N+/du/fnP/9Zp9NtbW1NTEzcuXMHsg8g60EoFHK53PX1db1ePzo6Cjo9NBqNxWLn5uYgxLmysvLJJ5+srKxMTk5OTk7Oz89D4NVgMID3b25ubnJyEnQ3UG4OjUY/fPgQEjSmpqbm5+fHx8fRaPTt27fn5uagPB0UTnlGS0/90+HJIKlEIoE6oA6HA7Rq8PCGpyM8PtVqNTzhoFyTy+UCUZZSqQThvUwmA/0YaKvhuQiSNtBQe3eoUqlAdaZQKJxOJ5lMBpmPdx0AsRnk5zkcDniUwvoDA6BQKLAgwJ5tNhuoy+BBrtfriUQirHKwHEGyA2hkbDYbiM3gD6ipyeVyDQYD1DGF571Op9Pr9d4tPR4PDAM0RFB0Ds4C1OgwZqfT6a3ABikDIDmD2msQNVIoFLB/nU4HSwcsQXCCMHXepVir1brdbph5WHIhA0KtVuv1etgYphSEfzB4iUQCyQjeRQlZeb4ePEYe7xsLmC4g2YIkhcPP4fF4wGCDNBIoAAsZjh6PB3J+IAUV8l4ggcRb5dVbKg10aw6Hw/uV0WiEncDlhOpqsH9ILoAbF14tHA4HZKp69+BwOCDnFErAwUGhqhuTyYTkIrhBIU+BxWJB6V2IJ7JYLMgyAq8uqNdgzxD+l0qldrsdj8eD4vPw8BAKNVqtVtAWcLlcCJiCLFqlUh0eHsKYGQwG1PuFHYrFYjqdDlV8LRYLKGudTqdQKFQoFDAzHo8HHmRwLJh5KEMHhwC1ocfjAfppNBqoCQwXEX4CVXwh9gWnyeFwkGS4rwdP1m1bW1tTqVTLy8vj4+MQCoQoHhQuYzAYYLTMzMyAbQCVYGdnZ8fHx1Eo1MbGBg6HA6POi729PUj/BNUWHo+Xy+W7u7sEAmF1dXV6ehqU0ffv39/e3na73WBdQASDQqFAJBRCgVKplMfjra6uQlnt6elpLBaLxWIdDsfW1tbi4iKo2nZ3dxcWFpaXl0EQDRkKkJI5Ojq6s7MzPj4+NzeHwWB2dnagEJw39QBE+yB1m5+fPzg4gDOiUCgymWx8fByLxS4tLaFQqIcPH2IwGCgdLJVKwXCl0+kymQxCpaurq/Pz82DIebM7rVYriURCo9EYDAaSUqFeMRwOjUaDPnBubm58fHxxcRGDwayvrwsEAoFAcP/+/dHRUTabDRbs4uKi3W7f29vDYrGTk5NwveAUQBC4tLQEVYshHg2ZvEerLiLk8R1Pmm0kEgnyKOl0Oki29vf3+Xw+aKXgrR1EU1BODSrKstlsLpcLr78KhQKS5KDiK8jeGAyGQCBwOBx8Ph9q5/J4PNgDhClBBQzuCigE561DAFI0iJOC0UWj0ZxOJ4jE2Gy2WCyGUQkEAhqNBsUMiEQi5IcaDAYw7eCmhNMhEAgikQh0dyDnY7FYLBaLRqOx2WxYiGAMh4eHUCwOFgpYGVgsFmQisNlsIpEIRiZEkCFxENwSXvkcSM6g0JzT6ZTJZKAMJBAIy8vLUH6AQCCALI3NZguFQlAPwvxwOBww5+h0OpzgwcEBCN4cDsf+/j6TyZRKpQKBAESDAoGAQqFAFolcLudyuVwul8FgwMQi7zxfD74kJcHj8UgkkqNLvFqthrzR/80Rv8Ww0tOsY/wVAfbntzgAhDy+40l5zuTk5MLCAkjU5ubmwETZ29vb2dmBarc7Ozs7OzvP4I2IwAcg5PEdj5Hn4OAAVFgYDObw8BBUXiCyIhKJUD6XTCavrq4+a/0hEfgGhDy+A5HnPOdAyOM7EPI850DI4zsQ8jznQMjjOxDyPOdAyOM7EPI850DI4zsQ8jznQMjjOxDyPOdAyOM7EPI850DI4zsQ8jznQMjjOxDyPOdAyOM7vhXyQI7NUz4ogi8EQh7f8fTJ81gFpr9FpC/56p8OR0/kyZP68n9+00DI4zv+IfK4XC6n0+VwOA8PHQcHB5DaaTZb4D/INIbsX2jPBr2uvL2iYAPIbYQETGjGBPBmjDr+Gt/o6T8FeAvwArwJuTCBMIcAyCq1WCzQ28s7dZBfDX98Prdm+M9sNpvNFpvNZrPbYf4cDmgK8VWvKUIe3+HlANzfOq1WrVYrFHKJRCoSiQUCIYfDZbE4DAaLTmeSyVQKhU4mU8lkKolMpVBpVBqDSmUwGCwmk81mc7hcLiRvQRIbNJCD0gWQmw2p9tBdECgEtDnKHOdf49ueof8tICnai6MU8pIHHiVHqQJp1dBjB3L7JBKJSCQSCAR8voDLFbDZXAaDRaMxqVQ6lUonU6ifXxcamUIjU2gMBpPJZLFYHA6HJxSKRCIx1JhXq9U6nRb63tlsNrvd9oXNyb9R/IuQx263i0RiGo1GJJIIBCKBSCSRyCQSmUKh0mh0BoPBZLLYbC6PxxcIhGKxRCrdl8nkcrlSoVSp1RovHYxGM6wqcB8cpcRjfHB9DihF8OW22b+M2Xb078dMOO8kuI7gMaZ5n3FWq9VisVosFpPJYjSaDAajXqfXaLQqtUahUMrlin0ZPPgkAoGQy+Wx2Rwmk0WnM6lUGplMIZHIRBKZ8Nm1JtHpDIlEipDHR7hcLpvNbrFYLRbrZ4v/Zze848l73eP5V7iV//XhdgMxn6Ti5/b2gdVmM8NFt9ufvsfoX4Q8CBA8fSDkQYDARyDkQYDARyDkQYDARyDkQYDARyDkQfAFsNlsJpPRbDKaTKYvDz66XC6RSHS0i+vzA4Q8fwWoYg5BcYjzWCwWKFdtt9tdLheEKSD+A7WkHQ4H/BOidfAH1ImH8tZardZisRweHrrdbrPZDPWyPR6PxWLRarXgUz+6H6fTabPZoNY7VGaEYs0ulwtG5XQ6oco2fHU0UglDhR3Cnn2YBKfTSSTuspg4EZ+0ubHEZNIMBiMMFc796MZ4PP6TTz4Ri8Vmsxl6hADfjEajXq+HSvMHBwcwq0/+/J8aCHn+ChwOB4VCYbFYIpFIJBIpFAqRSNzZ2YE+6dCNh81mQ0FaJpMJPX9oNBo0KoU+oRwOR61WQ59gqF67ubkJzTqpVOrOzg6DwYA+DkQiEX5CoVCoVCqLxSISiRqNBr6iUCgUCoXL5ULfUqhqu7W1Bf1GoaAu/BD6DsEfdDqdwWDgcDgSifRYTdqviIODAwYdr1Yw1AomnYIhEnfpdDoOh4MOrd5m2h6Px2Kx3L59Wy6XQ2sjaJCKx+MNBgOU/yUSiVDgl0Kh0Gg0UGx8rVfs2wRCnr+C0Wjc399XKpXQRcPbfAr6Q9lsNni+QtcQ2Ab+UCqV0F9EqVRCSwX4BDosQG8peBLDZkajERo0QH1npVIJ/aSUSiUoxLw9pKBRisFgsNvt0F8EanDD8CQSCXSP8u4B6k179+ZDSVSn00nE45h0LJu9t7G+SKNS7Xa70WiEbihHlw6dTvfJJ59oNBqPx2O1WqHFiNFoPDw8hDUcOmo5nU6Q6sC69HVesG8VCHkQfAHMZrNWq4FedV9CP5fLBWR+mmN7doC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4GQBwECH/H/AUveivBm5QIi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D049DA-21B4-ABF4-B186-83E1A6FB9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7"/>
          <a:stretch>
            <a:fillRect/>
          </a:stretch>
        </p:blipFill>
        <p:spPr>
          <a:xfrm>
            <a:off x="84325" y="1701937"/>
            <a:ext cx="6766452" cy="3997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6A200C5-D009-1A2B-C8FF-9A56812A47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"/>
          <a:stretch>
            <a:fillRect/>
          </a:stretch>
        </p:blipFill>
        <p:spPr>
          <a:xfrm>
            <a:off x="7054430" y="634611"/>
            <a:ext cx="5137570" cy="593870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CD3B519-EB47-5ECF-E811-59C18B0695D5}"/>
              </a:ext>
            </a:extLst>
          </p:cNvPr>
          <p:cNvSpPr/>
          <p:nvPr/>
        </p:nvSpPr>
        <p:spPr>
          <a:xfrm>
            <a:off x="1288512" y="6296314"/>
            <a:ext cx="63631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Candara" panose="020E0502030303020204" pitchFamily="34" charset="0"/>
              </a:rPr>
              <a:t>Ejemplo de publicación en </a:t>
            </a:r>
            <a:r>
              <a:rPr lang="es-ES" sz="1200" dirty="0" err="1">
                <a:latin typeface="Candara" panose="020E0502030303020204" pitchFamily="34" charset="0"/>
              </a:rPr>
              <a:t>Omeka</a:t>
            </a:r>
            <a:r>
              <a:rPr lang="es-ES" sz="1200" dirty="0">
                <a:latin typeface="Candara" panose="020E0502030303020204" pitchFamily="34" charset="0"/>
              </a:rPr>
              <a:t> S mediante el uso de plantilla y de su visualización</a:t>
            </a:r>
            <a:endParaRPr lang="es-ES" sz="120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A7272B-EE89-4179-6BA0-EE088BF45A53}"/>
              </a:ext>
            </a:extLst>
          </p:cNvPr>
          <p:cNvSpPr/>
          <p:nvPr/>
        </p:nvSpPr>
        <p:spPr>
          <a:xfrm>
            <a:off x="1288512" y="6296314"/>
            <a:ext cx="5562265" cy="27699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57765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97e62f-8909-4e64-a3f9-5eafc4c8ed3e" xsi:nil="true"/>
    <lcf76f155ced4ddcb4097134ff3c332f xmlns="a752e01c-04bd-41f2-ac56-46c23207d59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6F084CB3E94941B08C99B00740B340" ma:contentTypeVersion="15" ma:contentTypeDescription="Crear nuevo documento." ma:contentTypeScope="" ma:versionID="974e48f6f4f53ecfb479904476810395">
  <xsd:schema xmlns:xsd="http://www.w3.org/2001/XMLSchema" xmlns:xs="http://www.w3.org/2001/XMLSchema" xmlns:p="http://schemas.microsoft.com/office/2006/metadata/properties" xmlns:ns2="a752e01c-04bd-41f2-ac56-46c23207d599" xmlns:ns3="a197e62f-8909-4e64-a3f9-5eafc4c8ed3e" targetNamespace="http://schemas.microsoft.com/office/2006/metadata/properties" ma:root="true" ma:fieldsID="960ee476db9a37970fc286fd2743de62" ns2:_="" ns3:_="">
    <xsd:import namespace="a752e01c-04bd-41f2-ac56-46c23207d599"/>
    <xsd:import namespace="a197e62f-8909-4e64-a3f9-5eafc4c8e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52e01c-04bd-41f2-ac56-46c23207d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e62f-8909-4e64-a3f9-5eafc4c8ed3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feb9fe-6d78-4876-be11-70e21853d090}" ma:internalName="TaxCatchAll" ma:showField="CatchAllData" ma:web="a197e62f-8909-4e64-a3f9-5eafc4c8e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7DF4A6-7AF7-486F-8588-F34B68AF1A79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f335d21d-08a9-4b49-a854-63fbf993f17d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02438a32-e18b-4eac-be57-1917724db1f8"/>
    <ds:schemaRef ds:uri="a197e62f-8909-4e64-a3f9-5eafc4c8ed3e"/>
    <ds:schemaRef ds:uri="a752e01c-04bd-41f2-ac56-46c23207d599"/>
  </ds:schemaRefs>
</ds:datastoreItem>
</file>

<file path=customXml/itemProps2.xml><?xml version="1.0" encoding="utf-8"?>
<ds:datastoreItem xmlns:ds="http://schemas.openxmlformats.org/officeDocument/2006/customXml" ds:itemID="{27C19833-5378-4517-8E48-430F079C9993}"/>
</file>

<file path=customXml/itemProps3.xml><?xml version="1.0" encoding="utf-8"?>
<ds:datastoreItem xmlns:ds="http://schemas.openxmlformats.org/officeDocument/2006/customXml" ds:itemID="{DC7DF4F8-0B8E-4C4C-B090-BF68475796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2723</TotalTime>
  <Words>955</Words>
  <Application>Microsoft Office PowerPoint</Application>
  <PresentationFormat>Panorámica</PresentationFormat>
  <Paragraphs>148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Candara</vt:lpstr>
      <vt:lpstr>Garet Bold</vt:lpstr>
      <vt:lpstr>Sitka Banner</vt:lpstr>
      <vt:lpstr>Wingdings</vt:lpstr>
      <vt:lpstr>Tema de l'Office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Neus Verger</dc:creator>
  <cp:lastModifiedBy>ALMUDENA ITURRI FRANCO</cp:lastModifiedBy>
  <cp:revision>43</cp:revision>
  <dcterms:created xsi:type="dcterms:W3CDTF">2026-02-23T11:01:56Z</dcterms:created>
  <dcterms:modified xsi:type="dcterms:W3CDTF">2026-05-04T10:18:16Z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0x010100E06F084CB3E94941B08C99B00740B340</vt:lpwstr>
  </property>
  <property fmtid="{D5CDD505-2E9C-101B-9397-08002B2CF9AE}" pid="3" name="MediaServiceImageTags">
    <vt:lpwstr/>
  </property>
</Properties>
</file>