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6"/>
  </p:notesMasterIdLst>
  <p:sldIdLst>
    <p:sldId id="267" r:id="rId3"/>
    <p:sldId id="268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 type="screen16x9"/>
  <p:notesSz cx="6858000" cy="9144000"/>
  <p:embeddedFontLst>
    <p:embeddedFont>
      <p:font typeface="Franklin Gothic" panose="020B0604020202020204" charset="0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Candara" panose="020E0502030303020204" pitchFamily="34" charset="0"/>
      <p:regular r:id="rId26"/>
      <p:bold r:id="rId27"/>
      <p:italic r:id="rId28"/>
      <p:boldItalic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5EB991-DE70-4A1E-BA98-343CAA584867}">
  <a:tblStyle styleId="{A95EB991-DE70-4A1E-BA98-343CAA58486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0926e9a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40926e9aa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c955a262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5c955a262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0926e9aa2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40926e9aa2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40926e9aa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40926e9aa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0926e9aa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40926e9aa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b9221377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5b9221377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c6f1d6bc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5c6f1d6bc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bae65d2c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5bae65d2c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c955a262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g5c955a262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ca8e09e7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5ca8e09e7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b92213773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5b92213773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ted.com/talks/marta_peirano_the_surveillance_device_you_carry_around_all_day/transcript?language=e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i.es/es/actualidad/blog/2015/02/16/lee-antes-de-aceptar-lo-que-no-leemos-de-las-condiciones-y-terminos-de-uso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oecd.org/sti/ieconomy/40204773.doc" TargetMode="External"/><Relationship Id="rId5" Type="http://schemas.openxmlformats.org/officeDocument/2006/relationships/hyperlink" Target="https://www.osi.es/es/wifi-publica" TargetMode="External"/><Relationship Id="rId4" Type="http://schemas.openxmlformats.org/officeDocument/2006/relationships/hyperlink" Target="https://www.osi.es/es/guia-de-privacidad-y-seguridad-en-interne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opera.com/es-41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uckduckgo.com/" TargetMode="External"/><Relationship Id="rId5" Type="http://schemas.openxmlformats.org/officeDocument/2006/relationships/hyperlink" Target="https://www.epicbrowser.com/" TargetMode="External"/><Relationship Id="rId4" Type="http://schemas.openxmlformats.org/officeDocument/2006/relationships/hyperlink" Target="https://www.apple.com/es/safar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Seguridad: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.2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Protección de datos personales e identidad digital: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Programas y servicios digitales. Cómo usarlos sin riesgos</a:t>
            </a:r>
            <a:endParaRPr lang="es-ES" sz="110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17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2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2"/>
          <p:cNvSpPr txBox="1"/>
          <p:nvPr/>
        </p:nvSpPr>
        <p:spPr>
          <a:xfrm>
            <a:off x="9050" y="-55575"/>
            <a:ext cx="48738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PROTEGE TUS DATOS PERSONALES EN INTERNET...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63" name="Google Shape;163;p32"/>
          <p:cNvGraphicFramePr/>
          <p:nvPr/>
        </p:nvGraphicFramePr>
        <p:xfrm>
          <a:off x="4220338" y="1395650"/>
          <a:ext cx="4479225" cy="3363025"/>
        </p:xfrm>
        <a:graphic>
          <a:graphicData uri="http://schemas.openxmlformats.org/drawingml/2006/table">
            <a:tbl>
              <a:tblPr>
                <a:noFill/>
                <a:tableStyleId>{A95EB991-DE70-4A1E-BA98-343CAA584867}</a:tableStyleId>
              </a:tblPr>
              <a:tblGrid>
                <a:gridCol w="447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3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highlight>
                          <a:srgbClr val="908685"/>
                        </a:highlight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Utiliza contraseñas seguras, cámbialas con frecuencia y evita utilizar la misma para distintas aplicaciones.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Evita utilizar redes wifi públicas para realizar operaciones privadas, pues no son seguras.</a:t>
                      </a:r>
                      <a:b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No entres en webs que soliciten información privada (webs de bancos, por ejemplo) a través de enlaces incluidos en correos electrónicos.</a:t>
                      </a:r>
                      <a:br>
                        <a:rPr lang="es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Desactiva la geolocalización cuando no sea necesaria.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4" name="Google Shape;164;p32"/>
          <p:cNvSpPr/>
          <p:nvPr/>
        </p:nvSpPr>
        <p:spPr>
          <a:xfrm rot="-469310">
            <a:off x="176151" y="1832511"/>
            <a:ext cx="1939848" cy="1920162"/>
          </a:xfrm>
          <a:prstGeom prst="ellipse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quieres proteger tu privacidad al navegar por la Red...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5" name="Google Shape;165;p32"/>
          <p:cNvSpPr/>
          <p:nvPr/>
        </p:nvSpPr>
        <p:spPr>
          <a:xfrm>
            <a:off x="3442750" y="2575350"/>
            <a:ext cx="563100" cy="535500"/>
          </a:xfrm>
          <a:prstGeom prst="homePlate">
            <a:avLst>
              <a:gd name="adj" fmla="val 50000"/>
            </a:avLst>
          </a:prstGeom>
          <a:solidFill>
            <a:srgbClr val="A2D6A8"/>
          </a:solidFill>
          <a:ln w="762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7625" y="2519100"/>
            <a:ext cx="1150588" cy="6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2"/>
          <p:cNvSpPr txBox="1"/>
          <p:nvPr/>
        </p:nvSpPr>
        <p:spPr>
          <a:xfrm>
            <a:off x="258575" y="4051125"/>
            <a:ext cx="3661800" cy="648000"/>
          </a:xfrm>
          <a:prstGeom prst="rect">
            <a:avLst/>
          </a:prstGeom>
          <a:solidFill>
            <a:srgbClr val="A2D6A8"/>
          </a:solidFill>
          <a:ln w="28575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latin typeface="Franklin Gothic"/>
                <a:ea typeface="Franklin Gothic"/>
                <a:cs typeface="Franklin Gothic"/>
                <a:sym typeface="Franklin Gothic"/>
              </a:rPr>
              <a:t>Si crees que tus datos no tienen valor, escucha lo que dice </a:t>
            </a:r>
            <a:r>
              <a:rPr lang="es" sz="1600" b="1" i="1" u="sng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Marta Peirano</a:t>
            </a:r>
            <a:endParaRPr sz="1600" b="1" i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3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3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4" name="Google Shape;174;p33"/>
          <p:cNvSpPr txBox="1"/>
          <p:nvPr/>
        </p:nvSpPr>
        <p:spPr>
          <a:xfrm>
            <a:off x="436225" y="1108875"/>
            <a:ext cx="5330700" cy="8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participar en redes sociales pierdes el control sobre la difusión de la información que publicas y otras personas pueden usarla de forma inadecuada.</a:t>
            </a:r>
            <a:r>
              <a:rPr lang="es">
                <a:solidFill>
                  <a:srgbClr val="4A86E8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Por eso:</a:t>
            </a:r>
            <a:endParaRPr strike="sng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175" name="Google Shape;175;p33"/>
          <p:cNvGraphicFramePr/>
          <p:nvPr/>
        </p:nvGraphicFramePr>
        <p:xfrm>
          <a:off x="597900" y="2217750"/>
          <a:ext cx="7903250" cy="2709636"/>
        </p:xfrm>
        <a:graphic>
          <a:graphicData uri="http://schemas.openxmlformats.org/drawingml/2006/table">
            <a:tbl>
              <a:tblPr>
                <a:noFill/>
                <a:tableStyleId>{A95EB991-DE70-4A1E-BA98-343CAA584867}</a:tableStyleId>
              </a:tblPr>
              <a:tblGrid>
                <a:gridCol w="418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5300">
                <a:tc>
                  <a:txBody>
                    <a:bodyPr/>
                    <a:lstStyle/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800"/>
                        <a:buFont typeface="Cambria"/>
                        <a:buChar char="✓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Configura las opciones de privacidad, de modo que solo acceda a  tu información personal quien tú quieras.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800"/>
                        <a:buFont typeface="Cambria"/>
                        <a:buChar char="✓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Antes de publicar información en tu red social piénsalo dos veces: el primer filtro eres tú. Y sé </a:t>
                      </a:r>
                      <a:r>
                        <a:rPr lang="es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especialmente cauto con las fotografías o vídeos que subes, ya que te identifican físicamente.</a:t>
                      </a:r>
                      <a:endParaRPr strike="sngStrik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162000" marB="162000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60099"/>
                        </a:buClr>
                        <a:buSzPts val="1800"/>
                        <a:buFont typeface="Cambria"/>
                        <a:buChar char="✓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Mantén una actitud proactiva en defensa de tu privacidad, informando a los demás de tu criterio al respecto.</a:t>
                      </a:r>
                      <a:b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211499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60099"/>
                        </a:buClr>
                        <a:buSzPts val="1800"/>
                        <a:buFont typeface="Cambria"/>
                        <a:buChar char="✓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Si estás usando un ordenador ajeno, </a:t>
                      </a:r>
                      <a:r>
                        <a:rPr lang="es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cierra la sesión en el perfil o servicio al terminar. Si no lo cierras otra persona podría suplantar tu identidad digital.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strike="sngStrik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62000" marB="126000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9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6" name="Google Shape;176;p33"/>
          <p:cNvSpPr/>
          <p:nvPr/>
        </p:nvSpPr>
        <p:spPr>
          <a:xfrm>
            <a:off x="8900" y="0"/>
            <a:ext cx="57579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3"/>
          <p:cNvSpPr txBox="1"/>
          <p:nvPr/>
        </p:nvSpPr>
        <p:spPr>
          <a:xfrm>
            <a:off x="436225" y="0"/>
            <a:ext cx="5583300" cy="8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… Y EN LAS REDES SOCIALES 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8" name="Google Shape;17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1900" y="609175"/>
            <a:ext cx="2031324" cy="1282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/>
          <p:nvPr/>
        </p:nvSpPr>
        <p:spPr>
          <a:xfrm>
            <a:off x="1359150" y="573125"/>
            <a:ext cx="6425700" cy="7569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4"/>
          <p:cNvSpPr/>
          <p:nvPr/>
        </p:nvSpPr>
        <p:spPr>
          <a:xfrm>
            <a:off x="1359150" y="1330025"/>
            <a:ext cx="6425700" cy="32934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4"/>
          <p:cNvSpPr txBox="1"/>
          <p:nvPr/>
        </p:nvSpPr>
        <p:spPr>
          <a:xfrm>
            <a:off x="2780625" y="634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6" name="Google Shape;186;p34"/>
          <p:cNvSpPr txBox="1"/>
          <p:nvPr/>
        </p:nvSpPr>
        <p:spPr>
          <a:xfrm>
            <a:off x="1359150" y="1390775"/>
            <a:ext cx="6425700" cy="29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Lee la página de la Oficina de Seguridad del Internauta (OSI)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¡Lee antes de aceptar</a:t>
            </a:r>
            <a:r>
              <a:rPr lang="es" sz="1800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!</a:t>
            </a: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 Lo que no leemos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de las condiciones y términos de uso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 </a:t>
            </a: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el documento de la OSI y la AEPD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Guía de privacidad y seguridad en Internet</a:t>
            </a:r>
            <a:r>
              <a:rPr lang="es"/>
              <a:t/>
            </a:r>
            <a:br>
              <a:rPr lang="es"/>
            </a:b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Consulta el documento de la OSI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Protégete al usar WiFi públicas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trike="sngStrike">
              <a:uFill>
                <a:noFill/>
              </a:uFill>
              <a:hlinkClick r:id="rId6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5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4. Seguridad: 4.2. Protección de datos personales e identidad digital: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Programas y servicios digitales. Cómo usarlos sin riesgos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6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0" y="0"/>
            <a:ext cx="2932200" cy="51435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5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175275" y="1069475"/>
            <a:ext cx="2748000" cy="18846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85825" y="1069400"/>
            <a:ext cx="55968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 b="1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Programas y servicios digitales. Cómo usarlos sin riesgos</a:t>
            </a:r>
            <a:endParaRPr sz="3000" b="1" i="0" u="none" strike="noStrike" cap="none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52625" y="1069475"/>
            <a:ext cx="2793300" cy="13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Seguridad. 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Protección de datos personales e identidad digital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800" i="0" u="none" strike="noStrike" cap="none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873500" y="11723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3140225" y="1889300"/>
            <a:ext cx="5016900" cy="2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Ser consciente de los </a:t>
            </a:r>
            <a:r>
              <a:rPr lang="es" sz="1800" b="1">
                <a:latin typeface="Franklin Gothic"/>
                <a:ea typeface="Franklin Gothic"/>
                <a:cs typeface="Franklin Gothic"/>
                <a:sym typeface="Franklin Gothic"/>
              </a:rPr>
              <a:t>riesgos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que conlleva aceptar el uso de determinados </a:t>
            </a:r>
            <a:r>
              <a:rPr lang="es" sz="1800" b="1">
                <a:latin typeface="Franklin Gothic"/>
                <a:ea typeface="Franklin Gothic"/>
                <a:cs typeface="Franklin Gothic"/>
                <a:sym typeface="Franklin Gothic"/>
              </a:rPr>
              <a:t>programas y servicios digitales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Internet.</a:t>
            </a:r>
            <a:endParaRPr sz="1800" b="1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cómo proteger tus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datos personales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y tu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privacidad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en Internet.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4A86E8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4" name="Google Shape;1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41700"/>
            <a:ext cx="2835425" cy="1763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/>
          <p:nvPr/>
        </p:nvSpPr>
        <p:spPr>
          <a:xfrm>
            <a:off x="1506200" y="1263875"/>
            <a:ext cx="6176100" cy="3476100"/>
          </a:xfrm>
          <a:prstGeom prst="rect">
            <a:avLst/>
          </a:prstGeom>
          <a:solidFill>
            <a:srgbClr val="5445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1644750" y="768675"/>
            <a:ext cx="21210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2" name="Google Shape;122;p27"/>
          <p:cNvSpPr txBox="1"/>
          <p:nvPr/>
        </p:nvSpPr>
        <p:spPr>
          <a:xfrm>
            <a:off x="1720075" y="1559250"/>
            <a:ext cx="5793000" cy="28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de uso de los servicios digitales</a:t>
            </a:r>
            <a:endParaRPr sz="1800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Términos de uso y políticas de privacidad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proteger nuestros datos personales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más… 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Google Shape;127;p28"/>
          <p:cNvGraphicFramePr/>
          <p:nvPr/>
        </p:nvGraphicFramePr>
        <p:xfrm>
          <a:off x="603888" y="1400525"/>
          <a:ext cx="5356050" cy="3270775"/>
        </p:xfrm>
        <a:graphic>
          <a:graphicData uri="http://schemas.openxmlformats.org/drawingml/2006/table">
            <a:tbl>
              <a:tblPr>
                <a:noFill/>
                <a:tableStyleId>{A95EB991-DE70-4A1E-BA98-343CAA584867}</a:tableStyleId>
              </a:tblPr>
              <a:tblGrid>
                <a:gridCol w="535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" sz="2400" b="1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¿Te has preguntado alguna vez…?</a:t>
                      </a:r>
                      <a:r>
                        <a:rPr lang="es" sz="2400" b="1" u="none" strike="noStrike" cap="none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</a:t>
                      </a:r>
                      <a:endParaRPr sz="2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¿Qué hacen las webs con tus datos de registro y con la información (la huella digital) que vas dejando en ellas?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¿Con quién comparten tus datos las webs que visitas? ¿Y las redes sociales?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¿Cómo puedes reducir el riesgo de exposición de tu  privacidad en la red? ¿</a:t>
                      </a:r>
                      <a:r>
                        <a:rPr lang="es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Y cómo puedes evitar las amenazas a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la privacidad?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8" name="Google Shape;128;p28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DE USO DE LOS SERVICIOS DIGITALES</a:t>
            </a:r>
            <a:endParaRPr sz="1400" b="0" i="0" u="non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9950" y="1545225"/>
            <a:ext cx="3184050" cy="225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" name="Google Shape;134;p29"/>
          <p:cNvGraphicFramePr/>
          <p:nvPr/>
        </p:nvGraphicFramePr>
        <p:xfrm>
          <a:off x="427038" y="1400525"/>
          <a:ext cx="5356050" cy="3270775"/>
        </p:xfrm>
        <a:graphic>
          <a:graphicData uri="http://schemas.openxmlformats.org/drawingml/2006/table">
            <a:tbl>
              <a:tblPr>
                <a:noFill/>
                <a:tableStyleId>{A95EB991-DE70-4A1E-BA98-343CAA584867}</a:tableStyleId>
              </a:tblPr>
              <a:tblGrid>
                <a:gridCol w="535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" sz="2400" b="1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¿Sabías que…? </a:t>
                      </a:r>
                      <a:r>
                        <a:rPr lang="es" sz="2400" b="1" u="none" strike="noStrike" cap="none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</a:t>
                      </a:r>
                      <a:endParaRPr sz="2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7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Los 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datos de nuestras búsquedas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son almacenados por los sitios web que visitamos para realizar un seguimiento de nuestra actividad en Internet, que es monitorizada gracias a dispositivos tecnológicos como las </a:t>
                      </a:r>
                      <a:r>
                        <a:rPr lang="es" i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cookies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de seguimiento.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Los datos privados, en forma de macrodatos o </a:t>
                      </a:r>
                      <a:r>
                        <a:rPr lang="es" b="1" i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Big Data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, son recopilados y vendidos a terceros por empresas denominadas </a:t>
                      </a:r>
                      <a:r>
                        <a:rPr lang="es" i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Data Brokers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y por redes sociales y otros servicios digitales.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 uso no seguro de los servicios digitales puede facilitar el 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robo de datos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personales y la 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suplantación de identidad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.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5" name="Google Shape;135;p29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DE USO DE LOS SERVICIOS DIGITALES</a:t>
            </a:r>
            <a:endParaRPr sz="1400" b="0" i="0" u="non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2225" y="557825"/>
            <a:ext cx="2924051" cy="16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30"/>
          <p:cNvGraphicFramePr/>
          <p:nvPr/>
        </p:nvGraphicFramePr>
        <p:xfrm>
          <a:off x="427038" y="1400525"/>
          <a:ext cx="4144950" cy="3270775"/>
        </p:xfrm>
        <a:graphic>
          <a:graphicData uri="http://schemas.openxmlformats.org/drawingml/2006/table">
            <a:tbl>
              <a:tblPr>
                <a:noFill/>
                <a:tableStyleId>{A95EB991-DE70-4A1E-BA98-343CAA584867}</a:tableStyleId>
              </a:tblPr>
              <a:tblGrid>
                <a:gridCol w="414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" sz="2400" b="1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¿Qué son? </a:t>
                      </a:r>
                      <a:r>
                        <a:rPr lang="es" sz="2400" b="1" u="none" strike="noStrike" cap="none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</a:t>
                      </a:r>
                      <a:endParaRPr sz="2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7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➢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Las 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políticas de privacidad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son documentos legales que establecen el uso que un servicio digital dará a la  información que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 usuario proporcione.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Suelen incluir un apartado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dedicado a las </a:t>
                      </a:r>
                      <a:r>
                        <a:rPr lang="es" b="1" i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cookies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, usadas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normalmente con fines comerciales.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➢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Los 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términos de uso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explican el uso que los usuarios pueden hacer de los contenidos e imágenes ofrecidos por un servicio digital.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2" name="Google Shape;142;p30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POLÍTICAS DE PRIVACIDAD Y TÉRMINOS DE USO</a:t>
            </a:r>
            <a:endParaRPr sz="1400" b="0" i="0" u="non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3" name="Google Shape;143;p30"/>
          <p:cNvGraphicFramePr/>
          <p:nvPr/>
        </p:nvGraphicFramePr>
        <p:xfrm>
          <a:off x="4614238" y="1400525"/>
          <a:ext cx="4074075" cy="3364900"/>
        </p:xfrm>
        <a:graphic>
          <a:graphicData uri="http://schemas.openxmlformats.org/drawingml/2006/table">
            <a:tbl>
              <a:tblPr>
                <a:noFill/>
                <a:tableStyleId>{A95EB991-DE70-4A1E-BA98-343CAA584867}</a:tableStyleId>
              </a:tblPr>
              <a:tblGrid>
                <a:gridCol w="4074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" sz="2400" b="1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Recomendaciones</a:t>
                      </a:r>
                      <a:r>
                        <a:rPr lang="es" sz="2400" b="1" u="none" strike="noStrike" cap="none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</a:t>
                      </a:r>
                      <a:endParaRPr sz="2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7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★"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Lee antes de aceptar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, en lugar de apresurarte a hacer click sobre la política de privacidad y los términos de uso.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★"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Si se aceptan las condiciones,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es fundamental configurar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las </a:t>
                      </a:r>
                      <a:r>
                        <a:rPr lang="es" b="1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opciones de privacidad</a:t>
                      </a: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que ofrezca el servicio web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para elegir aquellas que 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protejan mejor la identidad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digital.</a:t>
                      </a: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4" name="Google Shape;14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4300" y="3141525"/>
            <a:ext cx="945350" cy="11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9975" y="2528125"/>
            <a:ext cx="945350" cy="94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1"/>
          <p:cNvSpPr txBox="1"/>
          <p:nvPr/>
        </p:nvSpPr>
        <p:spPr>
          <a:xfrm>
            <a:off x="9050" y="-55575"/>
            <a:ext cx="48738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¿NAVEGAS DE FORMA SEGURA EN INTERNET?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52" name="Google Shape;152;p31"/>
          <p:cNvGraphicFramePr/>
          <p:nvPr/>
        </p:nvGraphicFramePr>
        <p:xfrm>
          <a:off x="4220338" y="1256400"/>
          <a:ext cx="4479225" cy="3808545"/>
        </p:xfrm>
        <a:graphic>
          <a:graphicData uri="http://schemas.openxmlformats.org/drawingml/2006/table">
            <a:tbl>
              <a:tblPr>
                <a:noFill/>
                <a:tableStyleId>{A95EB991-DE70-4A1E-BA98-343CAA584867}</a:tableStyleId>
              </a:tblPr>
              <a:tblGrid>
                <a:gridCol w="447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69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Usa navegadores que no permitan el rastreo, como </a:t>
                      </a:r>
                      <a:r>
                        <a:rPr lang="es" u="sng">
                          <a:solidFill>
                            <a:schemeClr val="accent5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  <a:hlinkClick r:id="rId3"/>
                        </a:rPr>
                        <a:t>Opera</a:t>
                      </a:r>
                      <a:r>
                        <a:rPr lang="es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, </a:t>
                      </a:r>
                      <a:r>
                        <a:rPr lang="es" u="sng">
                          <a:solidFill>
                            <a:schemeClr val="accent5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  <a:hlinkClick r:id="rId4"/>
                        </a:rPr>
                        <a:t>Safari</a:t>
                      </a:r>
                      <a:r>
                        <a:rPr lang="es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o </a:t>
                      </a:r>
                      <a:r>
                        <a:rPr lang="es" u="sng">
                          <a:solidFill>
                            <a:schemeClr val="accent5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  <a:hlinkClick r:id="rId5"/>
                        </a:rPr>
                        <a:t>Epic privacy browser</a:t>
                      </a:r>
                      <a:endParaRPr>
                        <a:solidFill>
                          <a:schemeClr val="lt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Usa buscadores que no registren datos de navegación, como </a:t>
                      </a:r>
                      <a:r>
                        <a:rPr lang="es" u="sng">
                          <a:solidFill>
                            <a:schemeClr val="accent5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  <a:hlinkClick r:id="rId6"/>
                        </a:rPr>
                        <a:t>DuckDuckGo</a:t>
                      </a: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.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lt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Elige páginas fiables, especialmente si vas a facilitar información confidencial: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914400" marR="7200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Aquellas cuyas URL empiezan por https:// en lugar de http:// son seguras.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914400" lvl="1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Comprueba que en la barra de navegación aparece el icono de un candado cerrado; este icono da acceso a un certificado digital que confirma la autenticidad de la web.</a:t>
                      </a:r>
                      <a:b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31"/>
          <p:cNvSpPr/>
          <p:nvPr/>
        </p:nvSpPr>
        <p:spPr>
          <a:xfrm rot="-469310">
            <a:off x="121626" y="1842636"/>
            <a:ext cx="1939848" cy="1920162"/>
          </a:xfrm>
          <a:prstGeom prst="ellipse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quieres proteger tu privacidad al navegar por la Red...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4" name="Google Shape;154;p31"/>
          <p:cNvSpPr/>
          <p:nvPr/>
        </p:nvSpPr>
        <p:spPr>
          <a:xfrm>
            <a:off x="3479575" y="2575275"/>
            <a:ext cx="563100" cy="535500"/>
          </a:xfrm>
          <a:prstGeom prst="homePlate">
            <a:avLst>
              <a:gd name="adj" fmla="val 50000"/>
            </a:avLst>
          </a:prstGeom>
          <a:solidFill>
            <a:srgbClr val="A2D6A8"/>
          </a:solidFill>
          <a:ln w="762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" name="Google Shape;155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03725" y="2524050"/>
            <a:ext cx="1227724" cy="63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1" descr="mà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7636605">
            <a:off x="1170572" y="3563963"/>
            <a:ext cx="1173582" cy="697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764</Words>
  <Application>Microsoft Office PowerPoint</Application>
  <PresentationFormat>Presentación en pantalla (16:9)</PresentationFormat>
  <Paragraphs>115</Paragraphs>
  <Slides>13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Franklin Gothic</vt:lpstr>
      <vt:lpstr>Calibri</vt:lpstr>
      <vt:lpstr>Verdana</vt:lpstr>
      <vt:lpstr>Bliss Pro</vt:lpstr>
      <vt:lpstr>Candara</vt:lpstr>
      <vt:lpstr>Cambria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2</cp:revision>
  <dcterms:modified xsi:type="dcterms:W3CDTF">2019-10-18T13:51:12Z</dcterms:modified>
</cp:coreProperties>
</file>