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2"/>
  </p:notesMasterIdLst>
  <p:sldIdLst>
    <p:sldId id="276" r:id="rId2"/>
    <p:sldId id="27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Franklin Gothic" panose="020B0604020202020204" charset="0"/>
      <p:bold r:id="rId27"/>
    </p:embeddedFont>
    <p:embeddedFont>
      <p:font typeface="Verdana" panose="020B0604030504040204" pitchFamily="34" charset="0"/>
      <p:regular r:id="rId28"/>
      <p:bold r:id="rId29"/>
      <p:italic r:id="rId30"/>
      <p:boldItalic r:id="rId31"/>
    </p:embeddedFont>
    <p:embeddedFont>
      <p:font typeface="Candara" panose="020E0502030303020204" pitchFamily="34" charset="0"/>
      <p:regular r:id="rId32"/>
      <p:bold r:id="rId33"/>
      <p:italic r:id="rId34"/>
      <p:boldItalic r:id="rId35"/>
    </p:embeddedFont>
    <p:embeddedFont>
      <p:font typeface="Cambria" panose="02040503050406030204" pitchFamily="18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BAFF659-2536-4CBE-A728-DCD6FBBE35F4}">
  <a:tblStyle styleId="{2BAFF659-2536-4CBE-A728-DCD6FBBE35F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6" d="100"/>
          <a:sy n="146" d="100"/>
        </p:scale>
        <p:origin x="60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font" Target="fonts/font17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e904a4e2d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3e904a4e2d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dff7c1772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dff7c1772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debaac5cc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debaac5cc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debaac5c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3debaac5c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04f3d141c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204f3d141c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eacc415bd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3eacc415bd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dff7c1772_0_8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dff7c1772_0_8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39570e209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39570e209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204f3d141c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204f3d141c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d8d5ba5a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d8d5ba5a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1e6689f3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1e6689f3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dff7c177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dff7c177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04f3d141c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04f3d141c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debaac5cc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debaac5cc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dff7c1772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dff7c1772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dff7c1772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dff7c1772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e904a4e2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e904a4e2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ama.us.es/" TargetMode="Externa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hyperlink" Target="https://www.worldcat.org/" TargetMode="External"/><Relationship Id="rId4" Type="http://schemas.openxmlformats.org/officeDocument/2006/relationships/hyperlink" Target="http://rebiun.baratz.es/rebiun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guiasbus.us.es/c.php?g=129439&amp;p=845019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://guiasbus.us.es/citas/introduccion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guiasbus.us.es/indicesdeimpacto" TargetMode="Externa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rlbooklover.com/los-estudios-sesgados-de-la-industria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://www.rtve.es/noticias/20160913/industria-azucarera-pago-estudios-para-culpar-grasa-trastornos-corazon/1399640.s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core.fama.us.es/iii/encore/record/C__Rb1185319__Sencyclopaedia%20britannica__Orightresult__X7?lang=spi&amp;suite=cobalt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://encore.fama.us.es/iii/encore/record/C__Rb2636283?lang=spi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fama2.us.es/bgu/ad/tfg/Evalua/index.htm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rua.ua.es/dspace/bitstream/10045/46567/1/ci2_avanzado_2014-15_Como-evaluar-informacion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1. Información y tratamiento de datos: 1.2. Evaluación de la información, datos y contenidos digitales: 4. Criterios de evaluación de las publicaciones científicas</a:t>
            </a:r>
            <a:endParaRPr lang="es-ES" sz="1100" dirty="0">
              <a:latin typeface="Bliss Pro" panose="02000506050000020004" pitchFamily="50" charset="0"/>
              <a:ea typeface="Calibri" panose="020F0502020204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820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" name="Google Shape;144;p20"/>
          <p:cNvGraphicFramePr/>
          <p:nvPr/>
        </p:nvGraphicFramePr>
        <p:xfrm>
          <a:off x="419125" y="960150"/>
          <a:ext cx="7740700" cy="3870930"/>
        </p:xfrm>
        <a:graphic>
          <a:graphicData uri="http://schemas.openxmlformats.org/drawingml/2006/table">
            <a:tbl>
              <a:tblPr>
                <a:noFill/>
                <a:tableStyleId>{2BAFF659-2536-4CBE-A728-DCD6FBBE35F4}</a:tableStyleId>
              </a:tblPr>
              <a:tblGrid>
                <a:gridCol w="1925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5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72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/>
                        <a:t>CONTENIDO</a:t>
                      </a:r>
                      <a:endParaRPr b="1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777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Si hablamos de una </a:t>
                      </a:r>
                      <a:r>
                        <a:rPr lang="es" sz="1100" b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monografía </a:t>
                      </a:r>
                      <a:r>
                        <a:rPr lang="es" sz="1100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debemos tener en cuenta </a:t>
                      </a:r>
                      <a:r>
                        <a:rPr lang="es" sz="1100" b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si está en catálogos de bibliotecas porque l</a:t>
                      </a:r>
                      <a:r>
                        <a:rPr lang="es" sz="1100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os documentos recogidos en ellos han sido previamente seleccionados por los profesores y bibliotecarios siguiendo unos criterios de calidad. </a:t>
                      </a:r>
                      <a:endParaRPr sz="1100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9144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No te limites a buscar en el catálogo </a:t>
                      </a:r>
                      <a:r>
                        <a:rPr lang="es" sz="1100" u="sng">
                          <a:solidFill>
                            <a:schemeClr val="hlink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3"/>
                        </a:rPr>
                        <a:t>fama</a:t>
                      </a:r>
                      <a:r>
                        <a:rPr lang="es" sz="1100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, utiliza otros, como </a:t>
                      </a:r>
                      <a:r>
                        <a:rPr lang="es" sz="1100" u="sng">
                          <a:solidFill>
                            <a:schemeClr val="hlink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4"/>
                        </a:rPr>
                        <a:t>el Catálogo Colectivo de REBIUN</a:t>
                      </a:r>
                      <a:r>
                        <a:rPr lang="es" sz="1100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, </a:t>
                      </a:r>
                      <a:r>
                        <a:rPr lang="es" sz="1100" u="sng">
                          <a:solidFill>
                            <a:schemeClr val="hlink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5"/>
                        </a:rPr>
                        <a:t>Worldcat </a:t>
                      </a:r>
                      <a:r>
                        <a:rPr lang="es" sz="1100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o CatCBUA</a:t>
                      </a:r>
                      <a:endParaRPr sz="1100" b="1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100" i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¿Tiene  tabla de contenido o índice analítico?  </a:t>
                      </a:r>
                      <a:endParaRPr sz="1100" i="1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100" i="1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100" i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Está estructurado y redactado según las pautas de la comunicación científica?  Por ejemplo presenta  un apartado de resumen, discusion, resultados, de </a:t>
                      </a:r>
                      <a:r>
                        <a:rPr lang="es" sz="1100" b="1" i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metodología, conclusiones</a:t>
                      </a:r>
                      <a:r>
                        <a:rPr lang="es" sz="1100" i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? </a:t>
                      </a:r>
                      <a:endParaRPr sz="1100" i="1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100" i="1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100" i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El lenguaje debe ser preciso y claro, sin errores gramaticales ni ortográficos.</a:t>
                      </a:r>
                      <a:endParaRPr sz="1100" i="1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100" i="1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 i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La fecha de publicación es importante en muchas áreas, como salud,ciencias de la vida ingeniería…</a:t>
                      </a:r>
                      <a:endParaRPr sz="1100" i="1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100" i="1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 i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¿La publicación facilita una </a:t>
                      </a:r>
                      <a:r>
                        <a:rPr lang="es" sz="1100" b="1" i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bibliografía actualizada  y citas?</a:t>
                      </a:r>
                      <a:r>
                        <a:rPr lang="es" sz="1100" i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A través de ella podremos ir a las fuentes de donde se ha extraído información y  verificarla. Esto es importante en cualquier documento científico.  </a:t>
                      </a:r>
                      <a:endParaRPr sz="1100" i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A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45" name="Google Shape;145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66333" y="75400"/>
            <a:ext cx="1542042" cy="103715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0"/>
          <p:cNvSpPr/>
          <p:nvPr/>
        </p:nvSpPr>
        <p:spPr>
          <a:xfrm>
            <a:off x="41625" y="35975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LOS CRITERIOS DE EVALUACIÓN</a:t>
            </a:r>
            <a:endParaRPr/>
          </a:p>
        </p:txBody>
      </p:sp>
      <p:pic>
        <p:nvPicPr>
          <p:cNvPr id="147" name="Google Shape;147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11950" y="126227"/>
            <a:ext cx="661644" cy="6674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1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1"/>
          <p:cNvSpPr txBox="1"/>
          <p:nvPr/>
        </p:nvSpPr>
        <p:spPr>
          <a:xfrm>
            <a:off x="771975" y="1417575"/>
            <a:ext cx="6124800" cy="24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E54B4A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Las citas indican </a:t>
            </a: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el número de veces que el documento (artículo, ponencia de congreso,  monografía…)  ha sido citado en otra publicación científica</a:t>
            </a:r>
            <a:endParaRPr b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Nos orienta sobre su repercusión, sobre su impacto dentro de la comunidad científica. Siempre es recomendable tenerlo en cuenta. 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El número de citas está relacionado no solo con la calidad, sino también con su tipología (de revisión, de investigación, estudios de casos)  y con la fecha de publicación.Si es muy reciente tendrá pocas, las revisiones suelen tener muchas.  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54" name="Google Shape;154;p21" descr="portapapele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62375" y="1661925"/>
            <a:ext cx="1819651" cy="1819651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1"/>
          <p:cNvSpPr txBox="1"/>
          <p:nvPr/>
        </p:nvSpPr>
        <p:spPr>
          <a:xfrm>
            <a:off x="1643200" y="386900"/>
            <a:ext cx="2595600" cy="5079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 b="1"/>
              <a:t>UN VISTAZO A LAS CITAS </a:t>
            </a:r>
            <a:endParaRPr sz="1500" b="1"/>
          </a:p>
        </p:txBody>
      </p:sp>
      <p:sp>
        <p:nvSpPr>
          <p:cNvPr id="156" name="Google Shape;156;p21"/>
          <p:cNvSpPr/>
          <p:nvPr/>
        </p:nvSpPr>
        <p:spPr>
          <a:xfrm>
            <a:off x="336850" y="4267250"/>
            <a:ext cx="8157300" cy="730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65C1B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Cambria"/>
                <a:ea typeface="Cambria"/>
                <a:cs typeface="Cambria"/>
                <a:sym typeface="Cambria"/>
              </a:rPr>
              <a:t>Atención: Las citas recibidas no garantiza “per se” la calidad de un documento. </a:t>
            </a:r>
            <a: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Podemos encontrar  un artículo  muy citado pero que el motivo sea que la hipótesis planteada sea muy controvertida.</a:t>
            </a:r>
            <a:r>
              <a:rPr lang="es">
                <a:latin typeface="Cambria"/>
                <a:ea typeface="Cambria"/>
                <a:cs typeface="Cambria"/>
                <a:sym typeface="Cambria"/>
              </a:rPr>
              <a:t> </a:t>
            </a:r>
            <a:endParaRPr/>
          </a:p>
        </p:txBody>
      </p:sp>
      <p:pic>
        <p:nvPicPr>
          <p:cNvPr id="157" name="Google Shape;15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311421">
            <a:off x="8223027" y="3605256"/>
            <a:ext cx="362994" cy="702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0325" y="170602"/>
            <a:ext cx="661644" cy="667461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/>
          <p:nvPr/>
        </p:nvSpPr>
        <p:spPr>
          <a:xfrm>
            <a:off x="563000" y="1810125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1"/>
          <p:cNvSpPr/>
          <p:nvPr/>
        </p:nvSpPr>
        <p:spPr>
          <a:xfrm>
            <a:off x="563000" y="2436750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1"/>
          <p:cNvSpPr/>
          <p:nvPr/>
        </p:nvSpPr>
        <p:spPr>
          <a:xfrm>
            <a:off x="563000" y="3038688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22"/>
          <p:cNvSpPr txBox="1"/>
          <p:nvPr/>
        </p:nvSpPr>
        <p:spPr>
          <a:xfrm>
            <a:off x="358325" y="1016100"/>
            <a:ext cx="7068600" cy="30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¿</a:t>
            </a:r>
            <a:r>
              <a:rPr lang="es" sz="1600" b="1">
                <a:latin typeface="Cambria"/>
                <a:ea typeface="Cambria"/>
                <a:cs typeface="Cambria"/>
                <a:sym typeface="Cambria"/>
              </a:rPr>
              <a:t>Cómo podemos buscar estas citas</a:t>
            </a: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?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17500" algn="just" rtl="0"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Para </a:t>
            </a: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las monografías 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puedes utilizar:  Web of Science (WOS) Scopus, E-libro, Google Scholar o Google Books. Además, para los libros de temática especializada deben consultarse las bases de datos de su área.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algn="just" rtl="0"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Para a</a:t>
            </a: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rtículos, ponencias de congresos  etc. 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podemos usar WOS, Scopus y Google Scholar, aunque en determinadas áreas, por ejemplo, sociales se deberá recurrir a otras fuentes.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algn="just" rtl="0"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Franklin Gothic"/>
              <a:buChar char="●"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Además, en tu biblioteca/CRAI encontrarás fuentes especializadas que te ayudarán recabar esta información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68" name="Google Shape;16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600" y="125450"/>
            <a:ext cx="758525" cy="76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2" descr="lupa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1675" y="125450"/>
            <a:ext cx="1417050" cy="1417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86275" y="709575"/>
            <a:ext cx="1548825" cy="291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38600" y="3467150"/>
            <a:ext cx="990450" cy="41412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2"/>
          <p:cNvSpPr/>
          <p:nvPr/>
        </p:nvSpPr>
        <p:spPr>
          <a:xfrm>
            <a:off x="425325" y="4291825"/>
            <a:ext cx="8157300" cy="730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65C1B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s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Consulta la GuíaBUS  </a:t>
            </a:r>
            <a:r>
              <a:rPr lang="es" b="1">
                <a:solidFill>
                  <a:schemeClr val="dk1"/>
                </a:solidFill>
                <a:uFill>
                  <a:noFill/>
                </a:uFill>
                <a:latin typeface="Cambria"/>
                <a:ea typeface="Cambria"/>
                <a:cs typeface="Cambria"/>
                <a:sym typeface="Cambria"/>
                <a:hlinkClick r:id="rId7"/>
              </a:rPr>
              <a:t>Informes de citas</a:t>
            </a:r>
            <a:endParaRPr sz="1600" b="1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En las </a:t>
            </a:r>
            <a:r>
              <a:rPr lang="es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8"/>
              </a:rPr>
              <a:t>GuíasBUS</a:t>
            </a: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encontrarás información muy interesante sobre este tema. [a personalizar por cada institución]</a:t>
            </a: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3" name="Google Shape;173;p22"/>
          <p:cNvSpPr txBox="1"/>
          <p:nvPr/>
        </p:nvSpPr>
        <p:spPr>
          <a:xfrm>
            <a:off x="1643200" y="386900"/>
            <a:ext cx="2595600" cy="5079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 b="1"/>
              <a:t>UN VISTAZO A LAS CITAS </a:t>
            </a:r>
            <a:endParaRPr sz="1500"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3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23"/>
          <p:cNvSpPr txBox="1"/>
          <p:nvPr/>
        </p:nvSpPr>
        <p:spPr>
          <a:xfrm>
            <a:off x="326175" y="1184400"/>
            <a:ext cx="6836100" cy="27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E54B4A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La calidad de la  revista donde se ha publicado el artículo es  importante para la evaluación</a:t>
            </a:r>
            <a:endParaRPr b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algn="just" rtl="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Char char="❏"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Un indicio de calidad es que </a:t>
            </a: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esté recogIda en las principales bases de datos, 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sobre todo en las internacionales, ya sean especializadas o multidisciplinares,  por ejemplo WOS, Scopus, ERIC, PubMed... 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algn="just" rtl="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Char char="❏"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Otro indicio es el </a:t>
            </a: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índice de impacto o de calidad relativa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.  Miden la repercusión que tiene una publicación en la literatura científica a partir del análisis de las citas que ha recibido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80" name="Google Shape;180;p23" descr="portapapele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62375" y="1661925"/>
            <a:ext cx="1819651" cy="1819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325" y="170602"/>
            <a:ext cx="661644" cy="667461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3"/>
          <p:cNvSpPr/>
          <p:nvPr/>
        </p:nvSpPr>
        <p:spPr>
          <a:xfrm>
            <a:off x="245200" y="1537125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23"/>
          <p:cNvSpPr txBox="1"/>
          <p:nvPr/>
        </p:nvSpPr>
        <p:spPr>
          <a:xfrm>
            <a:off x="1559425" y="382750"/>
            <a:ext cx="3098100" cy="5079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 b="1"/>
              <a:t>UN VISTAZO A LAS REVISTAS</a:t>
            </a:r>
            <a:endParaRPr sz="1500" b="1"/>
          </a:p>
        </p:txBody>
      </p:sp>
      <p:sp>
        <p:nvSpPr>
          <p:cNvPr id="184" name="Google Shape;184;p23"/>
          <p:cNvSpPr/>
          <p:nvPr/>
        </p:nvSpPr>
        <p:spPr>
          <a:xfrm>
            <a:off x="-22350" y="3898400"/>
            <a:ext cx="9188700" cy="873300"/>
          </a:xfrm>
          <a:prstGeom prst="rect">
            <a:avLst/>
          </a:prstGeom>
          <a:solidFill>
            <a:srgbClr val="AC38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El índice de impacto más importante es el </a:t>
            </a:r>
            <a:r>
              <a:rPr lang="es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Factor de Impacto</a:t>
            </a: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proporcionado por JCR, pero existen otros índices nacionales e internacionales que también miden la influencia y calidad de las revistas científicas. </a:t>
            </a: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Consulta cuales son en esta </a:t>
            </a:r>
            <a:r>
              <a:rPr lang="es" u="sng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  <a:hlinkClick r:id="rId5"/>
              </a:rPr>
              <a:t>GuíaBUS </a:t>
            </a:r>
            <a:r>
              <a:rPr lang="es"/>
              <a:t> </a:t>
            </a:r>
            <a:r>
              <a:rPr lang="es">
                <a:solidFill>
                  <a:schemeClr val="dk1"/>
                </a:solidFill>
              </a:rPr>
              <a:t>[a personalizar por cada institución]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9" name="Google Shape;189;p24"/>
          <p:cNvGraphicFramePr/>
          <p:nvPr/>
        </p:nvGraphicFramePr>
        <p:xfrm>
          <a:off x="578275" y="1463475"/>
          <a:ext cx="7740700" cy="3169890"/>
        </p:xfrm>
        <a:graphic>
          <a:graphicData uri="http://schemas.openxmlformats.org/drawingml/2006/table">
            <a:tbl>
              <a:tblPr>
                <a:noFill/>
                <a:tableStyleId>{2BAFF659-2536-4CBE-A728-DCD6FBBE35F4}</a:tableStyleId>
              </a:tblPr>
              <a:tblGrid>
                <a:gridCol w="1925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5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42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/>
                        <a:t>AUTORÍA</a:t>
                      </a:r>
                      <a:endParaRPr b="1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777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Debes tener en cuenta si el autor/es es un especialista en la materia del documento, el prestigio del autor es importante, pero también debes mirar:</a:t>
                      </a:r>
                      <a:endParaRPr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¿Q</a:t>
                      </a:r>
                      <a:r>
                        <a:rPr lang="es" sz="11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ué nivel de autoría tiene? </a:t>
                      </a:r>
                      <a:r>
                        <a:rPr lang="es" sz="11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¿Es autor principal o colaborador? ¿es editor, compilador? </a:t>
                      </a:r>
                      <a:endParaRPr sz="1100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9144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 i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En determinadas casos se usa el nombre de un autor con prestigio para aumentar las ventas, aunque solo haya redactado el prólogo</a:t>
                      </a:r>
                      <a:endParaRPr sz="1100" i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9144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i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 i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¿El autor trabaja para una institución como una universidad, pertenece a un grupo de investigación?  ¿O en cambio trabaja en una empresa? </a:t>
                      </a:r>
                      <a:endParaRPr sz="1100" i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i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9144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 i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Si trabaja para una empresa, o su estudio está financiado por algún organismo privado debes comprobar si los resultados están sesgados. Lee este post  “</a:t>
                      </a:r>
                      <a:r>
                        <a:rPr lang="es" sz="1100" i="1" u="sng">
                          <a:solidFill>
                            <a:schemeClr val="hlink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3"/>
                        </a:rPr>
                        <a:t>Los estudios sesgados de la ciencia</a:t>
                      </a:r>
                      <a:r>
                        <a:rPr lang="es" sz="1100" i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” de Karl Niebuhr. También es interesante</a:t>
                      </a:r>
                      <a:r>
                        <a:rPr lang="es" sz="1100"/>
                        <a:t> </a:t>
                      </a:r>
                      <a:r>
                        <a:rPr lang="es" sz="1100" i="1" u="sng">
                          <a:solidFill>
                            <a:schemeClr val="hlink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4"/>
                        </a:rPr>
                        <a:t>este artículo de prensa </a:t>
                      </a:r>
                      <a:r>
                        <a:rPr lang="es" sz="1100" i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sobre la industria del azúcar . </a:t>
                      </a:r>
                      <a:endParaRPr sz="1100" i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A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0" name="Google Shape;190;p24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LOS CRITERIOS DE</a:t>
            </a: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EVALUACIÓN</a:t>
            </a: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endParaRPr/>
          </a:p>
        </p:txBody>
      </p:sp>
      <p:pic>
        <p:nvPicPr>
          <p:cNvPr id="191" name="Google Shape;191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0325" y="170602"/>
            <a:ext cx="661644" cy="6674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66333" y="75400"/>
            <a:ext cx="1542042" cy="1037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7" name="Google Shape;197;p25"/>
          <p:cNvGraphicFramePr/>
          <p:nvPr/>
        </p:nvGraphicFramePr>
        <p:xfrm>
          <a:off x="578275" y="1420513"/>
          <a:ext cx="7668650" cy="3007330"/>
        </p:xfrm>
        <a:graphic>
          <a:graphicData uri="http://schemas.openxmlformats.org/drawingml/2006/table">
            <a:tbl>
              <a:tblPr>
                <a:noFill/>
                <a:tableStyleId>{2BAFF659-2536-4CBE-A728-DCD6FBBE35F4}</a:tableStyleId>
              </a:tblPr>
              <a:tblGrid>
                <a:gridCol w="1907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161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/>
                        <a:t> EDITORIAL</a:t>
                      </a:r>
                      <a:endParaRPr b="1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777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Hay obras sin autor como enciclopedias o diccionarios donde el prestigio lo aporta la editorial, por ejemplo la  </a:t>
                      </a:r>
                      <a:r>
                        <a:rPr lang="es" u="sng">
                          <a:solidFill>
                            <a:schemeClr val="hlink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3"/>
                        </a:rPr>
                        <a:t>Encyclopaedia Britannica</a:t>
                      </a: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o el </a:t>
                      </a:r>
                      <a:r>
                        <a:rPr lang="es" u="sng">
                          <a:solidFill>
                            <a:schemeClr val="hlink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4"/>
                        </a:rPr>
                        <a:t>Collins diccionario inglés</a:t>
                      </a: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?¿Qué debemos preguntarnos? </a:t>
                      </a:r>
                      <a:endParaRPr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Importancia de la editorial en su ámbito </a:t>
                      </a:r>
                      <a:r>
                        <a:rPr lang="es" sz="11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¿Tiene prestigio en tu área de conocimiento o en cambio su función es eminentemente comercial? </a:t>
                      </a:r>
                      <a:r>
                        <a:rPr lang="es" sz="1100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¿Está incluida en las bases de datos más importante del área?  </a:t>
                      </a:r>
                      <a:endParaRPr sz="1100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¿Está editado por un organismo del gobierno, por una asociación, por una universidad…? Esto nos puede orientar sobre la finalidad de la publicación, ¿fines científicos, comerciales, divulgativos…?</a:t>
                      </a:r>
                      <a:endParaRPr sz="1100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Sistema de evaluación y selección:</a:t>
                      </a:r>
                      <a:r>
                        <a:rPr lang="es" sz="11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¿Existe un </a:t>
                      </a:r>
                      <a:r>
                        <a:rPr lang="es" sz="11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comité asesor</a:t>
                      </a:r>
                      <a:r>
                        <a:rPr lang="es" sz="11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? Son expertos en el mismos área de la revista o editorial.  Si hablamos de una revista ¿utiliza la </a:t>
                      </a:r>
                      <a:r>
                        <a:rPr lang="es" sz="1100" b="1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revisión por pares</a:t>
                      </a:r>
                      <a:r>
                        <a:rPr lang="es" sz="110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como sistema de control?</a:t>
                      </a:r>
                      <a:endParaRPr sz="1100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0" lvl="0" indent="0" algn="l" rtl="0"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endParaRPr sz="1100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A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8" name="Google Shape;198;p25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LOS CRITERIOS DE EVALUACIÓN</a:t>
            </a: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endParaRPr/>
          </a:p>
        </p:txBody>
      </p:sp>
      <p:pic>
        <p:nvPicPr>
          <p:cNvPr id="199" name="Google Shape;199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0325" y="170602"/>
            <a:ext cx="661644" cy="6674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66333" y="75400"/>
            <a:ext cx="1542042" cy="1037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6"/>
          <p:cNvSpPr txBox="1"/>
          <p:nvPr/>
        </p:nvSpPr>
        <p:spPr>
          <a:xfrm>
            <a:off x="581650" y="1238825"/>
            <a:ext cx="7864800" cy="27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Para discriminar la información más relevante tendrás que preparar u</a:t>
            </a: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na buena estratégia de evaluación.</a:t>
            </a:r>
            <a:endParaRPr b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algn="just" rtl="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AutoNum type="arabicPeriod"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¿El tema está tratado con una profundidad adecuada a tus necesidades? Por muy bueno que sea si es demasiado especializado para tus necesidades no debes usarlo.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algn="just" rtl="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AutoNum type="arabicPeriod"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A primera vista puedes ver si la edición es correcta, si la estructura del texto refleja un análisis científico, y si tu estás en el colectivo al que va destinado el documento. Por ejemplo si buscar una información general no consultes una tesis doctoral.  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algn="just" rtl="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AutoNum type="arabicPeriod"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Analiza  si el autor es un especialista en la materia y si el contenido es de calidad a través de las citas recibidas, esto te dirá  si ha sido utilizado por colegas investigadores.</a:t>
            </a:r>
            <a:endParaRPr>
              <a:solidFill>
                <a:srgbClr val="FF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06" name="Google Shape;20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9250" y="348650"/>
            <a:ext cx="2692199" cy="66745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6"/>
          <p:cNvSpPr/>
          <p:nvPr/>
        </p:nvSpPr>
        <p:spPr>
          <a:xfrm>
            <a:off x="817725" y="4166050"/>
            <a:ext cx="7468500" cy="730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65C1B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26"/>
          <p:cNvSpPr txBox="1"/>
          <p:nvPr/>
        </p:nvSpPr>
        <p:spPr>
          <a:xfrm>
            <a:off x="533850" y="4148225"/>
            <a:ext cx="7864800" cy="7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latin typeface="Franklin Gothic"/>
                <a:ea typeface="Franklin Gothic"/>
                <a:cs typeface="Franklin Gothic"/>
                <a:sym typeface="Franklin Gothic"/>
              </a:rPr>
              <a:t>¿Quieres aprender más? 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¡Te explicamos con un ejemplo cómo debes hacerlo! Mira las siguientes páginas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09" name="Google Shape;209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311420">
            <a:off x="8363046" y="3608395"/>
            <a:ext cx="478455" cy="92583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0" name="Google Shape;210;p26"/>
          <p:cNvGrpSpPr/>
          <p:nvPr/>
        </p:nvGrpSpPr>
        <p:grpSpPr>
          <a:xfrm>
            <a:off x="142150" y="77850"/>
            <a:ext cx="4019400" cy="1016100"/>
            <a:chOff x="1222800" y="471575"/>
            <a:chExt cx="4019400" cy="1016100"/>
          </a:xfrm>
        </p:grpSpPr>
        <p:sp>
          <p:nvSpPr>
            <p:cNvPr id="211" name="Google Shape;211;p26"/>
            <p:cNvSpPr/>
            <p:nvPr/>
          </p:nvSpPr>
          <p:spPr>
            <a:xfrm>
              <a:off x="1222800" y="471575"/>
              <a:ext cx="4019400" cy="1016100"/>
            </a:xfrm>
            <a:prstGeom prst="rect">
              <a:avLst/>
            </a:prstGeom>
            <a:solidFill>
              <a:srgbClr val="65C1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2900" b="1">
                  <a:latin typeface="Franklin Gothic"/>
                  <a:ea typeface="Franklin Gothic"/>
                  <a:cs typeface="Franklin Gothic"/>
                  <a:sym typeface="Franklin Gothic"/>
                </a:rPr>
                <a:t>PON A PRUEBA TUS CONOCIMIENTOS</a:t>
              </a:r>
              <a:endParaRPr/>
            </a:p>
          </p:txBody>
        </p:sp>
        <p:pic>
          <p:nvPicPr>
            <p:cNvPr id="212" name="Google Shape;212;p2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326599" y="708313"/>
              <a:ext cx="661644" cy="66746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7"/>
          <p:cNvSpPr/>
          <p:nvPr/>
        </p:nvSpPr>
        <p:spPr>
          <a:xfrm>
            <a:off x="8900" y="1456325"/>
            <a:ext cx="9161700" cy="11784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27"/>
          <p:cNvSpPr txBox="1"/>
          <p:nvPr/>
        </p:nvSpPr>
        <p:spPr>
          <a:xfrm>
            <a:off x="376975" y="1435950"/>
            <a:ext cx="8678700" cy="12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Necesito </a:t>
            </a: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información sobre la protección de datos personales en la Unión Europea. Si busco en  Google Académico y en las bases de datos que me habéis recomendado recupero demasiada información ¿Qué debo hacer?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19" name="Google Shape;21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150" y="3032475"/>
            <a:ext cx="1651400" cy="1651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7"/>
          <p:cNvSpPr/>
          <p:nvPr/>
        </p:nvSpPr>
        <p:spPr>
          <a:xfrm>
            <a:off x="1718525" y="3230425"/>
            <a:ext cx="6967800" cy="1203300"/>
          </a:xfrm>
          <a:prstGeom prst="rect">
            <a:avLst/>
          </a:prstGeom>
          <a:solidFill>
            <a:srgbClr val="EEEEEE"/>
          </a:solidFill>
          <a:ln w="38100" cap="flat" cmpd="sng">
            <a:solidFill>
              <a:srgbClr val="E54B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27"/>
          <p:cNvSpPr txBox="1"/>
          <p:nvPr/>
        </p:nvSpPr>
        <p:spPr>
          <a:xfrm>
            <a:off x="1752050" y="3325000"/>
            <a:ext cx="6967800" cy="14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¡Lo has hecho bien! Debes buscar en varias fuentes de información.  El segundo paso es evaluar los resultados para quedarte solo con la información más útil.</a:t>
            </a:r>
            <a:endParaRPr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Partamos de unos resultados conseguidos en Google Académico.</a:t>
            </a:r>
            <a:endParaRPr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>
                <a:latin typeface="Franklin Gothic"/>
                <a:ea typeface="Franklin Gothic"/>
                <a:cs typeface="Franklin Gothic"/>
                <a:sym typeface="Franklin Gothic"/>
              </a:rPr>
            </a:b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pSp>
        <p:nvGrpSpPr>
          <p:cNvPr id="222" name="Google Shape;222;p27"/>
          <p:cNvGrpSpPr/>
          <p:nvPr/>
        </p:nvGrpSpPr>
        <p:grpSpPr>
          <a:xfrm>
            <a:off x="142150" y="77850"/>
            <a:ext cx="4019400" cy="1016100"/>
            <a:chOff x="1222800" y="471575"/>
            <a:chExt cx="4019400" cy="1016100"/>
          </a:xfrm>
        </p:grpSpPr>
        <p:sp>
          <p:nvSpPr>
            <p:cNvPr id="223" name="Google Shape;223;p27"/>
            <p:cNvSpPr/>
            <p:nvPr/>
          </p:nvSpPr>
          <p:spPr>
            <a:xfrm>
              <a:off x="1222800" y="471575"/>
              <a:ext cx="4019400" cy="1016100"/>
            </a:xfrm>
            <a:prstGeom prst="rect">
              <a:avLst/>
            </a:prstGeom>
            <a:solidFill>
              <a:srgbClr val="65C1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2900" b="1">
                  <a:latin typeface="Franklin Gothic"/>
                  <a:ea typeface="Franklin Gothic"/>
                  <a:cs typeface="Franklin Gothic"/>
                  <a:sym typeface="Franklin Gothic"/>
                </a:rPr>
                <a:t>PON A PRUEBA TUS CONOCIMIENTOS</a:t>
              </a:r>
              <a:endParaRPr/>
            </a:p>
          </p:txBody>
        </p:sp>
        <p:pic>
          <p:nvPicPr>
            <p:cNvPr id="224" name="Google Shape;224;p2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326599" y="708313"/>
              <a:ext cx="661644" cy="66746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" name="Google Shape;229;p28"/>
          <p:cNvGrpSpPr/>
          <p:nvPr/>
        </p:nvGrpSpPr>
        <p:grpSpPr>
          <a:xfrm>
            <a:off x="142150" y="77850"/>
            <a:ext cx="4019400" cy="1016100"/>
            <a:chOff x="1222800" y="471575"/>
            <a:chExt cx="4019400" cy="1016100"/>
          </a:xfrm>
        </p:grpSpPr>
        <p:sp>
          <p:nvSpPr>
            <p:cNvPr id="230" name="Google Shape;230;p28"/>
            <p:cNvSpPr/>
            <p:nvPr/>
          </p:nvSpPr>
          <p:spPr>
            <a:xfrm>
              <a:off x="1222800" y="471575"/>
              <a:ext cx="4019400" cy="1016100"/>
            </a:xfrm>
            <a:prstGeom prst="rect">
              <a:avLst/>
            </a:prstGeom>
            <a:solidFill>
              <a:srgbClr val="65C1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2900" b="1">
                  <a:latin typeface="Franklin Gothic"/>
                  <a:ea typeface="Franklin Gothic"/>
                  <a:cs typeface="Franklin Gothic"/>
                  <a:sym typeface="Franklin Gothic"/>
                </a:rPr>
                <a:t>PON A PRUEBA TUS CONOCIMIENTOS</a:t>
              </a:r>
              <a:endParaRPr/>
            </a:p>
          </p:txBody>
        </p:sp>
        <p:pic>
          <p:nvPicPr>
            <p:cNvPr id="231" name="Google Shape;231;p2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326599" y="708313"/>
              <a:ext cx="661644" cy="66746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2" name="Google Shape;232;p28"/>
          <p:cNvSpPr/>
          <p:nvPr/>
        </p:nvSpPr>
        <p:spPr>
          <a:xfrm>
            <a:off x="4161550" y="1216073"/>
            <a:ext cx="3030000" cy="37962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65C1B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8"/>
          <p:cNvSpPr/>
          <p:nvPr/>
        </p:nvSpPr>
        <p:spPr>
          <a:xfrm rot="5400000">
            <a:off x="3507725" y="2162650"/>
            <a:ext cx="574500" cy="11559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65C1B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28"/>
          <p:cNvSpPr txBox="1"/>
          <p:nvPr/>
        </p:nvSpPr>
        <p:spPr>
          <a:xfrm>
            <a:off x="4304350" y="1360263"/>
            <a:ext cx="2744400" cy="354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latin typeface="Franklin Gothic"/>
                <a:ea typeface="Franklin Gothic"/>
                <a:cs typeface="Franklin Gothic"/>
                <a:sym typeface="Franklin Gothic"/>
              </a:rPr>
              <a:t>Para una primera evaluación céntrate en los títulos: </a:t>
            </a:r>
            <a:endParaRPr sz="12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Franklin Gothic"/>
              <a:buChar char="●"/>
            </a:pPr>
            <a:r>
              <a:rPr lang="es" sz="1200">
                <a:latin typeface="Franklin Gothic"/>
                <a:ea typeface="Franklin Gothic"/>
                <a:cs typeface="Franklin Gothic"/>
                <a:sym typeface="Franklin Gothic"/>
              </a:rPr>
              <a:t>¿te interesa el artículo sobre Colombia?   Quizás se sale de tu ámbito de estudio</a:t>
            </a:r>
            <a:endParaRPr sz="12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Franklin Gothic"/>
              <a:buChar char="●"/>
            </a:pPr>
            <a:r>
              <a:rPr lang="es" sz="1200">
                <a:latin typeface="Franklin Gothic"/>
                <a:ea typeface="Franklin Gothic"/>
                <a:cs typeface="Franklin Gothic"/>
                <a:sym typeface="Franklin Gothic"/>
              </a:rPr>
              <a:t>¿y la carta de derechos fundamentales? A lo mejor es muy genérico.</a:t>
            </a:r>
            <a:endParaRPr sz="12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endParaRPr sz="12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latin typeface="Franklin Gothic"/>
                <a:ea typeface="Franklin Gothic"/>
                <a:cs typeface="Franklin Gothic"/>
                <a:sym typeface="Franklin Gothic"/>
              </a:rPr>
              <a:t>Después mira  las fechas. Tienes un documento de 1997 y otro del 2003. Quizás no te interesan, pero míralos para asegurarte</a:t>
            </a:r>
            <a:endParaRPr sz="12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latin typeface="Franklin Gothic"/>
                <a:ea typeface="Franklin Gothic"/>
                <a:cs typeface="Franklin Gothic"/>
                <a:sym typeface="Franklin Gothic"/>
              </a:rPr>
              <a:t>¿y las citas? te orientan sobre cuáles son los más usados en tu comunidad</a:t>
            </a:r>
            <a:endParaRPr sz="1200">
              <a:solidFill>
                <a:srgbClr val="FF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35" name="Google Shape;23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2873" y="1216075"/>
            <a:ext cx="3230525" cy="3835276"/>
          </a:xfrm>
          <a:prstGeom prst="rect">
            <a:avLst/>
          </a:prstGeom>
          <a:noFill/>
          <a:ln w="38100" cap="flat" cmpd="sng">
            <a:solidFill>
              <a:srgbClr val="65C1B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36" name="Google Shape;236;p28"/>
          <p:cNvSpPr/>
          <p:nvPr/>
        </p:nvSpPr>
        <p:spPr>
          <a:xfrm>
            <a:off x="7117325" y="2453350"/>
            <a:ext cx="2028300" cy="1954500"/>
          </a:xfrm>
          <a:prstGeom prst="ellipse">
            <a:avLst/>
          </a:prstGeom>
          <a:solidFill>
            <a:srgbClr val="31465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28"/>
          <p:cNvSpPr txBox="1"/>
          <p:nvPr/>
        </p:nvSpPr>
        <p:spPr>
          <a:xfrm>
            <a:off x="7251075" y="2655400"/>
            <a:ext cx="1851900" cy="17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 importante analizar todos los criterios de evaluación.</a:t>
            </a:r>
            <a:endParaRPr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¡No apliques solamente uno!</a:t>
            </a:r>
            <a:endParaRPr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38" name="Google Shape;238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09250" y="348650"/>
            <a:ext cx="2692199" cy="66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9"/>
          <p:cNvSpPr/>
          <p:nvPr/>
        </p:nvSpPr>
        <p:spPr>
          <a:xfrm>
            <a:off x="1130550" y="954125"/>
            <a:ext cx="6544200" cy="7569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29"/>
          <p:cNvSpPr/>
          <p:nvPr/>
        </p:nvSpPr>
        <p:spPr>
          <a:xfrm>
            <a:off x="1130550" y="1711025"/>
            <a:ext cx="6544200" cy="30240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9"/>
          <p:cNvSpPr txBox="1"/>
          <p:nvPr/>
        </p:nvSpPr>
        <p:spPr>
          <a:xfrm>
            <a:off x="2780625" y="10157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46" name="Google Shape;246;p29"/>
          <p:cNvSpPr txBox="1"/>
          <p:nvPr/>
        </p:nvSpPr>
        <p:spPr>
          <a:xfrm>
            <a:off x="1297650" y="1684175"/>
            <a:ext cx="6377100" cy="32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Echa un vistazo a los apartados de: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ambria"/>
              <a:buChar char="❏"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La necesidad de evaluar la información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ambria"/>
              <a:buChar char="❏"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Evaluación de las fuentes de información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ambria"/>
              <a:buChar char="❏"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Criterios de evaluación de sitios web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>
                <a:latin typeface="Cambria"/>
                <a:ea typeface="Cambria"/>
                <a:cs typeface="Cambria"/>
                <a:sym typeface="Cambria"/>
              </a:rPr>
            </a:b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Consulta las páginas: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Font typeface="Cambria"/>
              <a:buChar char="❏"/>
            </a:pPr>
            <a:r>
              <a:rPr lang="es" sz="18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Trabajo Fin de Grado: material de apoyo. Evaluar. Biblioteca de la Universidad de Sevilla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Font typeface="Cambria"/>
              <a:buChar char="❏"/>
            </a:pPr>
            <a:r>
              <a:rPr lang="es" sz="18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Cómo evaluar la información encontrada. Biblioteca universitaria de Alicante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b="1">
              <a:solidFill>
                <a:srgbClr val="FFFF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1. Información y tratamiento de datos: 1.2. Evaluación de la información, datos y contenidos digitales: 4. Criterios de evaluación de las publicaciones científicas</a:t>
            </a:r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4273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0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30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31465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53" name="Google Shape;25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2923300" y="1069475"/>
            <a:ext cx="5659200" cy="11496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175275" y="1069475"/>
            <a:ext cx="2748000" cy="1907100"/>
          </a:xfrm>
          <a:prstGeom prst="rect">
            <a:avLst/>
          </a:prstGeom>
          <a:solidFill>
            <a:srgbClr val="31465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2985625" y="1090400"/>
            <a:ext cx="5864400" cy="11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solidFill>
                  <a:srgbClr val="31465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CRITERIOS DE EVALUACIÓN  DE LAS PUBLICACIONES CIENTÍFICAS</a:t>
            </a:r>
            <a:endParaRPr sz="3000" b="1">
              <a:solidFill>
                <a:srgbClr val="31465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52625" y="1069475"/>
            <a:ext cx="2793300" cy="17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Información y tratamiento de datos. </a:t>
            </a: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Evaluación de información, datos  y contenidos digitales</a:t>
            </a: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154950" y="2682600"/>
            <a:ext cx="22689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3140225" y="2241889"/>
            <a:ext cx="56115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Identificar los criterios de evaluación de la calidad de las diferentes publicaciones científicas.</a:t>
            </a:r>
            <a:b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Conocer las herramientas que te van a permitir evaluar las publicaciones científicas.</a:t>
            </a: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68" name="Google Shape;68;p14" descr="Ma_2.png"/>
          <p:cNvPicPr preferRelativeResize="0"/>
          <p:nvPr/>
        </p:nvPicPr>
        <p:blipFill rotWithShape="1">
          <a:blip r:embed="rId3">
            <a:alphaModFix/>
          </a:blip>
          <a:srcRect t="12969" b="17489"/>
          <a:stretch/>
        </p:blipFill>
        <p:spPr>
          <a:xfrm>
            <a:off x="0" y="2174000"/>
            <a:ext cx="3204150" cy="190567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4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/>
          <p:nvPr/>
        </p:nvSpPr>
        <p:spPr>
          <a:xfrm>
            <a:off x="1506200" y="1263875"/>
            <a:ext cx="6176100" cy="31509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5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31465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14656"/>
              </a:solidFill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1506175" y="1384525"/>
            <a:ext cx="6176100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Publicaciones científicas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Criterios de evaluación de las p. científicas: Contenido, Autoría, Editorial</a:t>
            </a:r>
            <a:endParaRPr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	Un vistazo a las citas</a:t>
            </a:r>
            <a:endParaRPr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45720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Un vistazo a las revistas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Pon a prueba tus conocimientos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1818150" y="1552075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5"/>
          <p:cNvSpPr/>
          <p:nvPr/>
        </p:nvSpPr>
        <p:spPr>
          <a:xfrm>
            <a:off x="1818150" y="1965075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5"/>
          <p:cNvSpPr/>
          <p:nvPr/>
        </p:nvSpPr>
        <p:spPr>
          <a:xfrm>
            <a:off x="2279225" y="2584750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5"/>
          <p:cNvSpPr/>
          <p:nvPr/>
        </p:nvSpPr>
        <p:spPr>
          <a:xfrm>
            <a:off x="2279225" y="2942688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5"/>
          <p:cNvSpPr/>
          <p:nvPr/>
        </p:nvSpPr>
        <p:spPr>
          <a:xfrm>
            <a:off x="1818150" y="3307025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5"/>
          <p:cNvSpPr/>
          <p:nvPr/>
        </p:nvSpPr>
        <p:spPr>
          <a:xfrm>
            <a:off x="1818150" y="3719100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6"/>
          <p:cNvSpPr txBox="1"/>
          <p:nvPr/>
        </p:nvSpPr>
        <p:spPr>
          <a:xfrm>
            <a:off x="-39225" y="1295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PUBLICACIONES CIENTÍFICAS</a:t>
            </a:r>
            <a:endParaRPr sz="29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91" name="Google Shape;9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8725" y="12950"/>
            <a:ext cx="2551925" cy="255192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 txBox="1"/>
          <p:nvPr/>
        </p:nvSpPr>
        <p:spPr>
          <a:xfrm>
            <a:off x="394375" y="1299400"/>
            <a:ext cx="6194100" cy="18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Qué pasos debemos dar para evaluar las publicaciones científicas: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3" name="Google Shape;93;p16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4" name="Google Shape;9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3375" y="2617425"/>
            <a:ext cx="7026925" cy="164795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6"/>
          <p:cNvSpPr txBox="1"/>
          <p:nvPr/>
        </p:nvSpPr>
        <p:spPr>
          <a:xfrm>
            <a:off x="1488100" y="3394825"/>
            <a:ext cx="1506300" cy="9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Identifica la tipología documental</a:t>
            </a:r>
            <a:endParaRPr b="1"/>
          </a:p>
        </p:txBody>
      </p:sp>
      <p:sp>
        <p:nvSpPr>
          <p:cNvPr id="96" name="Google Shape;96;p16"/>
          <p:cNvSpPr txBox="1"/>
          <p:nvPr/>
        </p:nvSpPr>
        <p:spPr>
          <a:xfrm>
            <a:off x="3497363" y="3321850"/>
            <a:ext cx="1934100" cy="6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identifica cuáles son los criterios de evaluación </a:t>
            </a:r>
            <a:endParaRPr b="1"/>
          </a:p>
        </p:txBody>
      </p:sp>
      <p:sp>
        <p:nvSpPr>
          <p:cNvPr id="97" name="Google Shape;97;p16"/>
          <p:cNvSpPr txBox="1"/>
          <p:nvPr/>
        </p:nvSpPr>
        <p:spPr>
          <a:xfrm>
            <a:off x="5900975" y="3363375"/>
            <a:ext cx="1717200" cy="7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Utilízalos para seleccionar las más adecuadas</a:t>
            </a:r>
            <a:endParaRPr b="1"/>
          </a:p>
        </p:txBody>
      </p:sp>
      <p:pic>
        <p:nvPicPr>
          <p:cNvPr id="98" name="Google Shape;98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47975" y="2639849"/>
            <a:ext cx="709193" cy="715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54370" y="2639849"/>
            <a:ext cx="709193" cy="715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352207" y="2606406"/>
            <a:ext cx="709193" cy="7154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7"/>
          <p:cNvSpPr txBox="1"/>
          <p:nvPr/>
        </p:nvSpPr>
        <p:spPr>
          <a:xfrm>
            <a:off x="-39225" y="1295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PUBLICACIONES CIENTÍFICAS</a:t>
            </a:r>
            <a:endParaRPr sz="29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07" name="Google Shape;10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3550" y="130675"/>
            <a:ext cx="2551925" cy="255192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7"/>
          <p:cNvSpPr txBox="1"/>
          <p:nvPr/>
        </p:nvSpPr>
        <p:spPr>
          <a:xfrm>
            <a:off x="356450" y="1140100"/>
            <a:ext cx="6194100" cy="21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 Estamos hablando de </a:t>
            </a:r>
            <a:r>
              <a:rPr lang="es" sz="1800" b="1">
                <a:latin typeface="Cambria"/>
                <a:ea typeface="Cambria"/>
                <a:cs typeface="Cambria"/>
                <a:sym typeface="Cambria"/>
              </a:rPr>
              <a:t>monografías, manuales,  revistas y artículos científicos, ponencias de congresos o jornadas,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 obras de referencia como diccionarios, enciclopedias…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Debemos tener presente los criterios de evaluación genéricos señalados  en el módulo </a:t>
            </a:r>
            <a:r>
              <a:rPr lang="es" sz="1800" i="1">
                <a:latin typeface="Cambria"/>
                <a:ea typeface="Cambria"/>
                <a:cs typeface="Cambria"/>
                <a:sym typeface="Cambria"/>
              </a:rPr>
              <a:t>La necesidad de evaluar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:   contenido, objetividad, audiencia, autoría actualidad y  alcance.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Pero  en estas tipología documentales priorizaremos dos de ellos y añadiremos otro nuevo.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9" name="Google Shape;109;p17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7"/>
          <p:cNvSpPr/>
          <p:nvPr/>
        </p:nvSpPr>
        <p:spPr>
          <a:xfrm>
            <a:off x="179225" y="2459475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7"/>
          <p:cNvSpPr/>
          <p:nvPr/>
        </p:nvSpPr>
        <p:spPr>
          <a:xfrm>
            <a:off x="179225" y="3504175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7"/>
          <p:cNvSpPr/>
          <p:nvPr/>
        </p:nvSpPr>
        <p:spPr>
          <a:xfrm>
            <a:off x="1333525" y="4546125"/>
            <a:ext cx="5752500" cy="4647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E54B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¡Descúbrelos  en la página siguiente!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oogle Shape;117;p18"/>
          <p:cNvGrpSpPr/>
          <p:nvPr/>
        </p:nvGrpSpPr>
        <p:grpSpPr>
          <a:xfrm>
            <a:off x="673389" y="2356379"/>
            <a:ext cx="7486486" cy="2010505"/>
            <a:chOff x="732014" y="1568954"/>
            <a:chExt cx="7486486" cy="2010505"/>
          </a:xfrm>
        </p:grpSpPr>
        <p:grpSp>
          <p:nvGrpSpPr>
            <p:cNvPr id="118" name="Google Shape;118;p18"/>
            <p:cNvGrpSpPr/>
            <p:nvPr/>
          </p:nvGrpSpPr>
          <p:grpSpPr>
            <a:xfrm>
              <a:off x="732014" y="1568954"/>
              <a:ext cx="7486486" cy="2010505"/>
              <a:chOff x="853375" y="2606406"/>
              <a:chExt cx="7026925" cy="1658969"/>
            </a:xfrm>
          </p:grpSpPr>
          <p:pic>
            <p:nvPicPr>
              <p:cNvPr id="119" name="Google Shape;119;p18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853375" y="2617425"/>
                <a:ext cx="7026925" cy="16479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20" name="Google Shape;120;p18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1747975" y="2639849"/>
                <a:ext cx="709193" cy="7154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21" name="Google Shape;121;p18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4154370" y="2639849"/>
                <a:ext cx="709193" cy="7154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22" name="Google Shape;122;p18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6352207" y="2606406"/>
                <a:ext cx="709193" cy="71544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3" name="Google Shape;123;p18"/>
            <p:cNvSpPr txBox="1"/>
            <p:nvPr/>
          </p:nvSpPr>
          <p:spPr>
            <a:xfrm>
              <a:off x="1281700" y="2516850"/>
              <a:ext cx="1620600" cy="568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800" b="1"/>
                <a:t>CONTENIDO</a:t>
              </a:r>
              <a:endParaRPr sz="1800" b="1"/>
            </a:p>
          </p:txBody>
        </p:sp>
        <p:sp>
          <p:nvSpPr>
            <p:cNvPr id="124" name="Google Shape;124;p18"/>
            <p:cNvSpPr txBox="1"/>
            <p:nvPr/>
          </p:nvSpPr>
          <p:spPr>
            <a:xfrm>
              <a:off x="3761700" y="2565500"/>
              <a:ext cx="1620600" cy="568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800" b="1"/>
                <a:t>AUTORÍA</a:t>
              </a:r>
              <a:endParaRPr sz="1800" b="1"/>
            </a:p>
          </p:txBody>
        </p:sp>
        <p:sp>
          <p:nvSpPr>
            <p:cNvPr id="125" name="Google Shape;125;p18"/>
            <p:cNvSpPr txBox="1"/>
            <p:nvPr/>
          </p:nvSpPr>
          <p:spPr>
            <a:xfrm>
              <a:off x="6241700" y="2512200"/>
              <a:ext cx="1620600" cy="568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800" b="1"/>
                <a:t>EDITORIAL</a:t>
              </a:r>
              <a:endParaRPr sz="1800" b="1"/>
            </a:p>
          </p:txBody>
        </p:sp>
      </p:grpSp>
      <p:pic>
        <p:nvPicPr>
          <p:cNvPr id="126" name="Google Shape;126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89400" y="41200"/>
            <a:ext cx="2202000" cy="206665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8"/>
          <p:cNvSpPr/>
          <p:nvPr/>
        </p:nvSpPr>
        <p:spPr>
          <a:xfrm>
            <a:off x="-8650" y="5925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LOS CRITERIOS DE EVALUACIÓN</a:t>
            </a:r>
            <a:endParaRPr/>
          </a:p>
        </p:txBody>
      </p:sp>
      <p:pic>
        <p:nvPicPr>
          <p:cNvPr id="128" name="Google Shape;128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10325" y="170602"/>
            <a:ext cx="661644" cy="6674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" name="Google Shape;133;p19"/>
          <p:cNvGraphicFramePr/>
          <p:nvPr/>
        </p:nvGraphicFramePr>
        <p:xfrm>
          <a:off x="377225" y="1112550"/>
          <a:ext cx="7740700" cy="3129250"/>
        </p:xfrm>
        <a:graphic>
          <a:graphicData uri="http://schemas.openxmlformats.org/drawingml/2006/table">
            <a:tbl>
              <a:tblPr>
                <a:noFill/>
                <a:tableStyleId>{2BAFF659-2536-4CBE-A728-DCD6FBBE35F4}</a:tableStyleId>
              </a:tblPr>
              <a:tblGrid>
                <a:gridCol w="1925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5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72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/>
                        <a:t>CONTENIDO</a:t>
                      </a:r>
                      <a:endParaRPr b="1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777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No solo debemos fijarnos en su calidad sino también  en su repercusión dentro de la comunidad científica. También hay que descender a algunos aspectos formales:</a:t>
                      </a:r>
                      <a:endParaRPr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marR="0" lvl="0" indent="0" algn="just" rt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100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Normalmente las monografías y  los artículos científicos pasan un filtro de calidad antes de su publicación.  En los artículos científicos destaca </a:t>
                      </a:r>
                      <a:r>
                        <a:rPr lang="es" sz="1100" b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la revisión por pares, “peer review”.</a:t>
                      </a:r>
                      <a:r>
                        <a:rPr lang="es" sz="1100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Normalmente dos especialistas de la  misma área que  el autor revisa el documento aportando las mejoras  oportunas. Todo el proceso es anónimo. </a:t>
                      </a:r>
                      <a:endParaRPr sz="1100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¿Cómo ha influido la publicación  en su comunidad científica? ¿Ha sido utilizada por otros investigadores en sus trabajos académicos? ¿Ayuda a generar nuevos conocimientos? Para ello deberás ver cuántas veces ha sido citado. L</a:t>
                      </a:r>
                      <a:r>
                        <a:rPr lang="es" sz="1100" b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as citas </a:t>
                      </a:r>
                      <a:r>
                        <a:rPr lang="es" sz="1100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son, por tanto, un elemento importante de evaluación y de  visibilidad del documento.</a:t>
                      </a:r>
                      <a:endParaRPr sz="1100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100">
                        <a:solidFill>
                          <a:schemeClr val="dk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Además, si hablamos de un artículo hay que tener en cuenta en qué revista se ha publicado y comprobar su relevancia en su área. Lo haremos a través de </a:t>
                      </a:r>
                      <a:r>
                        <a:rPr lang="es" sz="1100" b="1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los índices de impacto</a:t>
                      </a:r>
                      <a:endParaRPr sz="1100" b="1" i="1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A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34" name="Google Shape;13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66333" y="75400"/>
            <a:ext cx="1542042" cy="103715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9"/>
          <p:cNvSpPr/>
          <p:nvPr/>
        </p:nvSpPr>
        <p:spPr>
          <a:xfrm>
            <a:off x="2590850" y="2001150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9"/>
          <p:cNvSpPr/>
          <p:nvPr/>
        </p:nvSpPr>
        <p:spPr>
          <a:xfrm>
            <a:off x="2590850" y="3016400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9"/>
          <p:cNvSpPr/>
          <p:nvPr/>
        </p:nvSpPr>
        <p:spPr>
          <a:xfrm>
            <a:off x="2590850" y="4100275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9"/>
          <p:cNvSpPr/>
          <p:nvPr/>
        </p:nvSpPr>
        <p:spPr>
          <a:xfrm>
            <a:off x="41625" y="35975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LOS CRITERIOS DE EVALUACIÓN</a:t>
            </a:r>
            <a:endParaRPr/>
          </a:p>
        </p:txBody>
      </p:sp>
      <p:pic>
        <p:nvPicPr>
          <p:cNvPr id="139" name="Google Shape;13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950" y="126227"/>
            <a:ext cx="661644" cy="6674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1645</Words>
  <Application>Microsoft Office PowerPoint</Application>
  <PresentationFormat>Presentación en pantalla (16:9)</PresentationFormat>
  <Paragraphs>171</Paragraphs>
  <Slides>20</Slides>
  <Notes>18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8" baseType="lpstr">
      <vt:lpstr>Arial</vt:lpstr>
      <vt:lpstr>Calibri</vt:lpstr>
      <vt:lpstr>Franklin Gothic</vt:lpstr>
      <vt:lpstr>Verdana</vt:lpstr>
      <vt:lpstr>Bliss Pro</vt:lpstr>
      <vt:lpstr>Candara</vt:lpstr>
      <vt:lpstr>Cambria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4</cp:revision>
  <dcterms:modified xsi:type="dcterms:W3CDTF">2019-07-18T13:59:05Z</dcterms:modified>
</cp:coreProperties>
</file>