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97" r:id="rId2"/>
    <p:sldId id="257" r:id="rId3"/>
    <p:sldId id="303" r:id="rId4"/>
    <p:sldId id="304" r:id="rId5"/>
    <p:sldId id="298" r:id="rId6"/>
    <p:sldId id="273" r:id="rId7"/>
    <p:sldId id="272" r:id="rId8"/>
    <p:sldId id="295" r:id="rId9"/>
    <p:sldId id="292" r:id="rId10"/>
    <p:sldId id="296" r:id="rId11"/>
    <p:sldId id="276" r:id="rId12"/>
    <p:sldId id="289" r:id="rId13"/>
    <p:sldId id="288" r:id="rId14"/>
    <p:sldId id="291" r:id="rId15"/>
    <p:sldId id="294" r:id="rId16"/>
    <p:sldId id="264" r:id="rId17"/>
    <p:sldId id="261" r:id="rId18"/>
    <p:sldId id="265" r:id="rId19"/>
    <p:sldId id="270" r:id="rId20"/>
    <p:sldId id="271" r:id="rId21"/>
    <p:sldId id="281" r:id="rId22"/>
    <p:sldId id="278" r:id="rId23"/>
    <p:sldId id="267" r:id="rId24"/>
    <p:sldId id="268" r:id="rId25"/>
    <p:sldId id="293" r:id="rId26"/>
    <p:sldId id="299" r:id="rId27"/>
    <p:sldId id="274" r:id="rId28"/>
    <p:sldId id="300" r:id="rId29"/>
    <p:sldId id="302" r:id="rId3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74"/>
    <p:restoredTop sz="77006"/>
  </p:normalViewPr>
  <p:slideViewPr>
    <p:cSldViewPr snapToGrid="0" snapToObjects="1">
      <p:cViewPr>
        <p:scale>
          <a:sx n="64" d="100"/>
          <a:sy n="64" d="100"/>
        </p:scale>
        <p:origin x="-2358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B44BE-ECAE-C349-8ADA-FF43EB58C60E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B55C1-3D23-5F49-AECD-BB724E184145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4283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learninginfographics.com/top-lms-industry-facts-2016-infographic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mecrate.com/statistically-video-games-are-now-most-popular-and-profitable-form-entertainment/20087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ebcourseworks.com/elearning-predictions-hype-curve/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rtner.com/document/3902468?ref=solrAll&amp;refval=222590192&amp;qid=73b101b8dde6ce5f8d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feldstein.com/instructure-plans-to-expand-beyond-canvas-lms-into-machine-learning-and-ai/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hare.net/AngelCalderon11/massification-of-higher-education-revisited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urworldindata.org/tertiary-education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nomist.com/taxonomy/term/76972/Banyan?page=1153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snu.nl/files/documenten/Publicaties/Trendrapportage_DEF.pdf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8967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The </a:t>
            </a:r>
            <a:r>
              <a:rPr lang="nl-NL" dirty="0" err="1"/>
              <a:t>growth</a:t>
            </a:r>
            <a:r>
              <a:rPr lang="nl-NL" dirty="0"/>
              <a:t> of Canvas is </a:t>
            </a:r>
            <a:r>
              <a:rPr lang="nl-NL" dirty="0" err="1"/>
              <a:t>the</a:t>
            </a:r>
            <a:r>
              <a:rPr lang="nl-NL" dirty="0"/>
              <a:t> real story, </a:t>
            </a:r>
            <a:r>
              <a:rPr lang="nl-NL" dirty="0" err="1"/>
              <a:t>and</a:t>
            </a:r>
            <a:r>
              <a:rPr lang="nl-NL" dirty="0"/>
              <a:t> D2L right in </a:t>
            </a:r>
            <a:r>
              <a:rPr lang="nl-NL" dirty="0" err="1"/>
              <a:t>it’s</a:t>
            </a:r>
            <a:r>
              <a:rPr lang="nl-NL" dirty="0"/>
              <a:t> slipstream.</a:t>
            </a:r>
          </a:p>
          <a:p>
            <a:r>
              <a:rPr lang="nl-NL" dirty="0" err="1"/>
              <a:t>Why</a:t>
            </a:r>
            <a:r>
              <a:rPr lang="nl-NL" dirty="0"/>
              <a:t> is </a:t>
            </a:r>
            <a:r>
              <a:rPr lang="nl-NL" dirty="0" err="1"/>
              <a:t>that</a:t>
            </a:r>
            <a:r>
              <a:rPr lang="nl-NL" dirty="0"/>
              <a:t> relevant?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0522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Source: https://elearninginfographics.com/top-lms-industry-facts-2016-infographic/</a:t>
            </a:r>
            <a:endParaRPr lang="nl-NL" dirty="0"/>
          </a:p>
          <a:p>
            <a:endParaRPr lang="nl-NL" dirty="0"/>
          </a:p>
          <a:p>
            <a:r>
              <a:rPr lang="nl-NL" dirty="0"/>
              <a:t>Well </a:t>
            </a:r>
            <a:r>
              <a:rPr lang="nl-NL" dirty="0" err="1"/>
              <a:t>if</a:t>
            </a:r>
            <a:r>
              <a:rPr lang="nl-NL" dirty="0"/>
              <a:t> we look at </a:t>
            </a:r>
            <a:r>
              <a:rPr lang="nl-NL" dirty="0" err="1"/>
              <a:t>some</a:t>
            </a:r>
            <a:r>
              <a:rPr lang="nl-NL" dirty="0"/>
              <a:t> LMS </a:t>
            </a:r>
            <a:r>
              <a:rPr lang="nl-NL" dirty="0" err="1"/>
              <a:t>statistics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becomes</a:t>
            </a:r>
            <a:r>
              <a:rPr lang="nl-NL" dirty="0"/>
              <a:t> </a:t>
            </a:r>
            <a:r>
              <a:rPr lang="nl-NL" dirty="0" err="1"/>
              <a:t>clear</a:t>
            </a:r>
            <a:r>
              <a:rPr lang="nl-NL" dirty="0"/>
              <a:t> </a:t>
            </a:r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is relevant.</a:t>
            </a:r>
          </a:p>
          <a:p>
            <a:endParaRPr lang="nl-NL" dirty="0"/>
          </a:p>
          <a:p>
            <a:r>
              <a:rPr lang="nl-NL" dirty="0"/>
              <a:t>The LMS market is </a:t>
            </a:r>
            <a:r>
              <a:rPr lang="nl-NL" dirty="0" err="1"/>
              <a:t>growing</a:t>
            </a:r>
            <a:r>
              <a:rPr lang="nl-NL" dirty="0"/>
              <a:t> </a:t>
            </a:r>
            <a:r>
              <a:rPr lang="nl-NL" dirty="0" err="1"/>
              <a:t>very</a:t>
            </a:r>
            <a:r>
              <a:rPr lang="nl-NL" dirty="0"/>
              <a:t> </a:t>
            </a:r>
            <a:r>
              <a:rPr lang="nl-NL" dirty="0" err="1"/>
              <a:t>strongly</a:t>
            </a:r>
            <a:r>
              <a:rPr lang="nl-NL" dirty="0"/>
              <a:t>.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makes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attractive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new </a:t>
            </a:r>
            <a:r>
              <a:rPr lang="nl-NL" dirty="0" err="1"/>
              <a:t>investors</a:t>
            </a:r>
            <a:r>
              <a:rPr lang="nl-NL" dirty="0"/>
              <a:t>, new actors &amp; </a:t>
            </a:r>
            <a:r>
              <a:rPr lang="nl-NL" dirty="0" err="1"/>
              <a:t>players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The LMS market is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only</a:t>
            </a:r>
            <a:r>
              <a:rPr lang="nl-NL" dirty="0"/>
              <a:t> </a:t>
            </a:r>
            <a:r>
              <a:rPr lang="nl-NL" dirty="0" err="1"/>
              <a:t>aimed</a:t>
            </a:r>
            <a:r>
              <a:rPr lang="nl-NL" dirty="0"/>
              <a:t> at </a:t>
            </a:r>
            <a:r>
              <a:rPr lang="nl-NL" dirty="0" err="1"/>
              <a:t>education</a:t>
            </a:r>
            <a:r>
              <a:rPr lang="nl-NL" dirty="0"/>
              <a:t>, but </a:t>
            </a:r>
            <a:r>
              <a:rPr lang="nl-NL" dirty="0" err="1"/>
              <a:t>also</a:t>
            </a:r>
            <a:r>
              <a:rPr lang="nl-NL" dirty="0"/>
              <a:t> corporate </a:t>
            </a:r>
            <a:r>
              <a:rPr lang="nl-NL" dirty="0" err="1"/>
              <a:t>customers</a:t>
            </a:r>
            <a:r>
              <a:rPr lang="nl-NL" dirty="0"/>
              <a:t>.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shifts</a:t>
            </a:r>
            <a:r>
              <a:rPr lang="nl-NL" dirty="0"/>
              <a:t> </a:t>
            </a:r>
            <a:r>
              <a:rPr lang="nl-NL" dirty="0" err="1"/>
              <a:t>their</a:t>
            </a:r>
            <a:r>
              <a:rPr lang="nl-NL" dirty="0"/>
              <a:t> focus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interests</a:t>
            </a:r>
            <a:r>
              <a:rPr lang="nl-NL" dirty="0"/>
              <a:t> of course. </a:t>
            </a:r>
            <a:r>
              <a:rPr lang="nl-NL" dirty="0" err="1"/>
              <a:t>Influences</a:t>
            </a:r>
            <a:r>
              <a:rPr lang="nl-NL" dirty="0"/>
              <a:t> </a:t>
            </a:r>
            <a:r>
              <a:rPr lang="nl-NL" dirty="0" err="1"/>
              <a:t>roadmaps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choices</a:t>
            </a:r>
            <a:r>
              <a:rPr lang="nl-NL" dirty="0"/>
              <a:t> in development </a:t>
            </a:r>
            <a:r>
              <a:rPr lang="nl-NL" dirty="0" err="1"/>
              <a:t>and</a:t>
            </a:r>
            <a:r>
              <a:rPr lang="nl-NL" dirty="0"/>
              <a:t> tools.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5431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Source: </a:t>
            </a:r>
            <a:r>
              <a:rPr lang="nl-NL" dirty="0">
                <a:hlinkClick r:id="rId3"/>
              </a:rPr>
              <a:t>https://www.gamecrate.com/statistically-video-games-are-now-most-popular-and-profitable-form-entertainment/20087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938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Growing</a:t>
            </a:r>
            <a:r>
              <a:rPr lang="nl-NL" dirty="0"/>
              <a:t> </a:t>
            </a:r>
            <a:r>
              <a:rPr lang="nl-NL" dirty="0" err="1"/>
              <a:t>amount</a:t>
            </a:r>
            <a:r>
              <a:rPr lang="nl-NL" dirty="0"/>
              <a:t> of LMS </a:t>
            </a:r>
            <a:r>
              <a:rPr lang="nl-NL" dirty="0" err="1"/>
              <a:t>deployments</a:t>
            </a:r>
            <a:r>
              <a:rPr lang="nl-NL" dirty="0"/>
              <a:t> are </a:t>
            </a:r>
            <a:r>
              <a:rPr lang="nl-NL" dirty="0" err="1"/>
              <a:t>hosted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cloud</a:t>
            </a:r>
            <a:r>
              <a:rPr lang="nl-NL" dirty="0"/>
              <a:t>.</a:t>
            </a:r>
          </a:p>
          <a:p>
            <a:r>
              <a:rPr lang="nl-NL" dirty="0" err="1"/>
              <a:t>That</a:t>
            </a:r>
            <a:r>
              <a:rPr lang="nl-NL" dirty="0"/>
              <a:t> means </a:t>
            </a:r>
            <a:r>
              <a:rPr lang="nl-NL" dirty="0" err="1"/>
              <a:t>that</a:t>
            </a:r>
            <a:r>
              <a:rPr lang="nl-NL" dirty="0"/>
              <a:t> we as </a:t>
            </a:r>
            <a:r>
              <a:rPr lang="nl-NL" dirty="0" err="1"/>
              <a:t>cutomers</a:t>
            </a:r>
            <a:r>
              <a:rPr lang="nl-NL" dirty="0"/>
              <a:t> </a:t>
            </a:r>
            <a:r>
              <a:rPr lang="nl-NL" dirty="0" err="1"/>
              <a:t>may</a:t>
            </a:r>
            <a:r>
              <a:rPr lang="nl-NL" dirty="0"/>
              <a:t> or </a:t>
            </a:r>
            <a:r>
              <a:rPr lang="nl-NL" dirty="0" err="1"/>
              <a:t>may</a:t>
            </a:r>
            <a:r>
              <a:rPr lang="nl-NL" dirty="0"/>
              <a:t> </a:t>
            </a:r>
            <a:r>
              <a:rPr lang="nl-NL" dirty="0" err="1"/>
              <a:t>not</a:t>
            </a:r>
            <a:r>
              <a:rPr lang="nl-NL" dirty="0"/>
              <a:t> have access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data, but </a:t>
            </a:r>
            <a:r>
              <a:rPr lang="nl-NL" dirty="0" err="1"/>
              <a:t>the</a:t>
            </a:r>
            <a:r>
              <a:rPr lang="nl-NL" dirty="0"/>
              <a:t> host </a:t>
            </a:r>
            <a:r>
              <a:rPr lang="nl-NL" dirty="0" err="1"/>
              <a:t>certainly</a:t>
            </a:r>
            <a:r>
              <a:rPr lang="nl-NL" dirty="0"/>
              <a:t> has access.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88368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Source: </a:t>
            </a:r>
            <a:r>
              <a:rPr lang="nl-NL" dirty="0">
                <a:hlinkClick r:id="rId3"/>
              </a:rPr>
              <a:t>https://webcourseworks.com/elearning-predictions-hype-curve/</a:t>
            </a:r>
            <a:r>
              <a:rPr lang="nl-NL" dirty="0"/>
              <a:t>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90569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Source: </a:t>
            </a:r>
            <a:r>
              <a:rPr lang="nl-NL" dirty="0">
                <a:hlinkClick r:id="rId3"/>
              </a:rPr>
              <a:t>https://www.gartner.com/document/3902468?ref=solrAll&amp;refval=222590192&amp;qid=73b101b8dde6ce5f8d</a:t>
            </a:r>
            <a:endParaRPr lang="nl-NL" dirty="0"/>
          </a:p>
          <a:p>
            <a:endParaRPr lang="nl-NL" dirty="0"/>
          </a:p>
          <a:p>
            <a:r>
              <a:rPr lang="nl-NL" dirty="0"/>
              <a:t>Research </a:t>
            </a:r>
            <a:r>
              <a:rPr lang="nl-NL" dirty="0" err="1"/>
              <a:t>confirms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data </a:t>
            </a:r>
            <a:r>
              <a:rPr lang="nl-NL" dirty="0" err="1"/>
              <a:t>driven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 is a top trend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coming</a:t>
            </a:r>
            <a:r>
              <a:rPr lang="nl-NL" dirty="0"/>
              <a:t> </a:t>
            </a:r>
            <a:r>
              <a:rPr lang="nl-NL" dirty="0" err="1"/>
              <a:t>years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525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https://mfeldstein.com/instructure-plans-to-expand-beyond-canvas-lms-into-machine-learning-and-ai/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18552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also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,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probably</a:t>
            </a:r>
            <a:r>
              <a:rPr lang="nl-NL" dirty="0"/>
              <a:t>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revolutionize</a:t>
            </a:r>
            <a:r>
              <a:rPr lang="nl-NL" dirty="0"/>
              <a:t> </a:t>
            </a:r>
            <a:r>
              <a:rPr lang="nl-NL" dirty="0" err="1"/>
              <a:t>education</a:t>
            </a:r>
            <a:r>
              <a:rPr lang="nl-NL" dirty="0"/>
              <a:t>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849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Source: “</a:t>
            </a:r>
            <a:r>
              <a:rPr lang="nl-NL" dirty="0" err="1"/>
              <a:t>Massification</a:t>
            </a:r>
            <a:r>
              <a:rPr lang="nl-NL" dirty="0"/>
              <a:t> of </a:t>
            </a:r>
            <a:r>
              <a:rPr lang="nl-NL" dirty="0" err="1"/>
              <a:t>Higher</a:t>
            </a:r>
            <a:r>
              <a:rPr lang="nl-NL" dirty="0"/>
              <a:t> </a:t>
            </a:r>
            <a:r>
              <a:rPr lang="nl-NL" dirty="0" err="1"/>
              <a:t>Education</a:t>
            </a:r>
            <a:r>
              <a:rPr lang="nl-NL" dirty="0"/>
              <a:t> </a:t>
            </a:r>
            <a:r>
              <a:rPr lang="nl-NL" dirty="0" err="1"/>
              <a:t>Revisited</a:t>
            </a:r>
            <a:r>
              <a:rPr lang="nl-NL" dirty="0"/>
              <a:t>” Angel </a:t>
            </a:r>
            <a:r>
              <a:rPr lang="nl-NL" dirty="0" err="1"/>
              <a:t>Calderon</a:t>
            </a:r>
            <a:endParaRPr lang="nl-NL" dirty="0"/>
          </a:p>
          <a:p>
            <a:r>
              <a:rPr lang="nl-NL" dirty="0">
                <a:hlinkClick r:id="rId3"/>
              </a:rPr>
              <a:t>https://www.slideshare.net/AngelCalderon11/massification-of-higher-education-revisited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Notes</a:t>
            </a:r>
            <a:r>
              <a:rPr lang="nl-NL" dirty="0"/>
              <a:t>: Global trends </a:t>
            </a:r>
            <a:r>
              <a:rPr lang="nl-NL" dirty="0" err="1"/>
              <a:t>growing</a:t>
            </a:r>
            <a:r>
              <a:rPr lang="nl-NL" dirty="0"/>
              <a:t> </a:t>
            </a:r>
            <a:r>
              <a:rPr lang="nl-NL" dirty="0" err="1"/>
              <a:t>number</a:t>
            </a:r>
            <a:r>
              <a:rPr lang="nl-NL" dirty="0"/>
              <a:t> of </a:t>
            </a:r>
            <a:r>
              <a:rPr lang="nl-NL" dirty="0" err="1"/>
              <a:t>students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028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Dutch trends in </a:t>
            </a:r>
            <a:r>
              <a:rPr lang="nl-NL" dirty="0" err="1"/>
              <a:t>higher</a:t>
            </a:r>
            <a:r>
              <a:rPr lang="nl-NL" dirty="0"/>
              <a:t> </a:t>
            </a:r>
            <a:r>
              <a:rPr lang="nl-NL" dirty="0" err="1"/>
              <a:t>education</a:t>
            </a:r>
            <a:r>
              <a:rPr lang="nl-NL" dirty="0"/>
              <a:t> (</a:t>
            </a:r>
            <a:r>
              <a:rPr lang="nl-NL" dirty="0" err="1"/>
              <a:t>Vocational</a:t>
            </a:r>
            <a:r>
              <a:rPr lang="nl-NL" dirty="0"/>
              <a:t> </a:t>
            </a:r>
            <a:r>
              <a:rPr lang="nl-NL" dirty="0" err="1"/>
              <a:t>higher</a:t>
            </a:r>
            <a:r>
              <a:rPr lang="nl-NL" dirty="0"/>
              <a:t> </a:t>
            </a:r>
            <a:r>
              <a:rPr lang="nl-NL" dirty="0" err="1"/>
              <a:t>educational</a:t>
            </a:r>
            <a:r>
              <a:rPr lang="nl-NL" dirty="0"/>
              <a:t> </a:t>
            </a:r>
            <a:r>
              <a:rPr lang="nl-NL" dirty="0" err="1"/>
              <a:t>Institues</a:t>
            </a:r>
            <a:r>
              <a:rPr lang="nl-NL" dirty="0"/>
              <a:t>=HBO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Academic</a:t>
            </a:r>
            <a:r>
              <a:rPr lang="nl-NL" dirty="0"/>
              <a:t>=WO)</a:t>
            </a:r>
          </a:p>
          <a:p>
            <a:r>
              <a:rPr lang="nl-NL" dirty="0"/>
              <a:t>Totaal </a:t>
            </a:r>
            <a:r>
              <a:rPr lang="nl-NL" dirty="0" err="1"/>
              <a:t>amount</a:t>
            </a:r>
            <a:r>
              <a:rPr lang="nl-NL" dirty="0"/>
              <a:t> of HE </a:t>
            </a:r>
            <a:r>
              <a:rPr lang="nl-NL" dirty="0" err="1"/>
              <a:t>students</a:t>
            </a:r>
            <a:r>
              <a:rPr lang="nl-NL" dirty="0"/>
              <a:t>=</a:t>
            </a:r>
            <a:r>
              <a:rPr lang="nl-NL" dirty="0" err="1"/>
              <a:t>almost</a:t>
            </a:r>
            <a:r>
              <a:rPr lang="nl-NL" dirty="0"/>
              <a:t> 700,000</a:t>
            </a:r>
          </a:p>
          <a:p>
            <a:endParaRPr lang="nl-NL" dirty="0"/>
          </a:p>
          <a:p>
            <a:r>
              <a:rPr lang="nl-NL" dirty="0" err="1"/>
              <a:t>Increased</a:t>
            </a:r>
            <a:r>
              <a:rPr lang="nl-NL" dirty="0"/>
              <a:t> </a:t>
            </a:r>
            <a:r>
              <a:rPr lang="nl-NL" dirty="0" err="1"/>
              <a:t>amount</a:t>
            </a:r>
            <a:r>
              <a:rPr lang="nl-NL" dirty="0"/>
              <a:t> of </a:t>
            </a:r>
            <a:r>
              <a:rPr lang="nl-NL" dirty="0" err="1"/>
              <a:t>students</a:t>
            </a:r>
            <a:endParaRPr lang="nl-NL" dirty="0"/>
          </a:p>
          <a:p>
            <a:r>
              <a:rPr lang="nl-NL" dirty="0"/>
              <a:t>more </a:t>
            </a:r>
            <a:r>
              <a:rPr lang="nl-NL" dirty="0" err="1"/>
              <a:t>hetergenous</a:t>
            </a:r>
            <a:r>
              <a:rPr lang="nl-NL" dirty="0"/>
              <a:t> </a:t>
            </a:r>
            <a:r>
              <a:rPr lang="nl-NL" dirty="0" err="1"/>
              <a:t>group</a:t>
            </a:r>
            <a:r>
              <a:rPr lang="nl-NL" dirty="0"/>
              <a:t> of </a:t>
            </a:r>
            <a:r>
              <a:rPr lang="nl-NL" dirty="0" err="1"/>
              <a:t>students</a:t>
            </a:r>
            <a:r>
              <a:rPr lang="nl-NL" dirty="0"/>
              <a:t> (les </a:t>
            </a:r>
            <a:r>
              <a:rPr lang="nl-NL" dirty="0" err="1"/>
              <a:t>elitist</a:t>
            </a:r>
            <a:r>
              <a:rPr lang="nl-NL" dirty="0"/>
              <a:t>, more </a:t>
            </a:r>
            <a:r>
              <a:rPr lang="nl-NL" dirty="0" err="1"/>
              <a:t>international</a:t>
            </a:r>
            <a:r>
              <a:rPr lang="nl-NL" dirty="0"/>
              <a:t>)</a:t>
            </a:r>
          </a:p>
          <a:p>
            <a:r>
              <a:rPr lang="nl-NL" dirty="0" err="1"/>
              <a:t>Less</a:t>
            </a:r>
            <a:r>
              <a:rPr lang="nl-NL" dirty="0"/>
              <a:t> money per student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1902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Source: </a:t>
            </a:r>
            <a:r>
              <a:rPr lang="nl-NL" dirty="0">
                <a:hlinkClick r:id="rId3"/>
              </a:rPr>
              <a:t>https://ourworldindata.org/tertiary-education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 err="1"/>
              <a:t>Graph</a:t>
            </a:r>
            <a:r>
              <a:rPr lang="nl-NL" dirty="0"/>
              <a:t> shows </a:t>
            </a:r>
            <a:r>
              <a:rPr lang="nl-NL" dirty="0" err="1"/>
              <a:t>government</a:t>
            </a:r>
            <a:r>
              <a:rPr lang="nl-NL" dirty="0"/>
              <a:t> </a:t>
            </a:r>
            <a:r>
              <a:rPr lang="nl-NL" dirty="0" err="1"/>
              <a:t>expenditure</a:t>
            </a:r>
            <a:r>
              <a:rPr lang="nl-NL" dirty="0"/>
              <a:t>. Finland is </a:t>
            </a:r>
            <a:r>
              <a:rPr lang="nl-NL" dirty="0" err="1"/>
              <a:t>often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educational</a:t>
            </a:r>
            <a:r>
              <a:rPr lang="nl-NL" dirty="0"/>
              <a:t> </a:t>
            </a:r>
            <a:r>
              <a:rPr lang="nl-NL" dirty="0" err="1"/>
              <a:t>example</a:t>
            </a:r>
            <a:r>
              <a:rPr lang="nl-NL" dirty="0"/>
              <a:t>,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invest</a:t>
            </a:r>
            <a:r>
              <a:rPr lang="nl-NL" dirty="0"/>
              <a:t>!</a:t>
            </a:r>
          </a:p>
          <a:p>
            <a:endParaRPr lang="nl-NL" dirty="0"/>
          </a:p>
          <a:p>
            <a:r>
              <a:rPr lang="nl-NL" dirty="0" err="1"/>
              <a:t>While</a:t>
            </a:r>
            <a:r>
              <a:rPr lang="nl-NL" dirty="0"/>
              <a:t> budget has </a:t>
            </a:r>
            <a:r>
              <a:rPr lang="nl-NL" dirty="0" err="1"/>
              <a:t>increased</a:t>
            </a:r>
            <a:r>
              <a:rPr lang="nl-NL" dirty="0"/>
              <a:t> in NL….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916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Source: </a:t>
            </a:r>
            <a:r>
              <a:rPr lang="nl-NL" dirty="0">
                <a:hlinkClick r:id="rId3"/>
              </a:rPr>
              <a:t>https://www.economist.com/taxonomy/term/76972/Banyan?page=1153</a:t>
            </a:r>
            <a:endParaRPr lang="nl-NL" dirty="0"/>
          </a:p>
          <a:p>
            <a:endParaRPr lang="nl-NL" dirty="0"/>
          </a:p>
          <a:p>
            <a:r>
              <a:rPr lang="nl-NL" dirty="0"/>
              <a:t>Director </a:t>
            </a:r>
            <a:r>
              <a:rPr lang="nl-NL" dirty="0" err="1"/>
              <a:t>once</a:t>
            </a:r>
            <a:r>
              <a:rPr lang="nl-NL" dirty="0"/>
              <a:t> </a:t>
            </a:r>
            <a:r>
              <a:rPr lang="nl-NL" dirty="0" err="1"/>
              <a:t>said</a:t>
            </a:r>
            <a:r>
              <a:rPr lang="nl-NL" dirty="0"/>
              <a:t> “Harvard has a </a:t>
            </a:r>
            <a:r>
              <a:rPr lang="nl-NL" dirty="0" err="1"/>
              <a:t>larger</a:t>
            </a:r>
            <a:r>
              <a:rPr lang="nl-NL" dirty="0"/>
              <a:t> budget </a:t>
            </a:r>
            <a:r>
              <a:rPr lang="nl-NL" dirty="0" err="1"/>
              <a:t>than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Dutch </a:t>
            </a:r>
            <a:r>
              <a:rPr lang="nl-NL" dirty="0" err="1"/>
              <a:t>Universities</a:t>
            </a:r>
            <a:r>
              <a:rPr lang="nl-NL" dirty="0"/>
              <a:t> </a:t>
            </a:r>
            <a:r>
              <a:rPr lang="nl-NL" dirty="0" err="1"/>
              <a:t>combined</a:t>
            </a:r>
            <a:r>
              <a:rPr lang="nl-NL" dirty="0"/>
              <a:t>”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1204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Source:  </a:t>
            </a:r>
            <a:r>
              <a:rPr lang="nl-NL" dirty="0">
                <a:hlinkClick r:id="rId3"/>
              </a:rPr>
              <a:t>https://www.vsnu.nl/files/documenten/Publicaties/Trendrapportage_DEF.pdf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Less</a:t>
            </a:r>
            <a:r>
              <a:rPr lang="nl-NL" dirty="0"/>
              <a:t> money per student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4280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LMSs</a:t>
            </a:r>
            <a:r>
              <a:rPr lang="nl-NL" dirty="0"/>
              <a:t> </a:t>
            </a:r>
            <a:r>
              <a:rPr lang="nl-NL" dirty="0" err="1"/>
              <a:t>globally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Moodle</a:t>
            </a:r>
            <a:r>
              <a:rPr lang="nl-NL" dirty="0"/>
              <a:t> big </a:t>
            </a:r>
            <a:r>
              <a:rPr lang="nl-NL" dirty="0" err="1"/>
              <a:t>contender</a:t>
            </a:r>
            <a:r>
              <a:rPr lang="nl-NL" dirty="0"/>
              <a:t>, </a:t>
            </a:r>
            <a:r>
              <a:rPr lang="nl-NL" dirty="0" err="1"/>
              <a:t>then</a:t>
            </a:r>
            <a:r>
              <a:rPr lang="nl-NL" dirty="0"/>
              <a:t> Blackboard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then</a:t>
            </a:r>
            <a:r>
              <a:rPr lang="nl-NL" dirty="0"/>
              <a:t> </a:t>
            </a:r>
            <a:r>
              <a:rPr lang="nl-NL" dirty="0" err="1"/>
              <a:t>depending</a:t>
            </a:r>
            <a:r>
              <a:rPr lang="nl-NL" dirty="0"/>
              <a:t> on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region</a:t>
            </a:r>
            <a:r>
              <a:rPr lang="nl-NL" dirty="0"/>
              <a:t>, </a:t>
            </a:r>
            <a:r>
              <a:rPr lang="nl-NL" dirty="0" err="1"/>
              <a:t>Desire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learn</a:t>
            </a:r>
            <a:r>
              <a:rPr lang="nl-NL" dirty="0"/>
              <a:t> or Canvas. For UvA these </a:t>
            </a:r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were</a:t>
            </a:r>
            <a:r>
              <a:rPr lang="nl-NL" dirty="0"/>
              <a:t> </a:t>
            </a:r>
            <a:r>
              <a:rPr lang="nl-NL" dirty="0" err="1"/>
              <a:t>also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finalists</a:t>
            </a:r>
            <a:r>
              <a:rPr lang="nl-NL" dirty="0"/>
              <a:t>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3892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LMSs</a:t>
            </a:r>
            <a:r>
              <a:rPr lang="nl-NL" dirty="0"/>
              <a:t> in EUROPE, </a:t>
            </a:r>
            <a:r>
              <a:rPr lang="nl-NL" dirty="0" err="1"/>
              <a:t>by</a:t>
            </a:r>
            <a:r>
              <a:rPr lang="nl-NL" dirty="0"/>
              <a:t> country</a:t>
            </a:r>
          </a:p>
          <a:p>
            <a:endParaRPr lang="nl-NL" dirty="0"/>
          </a:p>
          <a:p>
            <a:r>
              <a:rPr lang="nl-NL" dirty="0"/>
              <a:t>Blackboard </a:t>
            </a:r>
            <a:r>
              <a:rPr lang="nl-NL" dirty="0" err="1"/>
              <a:t>very</a:t>
            </a:r>
            <a:r>
              <a:rPr lang="nl-NL" dirty="0"/>
              <a:t> large in NL, I </a:t>
            </a:r>
            <a:r>
              <a:rPr lang="nl-NL" dirty="0" err="1"/>
              <a:t>don’t</a:t>
            </a:r>
            <a:r>
              <a:rPr lang="nl-NL" dirty="0"/>
              <a:t> </a:t>
            </a:r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dirty="0" err="1"/>
              <a:t>why</a:t>
            </a:r>
            <a:endParaRPr lang="nl-NL" dirty="0"/>
          </a:p>
          <a:p>
            <a:r>
              <a:rPr lang="nl-NL" dirty="0" err="1"/>
              <a:t>Moodle</a:t>
            </a:r>
            <a:r>
              <a:rPr lang="nl-NL" dirty="0"/>
              <a:t> large in Spain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9606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Total LMS </a:t>
            </a:r>
            <a:r>
              <a:rPr lang="nl-NL" dirty="0" err="1"/>
              <a:t>distribution</a:t>
            </a:r>
            <a:r>
              <a:rPr lang="nl-NL" dirty="0"/>
              <a:t> in Europe</a:t>
            </a:r>
          </a:p>
          <a:p>
            <a:endParaRPr lang="nl-NL" dirty="0"/>
          </a:p>
          <a:p>
            <a:r>
              <a:rPr lang="nl-NL" dirty="0"/>
              <a:t>But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isn’t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real story…..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89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51E655B-0939-9948-903E-5880BFEB4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EC3F3E95-5641-3A43-96CC-1BBA16B7AB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60FC72D4-1327-FE4E-9AF8-AA2E0780F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38B12B6A-11D9-2E49-B9F1-C9F989C3A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3E6C9F78-A410-CE4F-A760-D0F75C71E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029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494A33-51C1-FA4E-98F8-956400165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xmlns="" id="{9C5EDFD7-8BEC-D645-AFC3-EB464DEFD1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9820935D-47DE-B545-A074-13095BD70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1B223A8E-8CBE-2A45-A3A5-403E64557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1F7C0014-DEE3-8644-9FF4-8E2E61AD6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1976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xmlns="" id="{E7F1032A-CBFD-4640-8A10-91A778E625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xmlns="" id="{17AD8435-F8EF-D046-B41F-D2413DCC1B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B5987E33-CB37-754A-A2F9-7F1D94938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A5A75926-2298-A848-875F-BC0C56C2F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47AE31EC-5842-4C44-BF4B-F55978F1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550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92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D9F9DF7-2C31-5840-BE76-D25351040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E32A3A05-2DC3-6449-A615-0E710F61E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ADEC94A7-8FB7-0D49-A5B1-D46951C7D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2EE05F1D-82A3-8249-97AE-D3FF01D3F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D1A18378-E236-4A41-8140-6C45984DA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325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17BBD88-03FF-3641-BD37-70395A760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5A1E7AE4-8E10-D241-8578-43789979F2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54A3686D-A7E3-D34F-AD4F-359BF6FBB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442D50D5-F36B-5246-9077-2EC405778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81BA2B21-32E1-9844-9340-E172B2DFA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83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16C3C98-6A5C-AA49-8524-C8EEF6A4C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AF739306-9260-364A-9755-5B91568883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AB013940-45DD-B54B-A6F8-C0E662543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4075FF57-5426-B04E-ADE1-1409353F5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6B48EBA2-0686-8B46-85E0-9794DAF1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A2572DFC-AAAA-B041-A454-961FF8AE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27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310A55E-A978-D346-8646-DDD8E540E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53431AC5-6C3E-BB4B-BE97-BA0DE24D2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6C441504-6F49-AD47-A1B8-AD6FC3C884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xmlns="" id="{E04017A0-26C4-6344-805F-1459D7B4C2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xmlns="" id="{60D01857-9661-964F-B31F-E1EE4B9B64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xmlns="" id="{077A903C-1706-4B4B-88FB-4618A8AF8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xmlns="" id="{6F7D120A-B0BA-CF48-BF24-93990A3D7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xmlns="" id="{FDA3FAC5-8FC9-A445-B7C7-DDD84976C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35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F9145A1-71EA-D741-919F-222D49166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5432F92D-B424-4C48-A518-1CBB9D897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F352EDD4-AD64-C44E-99D2-F8E88D546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CFBD3245-3336-1F48-8168-D6E89F2C9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146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xmlns="" id="{AA8ECA9B-2A60-A147-AD71-4160AE193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xmlns="" id="{F89B0A85-03F0-284E-A558-3E0823FA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DB7BC11B-9267-4243-B8C0-1352E51FF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0990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8E9B350-BD82-BC47-A826-467E07C8D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1F7AEE5D-2D2C-9840-ADED-5E153CE86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97913C05-43BD-364C-8AB3-34F1B5E65D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CA04DCC5-8389-3F4C-9945-ADC7F8F73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E326D76B-D2C8-354F-B413-C79EEB759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72C6B30F-8D1B-B745-9C1F-9375C0D4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78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EA82A64-5DC1-A442-B751-E27C65B72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xmlns="" id="{9576CE20-5BBA-F14F-957B-489C11AA0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84BD2D72-8C2E-464E-9AD8-B7FB2C0D2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F5625541-F70A-F448-8BB2-D1F928FCC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B6614B43-70D8-F64B-B516-28AD30161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C561CEBE-7F61-6647-9C3E-E9471CD9F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98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xmlns="" id="{09E67308-F1D7-8048-9C1F-7C53CDC8B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8C887F95-2A06-4A45-964B-6A1F66AB7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F56CC29F-D0A7-EF43-9A52-AC85273573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CFB43-0003-B24F-ABC3-F019D9DFC0D3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FE529C4E-AED9-4E4B-8D4B-753865A1C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AA8C9712-8F13-AA41-AC38-B3353F9AC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675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urworldindata.org/tertiary-educa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EmuEWjHr5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xmlns="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xmlns="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xmlns="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xmlns="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xmlns="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xmlns="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xmlns="" id="{A9E667C5-2A48-4E0B-9EA2-3FED79C13585}"/>
              </a:ext>
            </a:extLst>
          </p:cNvPr>
          <p:cNvGrpSpPr/>
          <p:nvPr/>
        </p:nvGrpSpPr>
        <p:grpSpPr>
          <a:xfrm>
            <a:off x="-3736" y="-43181"/>
            <a:ext cx="12195735" cy="6901181"/>
            <a:chOff x="-3736" y="-43181"/>
            <a:chExt cx="12195735" cy="6901181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xmlns="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xmlns="" id="{F45B2646-6BB6-42E8-81E3-D85A03884C2C}"/>
                </a:ext>
              </a:extLst>
            </p:cNvPr>
            <p:cNvGrpSpPr/>
            <p:nvPr/>
          </p:nvGrpSpPr>
          <p:grpSpPr>
            <a:xfrm>
              <a:off x="2355555" y="-43181"/>
              <a:ext cx="6499620" cy="6901181"/>
              <a:chOff x="0" y="0"/>
              <a:chExt cx="8611054" cy="11016771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xmlns="" id="{3338C2AA-7D12-495F-AE53-8BFE95887EA8}"/>
                  </a:ext>
                </a:extLst>
              </p:cNvPr>
              <p:cNvSpPr/>
              <p:nvPr/>
            </p:nvSpPr>
            <p:spPr>
              <a:xfrm>
                <a:off x="0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xmlns="" id="{5CE865C2-BB42-43DB-82F7-B26E0C350139}"/>
                  </a:ext>
                </a:extLst>
              </p:cNvPr>
              <p:cNvSpPr/>
              <p:nvPr/>
            </p:nvSpPr>
            <p:spPr>
              <a:xfrm>
                <a:off x="1051000" y="324773"/>
                <a:ext cx="7560054" cy="10691998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3" name="Shape 8">
                <a:extLst>
                  <a:ext uri="{FF2B5EF4-FFF2-40B4-BE49-F238E27FC236}">
                    <a16:creationId xmlns:a16="http://schemas.microsoft.com/office/drawing/2014/main" xmlns="" id="{CF47E459-96B2-439B-BC24-1014DAED7804}"/>
                  </a:ext>
                </a:extLst>
              </p:cNvPr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0" t="0" r="0" b="0"/>
                <a:pathLst>
                  <a:path w="93447" h="12887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4" name="Shape 9">
                <a:extLst>
                  <a:ext uri="{FF2B5EF4-FFF2-40B4-BE49-F238E27FC236}">
                    <a16:creationId xmlns:a16="http://schemas.microsoft.com/office/drawing/2014/main" xmlns="" id="{B2231904-31D8-4B2C-A729-9E4AB697A04E}"/>
                  </a:ext>
                </a:extLst>
              </p:cNvPr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50" h="93408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5" name="Shape 470">
                <a:extLst>
                  <a:ext uri="{FF2B5EF4-FFF2-40B4-BE49-F238E27FC236}">
                    <a16:creationId xmlns:a16="http://schemas.microsoft.com/office/drawing/2014/main" xmlns="" id="{0B495FC7-2CEB-4A7E-BC95-F152ECF0D13D}"/>
                  </a:ext>
                </a:extLst>
              </p:cNvPr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46" h="91109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6" name="Shape 11">
                <a:extLst>
                  <a:ext uri="{FF2B5EF4-FFF2-40B4-BE49-F238E27FC236}">
                    <a16:creationId xmlns:a16="http://schemas.microsoft.com/office/drawing/2014/main" xmlns="" id="{D4836A29-FD89-49CD-A01D-26C21A04AF71}"/>
                  </a:ext>
                </a:extLst>
              </p:cNvPr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7" name="Shape 12">
                <a:extLst>
                  <a:ext uri="{FF2B5EF4-FFF2-40B4-BE49-F238E27FC236}">
                    <a16:creationId xmlns:a16="http://schemas.microsoft.com/office/drawing/2014/main" xmlns="" id="{C9A672AD-2743-426E-96E8-82DF4D6AA192}"/>
                  </a:ext>
                </a:extLst>
              </p:cNvPr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0" t="0" r="0" b="0"/>
                <a:pathLst>
                  <a:path w="83604" h="91707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8" name="Shape 13">
                <a:extLst>
                  <a:ext uri="{FF2B5EF4-FFF2-40B4-BE49-F238E27FC236}">
                    <a16:creationId xmlns:a16="http://schemas.microsoft.com/office/drawing/2014/main" xmlns="" id="{F2205838-2D95-441B-AB71-51641F8F6A21}"/>
                  </a:ext>
                </a:extLst>
              </p:cNvPr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7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9" name="Shape 14">
                <a:extLst>
                  <a:ext uri="{FF2B5EF4-FFF2-40B4-BE49-F238E27FC236}">
                    <a16:creationId xmlns:a16="http://schemas.microsoft.com/office/drawing/2014/main" xmlns="" id="{EC0231C8-1B4D-43B5-AC46-F88975F99747}"/>
                  </a:ext>
                </a:extLst>
              </p:cNvPr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0" name="Shape 15">
                <a:extLst>
                  <a:ext uri="{FF2B5EF4-FFF2-40B4-BE49-F238E27FC236}">
                    <a16:creationId xmlns:a16="http://schemas.microsoft.com/office/drawing/2014/main" xmlns="" id="{182EEA75-7B91-4ED2-B27B-C605E1C616F4}"/>
                  </a:ext>
                </a:extLst>
              </p:cNvPr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684" h="50254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1" name="Shape 16">
                <a:extLst>
                  <a:ext uri="{FF2B5EF4-FFF2-40B4-BE49-F238E27FC236}">
                    <a16:creationId xmlns:a16="http://schemas.microsoft.com/office/drawing/2014/main" xmlns="" id="{D79BE9E9-2298-461B-AEEE-58CEDC95CADA}"/>
                  </a:ext>
                </a:extLst>
              </p:cNvPr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48743" h="93408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2" name="Shape 17">
                <a:extLst>
                  <a:ext uri="{FF2B5EF4-FFF2-40B4-BE49-F238E27FC236}">
                    <a16:creationId xmlns:a16="http://schemas.microsoft.com/office/drawing/2014/main" xmlns="" id="{FE346FD3-55E9-48F5-8BE4-2567A46F02A3}"/>
                  </a:ext>
                </a:extLst>
              </p:cNvPr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3" name="Shape 471">
                <a:extLst>
                  <a:ext uri="{FF2B5EF4-FFF2-40B4-BE49-F238E27FC236}">
                    <a16:creationId xmlns:a16="http://schemas.microsoft.com/office/drawing/2014/main" xmlns="" id="{CC7CA485-179F-4F49-A74F-D18E71516E93}"/>
                  </a:ext>
                </a:extLst>
              </p:cNvPr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9110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4" name="Shape 19">
                <a:extLst>
                  <a:ext uri="{FF2B5EF4-FFF2-40B4-BE49-F238E27FC236}">
                    <a16:creationId xmlns:a16="http://schemas.microsoft.com/office/drawing/2014/main" xmlns="" id="{A3F8CC01-08EC-45B8-8763-0821B941FE86}"/>
                  </a:ext>
                </a:extLst>
              </p:cNvPr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60" h="19609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5" name="Shape 20">
                <a:extLst>
                  <a:ext uri="{FF2B5EF4-FFF2-40B4-BE49-F238E27FC236}">
                    <a16:creationId xmlns:a16="http://schemas.microsoft.com/office/drawing/2014/main" xmlns="" id="{83EA0407-F53A-465A-917E-5CE4798B21D2}"/>
                  </a:ext>
                </a:extLst>
              </p:cNvPr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201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6" name="Shape 21">
                <a:extLst>
                  <a:ext uri="{FF2B5EF4-FFF2-40B4-BE49-F238E27FC236}">
                    <a16:creationId xmlns:a16="http://schemas.microsoft.com/office/drawing/2014/main" xmlns="" id="{34D16FAD-F34C-4955-918C-784068C152D5}"/>
                  </a:ext>
                </a:extLst>
              </p:cNvPr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46" h="138328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7" name="Shape 22">
                <a:extLst>
                  <a:ext uri="{FF2B5EF4-FFF2-40B4-BE49-F238E27FC236}">
                    <a16:creationId xmlns:a16="http://schemas.microsoft.com/office/drawing/2014/main" xmlns="" id="{48C7D24E-73B5-49F2-92A3-2567A6B7EF5F}"/>
                  </a:ext>
                </a:extLst>
              </p:cNvPr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0" t="0" r="0" b="0"/>
                <a:pathLst>
                  <a:path w="34601" h="57007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8" name="Shape 23">
                <a:extLst>
                  <a:ext uri="{FF2B5EF4-FFF2-40B4-BE49-F238E27FC236}">
                    <a16:creationId xmlns:a16="http://schemas.microsoft.com/office/drawing/2014/main" xmlns="" id="{7F46449A-8C7D-4B59-8DCD-537D5973EFEB}"/>
                  </a:ext>
                </a:extLst>
              </p:cNvPr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9" name="Shape 24">
                <a:extLst>
                  <a:ext uri="{FF2B5EF4-FFF2-40B4-BE49-F238E27FC236}">
                    <a16:creationId xmlns:a16="http://schemas.microsoft.com/office/drawing/2014/main" xmlns="" id="{77BE25EB-08A4-4711-A2D5-94FC3ACDE727}"/>
                  </a:ext>
                </a:extLst>
              </p:cNvPr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0" t="0" r="0" b="0"/>
                <a:pathLst>
                  <a:path w="36481" h="94046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0" name="Shape 25">
                <a:extLst>
                  <a:ext uri="{FF2B5EF4-FFF2-40B4-BE49-F238E27FC236}">
                    <a16:creationId xmlns:a16="http://schemas.microsoft.com/office/drawing/2014/main" xmlns="" id="{722330C6-551A-46A1-AC91-63CFF7CE94DA}"/>
                  </a:ext>
                </a:extLst>
              </p:cNvPr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8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1" name="Shape 26">
                <a:extLst>
                  <a:ext uri="{FF2B5EF4-FFF2-40B4-BE49-F238E27FC236}">
                    <a16:creationId xmlns:a16="http://schemas.microsoft.com/office/drawing/2014/main" xmlns="" id="{BE3C39CC-7C7F-4242-85BE-E12CF190BFF9}"/>
                  </a:ext>
                </a:extLst>
              </p:cNvPr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2" name="Shape 27">
                <a:extLst>
                  <a:ext uri="{FF2B5EF4-FFF2-40B4-BE49-F238E27FC236}">
                    <a16:creationId xmlns:a16="http://schemas.microsoft.com/office/drawing/2014/main" xmlns="" id="{13651B15-1000-4A9A-BC6C-2909163B37B0}"/>
                  </a:ext>
                </a:extLst>
              </p:cNvPr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3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3" name="Shape 28">
                <a:extLst>
                  <a:ext uri="{FF2B5EF4-FFF2-40B4-BE49-F238E27FC236}">
                    <a16:creationId xmlns:a16="http://schemas.microsoft.com/office/drawing/2014/main" xmlns="" id="{03E71D9D-F81A-402D-86E2-0417128C6EBD}"/>
                  </a:ext>
                </a:extLst>
              </p:cNvPr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1" h="18898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4" name="Shape 29">
                <a:extLst>
                  <a:ext uri="{FF2B5EF4-FFF2-40B4-BE49-F238E27FC236}">
                    <a16:creationId xmlns:a16="http://schemas.microsoft.com/office/drawing/2014/main" xmlns="" id="{6B6C9031-236A-4817-9DAB-01DBC731D40D}"/>
                  </a:ext>
                </a:extLst>
              </p:cNvPr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50254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5" name="Shape 30">
                <a:extLst>
                  <a:ext uri="{FF2B5EF4-FFF2-40B4-BE49-F238E27FC236}">
                    <a16:creationId xmlns:a16="http://schemas.microsoft.com/office/drawing/2014/main" xmlns="" id="{FCB891D9-EAC1-4B64-A20B-E6133DE78A1C}"/>
                  </a:ext>
                </a:extLst>
              </p:cNvPr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30" h="95377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6" name="Shape 31">
                <a:extLst>
                  <a:ext uri="{FF2B5EF4-FFF2-40B4-BE49-F238E27FC236}">
                    <a16:creationId xmlns:a16="http://schemas.microsoft.com/office/drawing/2014/main" xmlns="" id="{65021F53-D90C-4138-AED2-80B03DC91E30}"/>
                  </a:ext>
                </a:extLst>
              </p:cNvPr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7" name="Shape 32">
                <a:extLst>
                  <a:ext uri="{FF2B5EF4-FFF2-40B4-BE49-F238E27FC236}">
                    <a16:creationId xmlns:a16="http://schemas.microsoft.com/office/drawing/2014/main" xmlns="" id="{075B74C3-17CE-4E8E-97CB-C10AE84C094B}"/>
                  </a:ext>
                </a:extLst>
              </p:cNvPr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56" h="95352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8" name="Shape 33">
                <a:extLst>
                  <a:ext uri="{FF2B5EF4-FFF2-40B4-BE49-F238E27FC236}">
                    <a16:creationId xmlns:a16="http://schemas.microsoft.com/office/drawing/2014/main" xmlns="" id="{414F353C-177C-401C-BBE1-CEAA3903F114}"/>
                  </a:ext>
                </a:extLst>
              </p:cNvPr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0" t="0" r="0" b="0"/>
                <a:pathLst>
                  <a:path w="37363" h="139052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9" name="Shape 34">
                <a:extLst>
                  <a:ext uri="{FF2B5EF4-FFF2-40B4-BE49-F238E27FC236}">
                    <a16:creationId xmlns:a16="http://schemas.microsoft.com/office/drawing/2014/main" xmlns="" id="{B8A4E2A7-F1EB-48B1-9650-C4969F020050}"/>
                  </a:ext>
                </a:extLst>
              </p:cNvPr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0" t="0" r="0" b="0"/>
                <a:pathLst>
                  <a:path w="37554" h="9255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0" name="Shape 35">
                <a:extLst>
                  <a:ext uri="{FF2B5EF4-FFF2-40B4-BE49-F238E27FC236}">
                    <a16:creationId xmlns:a16="http://schemas.microsoft.com/office/drawing/2014/main" xmlns="" id="{38191178-D736-49C9-B56A-B5CB1B434F5E}"/>
                  </a:ext>
                </a:extLst>
              </p:cNvPr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2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1" name="Shape 36">
                <a:extLst>
                  <a:ext uri="{FF2B5EF4-FFF2-40B4-BE49-F238E27FC236}">
                    <a16:creationId xmlns:a16="http://schemas.microsoft.com/office/drawing/2014/main" xmlns="" id="{5691E5B0-0471-47F1-BCDF-6E8E7A020D9D}"/>
                  </a:ext>
                </a:extLst>
              </p:cNvPr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85" h="20124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2" name="Shape 37">
                <a:extLst>
                  <a:ext uri="{FF2B5EF4-FFF2-40B4-BE49-F238E27FC236}">
                    <a16:creationId xmlns:a16="http://schemas.microsoft.com/office/drawing/2014/main" xmlns="" id="{BE64573D-863E-4E7D-9D49-8BB950F6051D}"/>
                  </a:ext>
                </a:extLst>
              </p:cNvPr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0" t="0" r="0" b="0"/>
                <a:pathLst>
                  <a:path w="36494" h="94031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3" name="Shape 38">
                <a:extLst>
                  <a:ext uri="{FF2B5EF4-FFF2-40B4-BE49-F238E27FC236}">
                    <a16:creationId xmlns:a16="http://schemas.microsoft.com/office/drawing/2014/main" xmlns="" id="{E1D3096F-7EBC-449C-A507-99A2DB97E6A6}"/>
                  </a:ext>
                </a:extLst>
              </p:cNvPr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25" h="93408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4" name="Shape 39">
                <a:extLst>
                  <a:ext uri="{FF2B5EF4-FFF2-40B4-BE49-F238E27FC236}">
                    <a16:creationId xmlns:a16="http://schemas.microsoft.com/office/drawing/2014/main" xmlns="" id="{42C5286B-DB27-4678-B754-3E686DCCC54E}"/>
                  </a:ext>
                </a:extLst>
              </p:cNvPr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0" t="0" r="0" b="0"/>
                <a:pathLst>
                  <a:path w="51638" h="19076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5" name="Shape 40">
                <a:extLst>
                  <a:ext uri="{FF2B5EF4-FFF2-40B4-BE49-F238E27FC236}">
                    <a16:creationId xmlns:a16="http://schemas.microsoft.com/office/drawing/2014/main" xmlns="" id="{15E0B035-DD7D-4C12-BC65-F7A0BB04B645}"/>
                  </a:ext>
                </a:extLst>
              </p:cNvPr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339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6" name="Shape 41">
                <a:extLst>
                  <a:ext uri="{FF2B5EF4-FFF2-40B4-BE49-F238E27FC236}">
                    <a16:creationId xmlns:a16="http://schemas.microsoft.com/office/drawing/2014/main" xmlns="" id="{D628712D-4014-4A83-9028-2E30FFD35C53}"/>
                  </a:ext>
                </a:extLst>
              </p:cNvPr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234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7" name="Shape 42">
                <a:extLst>
                  <a:ext uri="{FF2B5EF4-FFF2-40B4-BE49-F238E27FC236}">
                    <a16:creationId xmlns:a16="http://schemas.microsoft.com/office/drawing/2014/main" xmlns="" id="{93EE9F3A-CBCA-41D6-9E4B-10A79C471936}"/>
                  </a:ext>
                </a:extLst>
              </p:cNvPr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0" t="0" r="0" b="0"/>
                <a:pathLst>
                  <a:path w="28118" h="138316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8" name="Shape 43">
                <a:extLst>
                  <a:ext uri="{FF2B5EF4-FFF2-40B4-BE49-F238E27FC236}">
                    <a16:creationId xmlns:a16="http://schemas.microsoft.com/office/drawing/2014/main" xmlns="" id="{045C138F-9562-469B-A66C-FF583B2EA3BA}"/>
                  </a:ext>
                </a:extLst>
              </p:cNvPr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6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9" name="Shape 44">
                <a:extLst>
                  <a:ext uri="{FF2B5EF4-FFF2-40B4-BE49-F238E27FC236}">
                    <a16:creationId xmlns:a16="http://schemas.microsoft.com/office/drawing/2014/main" xmlns="" id="{FE0C4E3C-8251-45B8-8A8A-D390BF41E551}"/>
                  </a:ext>
                </a:extLst>
              </p:cNvPr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0" name="Shape 45">
                <a:extLst>
                  <a:ext uri="{FF2B5EF4-FFF2-40B4-BE49-F238E27FC236}">
                    <a16:creationId xmlns:a16="http://schemas.microsoft.com/office/drawing/2014/main" xmlns="" id="{1A897BE6-9350-49B1-B8D9-5B9D573F7448}"/>
                  </a:ext>
                </a:extLst>
              </p:cNvPr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0" t="0" r="0" b="0"/>
                <a:pathLst>
                  <a:path w="36519" h="94028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1" name="Shape 46">
                <a:extLst>
                  <a:ext uri="{FF2B5EF4-FFF2-40B4-BE49-F238E27FC236}">
                    <a16:creationId xmlns:a16="http://schemas.microsoft.com/office/drawing/2014/main" xmlns="" id="{8AEDC1A4-1D9F-48CC-B20E-5008247180B6}"/>
                  </a:ext>
                </a:extLst>
              </p:cNvPr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42" h="95352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2" name="Shape 47">
                <a:extLst>
                  <a:ext uri="{FF2B5EF4-FFF2-40B4-BE49-F238E27FC236}">
                    <a16:creationId xmlns:a16="http://schemas.microsoft.com/office/drawing/2014/main" xmlns="" id="{225E02B3-BB17-4BB4-B914-D5BF37C8D0D5}"/>
                  </a:ext>
                </a:extLst>
              </p:cNvPr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24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3" name="Shape 48">
                <a:extLst>
                  <a:ext uri="{FF2B5EF4-FFF2-40B4-BE49-F238E27FC236}">
                    <a16:creationId xmlns:a16="http://schemas.microsoft.com/office/drawing/2014/main" xmlns="" id="{A2B6DDC5-C853-4333-96D9-826035B4BA04}"/>
                  </a:ext>
                </a:extLst>
              </p:cNvPr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02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4" name="Shape 49">
                <a:extLst>
                  <a:ext uri="{FF2B5EF4-FFF2-40B4-BE49-F238E27FC236}">
                    <a16:creationId xmlns:a16="http://schemas.microsoft.com/office/drawing/2014/main" xmlns="" id="{ADC12B98-A545-4EAB-8E9E-59CC369651AC}"/>
                  </a:ext>
                </a:extLst>
              </p:cNvPr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9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5" name="Shape 50">
                <a:extLst>
                  <a:ext uri="{FF2B5EF4-FFF2-40B4-BE49-F238E27FC236}">
                    <a16:creationId xmlns:a16="http://schemas.microsoft.com/office/drawing/2014/main" xmlns="" id="{3550DF1C-ABE7-4187-AEC2-107155227BF3}"/>
                  </a:ext>
                </a:extLst>
              </p:cNvPr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9" h="18898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6" name="Shape 51">
                <a:extLst>
                  <a:ext uri="{FF2B5EF4-FFF2-40B4-BE49-F238E27FC236}">
                    <a16:creationId xmlns:a16="http://schemas.microsoft.com/office/drawing/2014/main" xmlns="" id="{9EDEC538-623B-4571-BA95-2303695F480F}"/>
                  </a:ext>
                </a:extLst>
              </p:cNvPr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16" h="50254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7" name="Shape 52">
                <a:extLst>
                  <a:ext uri="{FF2B5EF4-FFF2-40B4-BE49-F238E27FC236}">
                    <a16:creationId xmlns:a16="http://schemas.microsoft.com/office/drawing/2014/main" xmlns="" id="{6F296AEA-6446-460E-8BA4-ED71D1F04E22}"/>
                  </a:ext>
                </a:extLst>
              </p:cNvPr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4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8" name="Shape 53">
                <a:extLst>
                  <a:ext uri="{FF2B5EF4-FFF2-40B4-BE49-F238E27FC236}">
                    <a16:creationId xmlns:a16="http://schemas.microsoft.com/office/drawing/2014/main" xmlns="" id="{DFDC98B1-5665-47EF-981E-EAB62BC6A567}"/>
                  </a:ext>
                </a:extLst>
              </p:cNvPr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9" name="Shape 54">
                <a:extLst>
                  <a:ext uri="{FF2B5EF4-FFF2-40B4-BE49-F238E27FC236}">
                    <a16:creationId xmlns:a16="http://schemas.microsoft.com/office/drawing/2014/main" xmlns="" id="{6977CC4B-545C-442D-AF1D-36B1FB5E2D12}"/>
                  </a:ext>
                </a:extLst>
              </p:cNvPr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0" t="0" r="0" b="0"/>
                <a:pathLst>
                  <a:path w="38030" h="92197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0" name="Shape 55">
                <a:extLst>
                  <a:ext uri="{FF2B5EF4-FFF2-40B4-BE49-F238E27FC236}">
                    <a16:creationId xmlns:a16="http://schemas.microsoft.com/office/drawing/2014/main" xmlns="" id="{BC27E8F1-FABF-40FF-A376-45EDB77CF8FE}"/>
                  </a:ext>
                </a:extLst>
              </p:cNvPr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27" h="138328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1" name="Shape 56">
                <a:extLst>
                  <a:ext uri="{FF2B5EF4-FFF2-40B4-BE49-F238E27FC236}">
                    <a16:creationId xmlns:a16="http://schemas.microsoft.com/office/drawing/2014/main" xmlns="" id="{BB842D30-71F5-44D0-BDB6-0CF7DE5E0B58}"/>
                  </a:ext>
                </a:extLst>
              </p:cNvPr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0" t="0" r="0" b="0"/>
                <a:pathLst>
                  <a:path w="36697" h="94064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2" name="Shape 57">
                <a:extLst>
                  <a:ext uri="{FF2B5EF4-FFF2-40B4-BE49-F238E27FC236}">
                    <a16:creationId xmlns:a16="http://schemas.microsoft.com/office/drawing/2014/main" xmlns="" id="{016AB7CB-CD09-4BDB-BE00-14FF5932334D}"/>
                  </a:ext>
                </a:extLst>
              </p:cNvPr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3" h="18898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3" name="Shape 58">
                <a:extLst>
                  <a:ext uri="{FF2B5EF4-FFF2-40B4-BE49-F238E27FC236}">
                    <a16:creationId xmlns:a16="http://schemas.microsoft.com/office/drawing/2014/main" xmlns="" id="{71C392ED-574D-4295-ABB9-8E83076424BE}"/>
                  </a:ext>
                </a:extLst>
              </p:cNvPr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4" name="Shape 59">
                <a:extLst>
                  <a:ext uri="{FF2B5EF4-FFF2-40B4-BE49-F238E27FC236}">
                    <a16:creationId xmlns:a16="http://schemas.microsoft.com/office/drawing/2014/main" xmlns="" id="{2181E841-A0FD-4D59-87F9-F28FF47E8815}"/>
                  </a:ext>
                </a:extLst>
              </p:cNvPr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126924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5" name="Shape 60">
                <a:extLst>
                  <a:ext uri="{FF2B5EF4-FFF2-40B4-BE49-F238E27FC236}">
                    <a16:creationId xmlns:a16="http://schemas.microsoft.com/office/drawing/2014/main" xmlns="" id="{BC03AFE2-4965-4D63-B498-6CB99D3DBE28}"/>
                  </a:ext>
                </a:extLst>
              </p:cNvPr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0" t="0" r="0" b="0"/>
                <a:pathLst>
                  <a:path w="38722" h="125672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6" name="Shape 472">
                <a:extLst>
                  <a:ext uri="{FF2B5EF4-FFF2-40B4-BE49-F238E27FC236}">
                    <a16:creationId xmlns:a16="http://schemas.microsoft.com/office/drawing/2014/main" xmlns="" id="{0A7C1EA9-2F78-4316-A31C-7EF0D9FCB37E}"/>
                  </a:ext>
                </a:extLst>
              </p:cNvPr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7" name="Shape 62">
                <a:extLst>
                  <a:ext uri="{FF2B5EF4-FFF2-40B4-BE49-F238E27FC236}">
                    <a16:creationId xmlns:a16="http://schemas.microsoft.com/office/drawing/2014/main" xmlns="" id="{76752E3C-4E11-4ABA-92AA-DCDA3316237A}"/>
                  </a:ext>
                </a:extLst>
              </p:cNvPr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34" h="19609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8" name="Shape 63">
                <a:extLst>
                  <a:ext uri="{FF2B5EF4-FFF2-40B4-BE49-F238E27FC236}">
                    <a16:creationId xmlns:a16="http://schemas.microsoft.com/office/drawing/2014/main" xmlns="" id="{E51A2BCF-BE6B-443B-87A9-7C3F363993C8}"/>
                  </a:ext>
                </a:extLst>
              </p:cNvPr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37364" h="138341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9" name="Shape 64">
                <a:extLst>
                  <a:ext uri="{FF2B5EF4-FFF2-40B4-BE49-F238E27FC236}">
                    <a16:creationId xmlns:a16="http://schemas.microsoft.com/office/drawing/2014/main" xmlns="" id="{3615B739-12ED-4C74-AF00-83C37447D3F0}"/>
                  </a:ext>
                </a:extLst>
              </p:cNvPr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92733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0" name="Shape 65">
                <a:extLst>
                  <a:ext uri="{FF2B5EF4-FFF2-40B4-BE49-F238E27FC236}">
                    <a16:creationId xmlns:a16="http://schemas.microsoft.com/office/drawing/2014/main" xmlns="" id="{4BD7A595-75FD-45B1-9A57-0973ABAD1FF4}"/>
                  </a:ext>
                </a:extLst>
              </p:cNvPr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28143" h="138341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1" name="Shape 473">
                <a:extLst>
                  <a:ext uri="{FF2B5EF4-FFF2-40B4-BE49-F238E27FC236}">
                    <a16:creationId xmlns:a16="http://schemas.microsoft.com/office/drawing/2014/main" xmlns="" id="{C80BA4C1-E687-4585-9827-C01EE4147EFA}"/>
                  </a:ext>
                </a:extLst>
              </p:cNvPr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2" name="Shape 67">
                <a:extLst>
                  <a:ext uri="{FF2B5EF4-FFF2-40B4-BE49-F238E27FC236}">
                    <a16:creationId xmlns:a16="http://schemas.microsoft.com/office/drawing/2014/main" xmlns="" id="{CA5C1892-AAEC-4897-9A2A-A5D5782FEC22}"/>
                  </a:ext>
                </a:extLst>
              </p:cNvPr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3" name="Shape 68">
                <a:extLst>
                  <a:ext uri="{FF2B5EF4-FFF2-40B4-BE49-F238E27FC236}">
                    <a16:creationId xmlns:a16="http://schemas.microsoft.com/office/drawing/2014/main" xmlns="" id="{FBDF524A-E4DA-40B9-849A-323A53CAA014}"/>
                  </a:ext>
                </a:extLst>
              </p:cNvPr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365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4" name="Shape 69">
                <a:extLst>
                  <a:ext uri="{FF2B5EF4-FFF2-40B4-BE49-F238E27FC236}">
                    <a16:creationId xmlns:a16="http://schemas.microsoft.com/office/drawing/2014/main" xmlns="" id="{C8D57E9A-57E7-47D3-BC9C-97C29E95F32D}"/>
                  </a:ext>
                </a:extLst>
              </p:cNvPr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252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5" name="Shape 70">
                <a:extLst>
                  <a:ext uri="{FF2B5EF4-FFF2-40B4-BE49-F238E27FC236}">
                    <a16:creationId xmlns:a16="http://schemas.microsoft.com/office/drawing/2014/main" xmlns="" id="{79D7089E-D65E-4F83-8B5D-6322F5197325}"/>
                  </a:ext>
                </a:extLst>
              </p:cNvPr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0" t="0" r="0" b="0"/>
                <a:pathLst>
                  <a:path w="58369" h="117894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6" name="Shape 71">
                <a:extLst>
                  <a:ext uri="{FF2B5EF4-FFF2-40B4-BE49-F238E27FC236}">
                    <a16:creationId xmlns:a16="http://schemas.microsoft.com/office/drawing/2014/main" xmlns="" id="{2F8A1C28-029A-4AC1-AB5B-31FB6A143B13}"/>
                  </a:ext>
                </a:extLst>
              </p:cNvPr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2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7" name="Shape 72">
                <a:extLst>
                  <a:ext uri="{FF2B5EF4-FFF2-40B4-BE49-F238E27FC236}">
                    <a16:creationId xmlns:a16="http://schemas.microsoft.com/office/drawing/2014/main" xmlns="" id="{3CA78BE8-036A-4468-AE4B-5097CC472DDB}"/>
                  </a:ext>
                </a:extLst>
              </p:cNvPr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8" name="Shape 73">
                <a:extLst>
                  <a:ext uri="{FF2B5EF4-FFF2-40B4-BE49-F238E27FC236}">
                    <a16:creationId xmlns:a16="http://schemas.microsoft.com/office/drawing/2014/main" xmlns="" id="{2836C68C-655F-4CAC-A929-5D81F01994F4}"/>
                  </a:ext>
                </a:extLst>
              </p:cNvPr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9" name="Shape 74">
                <a:extLst>
                  <a:ext uri="{FF2B5EF4-FFF2-40B4-BE49-F238E27FC236}">
                    <a16:creationId xmlns:a16="http://schemas.microsoft.com/office/drawing/2014/main" xmlns="" id="{F938070A-19DE-4DFF-824D-2807F0926486}"/>
                  </a:ext>
                </a:extLst>
              </p:cNvPr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71272" h="95377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0" name="Shape 75">
                <a:extLst>
                  <a:ext uri="{FF2B5EF4-FFF2-40B4-BE49-F238E27FC236}">
                    <a16:creationId xmlns:a16="http://schemas.microsoft.com/office/drawing/2014/main" xmlns="" id="{9822ED4E-C8ED-4DB9-873A-8C2EABD6DC67}"/>
                  </a:ext>
                </a:extLst>
              </p:cNvPr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0" t="0" r="0" b="0"/>
                <a:pathLst>
                  <a:path w="34589" h="56996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1" name="Shape 76">
                <a:extLst>
                  <a:ext uri="{FF2B5EF4-FFF2-40B4-BE49-F238E27FC236}">
                    <a16:creationId xmlns:a16="http://schemas.microsoft.com/office/drawing/2014/main" xmlns="" id="{DE3CF998-E6E3-4257-BF14-6B3A4E1DC55F}"/>
                  </a:ext>
                </a:extLst>
              </p:cNvPr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97" h="20124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2" name="Shape 77">
                <a:extLst>
                  <a:ext uri="{FF2B5EF4-FFF2-40B4-BE49-F238E27FC236}">
                    <a16:creationId xmlns:a16="http://schemas.microsoft.com/office/drawing/2014/main" xmlns="" id="{B21DFB78-C076-4E85-AAB3-370A3FC2AC60}"/>
                  </a:ext>
                </a:extLst>
              </p:cNvPr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0" t="0" r="0" b="0"/>
                <a:pathLst>
                  <a:path w="36493" h="94047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3" name="Shape 78">
                <a:extLst>
                  <a:ext uri="{FF2B5EF4-FFF2-40B4-BE49-F238E27FC236}">
                    <a16:creationId xmlns:a16="http://schemas.microsoft.com/office/drawing/2014/main" xmlns="" id="{1AC21490-A537-462F-A388-CA658F0F92E5}"/>
                  </a:ext>
                </a:extLst>
              </p:cNvPr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4" name="Shape 79">
                <a:extLst>
                  <a:ext uri="{FF2B5EF4-FFF2-40B4-BE49-F238E27FC236}">
                    <a16:creationId xmlns:a16="http://schemas.microsoft.com/office/drawing/2014/main" xmlns="" id="{F3DD16CE-AB9A-479C-B6BB-5BD9E327F947}"/>
                  </a:ext>
                </a:extLst>
              </p:cNvPr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5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5" name="Shape 80">
                <a:extLst>
                  <a:ext uri="{FF2B5EF4-FFF2-40B4-BE49-F238E27FC236}">
                    <a16:creationId xmlns:a16="http://schemas.microsoft.com/office/drawing/2014/main" xmlns="" id="{A839FEA2-A685-4F19-8B20-8C24E04529A9}"/>
                  </a:ext>
                </a:extLst>
              </p:cNvPr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26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6" name="Shape 81">
                <a:extLst>
                  <a:ext uri="{FF2B5EF4-FFF2-40B4-BE49-F238E27FC236}">
                    <a16:creationId xmlns:a16="http://schemas.microsoft.com/office/drawing/2014/main" xmlns="" id="{904621B4-9859-4379-9008-E2F41CC44694}"/>
                  </a:ext>
                </a:extLst>
              </p:cNvPr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7" name="Shape 82">
                <a:extLst>
                  <a:ext uri="{FF2B5EF4-FFF2-40B4-BE49-F238E27FC236}">
                    <a16:creationId xmlns:a16="http://schemas.microsoft.com/office/drawing/2014/main" xmlns="" id="{B5D086CF-F837-4E49-A367-97053D1D5E6E}"/>
                  </a:ext>
                </a:extLst>
              </p:cNvPr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7376" h="12695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8" name="Shape 83">
                <a:extLst>
                  <a:ext uri="{FF2B5EF4-FFF2-40B4-BE49-F238E27FC236}">
                    <a16:creationId xmlns:a16="http://schemas.microsoft.com/office/drawing/2014/main" xmlns="" id="{BD353FBB-A8D7-4BA9-9438-1426569761C2}"/>
                  </a:ext>
                </a:extLst>
              </p:cNvPr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0" t="0" r="0" b="0"/>
                <a:pathLst>
                  <a:path w="38710" h="125695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9" name="Shape 474">
                <a:extLst>
                  <a:ext uri="{FF2B5EF4-FFF2-40B4-BE49-F238E27FC236}">
                    <a16:creationId xmlns:a16="http://schemas.microsoft.com/office/drawing/2014/main" xmlns="" id="{E884BF3D-8740-4B03-9D11-552C8D34E8B0}"/>
                  </a:ext>
                </a:extLst>
              </p:cNvPr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12695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0" name="Shape 85">
                <a:extLst>
                  <a:ext uri="{FF2B5EF4-FFF2-40B4-BE49-F238E27FC236}">
                    <a16:creationId xmlns:a16="http://schemas.microsoft.com/office/drawing/2014/main" xmlns="" id="{2D4A0B67-2D74-463E-B066-4F9566755246}"/>
                  </a:ext>
                </a:extLst>
              </p:cNvPr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0" t="0" r="0" b="0"/>
                <a:pathLst>
                  <a:path w="93421" h="12888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1" name="Shape 86">
                <a:extLst>
                  <a:ext uri="{FF2B5EF4-FFF2-40B4-BE49-F238E27FC236}">
                    <a16:creationId xmlns:a16="http://schemas.microsoft.com/office/drawing/2014/main" xmlns="" id="{3218BC84-C6E8-44F7-A9F3-5B5087A58861}"/>
                  </a:ext>
                </a:extLst>
              </p:cNvPr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104775" h="126949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2" name="Shape 87">
                <a:extLst>
                  <a:ext uri="{FF2B5EF4-FFF2-40B4-BE49-F238E27FC236}">
                    <a16:creationId xmlns:a16="http://schemas.microsoft.com/office/drawing/2014/main" xmlns="" id="{EF55CB10-9136-492C-B8EB-0F85DA14FFD6}"/>
                  </a:ext>
                </a:extLst>
              </p:cNvPr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03" h="32559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3" name="Shape 88">
                <a:extLst>
                  <a:ext uri="{FF2B5EF4-FFF2-40B4-BE49-F238E27FC236}">
                    <a16:creationId xmlns:a16="http://schemas.microsoft.com/office/drawing/2014/main" xmlns="" id="{0FB541EC-B4DE-49CF-9103-997B358306A1}"/>
                  </a:ext>
                </a:extLst>
              </p:cNvPr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16" h="32559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4" name="Shape 89">
                <a:extLst>
                  <a:ext uri="{FF2B5EF4-FFF2-40B4-BE49-F238E27FC236}">
                    <a16:creationId xmlns:a16="http://schemas.microsoft.com/office/drawing/2014/main" xmlns="" id="{0996C007-C799-49FE-934F-D5D4C1B8DF10}"/>
                  </a:ext>
                </a:extLst>
              </p:cNvPr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0" t="0" r="0" b="0"/>
                <a:pathLst>
                  <a:path w="101676" h="307645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5" name="Shape 90">
                <a:extLst>
                  <a:ext uri="{FF2B5EF4-FFF2-40B4-BE49-F238E27FC236}">
                    <a16:creationId xmlns:a16="http://schemas.microsoft.com/office/drawing/2014/main" xmlns="" id="{412A6E50-AEA4-4517-8977-38235C22FDC0}"/>
                  </a:ext>
                </a:extLst>
              </p:cNvPr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0" t="0" r="0" b="0"/>
                <a:pathLst>
                  <a:path w="135420" h="272173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6" name="Shape 91">
                <a:extLst>
                  <a:ext uri="{FF2B5EF4-FFF2-40B4-BE49-F238E27FC236}">
                    <a16:creationId xmlns:a16="http://schemas.microsoft.com/office/drawing/2014/main" xmlns="" id="{B8663882-6CF6-4291-B20C-88D49A60738C}"/>
                  </a:ext>
                </a:extLst>
              </p:cNvPr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0" t="0" r="0" b="0"/>
                <a:pathLst>
                  <a:path w="213284" h="277787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7" name="Shape 92">
                <a:extLst>
                  <a:ext uri="{FF2B5EF4-FFF2-40B4-BE49-F238E27FC236}">
                    <a16:creationId xmlns:a16="http://schemas.microsoft.com/office/drawing/2014/main" xmlns="" id="{0E07ACDB-A5C5-40FD-86EA-B9D550335507}"/>
                  </a:ext>
                </a:extLst>
              </p:cNvPr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0" t="0" r="0" b="0"/>
                <a:pathLst>
                  <a:path w="219482" h="271056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8" name="Shape 93">
                <a:extLst>
                  <a:ext uri="{FF2B5EF4-FFF2-40B4-BE49-F238E27FC236}">
                    <a16:creationId xmlns:a16="http://schemas.microsoft.com/office/drawing/2014/main" xmlns="" id="{110DB2D5-4107-471F-94F9-BAB2E3A7EB18}"/>
                  </a:ext>
                </a:extLst>
              </p:cNvPr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0" t="0" r="0" b="0"/>
                <a:pathLst>
                  <a:path w="110592" h="276011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9" name="Shape 94">
                <a:extLst>
                  <a:ext uri="{FF2B5EF4-FFF2-40B4-BE49-F238E27FC236}">
                    <a16:creationId xmlns:a16="http://schemas.microsoft.com/office/drawing/2014/main" xmlns="" id="{D5D0511E-5BEE-403C-8651-82BFC87F6513}"/>
                  </a:ext>
                </a:extLst>
              </p:cNvPr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0" t="0" r="0" b="0"/>
                <a:pathLst>
                  <a:path w="103835" h="60592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0" name="Shape 95">
                <a:extLst>
                  <a:ext uri="{FF2B5EF4-FFF2-40B4-BE49-F238E27FC236}">
                    <a16:creationId xmlns:a16="http://schemas.microsoft.com/office/drawing/2014/main" xmlns="" id="{33AF76E3-A065-4A14-9B24-009F4ED94A66}"/>
                  </a:ext>
                </a:extLst>
              </p:cNvPr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0" t="0" r="0" b="0"/>
                <a:pathLst>
                  <a:path w="111697" h="149822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xmlns="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xmlns="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xmlns="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xmlns="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xmlns="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xmlns="" id="{4AC1B32B-0FC3-4B70-B248-6C0FC40289EE}"/>
                  </a:ext>
                </a:extLst>
              </p:cNvPr>
              <p:cNvSpPr/>
              <p:nvPr/>
            </p:nvSpPr>
            <p:spPr>
              <a:xfrm>
                <a:off x="1" y="8170852"/>
                <a:ext cx="7143494" cy="908196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The</a:t>
                </a: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Added</a:t>
                </a: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Value</a:t>
                </a: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of </a:t>
                </a: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Learning</a:t>
                </a: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Platforms</a:t>
                </a:r>
                <a:endParaRPr lang="es-ES" dirty="0">
                  <a:solidFill>
                    <a:srgbClr val="504E47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100" dirty="0" err="1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By</a:t>
                </a:r>
                <a:r>
                  <a:rPr lang="es-ES" sz="11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 Nynke Kruiderink, </a:t>
                </a:r>
                <a:r>
                  <a:rPr lang="es-ES" sz="1100" dirty="0" err="1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University</a:t>
                </a:r>
                <a:r>
                  <a:rPr lang="es-ES" sz="11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of </a:t>
                </a:r>
                <a:r>
                  <a:rPr lang="es-ES" sz="1100" dirty="0" err="1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Amsterdam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xmlns="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xmlns="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xmlns="" id="{3D3C774B-0601-4DAB-ACD5-F37C10619BF5}"/>
                  </a:ext>
                </a:extLst>
              </p:cNvPr>
              <p:cNvSpPr/>
              <p:nvPr/>
            </p:nvSpPr>
            <p:spPr>
              <a:xfrm>
                <a:off x="3117241" y="1714414"/>
                <a:ext cx="4328446" cy="32199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5124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480AE7C-ECB8-EF43-AA30-83E57E0D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Issue #2)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41F9BE5E-DC65-444E-9E0D-F35F29B1D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 more </a:t>
            </a:r>
            <a:r>
              <a:rPr lang="nl-NL" dirty="0" err="1"/>
              <a:t>heterogenous</a:t>
            </a:r>
            <a:r>
              <a:rPr lang="nl-NL" dirty="0"/>
              <a:t> </a:t>
            </a:r>
            <a:r>
              <a:rPr lang="nl-NL" dirty="0" err="1"/>
              <a:t>group</a:t>
            </a:r>
            <a:r>
              <a:rPr lang="nl-NL" dirty="0"/>
              <a:t> of </a:t>
            </a:r>
            <a:r>
              <a:rPr lang="nl-NL" dirty="0" err="1"/>
              <a:t>students</a:t>
            </a:r>
            <a:r>
              <a:rPr lang="nl-NL" dirty="0"/>
              <a:t> is more </a:t>
            </a:r>
            <a:r>
              <a:rPr lang="nl-NL" dirty="0" err="1"/>
              <a:t>difficult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facilitate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teach</a:t>
            </a:r>
            <a:r>
              <a:rPr lang="nl-NL" dirty="0"/>
              <a:t>. More </a:t>
            </a:r>
            <a:r>
              <a:rPr lang="nl-NL" dirty="0" err="1"/>
              <a:t>difficult</a:t>
            </a:r>
            <a:r>
              <a:rPr lang="nl-NL" dirty="0"/>
              <a:t> means: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Extra </a:t>
            </a:r>
            <a:r>
              <a:rPr lang="nl-NL" dirty="0" err="1"/>
              <a:t>costs</a:t>
            </a:r>
            <a:endParaRPr lang="nl-NL" dirty="0"/>
          </a:p>
          <a:p>
            <a:r>
              <a:rPr lang="nl-NL" dirty="0" err="1"/>
              <a:t>Looking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new </a:t>
            </a:r>
            <a:r>
              <a:rPr lang="nl-NL" dirty="0" err="1"/>
              <a:t>solutions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846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ECB1D20-762B-954D-8D0F-C95519830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hlinkClick r:id="rId3"/>
            <a:extLst>
              <a:ext uri="{FF2B5EF4-FFF2-40B4-BE49-F238E27FC236}">
                <a16:creationId xmlns:a16="http://schemas.microsoft.com/office/drawing/2014/main" xmlns="" id="{BFCE6DDB-B200-F345-9BE2-F1BAC7227F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311965" y="0"/>
            <a:ext cx="9568070" cy="6894287"/>
          </a:xfrm>
        </p:spPr>
      </p:pic>
    </p:spTree>
    <p:extLst>
      <p:ext uri="{BB962C8B-B14F-4D97-AF65-F5344CB8AC3E}">
        <p14:creationId xmlns:p14="http://schemas.microsoft.com/office/powerpoint/2010/main" val="3466961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52C2077-A9F9-8D4D-9B1E-E27341D9D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E74FEE30-13B5-3A48-99C0-F89588996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xmlns="" id="{4C9C0DB6-8D02-8242-B849-B8060C3DB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844" y="229518"/>
            <a:ext cx="5414815" cy="662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61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5EE4889-9C75-C14B-BCA5-65BCB98C7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NLs</a:t>
            </a:r>
            <a:r>
              <a:rPr lang="nl-NL" dirty="0"/>
              <a:t> </a:t>
            </a:r>
            <a:r>
              <a:rPr lang="nl-NL" dirty="0" err="1"/>
              <a:t>Government</a:t>
            </a:r>
            <a:r>
              <a:rPr lang="nl-NL" dirty="0"/>
              <a:t> € </a:t>
            </a:r>
            <a:r>
              <a:rPr lang="nl-NL" dirty="0" err="1"/>
              <a:t>contribution</a:t>
            </a:r>
            <a:r>
              <a:rPr lang="nl-NL" dirty="0"/>
              <a:t> per student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0684B067-631B-8E43-B97D-D7D1CA9C3C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05205" y="1393824"/>
            <a:ext cx="6381590" cy="5049931"/>
          </a:xfrm>
        </p:spPr>
      </p:pic>
    </p:spTree>
    <p:extLst>
      <p:ext uri="{BB962C8B-B14F-4D97-AF65-F5344CB8AC3E}">
        <p14:creationId xmlns:p14="http://schemas.microsoft.com/office/powerpoint/2010/main" val="3585454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F4760E6-7E51-4046-BBFA-260B99156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Issue #3)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F6380672-31D0-6242-BFDD-4ADFC1425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/>
              <a:t>Rising</a:t>
            </a:r>
            <a:r>
              <a:rPr lang="nl-NL" dirty="0"/>
              <a:t> </a:t>
            </a:r>
            <a:r>
              <a:rPr lang="nl-NL" dirty="0" err="1"/>
              <a:t>numbers</a:t>
            </a:r>
            <a:r>
              <a:rPr lang="nl-NL" dirty="0"/>
              <a:t> of </a:t>
            </a:r>
            <a:r>
              <a:rPr lang="nl-NL" dirty="0" err="1"/>
              <a:t>students</a:t>
            </a:r>
            <a:r>
              <a:rPr lang="nl-NL" dirty="0"/>
              <a:t>, </a:t>
            </a:r>
            <a:r>
              <a:rPr lang="nl-NL" dirty="0" err="1"/>
              <a:t>less</a:t>
            </a:r>
            <a:r>
              <a:rPr lang="nl-NL" dirty="0"/>
              <a:t> money </a:t>
            </a:r>
            <a:r>
              <a:rPr lang="nl-NL" dirty="0" err="1"/>
              <a:t>available</a:t>
            </a:r>
            <a:r>
              <a:rPr lang="nl-NL" dirty="0"/>
              <a:t> per student</a:t>
            </a:r>
          </a:p>
          <a:p>
            <a:pPr marL="0" indent="0">
              <a:buNone/>
            </a:pPr>
            <a:r>
              <a:rPr lang="nl-NL" dirty="0"/>
              <a:t> = </a:t>
            </a:r>
          </a:p>
          <a:p>
            <a:pPr marL="0" indent="0">
              <a:buNone/>
            </a:pPr>
            <a:r>
              <a:rPr lang="nl-NL" dirty="0"/>
              <a:t>We have </a:t>
            </a:r>
            <a:r>
              <a:rPr lang="nl-NL" dirty="0" err="1"/>
              <a:t>to</a:t>
            </a:r>
            <a:r>
              <a:rPr lang="nl-NL" dirty="0"/>
              <a:t> do more,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less</a:t>
            </a:r>
            <a:r>
              <a:rPr lang="nl-NL" dirty="0"/>
              <a:t>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Can</a:t>
            </a:r>
            <a:r>
              <a:rPr lang="nl-NL" dirty="0"/>
              <a:t> a LMS help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07176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50C39FD-A501-534E-BF9F-1740DEC19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LMSes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overview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DCDF0FE6-6B4F-7447-B329-A40562C46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793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75DDA91-60DA-3342-803B-4190A1393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DDF5154B-3F47-3C42-84D1-4E640EB8BA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62707" y="0"/>
            <a:ext cx="8666586" cy="7222156"/>
          </a:xfrm>
        </p:spPr>
      </p:pic>
    </p:spTree>
    <p:extLst>
      <p:ext uri="{BB962C8B-B14F-4D97-AF65-F5344CB8AC3E}">
        <p14:creationId xmlns:p14="http://schemas.microsoft.com/office/powerpoint/2010/main" val="2026739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2D2426B-375B-AE4C-BFCF-AADB0D15C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20928B1F-5F81-6D4A-B722-F5DCCE9538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4497" y="0"/>
            <a:ext cx="7003006" cy="6858000"/>
          </a:xfrm>
        </p:spPr>
      </p:pic>
    </p:spTree>
    <p:extLst>
      <p:ext uri="{BB962C8B-B14F-4D97-AF65-F5344CB8AC3E}">
        <p14:creationId xmlns:p14="http://schemas.microsoft.com/office/powerpoint/2010/main" val="1121943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C1F4DA2-D46A-3A48-8D18-9AAA52B2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8396E196-AB86-4C44-B840-8BAB3A312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65860" y="-61491"/>
            <a:ext cx="7924800" cy="7398378"/>
          </a:xfrm>
        </p:spPr>
      </p:pic>
    </p:spTree>
    <p:extLst>
      <p:ext uri="{BB962C8B-B14F-4D97-AF65-F5344CB8AC3E}">
        <p14:creationId xmlns:p14="http://schemas.microsoft.com/office/powerpoint/2010/main" val="3312847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3DCA3E4-7E6A-5942-AF31-E188CE45B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54A3FFC0-7597-564C-B7A4-53ED68CD48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846" y="0"/>
            <a:ext cx="11648307" cy="7118410"/>
          </a:xfrm>
        </p:spPr>
      </p:pic>
    </p:spTree>
    <p:extLst>
      <p:ext uri="{BB962C8B-B14F-4D97-AF65-F5344CB8AC3E}">
        <p14:creationId xmlns:p14="http://schemas.microsoft.com/office/powerpoint/2010/main" val="2755031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0546B4F-119C-6548-B9E4-F74F0F7BE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0CECF0AA-0329-7646-AAC1-BCA789999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/>
              <a:t>Who</a:t>
            </a:r>
            <a:r>
              <a:rPr lang="nl-NL" dirty="0"/>
              <a:t> </a:t>
            </a:r>
            <a:r>
              <a:rPr lang="nl-NL" dirty="0" err="1"/>
              <a:t>am</a:t>
            </a:r>
            <a:r>
              <a:rPr lang="nl-NL" dirty="0"/>
              <a:t> I</a:t>
            </a:r>
          </a:p>
          <a:p>
            <a:pPr marL="457200" lvl="1" indent="0">
              <a:buNone/>
            </a:pPr>
            <a:r>
              <a:rPr lang="nl-NL" dirty="0"/>
              <a:t>Projectleader </a:t>
            </a:r>
            <a:r>
              <a:rPr lang="nl-NL" dirty="0" err="1"/>
              <a:t>Implementation</a:t>
            </a:r>
            <a:r>
              <a:rPr lang="nl-NL" dirty="0"/>
              <a:t> Canvas &amp; Teaching </a:t>
            </a:r>
            <a:r>
              <a:rPr lang="nl-NL" dirty="0" err="1"/>
              <a:t>and</a:t>
            </a:r>
            <a:r>
              <a:rPr lang="nl-NL" dirty="0"/>
              <a:t> Learning </a:t>
            </a:r>
            <a:r>
              <a:rPr lang="nl-NL" dirty="0" err="1"/>
              <a:t>Coordinator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faculty</a:t>
            </a:r>
            <a:r>
              <a:rPr lang="nl-NL" dirty="0"/>
              <a:t> of </a:t>
            </a:r>
            <a:r>
              <a:rPr lang="nl-NL" dirty="0" err="1"/>
              <a:t>Social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Behavioural</a:t>
            </a:r>
            <a:r>
              <a:rPr lang="nl-NL" dirty="0"/>
              <a:t> Sciences</a:t>
            </a:r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Purpose</a:t>
            </a:r>
            <a:r>
              <a:rPr lang="nl-NL" dirty="0"/>
              <a:t> of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endParaRPr lang="nl-NL" dirty="0"/>
          </a:p>
          <a:p>
            <a:pPr marL="457200" lvl="1" indent="0">
              <a:buNone/>
            </a:pPr>
            <a:r>
              <a:rPr lang="nl-NL" dirty="0" err="1"/>
              <a:t>Reflection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context</a:t>
            </a:r>
          </a:p>
        </p:txBody>
      </p:sp>
    </p:spTree>
    <p:extLst>
      <p:ext uri="{BB962C8B-B14F-4D97-AF65-F5344CB8AC3E}">
        <p14:creationId xmlns:p14="http://schemas.microsoft.com/office/powerpoint/2010/main" val="1803750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47154B0-617A-754E-B8C3-91A297575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xmlns="" id="{9DE6546E-A693-184E-B534-341F1DE0D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83632" y="0"/>
            <a:ext cx="7745547" cy="36061056"/>
          </a:xfrm>
        </p:spPr>
      </p:pic>
    </p:spTree>
    <p:extLst>
      <p:ext uri="{BB962C8B-B14F-4D97-AF65-F5344CB8AC3E}">
        <p14:creationId xmlns:p14="http://schemas.microsoft.com/office/powerpoint/2010/main" val="7122984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23EA01F-3D69-0549-A99F-F937915C9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LMS Global Market </a:t>
            </a:r>
            <a:r>
              <a:rPr lang="nl-NL" dirty="0" err="1"/>
              <a:t>Revenue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46EDF2B5-5DE8-904A-92EB-89A471494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/>
              <a:t>Predicted</a:t>
            </a:r>
            <a:r>
              <a:rPr lang="nl-NL" dirty="0"/>
              <a:t> 16B$ in 2021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40% of film </a:t>
            </a:r>
            <a:r>
              <a:rPr lang="nl-NL" dirty="0" err="1"/>
              <a:t>industry</a:t>
            </a:r>
            <a:r>
              <a:rPr lang="nl-NL" dirty="0"/>
              <a:t> </a:t>
            </a:r>
            <a:r>
              <a:rPr lang="nl-NL" dirty="0" err="1"/>
              <a:t>worth</a:t>
            </a:r>
            <a:endParaRPr lang="nl-NL" dirty="0"/>
          </a:p>
          <a:p>
            <a:r>
              <a:rPr lang="nl-NL" dirty="0"/>
              <a:t>10% of </a:t>
            </a:r>
            <a:r>
              <a:rPr lang="nl-NL" dirty="0" err="1"/>
              <a:t>global</a:t>
            </a:r>
            <a:r>
              <a:rPr lang="nl-NL" dirty="0"/>
              <a:t> TV </a:t>
            </a:r>
            <a:r>
              <a:rPr lang="nl-NL" dirty="0" err="1"/>
              <a:t>industry</a:t>
            </a:r>
            <a:endParaRPr lang="nl-NL" dirty="0"/>
          </a:p>
          <a:p>
            <a:r>
              <a:rPr lang="nl-NL" dirty="0"/>
              <a:t>13% of </a:t>
            </a:r>
            <a:r>
              <a:rPr lang="nl-NL" dirty="0" err="1"/>
              <a:t>global</a:t>
            </a:r>
            <a:r>
              <a:rPr lang="nl-NL" dirty="0"/>
              <a:t> </a:t>
            </a:r>
            <a:r>
              <a:rPr lang="nl-NL" dirty="0" err="1"/>
              <a:t>gaming</a:t>
            </a:r>
            <a:r>
              <a:rPr lang="nl-NL" dirty="0"/>
              <a:t> </a:t>
            </a:r>
            <a:r>
              <a:rPr lang="nl-NL" dirty="0" err="1"/>
              <a:t>industry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xmlns="" id="{78E06482-32B9-0C4B-B9D1-54DA70204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026" y="1495841"/>
            <a:ext cx="6240904" cy="347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78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A282BD6-2E54-8941-B42E-354516BCB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B85CB0F6-787A-DB47-AF2A-EFDAEBF60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5">
            <a:extLst>
              <a:ext uri="{FF2B5EF4-FFF2-40B4-BE49-F238E27FC236}">
                <a16:creationId xmlns:a16="http://schemas.microsoft.com/office/drawing/2014/main" xmlns="" id="{6F65107C-D6DC-2345-91FA-FD3A06188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278" y="-5027106"/>
            <a:ext cx="5629722" cy="26210375"/>
          </a:xfrm>
          <a:prstGeom prst="rect">
            <a:avLst/>
          </a:prstGeom>
        </p:spPr>
      </p:pic>
      <p:pic>
        <p:nvPicPr>
          <p:cNvPr id="5" name="Tijdelijke aanduiding voor inhoud 5">
            <a:extLst>
              <a:ext uri="{FF2B5EF4-FFF2-40B4-BE49-F238E27FC236}">
                <a16:creationId xmlns:a16="http://schemas.microsoft.com/office/drawing/2014/main" xmlns="" id="{D15E559E-7E29-4D4C-AB1C-BF3A678D0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-16592559"/>
            <a:ext cx="5629722" cy="2621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972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A60F411-7A47-9649-8E5A-72843DB0E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C2FF47F2-E8C3-D041-8F60-457FB7E3F9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78449" y="0"/>
            <a:ext cx="9695952" cy="6867966"/>
          </a:xfrm>
        </p:spPr>
      </p:pic>
    </p:spTree>
    <p:extLst>
      <p:ext uri="{BB962C8B-B14F-4D97-AF65-F5344CB8AC3E}">
        <p14:creationId xmlns:p14="http://schemas.microsoft.com/office/powerpoint/2010/main" val="27766260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8C02F01-00B1-1240-9713-AF9E04772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67" y="-7407"/>
            <a:ext cx="11599333" cy="1325563"/>
          </a:xfrm>
        </p:spPr>
        <p:txBody>
          <a:bodyPr>
            <a:normAutofit/>
          </a:bodyPr>
          <a:lstStyle/>
          <a:p>
            <a:r>
              <a:rPr lang="nl-NL" sz="4000" dirty="0"/>
              <a:t>Gartner research: Top 10 Tech &amp; Business trends in HE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9EEBEA55-1210-F040-9F7E-83106415C3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5576" y="1168400"/>
            <a:ext cx="9191134" cy="5689600"/>
          </a:xfrm>
        </p:spPr>
      </p:pic>
    </p:spTree>
    <p:extLst>
      <p:ext uri="{BB962C8B-B14F-4D97-AF65-F5344CB8AC3E}">
        <p14:creationId xmlns:p14="http://schemas.microsoft.com/office/powerpoint/2010/main" val="3650820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B69ADCF-8A7E-9444-B85F-21493B4C9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Issue #4) Data &amp; Learning Analytics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A35974D2-1DA8-FE4D-9B95-E6D47B3DF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Individual</a:t>
            </a:r>
            <a:r>
              <a:rPr lang="nl-NL" dirty="0"/>
              <a:t> &amp; </a:t>
            </a:r>
            <a:r>
              <a:rPr lang="nl-NL" dirty="0" err="1"/>
              <a:t>adaptive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 </a:t>
            </a:r>
            <a:r>
              <a:rPr lang="nl-NL" dirty="0" err="1"/>
              <a:t>paths</a:t>
            </a:r>
            <a:endParaRPr lang="nl-NL" dirty="0"/>
          </a:p>
          <a:p>
            <a:r>
              <a:rPr lang="nl-NL" dirty="0" err="1"/>
              <a:t>Deficiencies</a:t>
            </a:r>
            <a:endParaRPr lang="nl-NL" dirty="0"/>
          </a:p>
          <a:p>
            <a:r>
              <a:rPr lang="nl-NL" dirty="0"/>
              <a:t>Talent development</a:t>
            </a:r>
          </a:p>
          <a:p>
            <a:r>
              <a:rPr lang="nl-NL" dirty="0" err="1"/>
              <a:t>Higher</a:t>
            </a:r>
            <a:r>
              <a:rPr lang="nl-NL" dirty="0"/>
              <a:t> return of investment</a:t>
            </a:r>
          </a:p>
        </p:txBody>
      </p:sp>
    </p:spTree>
    <p:extLst>
      <p:ext uri="{BB962C8B-B14F-4D97-AF65-F5344CB8AC3E}">
        <p14:creationId xmlns:p14="http://schemas.microsoft.com/office/powerpoint/2010/main" val="2322053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BBFA206-4573-E34A-8308-CEA0C2892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Revisiting</a:t>
            </a:r>
            <a:r>
              <a:rPr lang="nl-NL" dirty="0"/>
              <a:t> Issues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F85FD8BF-FA29-D746-837D-B663EF268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err="1"/>
              <a:t>Increased</a:t>
            </a:r>
            <a:r>
              <a:rPr lang="nl-NL" dirty="0"/>
              <a:t> student </a:t>
            </a:r>
            <a:r>
              <a:rPr lang="nl-NL" dirty="0" err="1"/>
              <a:t>diversity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Extra </a:t>
            </a:r>
            <a:r>
              <a:rPr lang="nl-NL" dirty="0" err="1"/>
              <a:t>costs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facilitate</a:t>
            </a:r>
            <a:r>
              <a:rPr lang="nl-NL" dirty="0"/>
              <a:t> </a:t>
            </a:r>
            <a:r>
              <a:rPr lang="nl-NL" dirty="0" err="1"/>
              <a:t>diversification</a:t>
            </a:r>
            <a:r>
              <a:rPr lang="nl-NL" dirty="0"/>
              <a:t>, </a:t>
            </a:r>
            <a:r>
              <a:rPr lang="nl-NL" dirty="0" err="1"/>
              <a:t>shrinking</a:t>
            </a:r>
            <a:r>
              <a:rPr lang="nl-NL" dirty="0"/>
              <a:t> budgets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LMSes</a:t>
            </a:r>
            <a:r>
              <a:rPr lang="nl-NL" dirty="0"/>
              <a:t> </a:t>
            </a:r>
            <a:r>
              <a:rPr lang="nl-NL" dirty="0" err="1"/>
              <a:t>offering</a:t>
            </a:r>
            <a:r>
              <a:rPr lang="nl-NL" dirty="0"/>
              <a:t> </a:t>
            </a:r>
            <a:r>
              <a:rPr lang="nl-NL" dirty="0" err="1"/>
              <a:t>solutions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Learning Analytics &amp; Data </a:t>
            </a:r>
            <a:r>
              <a:rPr lang="nl-NL" dirty="0" err="1"/>
              <a:t>offering</a:t>
            </a:r>
            <a:r>
              <a:rPr lang="nl-NL" dirty="0"/>
              <a:t> </a:t>
            </a:r>
            <a:r>
              <a:rPr lang="nl-NL" dirty="0" err="1"/>
              <a:t>solutions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dirty="0"/>
              <a:t>Dilemma </a:t>
            </a:r>
            <a:r>
              <a:rPr lang="nl-NL" dirty="0" err="1"/>
              <a:t>if</a:t>
            </a:r>
            <a:r>
              <a:rPr lang="nl-NL" dirty="0"/>
              <a:t> HE is </a:t>
            </a:r>
            <a:r>
              <a:rPr lang="nl-NL" dirty="0" err="1"/>
              <a:t>not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lead </a:t>
            </a:r>
            <a:r>
              <a:rPr lang="nl-NL" dirty="0" err="1"/>
              <a:t>regarding</a:t>
            </a:r>
            <a:r>
              <a:rPr lang="nl-NL" dirty="0"/>
              <a:t> </a:t>
            </a:r>
            <a:r>
              <a:rPr lang="nl-NL" dirty="0" err="1"/>
              <a:t>hidden</a:t>
            </a:r>
            <a:r>
              <a:rPr lang="nl-NL" dirty="0"/>
              <a:t> </a:t>
            </a:r>
            <a:r>
              <a:rPr lang="nl-NL" dirty="0" err="1"/>
              <a:t>norms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values</a:t>
            </a:r>
            <a:r>
              <a:rPr lang="nl-NL" dirty="0"/>
              <a:t> in Platforms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7400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3505C9E-F6F5-704A-BDE9-D9AD12977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Platforms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D12D3548-4FC0-2842-857D-1880E75AD7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05588" y="365125"/>
            <a:ext cx="2879794" cy="4351338"/>
          </a:xfr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xmlns="" id="{79D0AC94-BAE4-5C44-8DFB-4C85643998DC}"/>
              </a:ext>
            </a:extLst>
          </p:cNvPr>
          <p:cNvSpPr txBox="1"/>
          <p:nvPr/>
        </p:nvSpPr>
        <p:spPr>
          <a:xfrm>
            <a:off x="838200" y="2034073"/>
            <a:ext cx="76713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err="1"/>
              <a:t>being</a:t>
            </a:r>
            <a:r>
              <a:rPr lang="nl-NL" sz="3200" dirty="0"/>
              <a:t> built in </a:t>
            </a:r>
            <a:r>
              <a:rPr lang="nl-NL" sz="3200" dirty="0" err="1"/>
              <a:t>Silicon</a:t>
            </a:r>
            <a:r>
              <a:rPr lang="nl-NL" sz="3200" dirty="0"/>
              <a:t> </a:t>
            </a:r>
            <a:r>
              <a:rPr lang="nl-NL" sz="3200" dirty="0" err="1"/>
              <a:t>valley</a:t>
            </a:r>
            <a:endParaRPr lang="nl-NL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err="1"/>
              <a:t>containing</a:t>
            </a:r>
            <a:r>
              <a:rPr lang="nl-NL" sz="3200" dirty="0"/>
              <a:t> non-</a:t>
            </a:r>
            <a:r>
              <a:rPr lang="nl-NL" sz="3200" dirty="0" err="1"/>
              <a:t>european</a:t>
            </a:r>
            <a:r>
              <a:rPr lang="nl-NL" sz="3200" dirty="0"/>
              <a:t> </a:t>
            </a:r>
            <a:r>
              <a:rPr lang="nl-NL" sz="3200" dirty="0" err="1"/>
              <a:t>morals</a:t>
            </a:r>
            <a:r>
              <a:rPr lang="nl-NL" sz="3200" dirty="0"/>
              <a:t> </a:t>
            </a:r>
            <a:r>
              <a:rPr lang="nl-NL" sz="3200" dirty="0" err="1"/>
              <a:t>and</a:t>
            </a:r>
            <a:r>
              <a:rPr lang="nl-NL" sz="3200" dirty="0"/>
              <a:t> </a:t>
            </a:r>
            <a:r>
              <a:rPr lang="nl-NL" sz="3200" dirty="0" err="1"/>
              <a:t>values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9866001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A86A08A-F30B-2844-82DC-A97965E41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Instructure</a:t>
            </a:r>
            <a:r>
              <a:rPr lang="nl-NL" dirty="0"/>
              <a:t> (Canvas)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DC4694A3-4BA6-4D42-8D0C-263F936206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690688"/>
            <a:ext cx="6803557" cy="3272597"/>
          </a:xfr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xmlns="" id="{36422663-A4A0-E34C-9A59-E188B33BB8BE}"/>
              </a:ext>
            </a:extLst>
          </p:cNvPr>
          <p:cNvSpPr txBox="1"/>
          <p:nvPr/>
        </p:nvSpPr>
        <p:spPr>
          <a:xfrm>
            <a:off x="8388626" y="2425148"/>
            <a:ext cx="26835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“We have </a:t>
            </a:r>
            <a:r>
              <a:rPr lang="nl-NL" dirty="0" err="1"/>
              <a:t>the</a:t>
            </a:r>
            <a:r>
              <a:rPr lang="nl-NL" dirty="0"/>
              <a:t> most </a:t>
            </a:r>
            <a:r>
              <a:rPr lang="nl-NL" dirty="0" err="1"/>
              <a:t>comprehensive</a:t>
            </a:r>
            <a:r>
              <a:rPr lang="nl-NL" dirty="0"/>
              <a:t> database on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educational</a:t>
            </a:r>
            <a:r>
              <a:rPr lang="nl-NL" dirty="0"/>
              <a:t> </a:t>
            </a:r>
            <a:r>
              <a:rPr lang="nl-NL" dirty="0" err="1"/>
              <a:t>experience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globe. </a:t>
            </a:r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given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information </a:t>
            </a:r>
            <a:r>
              <a:rPr lang="nl-NL" dirty="0" err="1"/>
              <a:t>that</a:t>
            </a:r>
            <a:r>
              <a:rPr lang="nl-NL" dirty="0"/>
              <a:t> we have, no </a:t>
            </a:r>
            <a:r>
              <a:rPr lang="nl-NL" dirty="0" err="1"/>
              <a:t>one</a:t>
            </a:r>
            <a:r>
              <a:rPr lang="nl-NL" dirty="0"/>
              <a:t> </a:t>
            </a:r>
            <a:r>
              <a:rPr lang="nl-NL" dirty="0" err="1"/>
              <a:t>else</a:t>
            </a:r>
            <a:r>
              <a:rPr lang="nl-NL" dirty="0"/>
              <a:t> has </a:t>
            </a:r>
            <a:r>
              <a:rPr lang="nl-NL" dirty="0" err="1"/>
              <a:t>those</a:t>
            </a:r>
            <a:r>
              <a:rPr lang="nl-NL" dirty="0"/>
              <a:t> data assets at </a:t>
            </a:r>
            <a:r>
              <a:rPr lang="nl-NL" dirty="0" err="1"/>
              <a:t>their</a:t>
            </a:r>
            <a:r>
              <a:rPr lang="nl-NL" dirty="0"/>
              <a:t> </a:t>
            </a:r>
            <a:r>
              <a:rPr lang="nl-NL" dirty="0" err="1"/>
              <a:t>fingertips</a:t>
            </a:r>
            <a:r>
              <a:rPr lang="nl-NL" dirty="0"/>
              <a:t> </a:t>
            </a:r>
            <a:r>
              <a:rPr lang="nl-NL" b="1" dirty="0" err="1"/>
              <a:t>to</a:t>
            </a:r>
            <a:r>
              <a:rPr lang="nl-NL" b="1" dirty="0"/>
              <a:t> </a:t>
            </a:r>
            <a:r>
              <a:rPr lang="nl-NL" b="1" dirty="0" err="1"/>
              <a:t>be</a:t>
            </a:r>
            <a:r>
              <a:rPr lang="nl-NL" b="1" dirty="0"/>
              <a:t> </a:t>
            </a:r>
            <a:r>
              <a:rPr lang="nl-NL" b="1" dirty="0" err="1"/>
              <a:t>able</a:t>
            </a:r>
            <a:r>
              <a:rPr lang="nl-NL" b="1" dirty="0"/>
              <a:t> </a:t>
            </a:r>
            <a:r>
              <a:rPr lang="nl-NL" b="1" dirty="0" err="1"/>
              <a:t>to</a:t>
            </a:r>
            <a:r>
              <a:rPr lang="nl-NL" b="1" dirty="0"/>
              <a:t> </a:t>
            </a:r>
            <a:r>
              <a:rPr lang="nl-NL" b="1" dirty="0" err="1"/>
              <a:t>develop</a:t>
            </a:r>
            <a:r>
              <a:rPr lang="nl-NL" b="1" dirty="0"/>
              <a:t> </a:t>
            </a:r>
            <a:r>
              <a:rPr lang="nl-NL" b="1" dirty="0" err="1"/>
              <a:t>those</a:t>
            </a:r>
            <a:r>
              <a:rPr lang="nl-NL" b="1" dirty="0"/>
              <a:t> </a:t>
            </a:r>
            <a:r>
              <a:rPr lang="nl-NL" b="1" dirty="0" err="1"/>
              <a:t>algorithms</a:t>
            </a:r>
            <a:r>
              <a:rPr lang="nl-NL" b="1" dirty="0"/>
              <a:t> </a:t>
            </a:r>
            <a:r>
              <a:rPr lang="nl-NL" b="1" dirty="0" err="1"/>
              <a:t>and</a:t>
            </a:r>
            <a:r>
              <a:rPr lang="nl-NL" b="1" dirty="0"/>
              <a:t> </a:t>
            </a:r>
            <a:r>
              <a:rPr lang="nl-NL" b="1" dirty="0" err="1"/>
              <a:t>predictive</a:t>
            </a:r>
            <a:r>
              <a:rPr lang="nl-NL" b="1" dirty="0"/>
              <a:t> </a:t>
            </a:r>
            <a:r>
              <a:rPr lang="nl-NL" b="1" dirty="0" err="1"/>
              <a:t>models</a:t>
            </a:r>
            <a:r>
              <a:rPr lang="nl-NL" dirty="0"/>
              <a:t>.”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13531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B06B38D-941E-5D40-962E-F7760D095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4D93E623-9932-1D4E-B178-87092FB0B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Learning Analytics in </a:t>
            </a:r>
            <a:r>
              <a:rPr lang="nl-NL" dirty="0" err="1"/>
              <a:t>LMses</a:t>
            </a:r>
            <a:r>
              <a:rPr lang="nl-NL" dirty="0"/>
              <a:t> offer </a:t>
            </a:r>
            <a:r>
              <a:rPr lang="nl-NL" dirty="0" err="1"/>
              <a:t>opportunities</a:t>
            </a:r>
            <a:r>
              <a:rPr lang="nl-NL" dirty="0"/>
              <a:t> in </a:t>
            </a:r>
            <a:r>
              <a:rPr lang="nl-NL" dirty="0" err="1"/>
              <a:t>an</a:t>
            </a:r>
            <a:r>
              <a:rPr lang="nl-NL" dirty="0"/>
              <a:t> ever </a:t>
            </a:r>
            <a:r>
              <a:rPr lang="nl-NL" dirty="0" err="1"/>
              <a:t>increasingly</a:t>
            </a:r>
            <a:r>
              <a:rPr lang="nl-NL" dirty="0"/>
              <a:t> diverse </a:t>
            </a:r>
            <a:r>
              <a:rPr lang="nl-NL" dirty="0" err="1"/>
              <a:t>and</a:t>
            </a:r>
            <a:r>
              <a:rPr lang="nl-NL" dirty="0"/>
              <a:t> complex HE sector. </a:t>
            </a:r>
          </a:p>
          <a:p>
            <a:r>
              <a:rPr lang="nl-NL" dirty="0"/>
              <a:t>The </a:t>
            </a:r>
            <a:r>
              <a:rPr lang="nl-NL" dirty="0" err="1"/>
              <a:t>demand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Learning Analytics </a:t>
            </a:r>
            <a:r>
              <a:rPr lang="nl-NL" dirty="0" err="1"/>
              <a:t>and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Artificial</a:t>
            </a:r>
            <a:r>
              <a:rPr lang="nl-NL" dirty="0"/>
              <a:t> Intelligence in </a:t>
            </a:r>
            <a:r>
              <a:rPr lang="nl-NL" dirty="0" err="1"/>
              <a:t>LMSes</a:t>
            </a:r>
            <a:r>
              <a:rPr lang="nl-NL" dirty="0"/>
              <a:t> is high</a:t>
            </a:r>
          </a:p>
          <a:p>
            <a:r>
              <a:rPr lang="nl-NL" dirty="0"/>
              <a:t>Technology companies </a:t>
            </a:r>
            <a:r>
              <a:rPr lang="nl-NL" dirty="0" err="1"/>
              <a:t>should</a:t>
            </a:r>
            <a:r>
              <a:rPr lang="nl-NL" dirty="0"/>
              <a:t>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in lead </a:t>
            </a:r>
            <a:br>
              <a:rPr lang="nl-NL" dirty="0"/>
            </a:b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designing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algorithms</a:t>
            </a:r>
            <a:r>
              <a:rPr lang="nl-NL" dirty="0"/>
              <a:t> </a:t>
            </a:r>
            <a:r>
              <a:rPr lang="nl-NL" dirty="0" err="1"/>
              <a:t>behind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artificial</a:t>
            </a:r>
            <a:r>
              <a:rPr lang="nl-NL" dirty="0"/>
              <a:t> intelligence</a:t>
            </a:r>
          </a:p>
        </p:txBody>
      </p:sp>
      <p:pic>
        <p:nvPicPr>
          <p:cNvPr id="8" name="Afbeelding 7">
            <a:hlinkClick r:id="rId3"/>
            <a:extLst>
              <a:ext uri="{FF2B5EF4-FFF2-40B4-BE49-F238E27FC236}">
                <a16:creationId xmlns:a16="http://schemas.microsoft.com/office/drawing/2014/main" xmlns="" id="{BE52D8AF-537D-8046-B5FF-EEDD4EFDA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438" y="2881348"/>
            <a:ext cx="3416362" cy="327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7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440D7661-5B24-0541-9AE3-2B3D8D426A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6" r="20584"/>
          <a:stretch/>
        </p:blipFill>
        <p:spPr>
          <a:xfrm>
            <a:off x="478800" y="1809073"/>
            <a:ext cx="4586208" cy="443626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dirty="0"/>
              <a:t>The University of Amsterdam in #s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xmlns="" id="{6203027B-2121-5546-9EC5-BBF3D647CC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973" y="1809072"/>
            <a:ext cx="62103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46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A44E91D8-4638-5441-BFFB-1ADC4BF68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#of </a:t>
            </a:r>
            <a:r>
              <a:rPr lang="nl-NL" dirty="0" err="1"/>
              <a:t>Students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#of Courses per </a:t>
            </a:r>
            <a:r>
              <a:rPr lang="nl-NL" dirty="0" err="1"/>
              <a:t>faculty</a:t>
            </a:r>
            <a:endParaRPr lang="nl-NL" dirty="0"/>
          </a:p>
        </p:txBody>
      </p:sp>
      <p:pic>
        <p:nvPicPr>
          <p:cNvPr id="17" name="Tijdelijke aanduiding voor inhoud 16">
            <a:extLst>
              <a:ext uri="{FF2B5EF4-FFF2-40B4-BE49-F238E27FC236}">
                <a16:creationId xmlns:a16="http://schemas.microsoft.com/office/drawing/2014/main" xmlns="" id="{77CEAA81-980D-7249-9E75-58A7939108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387" y="2585244"/>
            <a:ext cx="7683500" cy="3276600"/>
          </a:xfrm>
        </p:spPr>
      </p:pic>
    </p:spTree>
    <p:extLst>
      <p:ext uri="{BB962C8B-B14F-4D97-AF65-F5344CB8AC3E}">
        <p14:creationId xmlns:p14="http://schemas.microsoft.com/office/powerpoint/2010/main" val="2993026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4B226B2-50AE-DD42-8BEB-9A1F2AF15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C120E6EE-BCB2-584D-B8C0-5736CA7C0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/>
              <a:t>The Dilemma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added</a:t>
            </a:r>
            <a:r>
              <a:rPr lang="nl-NL" dirty="0"/>
              <a:t> </a:t>
            </a:r>
            <a:r>
              <a:rPr lang="nl-NL" dirty="0" err="1"/>
              <a:t>value</a:t>
            </a:r>
            <a:r>
              <a:rPr lang="nl-NL" dirty="0"/>
              <a:t> of Platforms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err="1"/>
              <a:t>Added</a:t>
            </a:r>
            <a:r>
              <a:rPr lang="nl-NL" dirty="0"/>
              <a:t> </a:t>
            </a:r>
            <a:r>
              <a:rPr lang="nl-NL" dirty="0" err="1"/>
              <a:t>value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whom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95270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0822BFD-921C-D142-9D92-E7907938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EBA38406-0817-7749-9346-A285FA353B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97232" y="701645"/>
            <a:ext cx="6597536" cy="5049827"/>
          </a:xfrm>
        </p:spPr>
      </p:pic>
    </p:spTree>
    <p:extLst>
      <p:ext uri="{BB962C8B-B14F-4D97-AF65-F5344CB8AC3E}">
        <p14:creationId xmlns:p14="http://schemas.microsoft.com/office/powerpoint/2010/main" val="1930126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E4E0E1F-F7F1-CC42-9ED8-E2D16DA0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3701"/>
            <a:ext cx="496296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Netherlands HE </a:t>
            </a:r>
            <a:br>
              <a:rPr lang="nl-NL" dirty="0"/>
            </a:br>
            <a:r>
              <a:rPr lang="nl-NL" dirty="0"/>
              <a:t>in </a:t>
            </a:r>
            <a:br>
              <a:rPr lang="nl-NL" dirty="0"/>
            </a:br>
            <a:r>
              <a:rPr lang="nl-NL" dirty="0" err="1"/>
              <a:t>Numbers</a:t>
            </a:r>
            <a:endParaRPr lang="nl-NL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xmlns="" id="{8C0C79B3-FDFC-2549-8DCA-4308E21CAB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01160" y="35169"/>
            <a:ext cx="6390840" cy="2523065"/>
          </a:xfr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xmlns="" id="{3EA7203C-B559-5444-8D17-99F34BE9D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23065"/>
            <a:ext cx="8264954" cy="44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28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7C70CB6-3CC3-B042-B4C3-2B5B320F0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% of 18-25 </a:t>
            </a:r>
            <a:r>
              <a:rPr lang="nl-NL" dirty="0" err="1"/>
              <a:t>year</a:t>
            </a:r>
            <a:r>
              <a:rPr lang="nl-NL" dirty="0"/>
              <a:t> </a:t>
            </a:r>
            <a:r>
              <a:rPr lang="nl-NL" dirty="0" err="1"/>
              <a:t>olds</a:t>
            </a:r>
            <a:r>
              <a:rPr lang="nl-NL" dirty="0"/>
              <a:t> </a:t>
            </a:r>
            <a:r>
              <a:rPr lang="nl-NL" dirty="0" err="1"/>
              <a:t>enrolled</a:t>
            </a:r>
            <a:r>
              <a:rPr lang="nl-NL" dirty="0"/>
              <a:t> in HE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7D55EA96-B4BB-9D4E-BCB0-464CE5ECF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xmlns="" id="{EFFE4658-4D16-8D4D-85B5-D9F2FBFD2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984" y="1690688"/>
            <a:ext cx="9872031" cy="454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53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4C303F7-2E1A-1A4A-948C-3F14107A6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Issue #1)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82669EA5-E390-7E49-AFCD-71789B5FA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Student </a:t>
            </a:r>
            <a:r>
              <a:rPr lang="nl-NL" dirty="0" err="1"/>
              <a:t>diversity</a:t>
            </a:r>
            <a:r>
              <a:rPr lang="nl-NL" dirty="0"/>
              <a:t> is </a:t>
            </a:r>
            <a:r>
              <a:rPr lang="nl-NL" dirty="0" err="1"/>
              <a:t>increasing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Due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increase</a:t>
            </a:r>
            <a:r>
              <a:rPr lang="nl-NL" dirty="0"/>
              <a:t> in absolute </a:t>
            </a:r>
            <a:r>
              <a:rPr lang="nl-NL" dirty="0" err="1"/>
              <a:t>numbers</a:t>
            </a:r>
            <a:r>
              <a:rPr lang="nl-NL" dirty="0"/>
              <a:t>, </a:t>
            </a:r>
            <a:r>
              <a:rPr lang="nl-NL" dirty="0" err="1"/>
              <a:t>so</a:t>
            </a:r>
            <a:r>
              <a:rPr lang="nl-NL" dirty="0"/>
              <a:t> no </a:t>
            </a:r>
            <a:r>
              <a:rPr lang="nl-NL" dirty="0" err="1"/>
              <a:t>longer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best of  </a:t>
            </a:r>
            <a:r>
              <a:rPr lang="nl-NL" dirty="0" err="1"/>
              <a:t>the</a:t>
            </a:r>
            <a:r>
              <a:rPr lang="nl-NL" dirty="0"/>
              <a:t> best</a:t>
            </a:r>
          </a:p>
          <a:p>
            <a:r>
              <a:rPr lang="nl-NL" dirty="0" err="1"/>
              <a:t>Due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migrating</a:t>
            </a:r>
            <a:r>
              <a:rPr lang="nl-NL" dirty="0"/>
              <a:t> </a:t>
            </a:r>
            <a:r>
              <a:rPr lang="nl-NL" dirty="0" err="1"/>
              <a:t>students</a:t>
            </a:r>
            <a:r>
              <a:rPr lang="nl-NL" dirty="0"/>
              <a:t>, student body </a:t>
            </a:r>
            <a:r>
              <a:rPr lang="nl-NL" dirty="0" err="1"/>
              <a:t>becomes</a:t>
            </a:r>
            <a:r>
              <a:rPr lang="nl-NL" dirty="0"/>
              <a:t> more </a:t>
            </a:r>
            <a:r>
              <a:rPr lang="nl-NL" dirty="0" err="1"/>
              <a:t>heterogenous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2042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5986</TotalTime>
  <Words>723</Words>
  <Application>Microsoft Office PowerPoint</Application>
  <PresentationFormat>Personalizado</PresentationFormat>
  <Paragraphs>134</Paragraphs>
  <Slides>29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Kantoorthema</vt:lpstr>
      <vt:lpstr>Presentación de PowerPoint</vt:lpstr>
      <vt:lpstr>Presentación de PowerPoint</vt:lpstr>
      <vt:lpstr>The University of Amsterdam in #s</vt:lpstr>
      <vt:lpstr>#of Students and #of Courses per faculty</vt:lpstr>
      <vt:lpstr>Presentación de PowerPoint</vt:lpstr>
      <vt:lpstr>Presentación de PowerPoint</vt:lpstr>
      <vt:lpstr>Netherlands HE  in  Numbers</vt:lpstr>
      <vt:lpstr>% of 18-25 year olds enrolled in HE</vt:lpstr>
      <vt:lpstr>Issue #1)</vt:lpstr>
      <vt:lpstr>Issue #2)</vt:lpstr>
      <vt:lpstr>Presentación de PowerPoint</vt:lpstr>
      <vt:lpstr>Presentación de PowerPoint</vt:lpstr>
      <vt:lpstr>NLs Government € contribution per student</vt:lpstr>
      <vt:lpstr>Issue #3)</vt:lpstr>
      <vt:lpstr>LMSes an overview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LMS Global Market Revenue</vt:lpstr>
      <vt:lpstr>Presentación de PowerPoint</vt:lpstr>
      <vt:lpstr>Presentación de PowerPoint</vt:lpstr>
      <vt:lpstr>Gartner research: Top 10 Tech &amp; Business trends in HE</vt:lpstr>
      <vt:lpstr>Issue #4) Data &amp; Learning Analytics</vt:lpstr>
      <vt:lpstr>Revisiting Issues </vt:lpstr>
      <vt:lpstr>Platforms</vt:lpstr>
      <vt:lpstr>Instructure (Canvas)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Nynke Kruiderink</dc:creator>
  <cp:lastModifiedBy>Inmaculada</cp:lastModifiedBy>
  <cp:revision>53</cp:revision>
  <dcterms:created xsi:type="dcterms:W3CDTF">2019-05-16T18:51:13Z</dcterms:created>
  <dcterms:modified xsi:type="dcterms:W3CDTF">2019-05-21T08:03:54Z</dcterms:modified>
</cp:coreProperties>
</file>