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97" r:id="rId2"/>
    <p:sldId id="257" r:id="rId3"/>
    <p:sldId id="303" r:id="rId4"/>
    <p:sldId id="304" r:id="rId5"/>
    <p:sldId id="298" r:id="rId6"/>
    <p:sldId id="273" r:id="rId7"/>
    <p:sldId id="272" r:id="rId8"/>
    <p:sldId id="295" r:id="rId9"/>
    <p:sldId id="292" r:id="rId10"/>
    <p:sldId id="296" r:id="rId11"/>
    <p:sldId id="276" r:id="rId12"/>
    <p:sldId id="289" r:id="rId13"/>
    <p:sldId id="288" r:id="rId14"/>
    <p:sldId id="291" r:id="rId15"/>
    <p:sldId id="294" r:id="rId16"/>
    <p:sldId id="264" r:id="rId17"/>
    <p:sldId id="261" r:id="rId18"/>
    <p:sldId id="265" r:id="rId19"/>
    <p:sldId id="270" r:id="rId20"/>
    <p:sldId id="271" r:id="rId21"/>
    <p:sldId id="281" r:id="rId22"/>
    <p:sldId id="278" r:id="rId23"/>
    <p:sldId id="267" r:id="rId24"/>
    <p:sldId id="268" r:id="rId25"/>
    <p:sldId id="293" r:id="rId26"/>
    <p:sldId id="299" r:id="rId27"/>
    <p:sldId id="274" r:id="rId28"/>
    <p:sldId id="300" r:id="rId29"/>
    <p:sldId id="302" r:id="rId3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EE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74"/>
    <p:restoredTop sz="77006"/>
  </p:normalViewPr>
  <p:slideViewPr>
    <p:cSldViewPr snapToGrid="0" snapToObjects="1">
      <p:cViewPr>
        <p:scale>
          <a:sx n="64" d="100"/>
          <a:sy n="64" d="100"/>
        </p:scale>
        <p:origin x="-2358" y="-51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FB44BE-ECAE-C349-8ADA-FF43EB58C60E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AB55C1-3D23-5F49-AECD-BB724E184145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64283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learninginfographics.com/top-lms-industry-facts-2016-infographic/" TargetMode="External"/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mecrate.com/statistically-video-games-are-now-most-popular-and-profitable-form-entertainment/20087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ebcourseworks.com/elearning-predictions-hype-curve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tner.com/document/3902468?ref=solrAll&amp;refval=222590192&amp;qid=73b101b8dde6ce5f8d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mfeldstein.com/instructure-plans-to-expand-beyond-canvas-lms-into-machine-learning-and-ai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lideshare.net/AngelCalderon11/massification-of-higher-education-revisited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indata.org/tertiary-education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conomist.com/taxonomy/term/76972/Banyan?page=1153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snu.nl/files/documenten/Publicaties/Trendrapportage_DEF.pdf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89679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growth</a:t>
            </a:r>
            <a:r>
              <a:rPr lang="nl-NL" dirty="0"/>
              <a:t> of Canvas is </a:t>
            </a:r>
            <a:r>
              <a:rPr lang="nl-NL" dirty="0" err="1"/>
              <a:t>the</a:t>
            </a:r>
            <a:r>
              <a:rPr lang="nl-NL" dirty="0"/>
              <a:t> real story, </a:t>
            </a:r>
            <a:r>
              <a:rPr lang="nl-NL" dirty="0" err="1"/>
              <a:t>and</a:t>
            </a:r>
            <a:r>
              <a:rPr lang="nl-NL" dirty="0"/>
              <a:t> D2L right in </a:t>
            </a:r>
            <a:r>
              <a:rPr lang="nl-NL" dirty="0" err="1"/>
              <a:t>it’s</a:t>
            </a:r>
            <a:r>
              <a:rPr lang="nl-NL" dirty="0"/>
              <a:t> slipstream.</a:t>
            </a:r>
          </a:p>
          <a:p>
            <a:r>
              <a:rPr lang="nl-NL" dirty="0" err="1"/>
              <a:t>Why</a:t>
            </a:r>
            <a:r>
              <a:rPr lang="nl-NL" dirty="0"/>
              <a:t> is </a:t>
            </a:r>
            <a:r>
              <a:rPr lang="nl-NL" dirty="0" err="1"/>
              <a:t>that</a:t>
            </a:r>
            <a:r>
              <a:rPr lang="nl-NL" dirty="0"/>
              <a:t> relevant?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05227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hlinkClick r:id="rId3"/>
              </a:rPr>
              <a:t>Source: https://elearninginfographics.com/top-lms-industry-facts-2016-infographic/</a:t>
            </a:r>
            <a:endParaRPr lang="nl-NL" dirty="0"/>
          </a:p>
          <a:p>
            <a:endParaRPr lang="nl-NL" dirty="0"/>
          </a:p>
          <a:p>
            <a:r>
              <a:rPr lang="nl-NL" dirty="0"/>
              <a:t>Well </a:t>
            </a:r>
            <a:r>
              <a:rPr lang="nl-NL" dirty="0" err="1"/>
              <a:t>if</a:t>
            </a:r>
            <a:r>
              <a:rPr lang="nl-NL" dirty="0"/>
              <a:t> we look at </a:t>
            </a:r>
            <a:r>
              <a:rPr lang="nl-NL" dirty="0" err="1"/>
              <a:t>some</a:t>
            </a:r>
            <a:r>
              <a:rPr lang="nl-NL" dirty="0"/>
              <a:t> LMS </a:t>
            </a:r>
            <a:r>
              <a:rPr lang="nl-NL" dirty="0" err="1"/>
              <a:t>statistics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becomes</a:t>
            </a:r>
            <a:r>
              <a:rPr lang="nl-NL" dirty="0"/>
              <a:t> </a:t>
            </a:r>
            <a:r>
              <a:rPr lang="nl-NL" dirty="0" err="1"/>
              <a:t>clear</a:t>
            </a:r>
            <a:r>
              <a:rPr lang="nl-NL" dirty="0"/>
              <a:t> </a:t>
            </a:r>
            <a:r>
              <a:rPr lang="nl-NL" dirty="0" err="1"/>
              <a:t>why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is relevant.</a:t>
            </a:r>
          </a:p>
          <a:p>
            <a:endParaRPr lang="nl-NL" dirty="0"/>
          </a:p>
          <a:p>
            <a:r>
              <a:rPr lang="nl-NL" dirty="0"/>
              <a:t>The LMS market is </a:t>
            </a:r>
            <a:r>
              <a:rPr lang="nl-NL" dirty="0" err="1"/>
              <a:t>growing</a:t>
            </a:r>
            <a:r>
              <a:rPr lang="nl-NL" dirty="0"/>
              <a:t> </a:t>
            </a:r>
            <a:r>
              <a:rPr lang="nl-NL" dirty="0" err="1"/>
              <a:t>very</a:t>
            </a:r>
            <a:r>
              <a:rPr lang="nl-NL" dirty="0"/>
              <a:t> </a:t>
            </a:r>
            <a:r>
              <a:rPr lang="nl-NL" dirty="0" err="1"/>
              <a:t>strongly</a:t>
            </a:r>
            <a:r>
              <a:rPr lang="nl-NL" dirty="0"/>
              <a:t>.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makes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attractive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new </a:t>
            </a:r>
            <a:r>
              <a:rPr lang="nl-NL" dirty="0" err="1"/>
              <a:t>investors</a:t>
            </a:r>
            <a:r>
              <a:rPr lang="nl-NL" dirty="0"/>
              <a:t>, new actors &amp; </a:t>
            </a:r>
            <a:r>
              <a:rPr lang="nl-NL" dirty="0" err="1"/>
              <a:t>players</a:t>
            </a:r>
            <a:r>
              <a:rPr lang="nl-NL" dirty="0"/>
              <a:t>.</a:t>
            </a:r>
          </a:p>
          <a:p>
            <a:endParaRPr lang="nl-NL" dirty="0"/>
          </a:p>
          <a:p>
            <a:r>
              <a:rPr lang="nl-NL" dirty="0"/>
              <a:t>The LMS market is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only</a:t>
            </a:r>
            <a:r>
              <a:rPr lang="nl-NL" dirty="0"/>
              <a:t> </a:t>
            </a:r>
            <a:r>
              <a:rPr lang="nl-NL" dirty="0" err="1"/>
              <a:t>aimed</a:t>
            </a:r>
            <a:r>
              <a:rPr lang="nl-NL" dirty="0"/>
              <a:t> at </a:t>
            </a:r>
            <a:r>
              <a:rPr lang="nl-NL" dirty="0" err="1"/>
              <a:t>education</a:t>
            </a:r>
            <a:r>
              <a:rPr lang="nl-NL" dirty="0"/>
              <a:t>, but </a:t>
            </a:r>
            <a:r>
              <a:rPr lang="nl-NL" dirty="0" err="1"/>
              <a:t>also</a:t>
            </a:r>
            <a:r>
              <a:rPr lang="nl-NL" dirty="0"/>
              <a:t> corporate </a:t>
            </a:r>
            <a:r>
              <a:rPr lang="nl-NL" dirty="0" err="1"/>
              <a:t>customers</a:t>
            </a:r>
            <a:r>
              <a:rPr lang="nl-NL" dirty="0"/>
              <a:t>.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shifts</a:t>
            </a:r>
            <a:r>
              <a:rPr lang="nl-NL" dirty="0"/>
              <a:t> </a:t>
            </a:r>
            <a:r>
              <a:rPr lang="nl-NL" dirty="0" err="1"/>
              <a:t>their</a:t>
            </a:r>
            <a:r>
              <a:rPr lang="nl-NL" dirty="0"/>
              <a:t> focus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interests</a:t>
            </a:r>
            <a:r>
              <a:rPr lang="nl-NL" dirty="0"/>
              <a:t> of course. </a:t>
            </a:r>
            <a:r>
              <a:rPr lang="nl-NL" dirty="0" err="1"/>
              <a:t>Influences</a:t>
            </a:r>
            <a:r>
              <a:rPr lang="nl-NL" dirty="0"/>
              <a:t> </a:t>
            </a:r>
            <a:r>
              <a:rPr lang="nl-NL" dirty="0" err="1"/>
              <a:t>roadmaps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choices</a:t>
            </a:r>
            <a:r>
              <a:rPr lang="nl-NL" dirty="0"/>
              <a:t> in development </a:t>
            </a:r>
            <a:r>
              <a:rPr lang="nl-NL" dirty="0" err="1"/>
              <a:t>and</a:t>
            </a:r>
            <a:r>
              <a:rPr lang="nl-NL" dirty="0"/>
              <a:t> tools.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54315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</a:t>
            </a:r>
            <a:r>
              <a:rPr lang="nl-NL" dirty="0">
                <a:hlinkClick r:id="rId3"/>
              </a:rPr>
              <a:t>https://www.gamecrate.com/statistically-video-games-are-now-most-popular-and-profitable-form-entertainment/20087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938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Growing</a:t>
            </a:r>
            <a:r>
              <a:rPr lang="nl-NL" dirty="0"/>
              <a:t> </a:t>
            </a:r>
            <a:r>
              <a:rPr lang="nl-NL" dirty="0" err="1"/>
              <a:t>amount</a:t>
            </a:r>
            <a:r>
              <a:rPr lang="nl-NL" dirty="0"/>
              <a:t> of LMS </a:t>
            </a:r>
            <a:r>
              <a:rPr lang="nl-NL" dirty="0" err="1"/>
              <a:t>deployments</a:t>
            </a:r>
            <a:r>
              <a:rPr lang="nl-NL" dirty="0"/>
              <a:t> are </a:t>
            </a:r>
            <a:r>
              <a:rPr lang="nl-NL" dirty="0" err="1"/>
              <a:t>hosted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cloud</a:t>
            </a:r>
            <a:r>
              <a:rPr lang="nl-NL" dirty="0"/>
              <a:t>.</a:t>
            </a:r>
          </a:p>
          <a:p>
            <a:r>
              <a:rPr lang="nl-NL" dirty="0" err="1"/>
              <a:t>That</a:t>
            </a:r>
            <a:r>
              <a:rPr lang="nl-NL" dirty="0"/>
              <a:t> means </a:t>
            </a:r>
            <a:r>
              <a:rPr lang="nl-NL" dirty="0" err="1"/>
              <a:t>that</a:t>
            </a:r>
            <a:r>
              <a:rPr lang="nl-NL" dirty="0"/>
              <a:t> we as </a:t>
            </a:r>
            <a:r>
              <a:rPr lang="nl-NL" dirty="0" err="1"/>
              <a:t>cutomers</a:t>
            </a:r>
            <a:r>
              <a:rPr lang="nl-NL" dirty="0"/>
              <a:t> </a:t>
            </a:r>
            <a:r>
              <a:rPr lang="nl-NL" dirty="0" err="1"/>
              <a:t>may</a:t>
            </a:r>
            <a:r>
              <a:rPr lang="nl-NL" dirty="0"/>
              <a:t> or </a:t>
            </a:r>
            <a:r>
              <a:rPr lang="nl-NL" dirty="0" err="1"/>
              <a:t>may</a:t>
            </a:r>
            <a:r>
              <a:rPr lang="nl-NL" dirty="0"/>
              <a:t> </a:t>
            </a:r>
            <a:r>
              <a:rPr lang="nl-NL" dirty="0" err="1"/>
              <a:t>not</a:t>
            </a:r>
            <a:r>
              <a:rPr lang="nl-NL" dirty="0"/>
              <a:t> have access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data, but </a:t>
            </a:r>
            <a:r>
              <a:rPr lang="nl-NL" dirty="0" err="1"/>
              <a:t>the</a:t>
            </a:r>
            <a:r>
              <a:rPr lang="nl-NL" dirty="0"/>
              <a:t> host </a:t>
            </a:r>
            <a:r>
              <a:rPr lang="nl-NL" dirty="0" err="1"/>
              <a:t>certainly</a:t>
            </a:r>
            <a:r>
              <a:rPr lang="nl-NL" dirty="0"/>
              <a:t> has access.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1883685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</a:t>
            </a:r>
            <a:r>
              <a:rPr lang="nl-NL" dirty="0">
                <a:hlinkClick r:id="rId3"/>
              </a:rPr>
              <a:t>https://webcourseworks.com/elearning-predictions-hype-curve/</a:t>
            </a:r>
            <a:r>
              <a:rPr lang="nl-NL" dirty="0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90569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</a:t>
            </a:r>
            <a:r>
              <a:rPr lang="nl-NL" dirty="0">
                <a:hlinkClick r:id="rId3"/>
              </a:rPr>
              <a:t>https://www.gartner.com/document/3902468?ref=solrAll&amp;refval=222590192&amp;qid=73b101b8dde6ce5f8d</a:t>
            </a:r>
            <a:endParaRPr lang="nl-NL" dirty="0"/>
          </a:p>
          <a:p>
            <a:endParaRPr lang="nl-NL" dirty="0"/>
          </a:p>
          <a:p>
            <a:r>
              <a:rPr lang="nl-NL" dirty="0"/>
              <a:t>Research </a:t>
            </a:r>
            <a:r>
              <a:rPr lang="nl-NL" dirty="0" err="1"/>
              <a:t>confirms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data </a:t>
            </a:r>
            <a:r>
              <a:rPr lang="nl-NL" dirty="0" err="1"/>
              <a:t>driven</a:t>
            </a:r>
            <a:r>
              <a:rPr lang="nl-NL" dirty="0"/>
              <a:t> </a:t>
            </a:r>
            <a:r>
              <a:rPr lang="nl-NL" dirty="0" err="1"/>
              <a:t>learning</a:t>
            </a:r>
            <a:r>
              <a:rPr lang="nl-NL" dirty="0"/>
              <a:t> is a top trend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coming</a:t>
            </a:r>
            <a:r>
              <a:rPr lang="nl-NL" dirty="0"/>
              <a:t> </a:t>
            </a:r>
            <a:r>
              <a:rPr lang="nl-NL" dirty="0" err="1"/>
              <a:t>years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3525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hlinkClick r:id="rId3"/>
              </a:rPr>
              <a:t>https://mfeldstein.com/instructure-plans-to-expand-beyond-canvas-lms-into-machine-learning-and-ai/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18552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also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, </a:t>
            </a:r>
            <a:r>
              <a:rPr lang="nl-NL" dirty="0" err="1"/>
              <a:t>will</a:t>
            </a:r>
            <a:r>
              <a:rPr lang="nl-NL" dirty="0"/>
              <a:t> </a:t>
            </a:r>
            <a:r>
              <a:rPr lang="nl-NL" dirty="0" err="1"/>
              <a:t>probably</a:t>
            </a:r>
            <a:r>
              <a:rPr lang="nl-NL" dirty="0"/>
              <a:t>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revolutionize</a:t>
            </a:r>
            <a:r>
              <a:rPr lang="nl-NL" dirty="0"/>
              <a:t> </a:t>
            </a:r>
            <a:r>
              <a:rPr lang="nl-NL" dirty="0" err="1"/>
              <a:t>education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3849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“</a:t>
            </a:r>
            <a:r>
              <a:rPr lang="nl-NL" dirty="0" err="1"/>
              <a:t>Massification</a:t>
            </a:r>
            <a:r>
              <a:rPr lang="nl-NL" dirty="0"/>
              <a:t> of </a:t>
            </a:r>
            <a:r>
              <a:rPr lang="nl-NL" dirty="0" err="1"/>
              <a:t>Higher</a:t>
            </a:r>
            <a:r>
              <a:rPr lang="nl-NL" dirty="0"/>
              <a:t> </a:t>
            </a:r>
            <a:r>
              <a:rPr lang="nl-NL" dirty="0" err="1"/>
              <a:t>Education</a:t>
            </a:r>
            <a:r>
              <a:rPr lang="nl-NL" dirty="0"/>
              <a:t> </a:t>
            </a:r>
            <a:r>
              <a:rPr lang="nl-NL" dirty="0" err="1"/>
              <a:t>Revisited</a:t>
            </a:r>
            <a:r>
              <a:rPr lang="nl-NL" dirty="0"/>
              <a:t>” Angel </a:t>
            </a:r>
            <a:r>
              <a:rPr lang="nl-NL" dirty="0" err="1"/>
              <a:t>Calderon</a:t>
            </a:r>
            <a:endParaRPr lang="nl-NL" dirty="0"/>
          </a:p>
          <a:p>
            <a:r>
              <a:rPr lang="nl-NL" dirty="0">
                <a:hlinkClick r:id="rId3"/>
              </a:rPr>
              <a:t>https://www.slideshare.net/AngelCalderon11/massification-of-higher-education-revisited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Notes</a:t>
            </a:r>
            <a:r>
              <a:rPr lang="nl-NL" dirty="0"/>
              <a:t>: Global trends </a:t>
            </a:r>
            <a:r>
              <a:rPr lang="nl-NL" dirty="0" err="1"/>
              <a:t>growing</a:t>
            </a:r>
            <a:r>
              <a:rPr lang="nl-NL" dirty="0"/>
              <a:t> </a:t>
            </a:r>
            <a:r>
              <a:rPr lang="nl-NL" dirty="0" err="1"/>
              <a:t>number</a:t>
            </a:r>
            <a:r>
              <a:rPr lang="nl-NL" dirty="0"/>
              <a:t> of </a:t>
            </a:r>
            <a:r>
              <a:rPr lang="nl-NL" dirty="0" err="1"/>
              <a:t>students</a:t>
            </a:r>
            <a:endParaRPr lang="nl-NL" dirty="0"/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80286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Dutch trends in </a:t>
            </a:r>
            <a:r>
              <a:rPr lang="nl-NL" dirty="0" err="1"/>
              <a:t>higher</a:t>
            </a:r>
            <a:r>
              <a:rPr lang="nl-NL" dirty="0"/>
              <a:t> </a:t>
            </a:r>
            <a:r>
              <a:rPr lang="nl-NL" dirty="0" err="1"/>
              <a:t>education</a:t>
            </a:r>
            <a:r>
              <a:rPr lang="nl-NL" dirty="0"/>
              <a:t> (</a:t>
            </a:r>
            <a:r>
              <a:rPr lang="nl-NL" dirty="0" err="1"/>
              <a:t>Vocational</a:t>
            </a:r>
            <a:r>
              <a:rPr lang="nl-NL" dirty="0"/>
              <a:t> </a:t>
            </a:r>
            <a:r>
              <a:rPr lang="nl-NL" dirty="0" err="1"/>
              <a:t>higher</a:t>
            </a:r>
            <a:r>
              <a:rPr lang="nl-NL" dirty="0"/>
              <a:t> </a:t>
            </a:r>
            <a:r>
              <a:rPr lang="nl-NL" dirty="0" err="1"/>
              <a:t>educational</a:t>
            </a:r>
            <a:r>
              <a:rPr lang="nl-NL" dirty="0"/>
              <a:t> </a:t>
            </a:r>
            <a:r>
              <a:rPr lang="nl-NL" dirty="0" err="1"/>
              <a:t>Institues</a:t>
            </a:r>
            <a:r>
              <a:rPr lang="nl-NL" dirty="0"/>
              <a:t>=HBO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Academic</a:t>
            </a:r>
            <a:r>
              <a:rPr lang="nl-NL" dirty="0"/>
              <a:t>=WO)</a:t>
            </a:r>
          </a:p>
          <a:p>
            <a:r>
              <a:rPr lang="nl-NL" dirty="0"/>
              <a:t>Totaal </a:t>
            </a:r>
            <a:r>
              <a:rPr lang="nl-NL" dirty="0" err="1"/>
              <a:t>amount</a:t>
            </a:r>
            <a:r>
              <a:rPr lang="nl-NL" dirty="0"/>
              <a:t> of HE </a:t>
            </a:r>
            <a:r>
              <a:rPr lang="nl-NL" dirty="0" err="1"/>
              <a:t>students</a:t>
            </a:r>
            <a:r>
              <a:rPr lang="nl-NL" dirty="0"/>
              <a:t>=</a:t>
            </a:r>
            <a:r>
              <a:rPr lang="nl-NL" dirty="0" err="1"/>
              <a:t>almost</a:t>
            </a:r>
            <a:r>
              <a:rPr lang="nl-NL" dirty="0"/>
              <a:t> 700,000</a:t>
            </a:r>
          </a:p>
          <a:p>
            <a:endParaRPr lang="nl-NL" dirty="0"/>
          </a:p>
          <a:p>
            <a:r>
              <a:rPr lang="nl-NL" dirty="0" err="1"/>
              <a:t>Increased</a:t>
            </a:r>
            <a:r>
              <a:rPr lang="nl-NL" dirty="0"/>
              <a:t> </a:t>
            </a:r>
            <a:r>
              <a:rPr lang="nl-NL" dirty="0" err="1"/>
              <a:t>amount</a:t>
            </a:r>
            <a:r>
              <a:rPr lang="nl-NL" dirty="0"/>
              <a:t> of </a:t>
            </a:r>
            <a:r>
              <a:rPr lang="nl-NL" dirty="0" err="1"/>
              <a:t>students</a:t>
            </a:r>
            <a:endParaRPr lang="nl-NL" dirty="0"/>
          </a:p>
          <a:p>
            <a:r>
              <a:rPr lang="nl-NL" dirty="0"/>
              <a:t>more </a:t>
            </a:r>
            <a:r>
              <a:rPr lang="nl-NL" dirty="0" err="1"/>
              <a:t>hetergenous</a:t>
            </a:r>
            <a:r>
              <a:rPr lang="nl-NL" dirty="0"/>
              <a:t> </a:t>
            </a:r>
            <a:r>
              <a:rPr lang="nl-NL" dirty="0" err="1"/>
              <a:t>group</a:t>
            </a:r>
            <a:r>
              <a:rPr lang="nl-NL" dirty="0"/>
              <a:t> of </a:t>
            </a:r>
            <a:r>
              <a:rPr lang="nl-NL" dirty="0" err="1"/>
              <a:t>students</a:t>
            </a:r>
            <a:r>
              <a:rPr lang="nl-NL" dirty="0"/>
              <a:t> (les </a:t>
            </a:r>
            <a:r>
              <a:rPr lang="nl-NL" dirty="0" err="1"/>
              <a:t>elitist</a:t>
            </a:r>
            <a:r>
              <a:rPr lang="nl-NL" dirty="0"/>
              <a:t>, more </a:t>
            </a:r>
            <a:r>
              <a:rPr lang="nl-NL" dirty="0" err="1"/>
              <a:t>international</a:t>
            </a:r>
            <a:r>
              <a:rPr lang="nl-NL" dirty="0"/>
              <a:t>)</a:t>
            </a:r>
          </a:p>
          <a:p>
            <a:r>
              <a:rPr lang="nl-NL" dirty="0" err="1"/>
              <a:t>Less</a:t>
            </a:r>
            <a:r>
              <a:rPr lang="nl-NL" dirty="0"/>
              <a:t> money per student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19026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</a:t>
            </a:r>
            <a:r>
              <a:rPr lang="nl-NL" dirty="0">
                <a:hlinkClick r:id="rId3"/>
              </a:rPr>
              <a:t>https://ourworldindata.org/tertiary-education</a:t>
            </a:r>
            <a:r>
              <a:rPr lang="nl-NL" dirty="0"/>
              <a:t> </a:t>
            </a:r>
          </a:p>
          <a:p>
            <a:endParaRPr lang="nl-NL" dirty="0"/>
          </a:p>
          <a:p>
            <a:r>
              <a:rPr lang="nl-NL" dirty="0" err="1"/>
              <a:t>Graph</a:t>
            </a:r>
            <a:r>
              <a:rPr lang="nl-NL" dirty="0"/>
              <a:t> shows </a:t>
            </a:r>
            <a:r>
              <a:rPr lang="nl-NL" dirty="0" err="1"/>
              <a:t>government</a:t>
            </a:r>
            <a:r>
              <a:rPr lang="nl-NL" dirty="0"/>
              <a:t> </a:t>
            </a:r>
            <a:r>
              <a:rPr lang="nl-NL" dirty="0" err="1"/>
              <a:t>expenditure</a:t>
            </a:r>
            <a:r>
              <a:rPr lang="nl-NL" dirty="0"/>
              <a:t>. Finland is </a:t>
            </a:r>
            <a:r>
              <a:rPr lang="nl-NL" dirty="0" err="1"/>
              <a:t>often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educational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, </a:t>
            </a:r>
            <a:r>
              <a:rPr lang="nl-NL" dirty="0" err="1"/>
              <a:t>they</a:t>
            </a:r>
            <a:r>
              <a:rPr lang="nl-NL" dirty="0"/>
              <a:t> </a:t>
            </a:r>
            <a:r>
              <a:rPr lang="nl-NL" dirty="0" err="1"/>
              <a:t>invest</a:t>
            </a:r>
            <a:r>
              <a:rPr lang="nl-NL" dirty="0"/>
              <a:t>!</a:t>
            </a:r>
          </a:p>
          <a:p>
            <a:endParaRPr lang="nl-NL" dirty="0"/>
          </a:p>
          <a:p>
            <a:r>
              <a:rPr lang="nl-NL" dirty="0" err="1"/>
              <a:t>While</a:t>
            </a:r>
            <a:r>
              <a:rPr lang="nl-NL" dirty="0"/>
              <a:t> budget has </a:t>
            </a:r>
            <a:r>
              <a:rPr lang="nl-NL" dirty="0" err="1"/>
              <a:t>increased</a:t>
            </a:r>
            <a:r>
              <a:rPr lang="nl-NL" dirty="0"/>
              <a:t> in NL….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6916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</a:t>
            </a:r>
            <a:r>
              <a:rPr lang="nl-NL" dirty="0">
                <a:hlinkClick r:id="rId3"/>
              </a:rPr>
              <a:t>https://www.economist.com/taxonomy/term/76972/Banyan?page=1153</a:t>
            </a:r>
            <a:endParaRPr lang="nl-NL" dirty="0"/>
          </a:p>
          <a:p>
            <a:endParaRPr lang="nl-NL" dirty="0"/>
          </a:p>
          <a:p>
            <a:r>
              <a:rPr lang="nl-NL" dirty="0"/>
              <a:t>Director </a:t>
            </a:r>
            <a:r>
              <a:rPr lang="nl-NL" dirty="0" err="1"/>
              <a:t>once</a:t>
            </a:r>
            <a:r>
              <a:rPr lang="nl-NL" dirty="0"/>
              <a:t> </a:t>
            </a:r>
            <a:r>
              <a:rPr lang="nl-NL" dirty="0" err="1"/>
              <a:t>said</a:t>
            </a:r>
            <a:r>
              <a:rPr lang="nl-NL" dirty="0"/>
              <a:t> “Harvard has a </a:t>
            </a:r>
            <a:r>
              <a:rPr lang="nl-NL" dirty="0" err="1"/>
              <a:t>larger</a:t>
            </a:r>
            <a:r>
              <a:rPr lang="nl-NL" dirty="0"/>
              <a:t> budget </a:t>
            </a:r>
            <a:r>
              <a:rPr lang="nl-NL" dirty="0" err="1"/>
              <a:t>than</a:t>
            </a:r>
            <a:r>
              <a:rPr lang="nl-NL" dirty="0"/>
              <a:t> </a:t>
            </a:r>
            <a:r>
              <a:rPr lang="nl-NL" dirty="0" err="1"/>
              <a:t>all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Dutch </a:t>
            </a:r>
            <a:r>
              <a:rPr lang="nl-NL" dirty="0" err="1"/>
              <a:t>Universities</a:t>
            </a:r>
            <a:r>
              <a:rPr lang="nl-NL" dirty="0"/>
              <a:t> </a:t>
            </a:r>
            <a:r>
              <a:rPr lang="nl-NL" dirty="0" err="1"/>
              <a:t>combined</a:t>
            </a:r>
            <a:r>
              <a:rPr lang="nl-NL" dirty="0"/>
              <a:t>”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1204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Source:  </a:t>
            </a:r>
            <a:r>
              <a:rPr lang="nl-NL" dirty="0">
                <a:hlinkClick r:id="rId3"/>
              </a:rPr>
              <a:t>https://www.vsnu.nl/files/documenten/Publicaties/Trendrapportage_DEF.pdf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Less</a:t>
            </a:r>
            <a:r>
              <a:rPr lang="nl-NL" dirty="0"/>
              <a:t> money per student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4280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LMSs</a:t>
            </a:r>
            <a:r>
              <a:rPr lang="nl-NL" dirty="0"/>
              <a:t> </a:t>
            </a:r>
            <a:r>
              <a:rPr lang="nl-NL" dirty="0" err="1"/>
              <a:t>globally</a:t>
            </a:r>
            <a:endParaRPr lang="nl-NL" dirty="0"/>
          </a:p>
          <a:p>
            <a:endParaRPr lang="nl-NL" dirty="0"/>
          </a:p>
          <a:p>
            <a:r>
              <a:rPr lang="nl-NL" dirty="0" err="1"/>
              <a:t>Moodle</a:t>
            </a:r>
            <a:r>
              <a:rPr lang="nl-NL" dirty="0"/>
              <a:t> big </a:t>
            </a:r>
            <a:r>
              <a:rPr lang="nl-NL" dirty="0" err="1"/>
              <a:t>contender</a:t>
            </a:r>
            <a:r>
              <a:rPr lang="nl-NL" dirty="0"/>
              <a:t>, </a:t>
            </a:r>
            <a:r>
              <a:rPr lang="nl-NL" dirty="0" err="1"/>
              <a:t>then</a:t>
            </a:r>
            <a:r>
              <a:rPr lang="nl-NL" dirty="0"/>
              <a:t> Blackboard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then</a:t>
            </a:r>
            <a:r>
              <a:rPr lang="nl-NL" dirty="0"/>
              <a:t> </a:t>
            </a:r>
            <a:r>
              <a:rPr lang="nl-NL" dirty="0" err="1"/>
              <a:t>depending</a:t>
            </a:r>
            <a:r>
              <a:rPr lang="nl-NL" dirty="0"/>
              <a:t> on </a:t>
            </a:r>
            <a:r>
              <a:rPr lang="nl-NL" dirty="0" err="1"/>
              <a:t>which</a:t>
            </a:r>
            <a:r>
              <a:rPr lang="nl-NL" dirty="0"/>
              <a:t> </a:t>
            </a:r>
            <a:r>
              <a:rPr lang="nl-NL" dirty="0" err="1"/>
              <a:t>region</a:t>
            </a:r>
            <a:r>
              <a:rPr lang="nl-NL" dirty="0"/>
              <a:t>, </a:t>
            </a:r>
            <a:r>
              <a:rPr lang="nl-NL" dirty="0" err="1"/>
              <a:t>Desire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learn</a:t>
            </a:r>
            <a:r>
              <a:rPr lang="nl-NL" dirty="0"/>
              <a:t> or Canvas. For UvA these </a:t>
            </a:r>
            <a:r>
              <a:rPr lang="nl-NL" dirty="0" err="1"/>
              <a:t>two</a:t>
            </a:r>
            <a:r>
              <a:rPr lang="nl-NL" dirty="0"/>
              <a:t> </a:t>
            </a:r>
            <a:r>
              <a:rPr lang="nl-NL" dirty="0" err="1"/>
              <a:t>were</a:t>
            </a:r>
            <a:r>
              <a:rPr lang="nl-NL" dirty="0"/>
              <a:t> </a:t>
            </a:r>
            <a:r>
              <a:rPr lang="nl-NL" dirty="0" err="1"/>
              <a:t>also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finalists</a:t>
            </a:r>
            <a:r>
              <a:rPr lang="nl-NL" dirty="0"/>
              <a:t>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38920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err="1"/>
              <a:t>LMSs</a:t>
            </a:r>
            <a:r>
              <a:rPr lang="nl-NL" dirty="0"/>
              <a:t> in EUROPE, </a:t>
            </a:r>
            <a:r>
              <a:rPr lang="nl-NL" dirty="0" err="1"/>
              <a:t>by</a:t>
            </a:r>
            <a:r>
              <a:rPr lang="nl-NL" dirty="0"/>
              <a:t> country</a:t>
            </a:r>
          </a:p>
          <a:p>
            <a:endParaRPr lang="nl-NL" dirty="0"/>
          </a:p>
          <a:p>
            <a:r>
              <a:rPr lang="nl-NL" dirty="0"/>
              <a:t>Blackboard </a:t>
            </a:r>
            <a:r>
              <a:rPr lang="nl-NL" dirty="0" err="1"/>
              <a:t>very</a:t>
            </a:r>
            <a:r>
              <a:rPr lang="nl-NL" dirty="0"/>
              <a:t> large in NL, I </a:t>
            </a:r>
            <a:r>
              <a:rPr lang="nl-NL" dirty="0" err="1"/>
              <a:t>don’t</a:t>
            </a:r>
            <a:r>
              <a:rPr lang="nl-NL" dirty="0"/>
              <a:t> </a:t>
            </a:r>
            <a:r>
              <a:rPr lang="nl-NL" dirty="0" err="1"/>
              <a:t>know</a:t>
            </a:r>
            <a:r>
              <a:rPr lang="nl-NL" dirty="0"/>
              <a:t> </a:t>
            </a:r>
            <a:r>
              <a:rPr lang="nl-NL" dirty="0" err="1"/>
              <a:t>why</a:t>
            </a:r>
            <a:endParaRPr lang="nl-NL" dirty="0"/>
          </a:p>
          <a:p>
            <a:r>
              <a:rPr lang="nl-NL" dirty="0" err="1"/>
              <a:t>Moodle</a:t>
            </a:r>
            <a:r>
              <a:rPr lang="nl-NL" dirty="0"/>
              <a:t> large in Spain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96060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Total LMS </a:t>
            </a:r>
            <a:r>
              <a:rPr lang="nl-NL" dirty="0" err="1"/>
              <a:t>distribution</a:t>
            </a:r>
            <a:r>
              <a:rPr lang="nl-NL" dirty="0"/>
              <a:t> in Europe</a:t>
            </a:r>
          </a:p>
          <a:p>
            <a:endParaRPr lang="nl-NL" dirty="0"/>
          </a:p>
          <a:p>
            <a:r>
              <a:rPr lang="nl-NL" dirty="0"/>
              <a:t>But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isn’t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real story…..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B55C1-3D23-5F49-AECD-BB724E184145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528958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51E655B-0939-9948-903E-5880BFEB4F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EC3F3E95-5641-3A43-96CC-1BBA16B7AB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60FC72D4-1327-FE4E-9AF8-AA2E0780F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38B12B6A-11D9-2E49-B9F1-C9F989C3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3E6C9F78-A410-CE4F-A760-D0F75C71E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02990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E494A33-51C1-FA4E-98F8-956400165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9C5EDFD7-8BEC-D645-AFC3-EB464DEFD1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9820935D-47DE-B545-A074-13095BD70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1B223A8E-8CBE-2A45-A3A5-403E64557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1F7C0014-DEE3-8644-9FF4-8E2E61AD6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1976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E7F1032A-CBFD-4640-8A10-91A778E625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17AD8435-F8EF-D046-B41F-D2413DCC1B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B5987E33-CB37-754A-A2F9-7F1D949385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A5A75926-2298-A848-875F-BC0C56C2F8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47AE31EC-5842-4C44-BF4B-F55978F12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32550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800" y="1915200"/>
            <a:ext cx="11148649" cy="461703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1F7EDB-0AEE-417F-9CB5-243BC8B4D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4" name="TextBox 3"/>
          <p:cNvSpPr txBox="1"/>
          <p:nvPr userDrawn="1"/>
        </p:nvSpPr>
        <p:spPr>
          <a:xfrm>
            <a:off x="6528048" y="-531440"/>
            <a:ext cx="56639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</a:t>
            </a:r>
            <a:r>
              <a:rPr lang="nl-NL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page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-2508956" y="7640"/>
            <a:ext cx="2376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with tex</a:t>
            </a:r>
            <a:r>
              <a:rPr lang="nl-NL" sz="14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-2436948" y="404664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 userDrawn="1"/>
        </p:nvCxnSpPr>
        <p:spPr>
          <a:xfrm>
            <a:off x="-2436948" y="2054386"/>
            <a:ext cx="216024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962" t="15444" r="5868" b="19995"/>
          <a:stretch/>
        </p:blipFill>
        <p:spPr bwMode="auto">
          <a:xfrm>
            <a:off x="-2310934" y="1272882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2409976" y="476672"/>
            <a:ext cx="2133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UvA template has a number of pre-programmed text levels. Go to 'Home' and then to 'Paragraph' to easily switch between different levels</a:t>
            </a: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-1896800" y="1693275"/>
            <a:ext cx="108003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Down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-1896888" y="1322862"/>
            <a:ext cx="10801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9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Level Up</a:t>
            </a:r>
            <a:endParaRPr lang="en-US" sz="9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13612" r="47155" b="21827"/>
          <a:stretch/>
        </p:blipFill>
        <p:spPr bwMode="auto">
          <a:xfrm>
            <a:off x="-2310934" y="1628800"/>
            <a:ext cx="321174" cy="31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 userDrawn="1"/>
        </p:nvSpPr>
        <p:spPr>
          <a:xfrm>
            <a:off x="-2508956" y="2084657"/>
            <a:ext cx="13769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</a:t>
            </a:r>
            <a:r>
              <a:rPr lang="nl-NL" sz="1000" b="1" baseline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 levels</a:t>
            </a:r>
            <a:endParaRPr lang="en-US" sz="1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-2166918" y="245342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dirty="0">
                <a:latin typeface="+mj-lt"/>
                <a:cs typeface="Arial" panose="020B0604020202020204" pitchFamily="34" charset="0"/>
              </a:rPr>
              <a:t>Body</a:t>
            </a:r>
            <a:r>
              <a:rPr lang="nl-NL" sz="1000" baseline="0" dirty="0">
                <a:latin typeface="+mj-lt"/>
                <a:cs typeface="Arial" panose="020B0604020202020204" pitchFamily="34" charset="0"/>
              </a:rPr>
              <a:t> text</a:t>
            </a:r>
            <a:r>
              <a:rPr lang="nl-NL" sz="1000" dirty="0">
                <a:latin typeface="+mj-lt"/>
                <a:cs typeface="Arial" panose="020B0604020202020204" pitchFamily="34" charset="0"/>
              </a:rPr>
              <a:t>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-2169590" y="2723262"/>
            <a:ext cx="18542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Bullet (24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-2083419" y="3023105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363" lvl="1" indent="-180975">
              <a:buFont typeface="Arial" panose="020B0604020202020204" pitchFamily="34" charset="0"/>
              <a:buChar char="•"/>
            </a:pPr>
            <a:r>
              <a:rPr lang="nl-NL" sz="1000" dirty="0">
                <a:latin typeface="+mj-lt"/>
                <a:cs typeface="Arial" panose="020B0604020202020204" pitchFamily="34" charset="0"/>
              </a:rPr>
              <a:t>Sub Bullet (16 pt.)</a:t>
            </a:r>
            <a:endParaRPr lang="en-US" sz="10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-2083419" y="3329531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b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(24 pt)</a:t>
            </a:r>
            <a:endParaRPr lang="en-US" sz="1000" b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-2093659" y="3636326"/>
            <a:ext cx="16936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00" i="1" dirty="0">
                <a:solidFill>
                  <a:srgbClr val="C00000"/>
                </a:solidFill>
                <a:latin typeface="+mj-lt"/>
                <a:cs typeface="Arial" panose="020B0604020202020204" pitchFamily="34" charset="0"/>
              </a:rPr>
              <a:t>Title (16 pt)</a:t>
            </a:r>
            <a:endParaRPr lang="en-US" sz="1000" i="1" dirty="0">
              <a:solidFill>
                <a:srgbClr val="C00000"/>
              </a:solidFill>
              <a:latin typeface="+mj-lt"/>
              <a:cs typeface="Arial" panose="020B0604020202020204" pitchFamily="34" charset="0"/>
            </a:endParaRPr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-2425457" y="2431921"/>
            <a:ext cx="288032" cy="276999"/>
            <a:chOff x="12492689" y="2721406"/>
            <a:chExt cx="288032" cy="276999"/>
          </a:xfrm>
        </p:grpSpPr>
        <p:sp>
          <p:nvSpPr>
            <p:cNvPr id="20" name="Rectangle 19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-2426044" y="2725767"/>
            <a:ext cx="288032" cy="276999"/>
            <a:chOff x="12492689" y="2721406"/>
            <a:chExt cx="288032" cy="276999"/>
          </a:xfrm>
        </p:grpSpPr>
        <p:sp>
          <p:nvSpPr>
            <p:cNvPr id="23" name="Rectangle 22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-2425457" y="3023105"/>
            <a:ext cx="288032" cy="276999"/>
            <a:chOff x="12492689" y="2721406"/>
            <a:chExt cx="288032" cy="276999"/>
          </a:xfrm>
        </p:grpSpPr>
        <p:sp>
          <p:nvSpPr>
            <p:cNvPr id="26" name="Rectangle 25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-2425457" y="3329531"/>
            <a:ext cx="288032" cy="276999"/>
            <a:chOff x="12492689" y="2721406"/>
            <a:chExt cx="288032" cy="276999"/>
          </a:xfrm>
        </p:grpSpPr>
        <p:sp>
          <p:nvSpPr>
            <p:cNvPr id="29" name="Rectangle 28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1" name="Group 30"/>
          <p:cNvGrpSpPr/>
          <p:nvPr userDrawn="1"/>
        </p:nvGrpSpPr>
        <p:grpSpPr>
          <a:xfrm>
            <a:off x="-2427768" y="3630519"/>
            <a:ext cx="288032" cy="276999"/>
            <a:chOff x="12492689" y="2721406"/>
            <a:chExt cx="288032" cy="276999"/>
          </a:xfrm>
        </p:grpSpPr>
        <p:sp>
          <p:nvSpPr>
            <p:cNvPr id="32" name="Rectangle 31"/>
            <p:cNvSpPr/>
            <p:nvPr/>
          </p:nvSpPr>
          <p:spPr>
            <a:xfrm>
              <a:off x="12507842" y="2721406"/>
              <a:ext cx="252028" cy="25202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492689" y="2721406"/>
              <a:ext cx="2880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l-NL" sz="12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9928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D9F9DF7-2C31-5840-BE76-D25351040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32A3A05-2DC3-6449-A615-0E710F61E2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ADEC94A7-8FB7-0D49-A5B1-D46951C7D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2EE05F1D-82A3-8249-97AE-D3FF01D3F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D1A18378-E236-4A41-8140-6C45984DAB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3259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17BBD88-03FF-3641-BD37-70395A760B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5A1E7AE4-8E10-D241-8578-43789979F2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4A3686D-A7E3-D34F-AD4F-359BF6FBB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442D50D5-F36B-5246-9077-2EC405778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81BA2B21-32E1-9844-9340-E172B2DFA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18372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16C3C98-6A5C-AA49-8524-C8EEF6A4C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F739306-9260-364A-9755-5B91568883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AB013940-45DD-B54B-A6F8-C0E6625432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4075FF57-5426-B04E-ADE1-1409353F54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6B48EBA2-0686-8B46-85E0-9794DAF1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A2572DFC-AAAA-B041-A454-961FF8AE30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274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310A55E-A978-D346-8646-DDD8E540E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53431AC5-6C3E-BB4B-BE97-BA0DE24D2F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6C441504-6F49-AD47-A1B8-AD6FC3C88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E04017A0-26C4-6344-805F-1459D7B4C2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60D01857-9661-964F-B31F-E1EE4B9B64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077A903C-1706-4B4B-88FB-4618A8AF8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6F7D120A-B0BA-CF48-BF24-93990A3D7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FDA3FAC5-8FC9-A445-B7C7-DDD84976C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9356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9145A1-71EA-D741-919F-222D491660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5432F92D-B424-4C48-A518-1CBB9D897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F352EDD4-AD64-C44E-99D2-F8E88D5466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CFBD3245-3336-1F48-8168-D6E89F2C9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146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AA8ECA9B-2A60-A147-AD71-4160AE193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F89B0A85-03F0-284E-A558-3E0823FA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DB7BC11B-9267-4243-B8C0-1352E51FF5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99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8E9B350-BD82-BC47-A826-467E07C8D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1F7AEE5D-2D2C-9840-ADED-5E153CE86D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7913C05-43BD-364C-8AB3-34F1B5E65D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CA04DCC5-8389-3F4C-9945-ADC7F8F73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E326D76B-D2C8-354F-B413-C79EEB759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72C6B30F-8D1B-B745-9C1F-9375C0D4E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3783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EA82A64-5DC1-A442-B751-E27C65B72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9576CE20-5BBA-F14F-957B-489C11AA0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84BD2D72-8C2E-464E-9AD8-B7FB2C0D2A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F5625541-F70A-F448-8BB2-D1F928FCC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B6614B43-70D8-F64B-B516-28AD30161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C561CEBE-7F61-6647-9C3E-E9471CD9F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598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09E67308-F1D7-8048-9C1F-7C53CDC8B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C887F95-2A06-4A45-964B-6A1F66AB7D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/>
              <a:t>Tekststijl van het model bewerken
Tweede niveau
Derde niveau
Vierde niveau
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F56CC29F-D0A7-EF43-9A52-AC85273573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CFB43-0003-B24F-ABC3-F019D9DFC0D3}" type="datetimeFigureOut">
              <a:rPr lang="nl-NL" smtClean="0"/>
              <a:t>21-5-2019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FE529C4E-AED9-4E4B-8D4B-753865A1CF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A8C9712-8F13-AA41-AC38-B3353F9AC4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0D7C1-C5B5-6645-A597-C23C0376B5BE}" type="slidenum">
              <a:rPr lang="nl-NL" smtClean="0"/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6758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ourworldindata.org/tertiary-education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GEmuEWjHr5c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Rectangle 320">
            <a:extLst>
              <a:ext uri="{FF2B5EF4-FFF2-40B4-BE49-F238E27FC236}">
                <a16:creationId xmlns:a16="http://schemas.microsoft.com/office/drawing/2014/main" xmlns="" id="{F661A673-9E3A-413E-833C-9E345CADA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0207064" cy="292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413" name="Rectangle 327">
            <a:extLst>
              <a:ext uri="{FF2B5EF4-FFF2-40B4-BE49-F238E27FC236}">
                <a16:creationId xmlns:a16="http://schemas.microsoft.com/office/drawing/2014/main" xmlns="" id="{BD13221B-A9EB-429E-82CA-DA2477D20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26116"/>
            <a:ext cx="102070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102">
            <a:extLst>
              <a:ext uri="{FF2B5EF4-FFF2-40B4-BE49-F238E27FC236}">
                <a16:creationId xmlns:a16="http://schemas.microsoft.com/office/drawing/2014/main" xmlns="" id="{DF7D3316-247B-481B-9051-E699EDFE8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982924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106" name="Rectangle 109">
            <a:extLst>
              <a:ext uri="{FF2B5EF4-FFF2-40B4-BE49-F238E27FC236}">
                <a16:creationId xmlns:a16="http://schemas.microsoft.com/office/drawing/2014/main" xmlns="" id="{ADF66EB4-9DA3-49FA-BB3F-99668A4AA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914400" y="103257"/>
            <a:ext cx="1982924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7" name="Rectangle 211">
            <a:extLst>
              <a:ext uri="{FF2B5EF4-FFF2-40B4-BE49-F238E27FC236}">
                <a16:creationId xmlns:a16="http://schemas.microsoft.com/office/drawing/2014/main" xmlns="" id="{35302772-8368-4DF8-9085-810935A42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9918" y="0"/>
            <a:ext cx="8542081" cy="293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209" name="Rectangle 218">
            <a:extLst>
              <a:ext uri="{FF2B5EF4-FFF2-40B4-BE49-F238E27FC236}">
                <a16:creationId xmlns:a16="http://schemas.microsoft.com/office/drawing/2014/main" xmlns="" id="{FFCFC7A6-AA08-4F62-8851-842938306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35518" y="126116"/>
            <a:ext cx="854208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ES" altLang="es-ES" sz="11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/>
            </a:r>
            <a:br>
              <a:rPr kumimoji="0" lang="es-ES" altLang="es-E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</a:br>
            <a:endParaRPr kumimoji="0" lang="es-ES" altLang="es-E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pSp>
        <p:nvGrpSpPr>
          <p:cNvPr id="415" name="Grupo 414">
            <a:extLst>
              <a:ext uri="{FF2B5EF4-FFF2-40B4-BE49-F238E27FC236}">
                <a16:creationId xmlns:a16="http://schemas.microsoft.com/office/drawing/2014/main" xmlns="" id="{A9E667C5-2A48-4E0B-9EA2-3FED79C13585}"/>
              </a:ext>
            </a:extLst>
          </p:cNvPr>
          <p:cNvGrpSpPr/>
          <p:nvPr/>
        </p:nvGrpSpPr>
        <p:grpSpPr>
          <a:xfrm>
            <a:off x="-3736" y="-43181"/>
            <a:ext cx="12195735" cy="6901181"/>
            <a:chOff x="-3736" y="-43181"/>
            <a:chExt cx="12195735" cy="6901181"/>
          </a:xfrm>
        </p:grpSpPr>
        <p:sp>
          <p:nvSpPr>
            <p:cNvPr id="414" name="Rectángulo 413">
              <a:extLst>
                <a:ext uri="{FF2B5EF4-FFF2-40B4-BE49-F238E27FC236}">
                  <a16:creationId xmlns:a16="http://schemas.microsoft.com/office/drawing/2014/main" xmlns="" id="{63D1D100-1E44-45EC-A91C-87F6788DF65C}"/>
                </a:ext>
              </a:extLst>
            </p:cNvPr>
            <p:cNvSpPr/>
            <p:nvPr/>
          </p:nvSpPr>
          <p:spPr>
            <a:xfrm>
              <a:off x="-3736" y="-43181"/>
              <a:ext cx="12195735" cy="6858000"/>
            </a:xfrm>
            <a:prstGeom prst="rect">
              <a:avLst/>
            </a:prstGeom>
            <a:solidFill>
              <a:srgbClr val="C4B9AC"/>
            </a:solidFill>
            <a:ln>
              <a:solidFill>
                <a:srgbClr val="C4B9A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dirty="0"/>
            </a:p>
          </p:txBody>
        </p:sp>
        <p:grpSp>
          <p:nvGrpSpPr>
            <p:cNvPr id="210" name="Group 447">
              <a:extLst>
                <a:ext uri="{FF2B5EF4-FFF2-40B4-BE49-F238E27FC236}">
                  <a16:creationId xmlns:a16="http://schemas.microsoft.com/office/drawing/2014/main" xmlns="" id="{F45B2646-6BB6-42E8-81E3-D85A03884C2C}"/>
                </a:ext>
              </a:extLst>
            </p:cNvPr>
            <p:cNvGrpSpPr/>
            <p:nvPr/>
          </p:nvGrpSpPr>
          <p:grpSpPr>
            <a:xfrm>
              <a:off x="2355555" y="-43181"/>
              <a:ext cx="6499620" cy="6901181"/>
              <a:chOff x="0" y="0"/>
              <a:chExt cx="8611054" cy="11016771"/>
            </a:xfrm>
          </p:grpSpPr>
          <p:sp>
            <p:nvSpPr>
              <p:cNvPr id="211" name="Shape 469">
                <a:extLst>
                  <a:ext uri="{FF2B5EF4-FFF2-40B4-BE49-F238E27FC236}">
                    <a16:creationId xmlns:a16="http://schemas.microsoft.com/office/drawing/2014/main" xmlns="" id="{3338C2AA-7D12-495F-AE53-8BFE95887EA8}"/>
                  </a:ext>
                </a:extLst>
              </p:cNvPr>
              <p:cNvSpPr/>
              <p:nvPr/>
            </p:nvSpPr>
            <p:spPr>
              <a:xfrm>
                <a:off x="0" y="0"/>
                <a:ext cx="7560057" cy="10692003"/>
              </a:xfrm>
              <a:custGeom>
                <a:avLst/>
                <a:gdLst/>
                <a:ahLst/>
                <a:cxnLst/>
                <a:rect l="0" t="0" r="0" b="0"/>
                <a:pathLst>
                  <a:path w="7560057" h="10692003">
                    <a:moveTo>
                      <a:pt x="0" y="0"/>
                    </a:moveTo>
                    <a:lnTo>
                      <a:pt x="7560057" y="0"/>
                    </a:lnTo>
                    <a:lnTo>
                      <a:pt x="7560057" y="10692003"/>
                    </a:lnTo>
                    <a:lnTo>
                      <a:pt x="0" y="10692003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C4B9AC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2" name="Shape 7">
                <a:extLst>
                  <a:ext uri="{FF2B5EF4-FFF2-40B4-BE49-F238E27FC236}">
                    <a16:creationId xmlns:a16="http://schemas.microsoft.com/office/drawing/2014/main" xmlns="" id="{5CE865C2-BB42-43DB-82F7-B26E0C350139}"/>
                  </a:ext>
                </a:extLst>
              </p:cNvPr>
              <p:cNvSpPr/>
              <p:nvPr/>
            </p:nvSpPr>
            <p:spPr>
              <a:xfrm>
                <a:off x="1051000" y="324773"/>
                <a:ext cx="7560054" cy="10691998"/>
              </a:xfrm>
              <a:custGeom>
                <a:avLst/>
                <a:gdLst/>
                <a:ahLst/>
                <a:cxnLst/>
                <a:rect l="0" t="0" r="0" b="0"/>
                <a:pathLst>
                  <a:path w="7560054" h="10691999">
                    <a:moveTo>
                      <a:pt x="0" y="0"/>
                    </a:moveTo>
                    <a:lnTo>
                      <a:pt x="1027976" y="0"/>
                    </a:lnTo>
                    <a:lnTo>
                      <a:pt x="3771798" y="8399945"/>
                    </a:lnTo>
                    <a:lnTo>
                      <a:pt x="6515608" y="0"/>
                    </a:lnTo>
                    <a:lnTo>
                      <a:pt x="7560054" y="0"/>
                    </a:lnTo>
                    <a:lnTo>
                      <a:pt x="7560054" y="4077088"/>
                    </a:lnTo>
                    <a:lnTo>
                      <a:pt x="5286402" y="10691999"/>
                    </a:lnTo>
                    <a:lnTo>
                      <a:pt x="2257170" y="10691999"/>
                    </a:lnTo>
                    <a:lnTo>
                      <a:pt x="0" y="412499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DE4DD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3" name="Shape 8">
                <a:extLst>
                  <a:ext uri="{FF2B5EF4-FFF2-40B4-BE49-F238E27FC236}">
                    <a16:creationId xmlns:a16="http://schemas.microsoft.com/office/drawing/2014/main" xmlns="" id="{CF47E459-96B2-439B-BC24-1014DAED7804}"/>
                  </a:ext>
                </a:extLst>
              </p:cNvPr>
              <p:cNvSpPr/>
              <p:nvPr/>
            </p:nvSpPr>
            <p:spPr>
              <a:xfrm>
                <a:off x="4332477" y="9908797"/>
                <a:ext cx="93447" cy="128879"/>
              </a:xfrm>
              <a:custGeom>
                <a:avLst/>
                <a:gdLst/>
                <a:ahLst/>
                <a:cxnLst/>
                <a:rect l="0" t="0" r="0" b="0"/>
                <a:pathLst>
                  <a:path w="93447" h="12887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458"/>
                    </a:lnTo>
                    <a:cubicBezTo>
                      <a:pt x="14072" y="90119"/>
                      <a:pt x="15989" y="100723"/>
                      <a:pt x="23126" y="107873"/>
                    </a:cubicBezTo>
                    <a:cubicBezTo>
                      <a:pt x="27940" y="112864"/>
                      <a:pt x="35255" y="116129"/>
                      <a:pt x="46228" y="116129"/>
                    </a:cubicBezTo>
                    <a:cubicBezTo>
                      <a:pt x="58382" y="116129"/>
                      <a:pt x="66281" y="112864"/>
                      <a:pt x="71475" y="107645"/>
                    </a:cubicBezTo>
                    <a:cubicBezTo>
                      <a:pt x="77254" y="101523"/>
                      <a:pt x="79375" y="92646"/>
                      <a:pt x="79375" y="82626"/>
                    </a:cubicBezTo>
                    <a:lnTo>
                      <a:pt x="79375" y="0"/>
                    </a:lnTo>
                    <a:lnTo>
                      <a:pt x="93447" y="0"/>
                    </a:lnTo>
                    <a:lnTo>
                      <a:pt x="93447" y="84556"/>
                    </a:lnTo>
                    <a:cubicBezTo>
                      <a:pt x="93447" y="96114"/>
                      <a:pt x="90157" y="107873"/>
                      <a:pt x="81890" y="116332"/>
                    </a:cubicBezTo>
                    <a:cubicBezTo>
                      <a:pt x="74371" y="123850"/>
                      <a:pt x="62802" y="128879"/>
                      <a:pt x="45860" y="128879"/>
                    </a:cubicBezTo>
                    <a:cubicBezTo>
                      <a:pt x="29845" y="128879"/>
                      <a:pt x="19266" y="124244"/>
                      <a:pt x="12332" y="117690"/>
                    </a:cubicBezTo>
                    <a:cubicBezTo>
                      <a:pt x="2121" y="107645"/>
                      <a:pt x="0" y="92837"/>
                      <a:pt x="0" y="81280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4" name="Shape 9">
                <a:extLst>
                  <a:ext uri="{FF2B5EF4-FFF2-40B4-BE49-F238E27FC236}">
                    <a16:creationId xmlns:a16="http://schemas.microsoft.com/office/drawing/2014/main" xmlns="" id="{B2231904-31D8-4B2C-A729-9E4AB697A04E}"/>
                  </a:ext>
                </a:extLst>
              </p:cNvPr>
              <p:cNvSpPr/>
              <p:nvPr/>
            </p:nvSpPr>
            <p:spPr>
              <a:xfrm>
                <a:off x="4457887" y="9942313"/>
                <a:ext cx="72250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50" h="93408">
                    <a:moveTo>
                      <a:pt x="46050" y="0"/>
                    </a:moveTo>
                    <a:cubicBezTo>
                      <a:pt x="59118" y="0"/>
                      <a:pt x="72250" y="9423"/>
                      <a:pt x="72250" y="32169"/>
                    </a:cubicBezTo>
                    <a:lnTo>
                      <a:pt x="72250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84"/>
                      <a:pt x="56261" y="13284"/>
                      <a:pt x="42392" y="13284"/>
                    </a:cubicBezTo>
                    <a:cubicBezTo>
                      <a:pt x="31217" y="13284"/>
                      <a:pt x="21209" y="21183"/>
                      <a:pt x="14059" y="27546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69" y="2298"/>
                    </a:lnTo>
                    <a:lnTo>
                      <a:pt x="13487" y="13094"/>
                    </a:lnTo>
                    <a:cubicBezTo>
                      <a:pt x="24282" y="5207"/>
                      <a:pt x="33338" y="0"/>
                      <a:pt x="460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5" name="Shape 470">
                <a:extLst>
                  <a:ext uri="{FF2B5EF4-FFF2-40B4-BE49-F238E27FC236}">
                    <a16:creationId xmlns:a16="http://schemas.microsoft.com/office/drawing/2014/main" xmlns="" id="{0B495FC7-2CEB-4A7E-BC95-F152ECF0D13D}"/>
                  </a:ext>
                </a:extLst>
              </p:cNvPr>
              <p:cNvSpPr/>
              <p:nvPr/>
            </p:nvSpPr>
            <p:spPr>
              <a:xfrm>
                <a:off x="4559592" y="9944608"/>
                <a:ext cx="14046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46" h="91109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6" name="Shape 11">
                <a:extLst>
                  <a:ext uri="{FF2B5EF4-FFF2-40B4-BE49-F238E27FC236}">
                    <a16:creationId xmlns:a16="http://schemas.microsoft.com/office/drawing/2014/main" xmlns="" id="{D4836A29-FD89-49CD-A01D-26C21A04AF71}"/>
                  </a:ext>
                </a:extLst>
              </p:cNvPr>
              <p:cNvSpPr/>
              <p:nvPr/>
            </p:nvSpPr>
            <p:spPr>
              <a:xfrm>
                <a:off x="4556709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792" y="0"/>
                    </a:moveTo>
                    <a:cubicBezTo>
                      <a:pt x="15227" y="0"/>
                      <a:pt x="19647" y="4407"/>
                      <a:pt x="19647" y="9817"/>
                    </a:cubicBezTo>
                    <a:cubicBezTo>
                      <a:pt x="19647" y="15202"/>
                      <a:pt x="15227" y="19609"/>
                      <a:pt x="9792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79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7" name="Shape 12">
                <a:extLst>
                  <a:ext uri="{FF2B5EF4-FFF2-40B4-BE49-F238E27FC236}">
                    <a16:creationId xmlns:a16="http://schemas.microsoft.com/office/drawing/2014/main" xmlns="" id="{C9A672AD-2743-426E-96E8-82DF4D6AA192}"/>
                  </a:ext>
                </a:extLst>
              </p:cNvPr>
              <p:cNvSpPr/>
              <p:nvPr/>
            </p:nvSpPr>
            <p:spPr>
              <a:xfrm>
                <a:off x="4592146" y="9944609"/>
                <a:ext cx="83604" cy="91707"/>
              </a:xfrm>
              <a:custGeom>
                <a:avLst/>
                <a:gdLst/>
                <a:ahLst/>
                <a:cxnLst/>
                <a:rect l="0" t="0" r="0" b="0"/>
                <a:pathLst>
                  <a:path w="83604" h="91707">
                    <a:moveTo>
                      <a:pt x="0" y="0"/>
                    </a:moveTo>
                    <a:lnTo>
                      <a:pt x="14427" y="0"/>
                    </a:lnTo>
                    <a:lnTo>
                      <a:pt x="40424" y="73025"/>
                    </a:lnTo>
                    <a:lnTo>
                      <a:pt x="40843" y="73025"/>
                    </a:lnTo>
                    <a:lnTo>
                      <a:pt x="69926" y="0"/>
                    </a:lnTo>
                    <a:lnTo>
                      <a:pt x="83604" y="0"/>
                    </a:lnTo>
                    <a:lnTo>
                      <a:pt x="45860" y="91707"/>
                    </a:lnTo>
                    <a:lnTo>
                      <a:pt x="34671" y="917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8" name="Shape 13">
                <a:extLst>
                  <a:ext uri="{FF2B5EF4-FFF2-40B4-BE49-F238E27FC236}">
                    <a16:creationId xmlns:a16="http://schemas.microsoft.com/office/drawing/2014/main" xmlns="" id="{F2205838-2D95-441B-AB71-51641F8F6A21}"/>
                  </a:ext>
                </a:extLst>
              </p:cNvPr>
              <p:cNvSpPr/>
              <p:nvPr/>
            </p:nvSpPr>
            <p:spPr>
              <a:xfrm>
                <a:off x="4687686" y="9942378"/>
                <a:ext cx="36709" cy="94067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7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1" y="19640"/>
                    </a:lnTo>
                    <a:cubicBezTo>
                      <a:pt x="17357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28" y="80276"/>
                    </a:cubicBezTo>
                    <a:lnTo>
                      <a:pt x="36709" y="81223"/>
                    </a:lnTo>
                    <a:lnTo>
                      <a:pt x="36709" y="94067"/>
                    </a:lnTo>
                    <a:lnTo>
                      <a:pt x="23735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6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19" name="Shape 14">
                <a:extLst>
                  <a:ext uri="{FF2B5EF4-FFF2-40B4-BE49-F238E27FC236}">
                    <a16:creationId xmlns:a16="http://schemas.microsoft.com/office/drawing/2014/main" xmlns="" id="{EC0231C8-1B4D-43B5-AC46-F88975F99747}"/>
                  </a:ext>
                </a:extLst>
              </p:cNvPr>
              <p:cNvSpPr/>
              <p:nvPr/>
            </p:nvSpPr>
            <p:spPr>
              <a:xfrm>
                <a:off x="4724395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2"/>
                    </a:lnTo>
                    <a:lnTo>
                      <a:pt x="8566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0" name="Shape 15">
                <a:extLst>
                  <a:ext uri="{FF2B5EF4-FFF2-40B4-BE49-F238E27FC236}">
                    <a16:creationId xmlns:a16="http://schemas.microsoft.com/office/drawing/2014/main" xmlns="" id="{182EEA75-7B91-4ED2-B27B-C605E1C616F4}"/>
                  </a:ext>
                </a:extLst>
              </p:cNvPr>
              <p:cNvSpPr/>
              <p:nvPr/>
            </p:nvSpPr>
            <p:spPr>
              <a:xfrm>
                <a:off x="4724395" y="9942312"/>
                <a:ext cx="36684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684" h="50254">
                    <a:moveTo>
                      <a:pt x="286" y="0"/>
                    </a:moveTo>
                    <a:cubicBezTo>
                      <a:pt x="23794" y="0"/>
                      <a:pt x="36684" y="18695"/>
                      <a:pt x="36684" y="47003"/>
                    </a:cubicBezTo>
                    <a:lnTo>
                      <a:pt x="36684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58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1" name="Shape 16">
                <a:extLst>
                  <a:ext uri="{FF2B5EF4-FFF2-40B4-BE49-F238E27FC236}">
                    <a16:creationId xmlns:a16="http://schemas.microsoft.com/office/drawing/2014/main" xmlns="" id="{D79BE9E9-2298-461B-AEEE-58CEDC95CADA}"/>
                  </a:ext>
                </a:extLst>
              </p:cNvPr>
              <p:cNvSpPr/>
              <p:nvPr/>
            </p:nvSpPr>
            <p:spPr>
              <a:xfrm>
                <a:off x="4782284" y="9942307"/>
                <a:ext cx="48743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48743" h="93408">
                    <a:moveTo>
                      <a:pt x="39472" y="0"/>
                    </a:moveTo>
                    <a:cubicBezTo>
                      <a:pt x="43549" y="0"/>
                      <a:pt x="46990" y="1512"/>
                      <a:pt x="48743" y="2680"/>
                    </a:cubicBezTo>
                    <a:lnTo>
                      <a:pt x="42761" y="16370"/>
                    </a:lnTo>
                    <a:cubicBezTo>
                      <a:pt x="40843" y="15596"/>
                      <a:pt x="37922" y="14834"/>
                      <a:pt x="34087" y="14834"/>
                    </a:cubicBezTo>
                    <a:cubicBezTo>
                      <a:pt x="28715" y="14834"/>
                      <a:pt x="19825" y="19444"/>
                      <a:pt x="14046" y="25819"/>
                    </a:cubicBezTo>
                    <a:lnTo>
                      <a:pt x="14046" y="93408"/>
                    </a:lnTo>
                    <a:lnTo>
                      <a:pt x="0" y="93408"/>
                    </a:lnTo>
                    <a:lnTo>
                      <a:pt x="0" y="2311"/>
                    </a:lnTo>
                    <a:lnTo>
                      <a:pt x="11531" y="2311"/>
                    </a:lnTo>
                    <a:lnTo>
                      <a:pt x="13475" y="12700"/>
                    </a:lnTo>
                    <a:cubicBezTo>
                      <a:pt x="26010" y="1359"/>
                      <a:pt x="32944" y="0"/>
                      <a:pt x="3947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2" name="Shape 17">
                <a:extLst>
                  <a:ext uri="{FF2B5EF4-FFF2-40B4-BE49-F238E27FC236}">
                    <a16:creationId xmlns:a16="http://schemas.microsoft.com/office/drawing/2014/main" xmlns="" id="{FE346FD3-55E9-48F5-8BE4-2567A46F02A3}"/>
                  </a:ext>
                </a:extLst>
              </p:cNvPr>
              <p:cNvSpPr/>
              <p:nvPr/>
            </p:nvSpPr>
            <p:spPr>
              <a:xfrm>
                <a:off x="4835624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36" y="0"/>
                    </a:moveTo>
                    <a:cubicBezTo>
                      <a:pt x="45288" y="0"/>
                      <a:pt x="52603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233" y="11735"/>
                    </a:cubicBezTo>
                    <a:cubicBezTo>
                      <a:pt x="26988" y="11735"/>
                      <a:pt x="19279" y="15011"/>
                      <a:pt x="19279" y="23317"/>
                    </a:cubicBezTo>
                    <a:cubicBezTo>
                      <a:pt x="19279" y="43739"/>
                      <a:pt x="61443" y="38519"/>
                      <a:pt x="61443" y="68364"/>
                    </a:cubicBezTo>
                    <a:cubicBezTo>
                      <a:pt x="61443" y="87440"/>
                      <a:pt x="45669" y="95377"/>
                      <a:pt x="26988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410" y="77445"/>
                    </a:lnTo>
                    <a:cubicBezTo>
                      <a:pt x="9639" y="80150"/>
                      <a:pt x="17539" y="83972"/>
                      <a:pt x="27572" y="83972"/>
                    </a:cubicBezTo>
                    <a:cubicBezTo>
                      <a:pt x="38735" y="83972"/>
                      <a:pt x="46825" y="78981"/>
                      <a:pt x="46825" y="70498"/>
                    </a:cubicBezTo>
                    <a:cubicBezTo>
                      <a:pt x="46825" y="48146"/>
                      <a:pt x="5410" y="56032"/>
                      <a:pt x="5410" y="24067"/>
                    </a:cubicBezTo>
                    <a:cubicBezTo>
                      <a:pt x="5410" y="10973"/>
                      <a:pt x="14859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3" name="Shape 471">
                <a:extLst>
                  <a:ext uri="{FF2B5EF4-FFF2-40B4-BE49-F238E27FC236}">
                    <a16:creationId xmlns:a16="http://schemas.microsoft.com/office/drawing/2014/main" xmlns="" id="{CC7CA485-179F-4F49-A74F-D18E71516E93}"/>
                  </a:ext>
                </a:extLst>
              </p:cNvPr>
              <p:cNvSpPr/>
              <p:nvPr/>
            </p:nvSpPr>
            <p:spPr>
              <a:xfrm>
                <a:off x="4919802" y="9944608"/>
                <a:ext cx="14072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91109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4" name="Shape 19">
                <a:extLst>
                  <a:ext uri="{FF2B5EF4-FFF2-40B4-BE49-F238E27FC236}">
                    <a16:creationId xmlns:a16="http://schemas.microsoft.com/office/drawing/2014/main" xmlns="" id="{A3F8CC01-08EC-45B8-8763-0821B941FE86}"/>
                  </a:ext>
                </a:extLst>
              </p:cNvPr>
              <p:cNvSpPr/>
              <p:nvPr/>
            </p:nvSpPr>
            <p:spPr>
              <a:xfrm>
                <a:off x="4916920" y="9905924"/>
                <a:ext cx="19660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60" h="19609">
                    <a:moveTo>
                      <a:pt x="9830" y="0"/>
                    </a:moveTo>
                    <a:cubicBezTo>
                      <a:pt x="15215" y="0"/>
                      <a:pt x="19660" y="4407"/>
                      <a:pt x="19660" y="9817"/>
                    </a:cubicBezTo>
                    <a:cubicBezTo>
                      <a:pt x="19660" y="15202"/>
                      <a:pt x="15215" y="19609"/>
                      <a:pt x="9830" y="19609"/>
                    </a:cubicBezTo>
                    <a:cubicBezTo>
                      <a:pt x="4432" y="19609"/>
                      <a:pt x="0" y="15202"/>
                      <a:pt x="0" y="9817"/>
                    </a:cubicBezTo>
                    <a:cubicBezTo>
                      <a:pt x="0" y="4407"/>
                      <a:pt x="4432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5" name="Shape 20">
                <a:extLst>
                  <a:ext uri="{FF2B5EF4-FFF2-40B4-BE49-F238E27FC236}">
                    <a16:creationId xmlns:a16="http://schemas.microsoft.com/office/drawing/2014/main" xmlns="" id="{83EA0407-F53A-465A-917E-5CE4798B21D2}"/>
                  </a:ext>
                </a:extLst>
              </p:cNvPr>
              <p:cNvSpPr/>
              <p:nvPr/>
            </p:nvSpPr>
            <p:spPr>
              <a:xfrm>
                <a:off x="4958149" y="9944112"/>
                <a:ext cx="38049" cy="92201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201">
                    <a:moveTo>
                      <a:pt x="38049" y="0"/>
                    </a:moveTo>
                    <a:lnTo>
                      <a:pt x="38049" y="12447"/>
                    </a:lnTo>
                    <a:lnTo>
                      <a:pt x="34973" y="13057"/>
                    </a:lnTo>
                    <a:cubicBezTo>
                      <a:pt x="23022" y="18034"/>
                      <a:pt x="14250" y="30028"/>
                      <a:pt x="14250" y="46344"/>
                    </a:cubicBezTo>
                    <a:cubicBezTo>
                      <a:pt x="14250" y="61804"/>
                      <a:pt x="20636" y="73899"/>
                      <a:pt x="33832" y="78979"/>
                    </a:cubicBezTo>
                    <a:lnTo>
                      <a:pt x="38049" y="79690"/>
                    </a:lnTo>
                    <a:lnTo>
                      <a:pt x="38049" y="92201"/>
                    </a:lnTo>
                    <a:lnTo>
                      <a:pt x="28750" y="90751"/>
                    </a:lnTo>
                    <a:cubicBezTo>
                      <a:pt x="12016" y="85100"/>
                      <a:pt x="0" y="70856"/>
                      <a:pt x="0" y="47310"/>
                    </a:cubicBezTo>
                    <a:cubicBezTo>
                      <a:pt x="0" y="26060"/>
                      <a:pt x="11794" y="9060"/>
                      <a:pt x="28670" y="1888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6" name="Shape 21">
                <a:extLst>
                  <a:ext uri="{FF2B5EF4-FFF2-40B4-BE49-F238E27FC236}">
                    <a16:creationId xmlns:a16="http://schemas.microsoft.com/office/drawing/2014/main" xmlns="" id="{34D16FAD-F34C-4955-918C-784068C152D5}"/>
                  </a:ext>
                </a:extLst>
              </p:cNvPr>
              <p:cNvSpPr/>
              <p:nvPr/>
            </p:nvSpPr>
            <p:spPr>
              <a:xfrm>
                <a:off x="4996198" y="9899347"/>
                <a:ext cx="37846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46" h="138328">
                    <a:moveTo>
                      <a:pt x="23800" y="0"/>
                    </a:moveTo>
                    <a:lnTo>
                      <a:pt x="37846" y="0"/>
                    </a:lnTo>
                    <a:lnTo>
                      <a:pt x="37846" y="131763"/>
                    </a:lnTo>
                    <a:cubicBezTo>
                      <a:pt x="32258" y="135013"/>
                      <a:pt x="21679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900" y="126352"/>
                      <a:pt x="20891" y="125413"/>
                      <a:pt x="23800" y="124040"/>
                    </a:cubicBezTo>
                    <a:lnTo>
                      <a:pt x="23800" y="57594"/>
                    </a:lnTo>
                    <a:cubicBezTo>
                      <a:pt x="20129" y="56261"/>
                      <a:pt x="16840" y="55283"/>
                      <a:pt x="9728" y="55283"/>
                    </a:cubicBezTo>
                    <a:lnTo>
                      <a:pt x="0" y="57211"/>
                    </a:lnTo>
                    <a:lnTo>
                      <a:pt x="0" y="44765"/>
                    </a:lnTo>
                    <a:lnTo>
                      <a:pt x="8941" y="42964"/>
                    </a:lnTo>
                    <a:cubicBezTo>
                      <a:pt x="15506" y="42964"/>
                      <a:pt x="20129" y="43535"/>
                      <a:pt x="23800" y="44475"/>
                    </a:cubicBezTo>
                    <a:lnTo>
                      <a:pt x="2380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7" name="Shape 22">
                <a:extLst>
                  <a:ext uri="{FF2B5EF4-FFF2-40B4-BE49-F238E27FC236}">
                    <a16:creationId xmlns:a16="http://schemas.microsoft.com/office/drawing/2014/main" xmlns="" id="{48C7D24E-73B5-49F2-92A3-2567A6B7EF5F}"/>
                  </a:ext>
                </a:extLst>
              </p:cNvPr>
              <p:cNvSpPr/>
              <p:nvPr/>
            </p:nvSpPr>
            <p:spPr>
              <a:xfrm>
                <a:off x="5056185" y="9980679"/>
                <a:ext cx="34601" cy="57007"/>
              </a:xfrm>
              <a:custGeom>
                <a:avLst/>
                <a:gdLst/>
                <a:ahLst/>
                <a:cxnLst/>
                <a:rect l="0" t="0" r="0" b="0"/>
                <a:pathLst>
                  <a:path w="34601" h="57007">
                    <a:moveTo>
                      <a:pt x="34601" y="0"/>
                    </a:moveTo>
                    <a:lnTo>
                      <a:pt x="34601" y="12497"/>
                    </a:lnTo>
                    <a:lnTo>
                      <a:pt x="19393" y="16439"/>
                    </a:lnTo>
                    <a:cubicBezTo>
                      <a:pt x="15716" y="19167"/>
                      <a:pt x="14084" y="23078"/>
                      <a:pt x="14084" y="28101"/>
                    </a:cubicBezTo>
                    <a:cubicBezTo>
                      <a:pt x="14084" y="37334"/>
                      <a:pt x="19850" y="44852"/>
                      <a:pt x="31801" y="44852"/>
                    </a:cubicBezTo>
                    <a:lnTo>
                      <a:pt x="34601" y="44169"/>
                    </a:lnTo>
                    <a:lnTo>
                      <a:pt x="34601" y="55676"/>
                    </a:lnTo>
                    <a:lnTo>
                      <a:pt x="27940" y="57007"/>
                    </a:lnTo>
                    <a:cubicBezTo>
                      <a:pt x="13094" y="57007"/>
                      <a:pt x="0" y="46389"/>
                      <a:pt x="0" y="29041"/>
                    </a:cubicBezTo>
                    <a:cubicBezTo>
                      <a:pt x="0" y="20075"/>
                      <a:pt x="3130" y="12852"/>
                      <a:pt x="9271" y="7775"/>
                    </a:cubicBezTo>
                    <a:lnTo>
                      <a:pt x="3460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8" name="Shape 23">
                <a:extLst>
                  <a:ext uri="{FF2B5EF4-FFF2-40B4-BE49-F238E27FC236}">
                    <a16:creationId xmlns:a16="http://schemas.microsoft.com/office/drawing/2014/main" xmlns="" id="{7F46449A-8C7D-4B59-8DCD-537D5973EFEB}"/>
                  </a:ext>
                </a:extLst>
              </p:cNvPr>
              <p:cNvSpPr/>
              <p:nvPr/>
            </p:nvSpPr>
            <p:spPr>
              <a:xfrm>
                <a:off x="5061977" y="9942769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4"/>
                    </a:lnTo>
                    <a:lnTo>
                      <a:pt x="15116" y="14530"/>
                    </a:lnTo>
                    <a:cubicBezTo>
                      <a:pt x="11218" y="16189"/>
                      <a:pt x="8186" y="18304"/>
                      <a:pt x="5779" y="20126"/>
                    </a:cubicBezTo>
                    <a:lnTo>
                      <a:pt x="0" y="9928"/>
                    </a:lnTo>
                    <a:cubicBezTo>
                      <a:pt x="5480" y="5985"/>
                      <a:pt x="10630" y="3387"/>
                      <a:pt x="15856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29" name="Shape 24">
                <a:extLst>
                  <a:ext uri="{FF2B5EF4-FFF2-40B4-BE49-F238E27FC236}">
                    <a16:creationId xmlns:a16="http://schemas.microsoft.com/office/drawing/2014/main" xmlns="" id="{77BE25EB-08A4-4711-A2D5-94FC3ACDE727}"/>
                  </a:ext>
                </a:extLst>
              </p:cNvPr>
              <p:cNvSpPr/>
              <p:nvPr/>
            </p:nvSpPr>
            <p:spPr>
              <a:xfrm>
                <a:off x="5090786" y="9942309"/>
                <a:ext cx="36481" cy="94046"/>
              </a:xfrm>
              <a:custGeom>
                <a:avLst/>
                <a:gdLst/>
                <a:ahLst/>
                <a:cxnLst/>
                <a:rect l="0" t="0" r="0" b="0"/>
                <a:pathLst>
                  <a:path w="36481" h="94046">
                    <a:moveTo>
                      <a:pt x="3359" y="0"/>
                    </a:moveTo>
                    <a:cubicBezTo>
                      <a:pt x="20682" y="0"/>
                      <a:pt x="34538" y="7518"/>
                      <a:pt x="34538" y="30835"/>
                    </a:cubicBezTo>
                    <a:lnTo>
                      <a:pt x="34538" y="58559"/>
                    </a:lnTo>
                    <a:cubicBezTo>
                      <a:pt x="34538" y="84353"/>
                      <a:pt x="35325" y="90538"/>
                      <a:pt x="36481" y="93408"/>
                    </a:cubicBezTo>
                    <a:lnTo>
                      <a:pt x="24936" y="93408"/>
                    </a:lnTo>
                    <a:lnTo>
                      <a:pt x="21279" y="84556"/>
                    </a:lnTo>
                    <a:cubicBezTo>
                      <a:pt x="18479" y="87261"/>
                      <a:pt x="14862" y="89967"/>
                      <a:pt x="10261" y="91995"/>
                    </a:cubicBezTo>
                    <a:lnTo>
                      <a:pt x="0" y="94046"/>
                    </a:lnTo>
                    <a:lnTo>
                      <a:pt x="0" y="82540"/>
                    </a:lnTo>
                    <a:lnTo>
                      <a:pt x="11740" y="79677"/>
                    </a:lnTo>
                    <a:cubicBezTo>
                      <a:pt x="15545" y="77625"/>
                      <a:pt x="18390" y="75019"/>
                      <a:pt x="20517" y="72796"/>
                    </a:cubicBezTo>
                    <a:lnTo>
                      <a:pt x="20517" y="49682"/>
                    </a:lnTo>
                    <a:lnTo>
                      <a:pt x="2369" y="50254"/>
                    </a:lnTo>
                    <a:lnTo>
                      <a:pt x="0" y="50867"/>
                    </a:lnTo>
                    <a:lnTo>
                      <a:pt x="0" y="38371"/>
                    </a:lnTo>
                    <a:lnTo>
                      <a:pt x="2000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45" y="12129"/>
                    </a:cubicBezTo>
                    <a:lnTo>
                      <a:pt x="0" y="12295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0" name="Shape 25">
                <a:extLst>
                  <a:ext uri="{FF2B5EF4-FFF2-40B4-BE49-F238E27FC236}">
                    <a16:creationId xmlns:a16="http://schemas.microsoft.com/office/drawing/2014/main" xmlns="" id="{722330C6-551A-46A1-AC91-63CFF7CE94DA}"/>
                  </a:ext>
                </a:extLst>
              </p:cNvPr>
              <p:cNvSpPr/>
              <p:nvPr/>
            </p:nvSpPr>
            <p:spPr>
              <a:xfrm>
                <a:off x="5146726" y="9944115"/>
                <a:ext cx="38049" cy="92198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8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8"/>
                    </a:lnTo>
                    <a:lnTo>
                      <a:pt x="28750" y="90748"/>
                    </a:lnTo>
                    <a:cubicBezTo>
                      <a:pt x="12016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1" name="Shape 26">
                <a:extLst>
                  <a:ext uri="{FF2B5EF4-FFF2-40B4-BE49-F238E27FC236}">
                    <a16:creationId xmlns:a16="http://schemas.microsoft.com/office/drawing/2014/main" xmlns="" id="{BE3C39CC-7C7F-4242-85BE-E12CF190BFF9}"/>
                  </a:ext>
                </a:extLst>
              </p:cNvPr>
              <p:cNvSpPr/>
              <p:nvPr/>
            </p:nvSpPr>
            <p:spPr>
              <a:xfrm>
                <a:off x="5184775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37" y="138328"/>
                    </a:cubicBezTo>
                    <a:lnTo>
                      <a:pt x="0" y="136966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2" name="Shape 27">
                <a:extLst>
                  <a:ext uri="{FF2B5EF4-FFF2-40B4-BE49-F238E27FC236}">
                    <a16:creationId xmlns:a16="http://schemas.microsoft.com/office/drawing/2014/main" xmlns="" id="{13651B15-1000-4A9A-BC6C-2909163B37B0}"/>
                  </a:ext>
                </a:extLst>
              </p:cNvPr>
              <p:cNvSpPr/>
              <p:nvPr/>
            </p:nvSpPr>
            <p:spPr>
              <a:xfrm>
                <a:off x="5244762" y="9942376"/>
                <a:ext cx="36703" cy="94063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3">
                    <a:moveTo>
                      <a:pt x="36703" y="0"/>
                    </a:moveTo>
                    <a:lnTo>
                      <a:pt x="36703" y="12089"/>
                    </a:lnTo>
                    <a:lnTo>
                      <a:pt x="21136" y="19641"/>
                    </a:lnTo>
                    <a:cubicBezTo>
                      <a:pt x="17332" y="24434"/>
                      <a:pt x="15215" y="31032"/>
                      <a:pt x="15215" y="38252"/>
                    </a:cubicBezTo>
                    <a:lnTo>
                      <a:pt x="36703" y="38252"/>
                    </a:lnTo>
                    <a:lnTo>
                      <a:pt x="36703" y="50190"/>
                    </a:lnTo>
                    <a:lnTo>
                      <a:pt x="15037" y="50190"/>
                    </a:lnTo>
                    <a:cubicBezTo>
                      <a:pt x="15037" y="63211"/>
                      <a:pt x="20659" y="75131"/>
                      <a:pt x="32010" y="80278"/>
                    </a:cubicBezTo>
                    <a:lnTo>
                      <a:pt x="36703" y="81225"/>
                    </a:lnTo>
                    <a:lnTo>
                      <a:pt x="36703" y="94063"/>
                    </a:lnTo>
                    <a:lnTo>
                      <a:pt x="23740" y="91251"/>
                    </a:lnTo>
                    <a:cubicBezTo>
                      <a:pt x="7801" y="83473"/>
                      <a:pt x="0" y="65481"/>
                      <a:pt x="0" y="45973"/>
                    </a:cubicBezTo>
                    <a:cubicBezTo>
                      <a:pt x="0" y="26170"/>
                      <a:pt x="8458" y="10176"/>
                      <a:pt x="21946" y="3416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3" name="Shape 28">
                <a:extLst>
                  <a:ext uri="{FF2B5EF4-FFF2-40B4-BE49-F238E27FC236}">
                    <a16:creationId xmlns:a16="http://schemas.microsoft.com/office/drawing/2014/main" xmlns="" id="{03E71D9D-F81A-402D-86E2-0417128C6EBD}"/>
                  </a:ext>
                </a:extLst>
              </p:cNvPr>
              <p:cNvSpPr/>
              <p:nvPr/>
            </p:nvSpPr>
            <p:spPr>
              <a:xfrm>
                <a:off x="5281465" y="10018778"/>
                <a:ext cx="34391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1" h="18898">
                    <a:moveTo>
                      <a:pt x="30163" y="0"/>
                    </a:moveTo>
                    <a:lnTo>
                      <a:pt x="34391" y="9627"/>
                    </a:lnTo>
                    <a:cubicBezTo>
                      <a:pt x="27838" y="15037"/>
                      <a:pt x="16268" y="18898"/>
                      <a:pt x="5702" y="18898"/>
                    </a:cubicBezTo>
                    <a:lnTo>
                      <a:pt x="0" y="17661"/>
                    </a:lnTo>
                    <a:lnTo>
                      <a:pt x="0" y="4823"/>
                    </a:lnTo>
                    <a:lnTo>
                      <a:pt x="8572" y="6554"/>
                    </a:lnTo>
                    <a:cubicBezTo>
                      <a:pt x="16268" y="6554"/>
                      <a:pt x="24752" y="3455"/>
                      <a:pt x="3016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4" name="Shape 29">
                <a:extLst>
                  <a:ext uri="{FF2B5EF4-FFF2-40B4-BE49-F238E27FC236}">
                    <a16:creationId xmlns:a16="http://schemas.microsoft.com/office/drawing/2014/main" xmlns="" id="{6B6C9031-236A-4817-9DAB-01DBC731D40D}"/>
                  </a:ext>
                </a:extLst>
              </p:cNvPr>
              <p:cNvSpPr/>
              <p:nvPr/>
            </p:nvSpPr>
            <p:spPr>
              <a:xfrm>
                <a:off x="5281465" y="9942312"/>
                <a:ext cx="36703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50254">
                    <a:moveTo>
                      <a:pt x="279" y="0"/>
                    </a:moveTo>
                    <a:cubicBezTo>
                      <a:pt x="23800" y="0"/>
                      <a:pt x="36703" y="18695"/>
                      <a:pt x="36703" y="47003"/>
                    </a:cubicBezTo>
                    <a:lnTo>
                      <a:pt x="36703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88" y="38316"/>
                    </a:lnTo>
                    <a:cubicBezTo>
                      <a:pt x="21488" y="25616"/>
                      <a:pt x="14351" y="11926"/>
                      <a:pt x="470" y="11926"/>
                    </a:cubicBezTo>
                    <a:lnTo>
                      <a:pt x="0" y="12154"/>
                    </a:lnTo>
                    <a:lnTo>
                      <a:pt x="0" y="64"/>
                    </a:lnTo>
                    <a:lnTo>
                      <a:pt x="27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5" name="Shape 30">
                <a:extLst>
                  <a:ext uri="{FF2B5EF4-FFF2-40B4-BE49-F238E27FC236}">
                    <a16:creationId xmlns:a16="http://schemas.microsoft.com/office/drawing/2014/main" xmlns="" id="{FCB891D9-EAC1-4B64-A20B-E6133DE78A1C}"/>
                  </a:ext>
                </a:extLst>
              </p:cNvPr>
              <p:cNvSpPr/>
              <p:nvPr/>
            </p:nvSpPr>
            <p:spPr>
              <a:xfrm>
                <a:off x="5332438" y="9942303"/>
                <a:ext cx="61430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30" h="95377">
                    <a:moveTo>
                      <a:pt x="35636" y="0"/>
                    </a:moveTo>
                    <a:cubicBezTo>
                      <a:pt x="45250" y="0"/>
                      <a:pt x="52578" y="2108"/>
                      <a:pt x="58547" y="4814"/>
                    </a:cubicBezTo>
                    <a:lnTo>
                      <a:pt x="58547" y="17120"/>
                    </a:lnTo>
                    <a:cubicBezTo>
                      <a:pt x="52172" y="14440"/>
                      <a:pt x="45644" y="11735"/>
                      <a:pt x="36195" y="11735"/>
                    </a:cubicBezTo>
                    <a:cubicBezTo>
                      <a:pt x="26950" y="11735"/>
                      <a:pt x="19241" y="15011"/>
                      <a:pt x="19241" y="23317"/>
                    </a:cubicBezTo>
                    <a:cubicBezTo>
                      <a:pt x="19241" y="43739"/>
                      <a:pt x="61430" y="38519"/>
                      <a:pt x="61430" y="68364"/>
                    </a:cubicBezTo>
                    <a:cubicBezTo>
                      <a:pt x="61430" y="87440"/>
                      <a:pt x="45644" y="95377"/>
                      <a:pt x="26950" y="95377"/>
                    </a:cubicBezTo>
                    <a:cubicBezTo>
                      <a:pt x="13869" y="95377"/>
                      <a:pt x="5969" y="91884"/>
                      <a:pt x="0" y="88405"/>
                    </a:cubicBezTo>
                    <a:lnTo>
                      <a:pt x="5372" y="77445"/>
                    </a:lnTo>
                    <a:cubicBezTo>
                      <a:pt x="9614" y="80150"/>
                      <a:pt x="17526" y="83972"/>
                      <a:pt x="27521" y="83972"/>
                    </a:cubicBezTo>
                    <a:cubicBezTo>
                      <a:pt x="38710" y="83972"/>
                      <a:pt x="46787" y="78981"/>
                      <a:pt x="46787" y="70498"/>
                    </a:cubicBezTo>
                    <a:cubicBezTo>
                      <a:pt x="46787" y="48146"/>
                      <a:pt x="5372" y="56032"/>
                      <a:pt x="5372" y="24067"/>
                    </a:cubicBezTo>
                    <a:cubicBezTo>
                      <a:pt x="5372" y="10973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6" name="Shape 31">
                <a:extLst>
                  <a:ext uri="{FF2B5EF4-FFF2-40B4-BE49-F238E27FC236}">
                    <a16:creationId xmlns:a16="http://schemas.microsoft.com/office/drawing/2014/main" xmlns="" id="{65021F53-D90C-4138-AED2-80B03DC91E30}"/>
                  </a:ext>
                </a:extLst>
              </p:cNvPr>
              <p:cNvSpPr/>
              <p:nvPr/>
            </p:nvSpPr>
            <p:spPr>
              <a:xfrm>
                <a:off x="4332473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30" y="0"/>
                    </a:lnTo>
                    <a:lnTo>
                      <a:pt x="56833" y="13119"/>
                    </a:lnTo>
                    <a:lnTo>
                      <a:pt x="14072" y="13119"/>
                    </a:lnTo>
                    <a:lnTo>
                      <a:pt x="14072" y="55486"/>
                    </a:lnTo>
                    <a:lnTo>
                      <a:pt x="56452" y="55486"/>
                    </a:lnTo>
                    <a:lnTo>
                      <a:pt x="56452" y="68414"/>
                    </a:lnTo>
                    <a:lnTo>
                      <a:pt x="14072" y="68414"/>
                    </a:lnTo>
                    <a:lnTo>
                      <a:pt x="14072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7" name="Shape 32">
                <a:extLst>
                  <a:ext uri="{FF2B5EF4-FFF2-40B4-BE49-F238E27FC236}">
                    <a16:creationId xmlns:a16="http://schemas.microsoft.com/office/drawing/2014/main" xmlns="" id="{075B74C3-17CE-4E8E-97CB-C10AE84C094B}"/>
                  </a:ext>
                </a:extLst>
              </p:cNvPr>
              <p:cNvSpPr/>
              <p:nvPr/>
            </p:nvSpPr>
            <p:spPr>
              <a:xfrm>
                <a:off x="4410894" y="10120277"/>
                <a:ext cx="61456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56" h="95352">
                    <a:moveTo>
                      <a:pt x="35636" y="0"/>
                    </a:moveTo>
                    <a:cubicBezTo>
                      <a:pt x="45263" y="0"/>
                      <a:pt x="52578" y="2108"/>
                      <a:pt x="58560" y="4813"/>
                    </a:cubicBezTo>
                    <a:lnTo>
                      <a:pt x="58560" y="17120"/>
                    </a:lnTo>
                    <a:cubicBezTo>
                      <a:pt x="52184" y="14440"/>
                      <a:pt x="45644" y="11735"/>
                      <a:pt x="36208" y="11735"/>
                    </a:cubicBezTo>
                    <a:cubicBezTo>
                      <a:pt x="26950" y="11735"/>
                      <a:pt x="19266" y="15037"/>
                      <a:pt x="19266" y="23317"/>
                    </a:cubicBezTo>
                    <a:cubicBezTo>
                      <a:pt x="19266" y="43738"/>
                      <a:pt x="61456" y="38519"/>
                      <a:pt x="61456" y="68390"/>
                    </a:cubicBezTo>
                    <a:cubicBezTo>
                      <a:pt x="61456" y="87440"/>
                      <a:pt x="45644" y="95352"/>
                      <a:pt x="26950" y="95352"/>
                    </a:cubicBezTo>
                    <a:cubicBezTo>
                      <a:pt x="13869" y="95352"/>
                      <a:pt x="5995" y="91884"/>
                      <a:pt x="0" y="88405"/>
                    </a:cubicBezTo>
                    <a:lnTo>
                      <a:pt x="5398" y="77419"/>
                    </a:lnTo>
                    <a:cubicBezTo>
                      <a:pt x="9639" y="80149"/>
                      <a:pt x="17552" y="83985"/>
                      <a:pt x="27546" y="83985"/>
                    </a:cubicBezTo>
                    <a:cubicBezTo>
                      <a:pt x="38710" y="83985"/>
                      <a:pt x="46812" y="78981"/>
                      <a:pt x="46812" y="70498"/>
                    </a:cubicBezTo>
                    <a:cubicBezTo>
                      <a:pt x="46812" y="48171"/>
                      <a:pt x="5398" y="56032"/>
                      <a:pt x="5398" y="24067"/>
                    </a:cubicBezTo>
                    <a:cubicBezTo>
                      <a:pt x="5398" y="10985"/>
                      <a:pt x="14821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8" name="Shape 33">
                <a:extLst>
                  <a:ext uri="{FF2B5EF4-FFF2-40B4-BE49-F238E27FC236}">
                    <a16:creationId xmlns:a16="http://schemas.microsoft.com/office/drawing/2014/main" xmlns="" id="{414F353C-177C-401C-BBE1-CEAA3903F114}"/>
                  </a:ext>
                </a:extLst>
              </p:cNvPr>
              <p:cNvSpPr/>
              <p:nvPr/>
            </p:nvSpPr>
            <p:spPr>
              <a:xfrm>
                <a:off x="4493529" y="10120280"/>
                <a:ext cx="37363" cy="139052"/>
              </a:xfrm>
              <a:custGeom>
                <a:avLst/>
                <a:gdLst/>
                <a:ahLst/>
                <a:cxnLst/>
                <a:rect l="0" t="0" r="0" b="0"/>
                <a:pathLst>
                  <a:path w="37363" h="139052">
                    <a:moveTo>
                      <a:pt x="29870" y="0"/>
                    </a:moveTo>
                    <a:lnTo>
                      <a:pt x="37363" y="1295"/>
                    </a:lnTo>
                    <a:lnTo>
                      <a:pt x="37363" y="15607"/>
                    </a:lnTo>
                    <a:lnTo>
                      <a:pt x="29654" y="12700"/>
                    </a:lnTo>
                    <a:cubicBezTo>
                      <a:pt x="23114" y="12700"/>
                      <a:pt x="18300" y="13665"/>
                      <a:pt x="14046" y="15037"/>
                    </a:cubicBezTo>
                    <a:lnTo>
                      <a:pt x="14046" y="79578"/>
                    </a:lnTo>
                    <a:cubicBezTo>
                      <a:pt x="19062" y="81877"/>
                      <a:pt x="22746" y="83223"/>
                      <a:pt x="28702" y="83223"/>
                    </a:cubicBezTo>
                    <a:lnTo>
                      <a:pt x="37363" y="81569"/>
                    </a:lnTo>
                    <a:lnTo>
                      <a:pt x="37363" y="93845"/>
                    </a:lnTo>
                    <a:lnTo>
                      <a:pt x="29286" y="95352"/>
                    </a:lnTo>
                    <a:cubicBezTo>
                      <a:pt x="22530" y="95352"/>
                      <a:pt x="17907" y="94005"/>
                      <a:pt x="14046" y="92443"/>
                    </a:cubicBezTo>
                    <a:lnTo>
                      <a:pt x="14046" y="139052"/>
                    </a:lnTo>
                    <a:lnTo>
                      <a:pt x="0" y="139052"/>
                    </a:lnTo>
                    <a:lnTo>
                      <a:pt x="0" y="6172"/>
                    </a:lnTo>
                    <a:cubicBezTo>
                      <a:pt x="6147" y="4039"/>
                      <a:pt x="16776" y="0"/>
                      <a:pt x="2987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39" name="Shape 34">
                <a:extLst>
                  <a:ext uri="{FF2B5EF4-FFF2-40B4-BE49-F238E27FC236}">
                    <a16:creationId xmlns:a16="http://schemas.microsoft.com/office/drawing/2014/main" xmlns="" id="{B8A4E2A7-F1EB-48B1-9650-C4969F020050}"/>
                  </a:ext>
                </a:extLst>
              </p:cNvPr>
              <p:cNvSpPr/>
              <p:nvPr/>
            </p:nvSpPr>
            <p:spPr>
              <a:xfrm>
                <a:off x="4530893" y="10121575"/>
                <a:ext cx="37554" cy="92550"/>
              </a:xfrm>
              <a:custGeom>
                <a:avLst/>
                <a:gdLst/>
                <a:ahLst/>
                <a:cxnLst/>
                <a:rect l="0" t="0" r="0" b="0"/>
                <a:pathLst>
                  <a:path w="37554" h="92550">
                    <a:moveTo>
                      <a:pt x="0" y="0"/>
                    </a:moveTo>
                    <a:lnTo>
                      <a:pt x="11156" y="1928"/>
                    </a:lnTo>
                    <a:cubicBezTo>
                      <a:pt x="27696" y="8274"/>
                      <a:pt x="37554" y="23695"/>
                      <a:pt x="37554" y="45517"/>
                    </a:cubicBezTo>
                    <a:cubicBezTo>
                      <a:pt x="37554" y="69339"/>
                      <a:pt x="24674" y="84731"/>
                      <a:pt x="8643" y="90939"/>
                    </a:cubicBezTo>
                    <a:lnTo>
                      <a:pt x="0" y="92550"/>
                    </a:lnTo>
                    <a:lnTo>
                      <a:pt x="0" y="80273"/>
                    </a:lnTo>
                    <a:lnTo>
                      <a:pt x="4383" y="79436"/>
                    </a:lnTo>
                    <a:cubicBezTo>
                      <a:pt x="16059" y="74530"/>
                      <a:pt x="23317" y="62605"/>
                      <a:pt x="23317" y="45707"/>
                    </a:cubicBezTo>
                    <a:cubicBezTo>
                      <a:pt x="23317" y="33763"/>
                      <a:pt x="19704" y="25188"/>
                      <a:pt x="14019" y="19598"/>
                    </a:cubicBezTo>
                    <a:lnTo>
                      <a:pt x="0" y="14312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0" name="Shape 35">
                <a:extLst>
                  <a:ext uri="{FF2B5EF4-FFF2-40B4-BE49-F238E27FC236}">
                    <a16:creationId xmlns:a16="http://schemas.microsoft.com/office/drawing/2014/main" xmlns="" id="{38191178-D736-49C9-B56A-B5CB1B434F5E}"/>
                  </a:ext>
                </a:extLst>
              </p:cNvPr>
              <p:cNvSpPr/>
              <p:nvPr/>
            </p:nvSpPr>
            <p:spPr>
              <a:xfrm>
                <a:off x="4585804" y="10158661"/>
                <a:ext cx="34563" cy="56972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2">
                    <a:moveTo>
                      <a:pt x="34563" y="0"/>
                    </a:moveTo>
                    <a:lnTo>
                      <a:pt x="34563" y="12500"/>
                    </a:lnTo>
                    <a:lnTo>
                      <a:pt x="19380" y="16443"/>
                    </a:lnTo>
                    <a:cubicBezTo>
                      <a:pt x="15697" y="19165"/>
                      <a:pt x="14059" y="23058"/>
                      <a:pt x="14059" y="28042"/>
                    </a:cubicBezTo>
                    <a:cubicBezTo>
                      <a:pt x="14059" y="37326"/>
                      <a:pt x="19838" y="44844"/>
                      <a:pt x="31775" y="44844"/>
                    </a:cubicBezTo>
                    <a:lnTo>
                      <a:pt x="34563" y="44164"/>
                    </a:lnTo>
                    <a:lnTo>
                      <a:pt x="34563" y="55652"/>
                    </a:lnTo>
                    <a:lnTo>
                      <a:pt x="27927" y="56972"/>
                    </a:lnTo>
                    <a:cubicBezTo>
                      <a:pt x="13081" y="56972"/>
                      <a:pt x="0" y="46381"/>
                      <a:pt x="0" y="29032"/>
                    </a:cubicBezTo>
                    <a:cubicBezTo>
                      <a:pt x="0" y="20079"/>
                      <a:pt x="3124" y="12856"/>
                      <a:pt x="9260" y="7775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1" name="Shape 36">
                <a:extLst>
                  <a:ext uri="{FF2B5EF4-FFF2-40B4-BE49-F238E27FC236}">
                    <a16:creationId xmlns:a16="http://schemas.microsoft.com/office/drawing/2014/main" xmlns="" id="{5691E5B0-0471-47F1-BCDF-6E8E7A020D9D}"/>
                  </a:ext>
                </a:extLst>
              </p:cNvPr>
              <p:cNvSpPr/>
              <p:nvPr/>
            </p:nvSpPr>
            <p:spPr>
              <a:xfrm>
                <a:off x="4591582" y="10120743"/>
                <a:ext cx="28785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85" h="20124">
                    <a:moveTo>
                      <a:pt x="28785" y="0"/>
                    </a:moveTo>
                    <a:lnTo>
                      <a:pt x="28785" y="11836"/>
                    </a:lnTo>
                    <a:lnTo>
                      <a:pt x="15107" y="14529"/>
                    </a:lnTo>
                    <a:cubicBezTo>
                      <a:pt x="11205" y="16187"/>
                      <a:pt x="8166" y="18302"/>
                      <a:pt x="5753" y="20124"/>
                    </a:cubicBezTo>
                    <a:lnTo>
                      <a:pt x="0" y="9927"/>
                    </a:lnTo>
                    <a:cubicBezTo>
                      <a:pt x="5474" y="5983"/>
                      <a:pt x="10620" y="3386"/>
                      <a:pt x="15845" y="1774"/>
                    </a:cubicBezTo>
                    <a:lnTo>
                      <a:pt x="28785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2" name="Shape 37">
                <a:extLst>
                  <a:ext uri="{FF2B5EF4-FFF2-40B4-BE49-F238E27FC236}">
                    <a16:creationId xmlns:a16="http://schemas.microsoft.com/office/drawing/2014/main" xmlns="" id="{BE64573D-863E-4E7D-9D49-8BB950F6051D}"/>
                  </a:ext>
                </a:extLst>
              </p:cNvPr>
              <p:cNvSpPr/>
              <p:nvPr/>
            </p:nvSpPr>
            <p:spPr>
              <a:xfrm>
                <a:off x="4620367" y="10120281"/>
                <a:ext cx="36494" cy="94031"/>
              </a:xfrm>
              <a:custGeom>
                <a:avLst/>
                <a:gdLst/>
                <a:ahLst/>
                <a:cxnLst/>
                <a:rect l="0" t="0" r="0" b="0"/>
                <a:pathLst>
                  <a:path w="36494" h="94031">
                    <a:moveTo>
                      <a:pt x="3372" y="0"/>
                    </a:moveTo>
                    <a:cubicBezTo>
                      <a:pt x="20720" y="0"/>
                      <a:pt x="34576" y="7518"/>
                      <a:pt x="34576" y="30810"/>
                    </a:cubicBezTo>
                    <a:lnTo>
                      <a:pt x="34576" y="58559"/>
                    </a:lnTo>
                    <a:cubicBezTo>
                      <a:pt x="34576" y="84341"/>
                      <a:pt x="35338" y="90538"/>
                      <a:pt x="36494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91" y="87261"/>
                      <a:pt x="14881" y="89960"/>
                      <a:pt x="10285" y="91983"/>
                    </a:cubicBezTo>
                    <a:lnTo>
                      <a:pt x="0" y="94031"/>
                    </a:lnTo>
                    <a:lnTo>
                      <a:pt x="0" y="82543"/>
                    </a:lnTo>
                    <a:lnTo>
                      <a:pt x="11740" y="79680"/>
                    </a:lnTo>
                    <a:cubicBezTo>
                      <a:pt x="15545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9"/>
                    </a:lnTo>
                    <a:lnTo>
                      <a:pt x="0" y="38379"/>
                    </a:lnTo>
                    <a:lnTo>
                      <a:pt x="2026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3" name="Shape 38">
                <a:extLst>
                  <a:ext uri="{FF2B5EF4-FFF2-40B4-BE49-F238E27FC236}">
                    <a16:creationId xmlns:a16="http://schemas.microsoft.com/office/drawing/2014/main" xmlns="" id="{E1D3096F-7EBC-449C-A507-99A2DB97E6A6}"/>
                  </a:ext>
                </a:extLst>
              </p:cNvPr>
              <p:cNvSpPr/>
              <p:nvPr/>
            </p:nvSpPr>
            <p:spPr>
              <a:xfrm>
                <a:off x="4681157" y="10120284"/>
                <a:ext cx="72225" cy="93408"/>
              </a:xfrm>
              <a:custGeom>
                <a:avLst/>
                <a:gdLst/>
                <a:ahLst/>
                <a:cxnLst/>
                <a:rect l="0" t="0" r="0" b="0"/>
                <a:pathLst>
                  <a:path w="72225" h="93408">
                    <a:moveTo>
                      <a:pt x="46025" y="0"/>
                    </a:moveTo>
                    <a:cubicBezTo>
                      <a:pt x="59118" y="0"/>
                      <a:pt x="72225" y="9449"/>
                      <a:pt x="72225" y="32169"/>
                    </a:cubicBezTo>
                    <a:lnTo>
                      <a:pt x="72225" y="93408"/>
                    </a:lnTo>
                    <a:lnTo>
                      <a:pt x="58179" y="93408"/>
                    </a:lnTo>
                    <a:lnTo>
                      <a:pt x="58179" y="37350"/>
                    </a:lnTo>
                    <a:cubicBezTo>
                      <a:pt x="58179" y="25997"/>
                      <a:pt x="56249" y="13297"/>
                      <a:pt x="42393" y="13297"/>
                    </a:cubicBezTo>
                    <a:cubicBezTo>
                      <a:pt x="31217" y="13297"/>
                      <a:pt x="21209" y="21158"/>
                      <a:pt x="14059" y="27533"/>
                    </a:cubicBezTo>
                    <a:lnTo>
                      <a:pt x="14059" y="93408"/>
                    </a:lnTo>
                    <a:lnTo>
                      <a:pt x="0" y="93408"/>
                    </a:lnTo>
                    <a:lnTo>
                      <a:pt x="0" y="2298"/>
                    </a:lnTo>
                    <a:lnTo>
                      <a:pt x="11570" y="2298"/>
                    </a:lnTo>
                    <a:lnTo>
                      <a:pt x="13488" y="13094"/>
                    </a:lnTo>
                    <a:cubicBezTo>
                      <a:pt x="24283" y="5207"/>
                      <a:pt x="33338" y="0"/>
                      <a:pt x="46025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4" name="Shape 39">
                <a:extLst>
                  <a:ext uri="{FF2B5EF4-FFF2-40B4-BE49-F238E27FC236}">
                    <a16:creationId xmlns:a16="http://schemas.microsoft.com/office/drawing/2014/main" xmlns="" id="{42C5286B-DB27-4678-B754-3E686DCCC54E}"/>
                  </a:ext>
                </a:extLst>
              </p:cNvPr>
              <p:cNvSpPr/>
              <p:nvPr/>
            </p:nvSpPr>
            <p:spPr>
              <a:xfrm>
                <a:off x="4693285" y="10088876"/>
                <a:ext cx="51638" cy="19076"/>
              </a:xfrm>
              <a:custGeom>
                <a:avLst/>
                <a:gdLst/>
                <a:ahLst/>
                <a:cxnLst/>
                <a:rect l="0" t="0" r="0" b="0"/>
                <a:pathLst>
                  <a:path w="51638" h="19076">
                    <a:moveTo>
                      <a:pt x="13310" y="0"/>
                    </a:moveTo>
                    <a:cubicBezTo>
                      <a:pt x="16015" y="0"/>
                      <a:pt x="18872" y="572"/>
                      <a:pt x="23698" y="2705"/>
                    </a:cubicBezTo>
                    <a:lnTo>
                      <a:pt x="30061" y="5588"/>
                    </a:lnTo>
                    <a:cubicBezTo>
                      <a:pt x="32550" y="6744"/>
                      <a:pt x="35255" y="7912"/>
                      <a:pt x="37566" y="7912"/>
                    </a:cubicBezTo>
                    <a:cubicBezTo>
                      <a:pt x="40056" y="7912"/>
                      <a:pt x="41796" y="5982"/>
                      <a:pt x="41796" y="3073"/>
                    </a:cubicBezTo>
                    <a:lnTo>
                      <a:pt x="41796" y="1169"/>
                    </a:lnTo>
                    <a:lnTo>
                      <a:pt x="51638" y="1169"/>
                    </a:lnTo>
                    <a:lnTo>
                      <a:pt x="51638" y="5779"/>
                    </a:lnTo>
                    <a:cubicBezTo>
                      <a:pt x="51638" y="13500"/>
                      <a:pt x="45860" y="19076"/>
                      <a:pt x="38519" y="19076"/>
                    </a:cubicBezTo>
                    <a:cubicBezTo>
                      <a:pt x="35636" y="19076"/>
                      <a:pt x="32741" y="18479"/>
                      <a:pt x="27927" y="16396"/>
                    </a:cubicBezTo>
                    <a:lnTo>
                      <a:pt x="21577" y="13500"/>
                    </a:lnTo>
                    <a:cubicBezTo>
                      <a:pt x="19088" y="12332"/>
                      <a:pt x="16396" y="11189"/>
                      <a:pt x="14059" y="11189"/>
                    </a:cubicBezTo>
                    <a:cubicBezTo>
                      <a:pt x="11569" y="11189"/>
                      <a:pt x="9830" y="13094"/>
                      <a:pt x="9830" y="16028"/>
                    </a:cubicBezTo>
                    <a:lnTo>
                      <a:pt x="9830" y="17907"/>
                    </a:lnTo>
                    <a:lnTo>
                      <a:pt x="0" y="17907"/>
                    </a:lnTo>
                    <a:lnTo>
                      <a:pt x="0" y="13297"/>
                    </a:lnTo>
                    <a:cubicBezTo>
                      <a:pt x="0" y="5588"/>
                      <a:pt x="5791" y="0"/>
                      <a:pt x="1331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5" name="Shape 40">
                <a:extLst>
                  <a:ext uri="{FF2B5EF4-FFF2-40B4-BE49-F238E27FC236}">
                    <a16:creationId xmlns:a16="http://schemas.microsoft.com/office/drawing/2014/main" xmlns="" id="{15E0B035-DD7D-4C12-BC65-F7A0BB04B645}"/>
                  </a:ext>
                </a:extLst>
              </p:cNvPr>
              <p:cNvSpPr/>
              <p:nvPr/>
            </p:nvSpPr>
            <p:spPr>
              <a:xfrm>
                <a:off x="4775524" y="10120285"/>
                <a:ext cx="41415" cy="95339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339">
                    <a:moveTo>
                      <a:pt x="41224" y="0"/>
                    </a:moveTo>
                    <a:lnTo>
                      <a:pt x="41415" y="36"/>
                    </a:lnTo>
                    <a:lnTo>
                      <a:pt x="41415" y="11967"/>
                    </a:lnTo>
                    <a:lnTo>
                      <a:pt x="41224" y="11926"/>
                    </a:lnTo>
                    <a:cubicBezTo>
                      <a:pt x="24092" y="11926"/>
                      <a:pt x="14250" y="25794"/>
                      <a:pt x="14250" y="47372"/>
                    </a:cubicBezTo>
                    <a:cubicBezTo>
                      <a:pt x="14250" y="63554"/>
                      <a:pt x="20000" y="75623"/>
                      <a:pt x="30028" y="80645"/>
                    </a:cubicBezTo>
                    <a:lnTo>
                      <a:pt x="41415" y="83207"/>
                    </a:lnTo>
                    <a:lnTo>
                      <a:pt x="41415" y="95270"/>
                    </a:lnTo>
                    <a:lnTo>
                      <a:pt x="41034" y="95339"/>
                    </a:lnTo>
                    <a:cubicBezTo>
                      <a:pt x="29693" y="95339"/>
                      <a:pt x="19863" y="91478"/>
                      <a:pt x="12726" y="84176"/>
                    </a:cubicBezTo>
                    <a:cubicBezTo>
                      <a:pt x="4445" y="75692"/>
                      <a:pt x="0" y="62777"/>
                      <a:pt x="0" y="47790"/>
                    </a:cubicBezTo>
                    <a:cubicBezTo>
                      <a:pt x="0" y="32716"/>
                      <a:pt x="4635" y="20206"/>
                      <a:pt x="12726" y="11723"/>
                    </a:cubicBezTo>
                    <a:cubicBezTo>
                      <a:pt x="20028" y="4242"/>
                      <a:pt x="29870" y="0"/>
                      <a:pt x="4122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6" name="Shape 41">
                <a:extLst>
                  <a:ext uri="{FF2B5EF4-FFF2-40B4-BE49-F238E27FC236}">
                    <a16:creationId xmlns:a16="http://schemas.microsoft.com/office/drawing/2014/main" xmlns="" id="{D628712D-4014-4A83-9028-2E30FFD35C53}"/>
                  </a:ext>
                </a:extLst>
              </p:cNvPr>
              <p:cNvSpPr/>
              <p:nvPr/>
            </p:nvSpPr>
            <p:spPr>
              <a:xfrm>
                <a:off x="4816939" y="10120322"/>
                <a:ext cx="41415" cy="95234"/>
              </a:xfrm>
              <a:custGeom>
                <a:avLst/>
                <a:gdLst/>
                <a:ahLst/>
                <a:cxnLst/>
                <a:rect l="0" t="0" r="0" b="0"/>
                <a:pathLst>
                  <a:path w="41415" h="95234">
                    <a:moveTo>
                      <a:pt x="0" y="0"/>
                    </a:moveTo>
                    <a:lnTo>
                      <a:pt x="15925" y="3020"/>
                    </a:lnTo>
                    <a:cubicBezTo>
                      <a:pt x="20765" y="5015"/>
                      <a:pt x="25051" y="7946"/>
                      <a:pt x="28715" y="11686"/>
                    </a:cubicBezTo>
                    <a:cubicBezTo>
                      <a:pt x="36780" y="20169"/>
                      <a:pt x="41415" y="32679"/>
                      <a:pt x="41415" y="47754"/>
                    </a:cubicBezTo>
                    <a:cubicBezTo>
                      <a:pt x="41415" y="62740"/>
                      <a:pt x="36780" y="75465"/>
                      <a:pt x="28512" y="83949"/>
                    </a:cubicBezTo>
                    <a:cubicBezTo>
                      <a:pt x="24950" y="87594"/>
                      <a:pt x="20666" y="90432"/>
                      <a:pt x="15804" y="92359"/>
                    </a:cubicBezTo>
                    <a:lnTo>
                      <a:pt x="0" y="95234"/>
                    </a:lnTo>
                    <a:lnTo>
                      <a:pt x="0" y="83171"/>
                    </a:lnTo>
                    <a:lnTo>
                      <a:pt x="13" y="83174"/>
                    </a:lnTo>
                    <a:cubicBezTo>
                      <a:pt x="16955" y="83174"/>
                      <a:pt x="27165" y="68912"/>
                      <a:pt x="27165" y="47335"/>
                    </a:cubicBezTo>
                    <a:cubicBezTo>
                      <a:pt x="27165" y="31152"/>
                      <a:pt x="21643" y="19305"/>
                      <a:pt x="11483" y="14393"/>
                    </a:cubicBezTo>
                    <a:lnTo>
                      <a:pt x="0" y="1193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7" name="Shape 42">
                <a:extLst>
                  <a:ext uri="{FF2B5EF4-FFF2-40B4-BE49-F238E27FC236}">
                    <a16:creationId xmlns:a16="http://schemas.microsoft.com/office/drawing/2014/main" xmlns="" id="{93EE9F3A-CBCA-41D6-9E4B-10A79C471936}"/>
                  </a:ext>
                </a:extLst>
              </p:cNvPr>
              <p:cNvSpPr/>
              <p:nvPr/>
            </p:nvSpPr>
            <p:spPr>
              <a:xfrm>
                <a:off x="4879923" y="10077313"/>
                <a:ext cx="28118" cy="138316"/>
              </a:xfrm>
              <a:custGeom>
                <a:avLst/>
                <a:gdLst/>
                <a:ahLst/>
                <a:cxnLst/>
                <a:rect l="0" t="0" r="0" b="0"/>
                <a:pathLst>
                  <a:path w="28118" h="138316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15201"/>
                    </a:lnTo>
                    <a:cubicBezTo>
                      <a:pt x="14072" y="123875"/>
                      <a:pt x="16205" y="125590"/>
                      <a:pt x="21577" y="125590"/>
                    </a:cubicBezTo>
                    <a:cubicBezTo>
                      <a:pt x="22555" y="125590"/>
                      <a:pt x="24105" y="125590"/>
                      <a:pt x="26378" y="124993"/>
                    </a:cubicBezTo>
                    <a:lnTo>
                      <a:pt x="28118" y="135242"/>
                    </a:lnTo>
                    <a:cubicBezTo>
                      <a:pt x="23889" y="137351"/>
                      <a:pt x="20625" y="138316"/>
                      <a:pt x="15989" y="138316"/>
                    </a:cubicBezTo>
                    <a:cubicBezTo>
                      <a:pt x="4826" y="138316"/>
                      <a:pt x="0" y="131191"/>
                      <a:pt x="0" y="12155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8" name="Shape 43">
                <a:extLst>
                  <a:ext uri="{FF2B5EF4-FFF2-40B4-BE49-F238E27FC236}">
                    <a16:creationId xmlns:a16="http://schemas.microsoft.com/office/drawing/2014/main" xmlns="" id="{045C138F-9562-469B-A66C-FF583B2EA3BA}"/>
                  </a:ext>
                </a:extLst>
              </p:cNvPr>
              <p:cNvSpPr/>
              <p:nvPr/>
            </p:nvSpPr>
            <p:spPr>
              <a:xfrm>
                <a:off x="4920593" y="10158657"/>
                <a:ext cx="34563" cy="56976"/>
              </a:xfrm>
              <a:custGeom>
                <a:avLst/>
                <a:gdLst/>
                <a:ahLst/>
                <a:cxnLst/>
                <a:rect l="0" t="0" r="0" b="0"/>
                <a:pathLst>
                  <a:path w="34563" h="56976">
                    <a:moveTo>
                      <a:pt x="34563" y="0"/>
                    </a:moveTo>
                    <a:lnTo>
                      <a:pt x="34563" y="12503"/>
                    </a:lnTo>
                    <a:lnTo>
                      <a:pt x="19371" y="16447"/>
                    </a:lnTo>
                    <a:cubicBezTo>
                      <a:pt x="15691" y="19169"/>
                      <a:pt x="14059" y="23061"/>
                      <a:pt x="14059" y="28046"/>
                    </a:cubicBezTo>
                    <a:cubicBezTo>
                      <a:pt x="14059" y="37330"/>
                      <a:pt x="19825" y="44848"/>
                      <a:pt x="31775" y="44848"/>
                    </a:cubicBezTo>
                    <a:lnTo>
                      <a:pt x="34563" y="44168"/>
                    </a:lnTo>
                    <a:lnTo>
                      <a:pt x="34563" y="55652"/>
                    </a:lnTo>
                    <a:lnTo>
                      <a:pt x="27915" y="56976"/>
                    </a:lnTo>
                    <a:cubicBezTo>
                      <a:pt x="13068" y="56976"/>
                      <a:pt x="0" y="46385"/>
                      <a:pt x="0" y="29036"/>
                    </a:cubicBezTo>
                    <a:cubicBezTo>
                      <a:pt x="0" y="20083"/>
                      <a:pt x="3124" y="12860"/>
                      <a:pt x="9258" y="7779"/>
                    </a:cubicBezTo>
                    <a:lnTo>
                      <a:pt x="3456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49" name="Shape 44">
                <a:extLst>
                  <a:ext uri="{FF2B5EF4-FFF2-40B4-BE49-F238E27FC236}">
                    <a16:creationId xmlns:a16="http://schemas.microsoft.com/office/drawing/2014/main" xmlns="" id="{FE0C4E3C-8251-45B8-8A8A-D390BF41E551}"/>
                  </a:ext>
                </a:extLst>
              </p:cNvPr>
              <p:cNvSpPr/>
              <p:nvPr/>
            </p:nvSpPr>
            <p:spPr>
              <a:xfrm>
                <a:off x="4926346" y="10120742"/>
                <a:ext cx="28810" cy="20126"/>
              </a:xfrm>
              <a:custGeom>
                <a:avLst/>
                <a:gdLst/>
                <a:ahLst/>
                <a:cxnLst/>
                <a:rect l="0" t="0" r="0" b="0"/>
                <a:pathLst>
                  <a:path w="28810" h="20126">
                    <a:moveTo>
                      <a:pt x="28810" y="0"/>
                    </a:moveTo>
                    <a:lnTo>
                      <a:pt x="28810" y="11837"/>
                    </a:lnTo>
                    <a:lnTo>
                      <a:pt x="15134" y="14530"/>
                    </a:lnTo>
                    <a:cubicBezTo>
                      <a:pt x="11233" y="16189"/>
                      <a:pt x="8198" y="18304"/>
                      <a:pt x="5791" y="20126"/>
                    </a:cubicBezTo>
                    <a:lnTo>
                      <a:pt x="0" y="9928"/>
                    </a:lnTo>
                    <a:cubicBezTo>
                      <a:pt x="5486" y="5984"/>
                      <a:pt x="10639" y="3387"/>
                      <a:pt x="15865" y="1776"/>
                    </a:cubicBezTo>
                    <a:lnTo>
                      <a:pt x="2881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0" name="Shape 45">
                <a:extLst>
                  <a:ext uri="{FF2B5EF4-FFF2-40B4-BE49-F238E27FC236}">
                    <a16:creationId xmlns:a16="http://schemas.microsoft.com/office/drawing/2014/main" xmlns="" id="{1A897BE6-9350-49B1-B8D9-5B9D573F7448}"/>
                  </a:ext>
                </a:extLst>
              </p:cNvPr>
              <p:cNvSpPr/>
              <p:nvPr/>
            </p:nvSpPr>
            <p:spPr>
              <a:xfrm>
                <a:off x="4955156" y="10120281"/>
                <a:ext cx="36519" cy="94028"/>
              </a:xfrm>
              <a:custGeom>
                <a:avLst/>
                <a:gdLst/>
                <a:ahLst/>
                <a:cxnLst/>
                <a:rect l="0" t="0" r="0" b="0"/>
                <a:pathLst>
                  <a:path w="36519" h="94028">
                    <a:moveTo>
                      <a:pt x="3359" y="0"/>
                    </a:moveTo>
                    <a:cubicBezTo>
                      <a:pt x="20695" y="0"/>
                      <a:pt x="34563" y="7518"/>
                      <a:pt x="34563" y="30810"/>
                    </a:cubicBezTo>
                    <a:lnTo>
                      <a:pt x="34563" y="58559"/>
                    </a:lnTo>
                    <a:cubicBezTo>
                      <a:pt x="34563" y="84341"/>
                      <a:pt x="35363" y="90538"/>
                      <a:pt x="36519" y="93408"/>
                    </a:cubicBezTo>
                    <a:lnTo>
                      <a:pt x="24949" y="93408"/>
                    </a:lnTo>
                    <a:lnTo>
                      <a:pt x="21292" y="84556"/>
                    </a:lnTo>
                    <a:cubicBezTo>
                      <a:pt x="18485" y="87261"/>
                      <a:pt x="14868" y="89960"/>
                      <a:pt x="10270" y="91983"/>
                    </a:cubicBezTo>
                    <a:lnTo>
                      <a:pt x="0" y="94028"/>
                    </a:lnTo>
                    <a:lnTo>
                      <a:pt x="0" y="82543"/>
                    </a:lnTo>
                    <a:lnTo>
                      <a:pt x="11749" y="79680"/>
                    </a:lnTo>
                    <a:cubicBezTo>
                      <a:pt x="15551" y="77632"/>
                      <a:pt x="18390" y="75031"/>
                      <a:pt x="20504" y="72822"/>
                    </a:cubicBezTo>
                    <a:lnTo>
                      <a:pt x="20504" y="49682"/>
                    </a:lnTo>
                    <a:lnTo>
                      <a:pt x="2407" y="50254"/>
                    </a:lnTo>
                    <a:lnTo>
                      <a:pt x="0" y="50878"/>
                    </a:lnTo>
                    <a:lnTo>
                      <a:pt x="0" y="38375"/>
                    </a:lnTo>
                    <a:lnTo>
                      <a:pt x="2013" y="37757"/>
                    </a:lnTo>
                    <a:lnTo>
                      <a:pt x="20504" y="37185"/>
                    </a:lnTo>
                    <a:lnTo>
                      <a:pt x="20504" y="32944"/>
                    </a:lnTo>
                    <a:cubicBezTo>
                      <a:pt x="20504" y="17335"/>
                      <a:pt x="12414" y="12129"/>
                      <a:pt x="857" y="12129"/>
                    </a:cubicBezTo>
                    <a:lnTo>
                      <a:pt x="0" y="12298"/>
                    </a:lnTo>
                    <a:lnTo>
                      <a:pt x="0" y="460"/>
                    </a:lnTo>
                    <a:lnTo>
                      <a:pt x="335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1" name="Shape 46">
                <a:extLst>
                  <a:ext uri="{FF2B5EF4-FFF2-40B4-BE49-F238E27FC236}">
                    <a16:creationId xmlns:a16="http://schemas.microsoft.com/office/drawing/2014/main" xmlns="" id="{8AEDC1A4-1D9F-48CC-B20E-5008247180B6}"/>
                  </a:ext>
                </a:extLst>
              </p:cNvPr>
              <p:cNvSpPr/>
              <p:nvPr/>
            </p:nvSpPr>
            <p:spPr>
              <a:xfrm>
                <a:off x="5006504" y="10120277"/>
                <a:ext cx="61442" cy="95352"/>
              </a:xfrm>
              <a:custGeom>
                <a:avLst/>
                <a:gdLst/>
                <a:ahLst/>
                <a:cxnLst/>
                <a:rect l="0" t="0" r="0" b="0"/>
                <a:pathLst>
                  <a:path w="61442" h="95352">
                    <a:moveTo>
                      <a:pt x="35636" y="0"/>
                    </a:moveTo>
                    <a:cubicBezTo>
                      <a:pt x="45263" y="0"/>
                      <a:pt x="52603" y="2108"/>
                      <a:pt x="58547" y="4813"/>
                    </a:cubicBezTo>
                    <a:lnTo>
                      <a:pt x="58547" y="17120"/>
                    </a:lnTo>
                    <a:cubicBezTo>
                      <a:pt x="52197" y="14440"/>
                      <a:pt x="45669" y="11735"/>
                      <a:pt x="36195" y="11735"/>
                    </a:cubicBezTo>
                    <a:cubicBezTo>
                      <a:pt x="26962" y="11735"/>
                      <a:pt x="19253" y="15037"/>
                      <a:pt x="19253" y="23317"/>
                    </a:cubicBezTo>
                    <a:cubicBezTo>
                      <a:pt x="19253" y="43738"/>
                      <a:pt x="61442" y="38519"/>
                      <a:pt x="61442" y="68390"/>
                    </a:cubicBezTo>
                    <a:cubicBezTo>
                      <a:pt x="61442" y="87440"/>
                      <a:pt x="45669" y="95352"/>
                      <a:pt x="26962" y="95352"/>
                    </a:cubicBezTo>
                    <a:cubicBezTo>
                      <a:pt x="13894" y="95352"/>
                      <a:pt x="5994" y="91884"/>
                      <a:pt x="0" y="88405"/>
                    </a:cubicBezTo>
                    <a:lnTo>
                      <a:pt x="5385" y="77419"/>
                    </a:lnTo>
                    <a:cubicBezTo>
                      <a:pt x="9639" y="80149"/>
                      <a:pt x="17513" y="83985"/>
                      <a:pt x="27546" y="83985"/>
                    </a:cubicBezTo>
                    <a:cubicBezTo>
                      <a:pt x="38735" y="83985"/>
                      <a:pt x="46799" y="78981"/>
                      <a:pt x="46799" y="70498"/>
                    </a:cubicBezTo>
                    <a:cubicBezTo>
                      <a:pt x="46799" y="48171"/>
                      <a:pt x="5385" y="56032"/>
                      <a:pt x="5385" y="24067"/>
                    </a:cubicBezTo>
                    <a:cubicBezTo>
                      <a:pt x="5385" y="10985"/>
                      <a:pt x="14834" y="0"/>
                      <a:pt x="3563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2" name="Shape 47">
                <a:extLst>
                  <a:ext uri="{FF2B5EF4-FFF2-40B4-BE49-F238E27FC236}">
                    <a16:creationId xmlns:a16="http://schemas.microsoft.com/office/drawing/2014/main" xmlns="" id="{225E02B3-BB17-4BB4-B914-D5BF37C8D0D5}"/>
                  </a:ext>
                </a:extLst>
              </p:cNvPr>
              <p:cNvSpPr/>
              <p:nvPr/>
            </p:nvSpPr>
            <p:spPr>
              <a:xfrm>
                <a:off x="5564070" y="9908799"/>
                <a:ext cx="33534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24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2"/>
                    </a:lnTo>
                    <a:lnTo>
                      <a:pt x="33534" y="14133"/>
                    </a:lnTo>
                    <a:lnTo>
                      <a:pt x="26200" y="13068"/>
                    </a:lnTo>
                    <a:lnTo>
                      <a:pt x="14072" y="13068"/>
                    </a:lnTo>
                    <a:lnTo>
                      <a:pt x="14072" y="60465"/>
                    </a:lnTo>
                    <a:lnTo>
                      <a:pt x="26988" y="60465"/>
                    </a:lnTo>
                    <a:lnTo>
                      <a:pt x="33534" y="57876"/>
                    </a:lnTo>
                    <a:lnTo>
                      <a:pt x="33534" y="77871"/>
                    </a:lnTo>
                    <a:lnTo>
                      <a:pt x="33166" y="77369"/>
                    </a:lnTo>
                    <a:cubicBezTo>
                      <a:pt x="30938" y="74786"/>
                      <a:pt x="29140" y="73292"/>
                      <a:pt x="27737" y="72999"/>
                    </a:cubicBezTo>
                    <a:lnTo>
                      <a:pt x="14072" y="72999"/>
                    </a:lnTo>
                    <a:lnTo>
                      <a:pt x="14072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3" name="Shape 48">
                <a:extLst>
                  <a:ext uri="{FF2B5EF4-FFF2-40B4-BE49-F238E27FC236}">
                    <a16:creationId xmlns:a16="http://schemas.microsoft.com/office/drawing/2014/main" xmlns="" id="{A2B6DDC5-C853-4333-96D9-826035B4BA04}"/>
                  </a:ext>
                </a:extLst>
              </p:cNvPr>
              <p:cNvSpPr/>
              <p:nvPr/>
            </p:nvSpPr>
            <p:spPr>
              <a:xfrm>
                <a:off x="5597604" y="9909821"/>
                <a:ext cx="48926" cy="125902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02">
                    <a:moveTo>
                      <a:pt x="0" y="0"/>
                    </a:moveTo>
                    <a:lnTo>
                      <a:pt x="11837" y="1651"/>
                    </a:lnTo>
                    <a:cubicBezTo>
                      <a:pt x="27855" y="6821"/>
                      <a:pt x="34677" y="18948"/>
                      <a:pt x="34677" y="33255"/>
                    </a:cubicBezTo>
                    <a:cubicBezTo>
                      <a:pt x="34677" y="51340"/>
                      <a:pt x="23108" y="62719"/>
                      <a:pt x="9836" y="67532"/>
                    </a:cubicBezTo>
                    <a:lnTo>
                      <a:pt x="9836" y="67735"/>
                    </a:lnTo>
                    <a:cubicBezTo>
                      <a:pt x="13875" y="69666"/>
                      <a:pt x="28302" y="93351"/>
                      <a:pt x="48926" y="125902"/>
                    </a:cubicBezTo>
                    <a:lnTo>
                      <a:pt x="32150" y="125902"/>
                    </a:lnTo>
                    <a:cubicBezTo>
                      <a:pt x="21952" y="109728"/>
                      <a:pt x="13868" y="96539"/>
                      <a:pt x="7632" y="87247"/>
                    </a:cubicBezTo>
                    <a:lnTo>
                      <a:pt x="0" y="76849"/>
                    </a:lnTo>
                    <a:lnTo>
                      <a:pt x="0" y="56854"/>
                    </a:lnTo>
                    <a:lnTo>
                      <a:pt x="12016" y="52103"/>
                    </a:lnTo>
                    <a:cubicBezTo>
                      <a:pt x="16665" y="47603"/>
                      <a:pt x="19462" y="41440"/>
                      <a:pt x="19462" y="34792"/>
                    </a:cubicBezTo>
                    <a:cubicBezTo>
                      <a:pt x="19462" y="25695"/>
                      <a:pt x="15776" y="17449"/>
                      <a:pt x="5393" y="13895"/>
                    </a:cubicBezTo>
                    <a:lnTo>
                      <a:pt x="0" y="1311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4" name="Shape 49">
                <a:extLst>
                  <a:ext uri="{FF2B5EF4-FFF2-40B4-BE49-F238E27FC236}">
                    <a16:creationId xmlns:a16="http://schemas.microsoft.com/office/drawing/2014/main" xmlns="" id="{ADC12B98-A545-4EAB-8E9E-59CC369651AC}"/>
                  </a:ext>
                </a:extLst>
              </p:cNvPr>
              <p:cNvSpPr/>
              <p:nvPr/>
            </p:nvSpPr>
            <p:spPr>
              <a:xfrm>
                <a:off x="5657115" y="9942374"/>
                <a:ext cx="36703" cy="94069"/>
              </a:xfrm>
              <a:custGeom>
                <a:avLst/>
                <a:gdLst/>
                <a:ahLst/>
                <a:cxnLst/>
                <a:rect l="0" t="0" r="0" b="0"/>
                <a:pathLst>
                  <a:path w="36703" h="94069">
                    <a:moveTo>
                      <a:pt x="36703" y="0"/>
                    </a:moveTo>
                    <a:lnTo>
                      <a:pt x="36703" y="12098"/>
                    </a:lnTo>
                    <a:lnTo>
                      <a:pt x="21149" y="19644"/>
                    </a:lnTo>
                    <a:cubicBezTo>
                      <a:pt x="17345" y="24436"/>
                      <a:pt x="15227" y="31035"/>
                      <a:pt x="15227" y="38254"/>
                    </a:cubicBezTo>
                    <a:lnTo>
                      <a:pt x="36703" y="38254"/>
                    </a:lnTo>
                    <a:lnTo>
                      <a:pt x="36703" y="50192"/>
                    </a:lnTo>
                    <a:lnTo>
                      <a:pt x="15049" y="50192"/>
                    </a:lnTo>
                    <a:cubicBezTo>
                      <a:pt x="15049" y="63213"/>
                      <a:pt x="20679" y="75133"/>
                      <a:pt x="32023" y="80280"/>
                    </a:cubicBezTo>
                    <a:lnTo>
                      <a:pt x="36703" y="81226"/>
                    </a:lnTo>
                    <a:lnTo>
                      <a:pt x="36703" y="94069"/>
                    </a:lnTo>
                    <a:lnTo>
                      <a:pt x="23735" y="91253"/>
                    </a:lnTo>
                    <a:cubicBezTo>
                      <a:pt x="7808" y="83476"/>
                      <a:pt x="0" y="65483"/>
                      <a:pt x="0" y="45975"/>
                    </a:cubicBezTo>
                    <a:cubicBezTo>
                      <a:pt x="0" y="26173"/>
                      <a:pt x="8465" y="10178"/>
                      <a:pt x="21946" y="3418"/>
                    </a:cubicBezTo>
                    <a:lnTo>
                      <a:pt x="36703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5" name="Shape 50">
                <a:extLst>
                  <a:ext uri="{FF2B5EF4-FFF2-40B4-BE49-F238E27FC236}">
                    <a16:creationId xmlns:a16="http://schemas.microsoft.com/office/drawing/2014/main" xmlns="" id="{3550DF1C-ABE7-4187-AEC2-107155227BF3}"/>
                  </a:ext>
                </a:extLst>
              </p:cNvPr>
              <p:cNvSpPr/>
              <p:nvPr/>
            </p:nvSpPr>
            <p:spPr>
              <a:xfrm>
                <a:off x="5693818" y="10018778"/>
                <a:ext cx="34379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9" h="18898">
                    <a:moveTo>
                      <a:pt x="30150" y="0"/>
                    </a:moveTo>
                    <a:lnTo>
                      <a:pt x="34379" y="9627"/>
                    </a:lnTo>
                    <a:cubicBezTo>
                      <a:pt x="27813" y="15037"/>
                      <a:pt x="16281" y="18898"/>
                      <a:pt x="5677" y="18898"/>
                    </a:cubicBezTo>
                    <a:lnTo>
                      <a:pt x="0" y="17665"/>
                    </a:lnTo>
                    <a:lnTo>
                      <a:pt x="0" y="4821"/>
                    </a:lnTo>
                    <a:lnTo>
                      <a:pt x="8572" y="6554"/>
                    </a:lnTo>
                    <a:cubicBezTo>
                      <a:pt x="16281" y="6554"/>
                      <a:pt x="24740" y="3455"/>
                      <a:pt x="3015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6" name="Shape 51">
                <a:extLst>
                  <a:ext uri="{FF2B5EF4-FFF2-40B4-BE49-F238E27FC236}">
                    <a16:creationId xmlns:a16="http://schemas.microsoft.com/office/drawing/2014/main" xmlns="" id="{9EDEC538-623B-4571-BA95-2303695F480F}"/>
                  </a:ext>
                </a:extLst>
              </p:cNvPr>
              <p:cNvSpPr/>
              <p:nvPr/>
            </p:nvSpPr>
            <p:spPr>
              <a:xfrm>
                <a:off x="5693818" y="9942312"/>
                <a:ext cx="36716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16" h="50254">
                    <a:moveTo>
                      <a:pt x="267" y="0"/>
                    </a:moveTo>
                    <a:cubicBezTo>
                      <a:pt x="23775" y="0"/>
                      <a:pt x="36716" y="18695"/>
                      <a:pt x="36716" y="47003"/>
                    </a:cubicBezTo>
                    <a:lnTo>
                      <a:pt x="36716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6" y="38316"/>
                    </a:lnTo>
                    <a:cubicBezTo>
                      <a:pt x="21476" y="25616"/>
                      <a:pt x="14351" y="11926"/>
                      <a:pt x="483" y="11926"/>
                    </a:cubicBezTo>
                    <a:lnTo>
                      <a:pt x="0" y="12160"/>
                    </a:lnTo>
                    <a:lnTo>
                      <a:pt x="0" y="62"/>
                    </a:lnTo>
                    <a:lnTo>
                      <a:pt x="26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7" name="Shape 52">
                <a:extLst>
                  <a:ext uri="{FF2B5EF4-FFF2-40B4-BE49-F238E27FC236}">
                    <a16:creationId xmlns:a16="http://schemas.microsoft.com/office/drawing/2014/main" xmlns="" id="{6F296AEA-6446-460E-8BA4-ED71D1F04E22}"/>
                  </a:ext>
                </a:extLst>
              </p:cNvPr>
              <p:cNvSpPr/>
              <p:nvPr/>
            </p:nvSpPr>
            <p:spPr>
              <a:xfrm>
                <a:off x="5745921" y="9944115"/>
                <a:ext cx="38049" cy="92194"/>
              </a:xfrm>
              <a:custGeom>
                <a:avLst/>
                <a:gdLst/>
                <a:ahLst/>
                <a:cxnLst/>
                <a:rect l="0" t="0" r="0" b="0"/>
                <a:pathLst>
                  <a:path w="38049" h="92194">
                    <a:moveTo>
                      <a:pt x="38049" y="0"/>
                    </a:moveTo>
                    <a:lnTo>
                      <a:pt x="38049" y="12443"/>
                    </a:lnTo>
                    <a:lnTo>
                      <a:pt x="34970" y="13053"/>
                    </a:lnTo>
                    <a:cubicBezTo>
                      <a:pt x="23027" y="18031"/>
                      <a:pt x="14262" y="30025"/>
                      <a:pt x="14262" y="46341"/>
                    </a:cubicBezTo>
                    <a:cubicBezTo>
                      <a:pt x="14262" y="61801"/>
                      <a:pt x="20641" y="73895"/>
                      <a:pt x="33834" y="78976"/>
                    </a:cubicBezTo>
                    <a:lnTo>
                      <a:pt x="38049" y="79687"/>
                    </a:lnTo>
                    <a:lnTo>
                      <a:pt x="38049" y="92194"/>
                    </a:lnTo>
                    <a:lnTo>
                      <a:pt x="28766" y="90748"/>
                    </a:lnTo>
                    <a:cubicBezTo>
                      <a:pt x="12023" y="85097"/>
                      <a:pt x="0" y="70853"/>
                      <a:pt x="0" y="47307"/>
                    </a:cubicBezTo>
                    <a:cubicBezTo>
                      <a:pt x="0" y="26057"/>
                      <a:pt x="11816" y="9057"/>
                      <a:pt x="28691" y="1885"/>
                    </a:cubicBezTo>
                    <a:lnTo>
                      <a:pt x="3804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8" name="Shape 53">
                <a:extLst>
                  <a:ext uri="{FF2B5EF4-FFF2-40B4-BE49-F238E27FC236}">
                    <a16:creationId xmlns:a16="http://schemas.microsoft.com/office/drawing/2014/main" xmlns="" id="{DFDC98B1-5665-47EF-981E-EAB62BC6A567}"/>
                  </a:ext>
                </a:extLst>
              </p:cNvPr>
              <p:cNvSpPr/>
              <p:nvPr/>
            </p:nvSpPr>
            <p:spPr>
              <a:xfrm>
                <a:off x="5783970" y="9899347"/>
                <a:ext cx="37833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33" h="138328">
                    <a:moveTo>
                      <a:pt x="23787" y="0"/>
                    </a:moveTo>
                    <a:lnTo>
                      <a:pt x="37833" y="0"/>
                    </a:lnTo>
                    <a:lnTo>
                      <a:pt x="37833" y="131763"/>
                    </a:lnTo>
                    <a:cubicBezTo>
                      <a:pt x="32245" y="135013"/>
                      <a:pt x="21666" y="138328"/>
                      <a:pt x="8763" y="138328"/>
                    </a:cubicBezTo>
                    <a:lnTo>
                      <a:pt x="0" y="136962"/>
                    </a:lnTo>
                    <a:lnTo>
                      <a:pt x="0" y="124454"/>
                    </a:lnTo>
                    <a:lnTo>
                      <a:pt x="11265" y="126352"/>
                    </a:lnTo>
                    <a:cubicBezTo>
                      <a:pt x="15887" y="126352"/>
                      <a:pt x="20891" y="125413"/>
                      <a:pt x="23787" y="124040"/>
                    </a:cubicBezTo>
                    <a:lnTo>
                      <a:pt x="23787" y="57594"/>
                    </a:lnTo>
                    <a:cubicBezTo>
                      <a:pt x="20117" y="56261"/>
                      <a:pt x="16853" y="55283"/>
                      <a:pt x="9715" y="55283"/>
                    </a:cubicBezTo>
                    <a:lnTo>
                      <a:pt x="0" y="57210"/>
                    </a:lnTo>
                    <a:lnTo>
                      <a:pt x="0" y="44768"/>
                    </a:lnTo>
                    <a:lnTo>
                      <a:pt x="8953" y="42964"/>
                    </a:lnTo>
                    <a:cubicBezTo>
                      <a:pt x="15494" y="42964"/>
                      <a:pt x="20117" y="43535"/>
                      <a:pt x="23787" y="44475"/>
                    </a:cubicBezTo>
                    <a:lnTo>
                      <a:pt x="2378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59" name="Shape 54">
                <a:extLst>
                  <a:ext uri="{FF2B5EF4-FFF2-40B4-BE49-F238E27FC236}">
                    <a16:creationId xmlns:a16="http://schemas.microsoft.com/office/drawing/2014/main" xmlns="" id="{6977CC4B-545C-442D-AF1D-36B1FB5E2D12}"/>
                  </a:ext>
                </a:extLst>
              </p:cNvPr>
              <p:cNvSpPr/>
              <p:nvPr/>
            </p:nvSpPr>
            <p:spPr>
              <a:xfrm>
                <a:off x="5890222" y="9944114"/>
                <a:ext cx="38030" cy="92197"/>
              </a:xfrm>
              <a:custGeom>
                <a:avLst/>
                <a:gdLst/>
                <a:ahLst/>
                <a:cxnLst/>
                <a:rect l="0" t="0" r="0" b="0"/>
                <a:pathLst>
                  <a:path w="38030" h="92197">
                    <a:moveTo>
                      <a:pt x="38030" y="0"/>
                    </a:moveTo>
                    <a:lnTo>
                      <a:pt x="38030" y="12447"/>
                    </a:lnTo>
                    <a:lnTo>
                      <a:pt x="34966" y="13054"/>
                    </a:lnTo>
                    <a:cubicBezTo>
                      <a:pt x="23009" y="18031"/>
                      <a:pt x="14237" y="30026"/>
                      <a:pt x="14237" y="46342"/>
                    </a:cubicBezTo>
                    <a:cubicBezTo>
                      <a:pt x="14237" y="61802"/>
                      <a:pt x="20631" y="73896"/>
                      <a:pt x="33825" y="78977"/>
                    </a:cubicBezTo>
                    <a:lnTo>
                      <a:pt x="38030" y="79686"/>
                    </a:lnTo>
                    <a:lnTo>
                      <a:pt x="38030" y="92197"/>
                    </a:lnTo>
                    <a:lnTo>
                      <a:pt x="28750" y="90749"/>
                    </a:lnTo>
                    <a:cubicBezTo>
                      <a:pt x="12023" y="85098"/>
                      <a:pt x="0" y="70854"/>
                      <a:pt x="0" y="47308"/>
                    </a:cubicBezTo>
                    <a:cubicBezTo>
                      <a:pt x="0" y="26057"/>
                      <a:pt x="11802" y="9058"/>
                      <a:pt x="28670" y="1886"/>
                    </a:cubicBezTo>
                    <a:lnTo>
                      <a:pt x="3803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0" name="Shape 55">
                <a:extLst>
                  <a:ext uri="{FF2B5EF4-FFF2-40B4-BE49-F238E27FC236}">
                    <a16:creationId xmlns:a16="http://schemas.microsoft.com/office/drawing/2014/main" xmlns="" id="{BC27E8F1-FABF-40FF-A376-45EDB77CF8FE}"/>
                  </a:ext>
                </a:extLst>
              </p:cNvPr>
              <p:cNvSpPr/>
              <p:nvPr/>
            </p:nvSpPr>
            <p:spPr>
              <a:xfrm>
                <a:off x="5928252" y="9899347"/>
                <a:ext cx="37827" cy="138328"/>
              </a:xfrm>
              <a:custGeom>
                <a:avLst/>
                <a:gdLst/>
                <a:ahLst/>
                <a:cxnLst/>
                <a:rect l="0" t="0" r="0" b="0"/>
                <a:pathLst>
                  <a:path w="37827" h="138328">
                    <a:moveTo>
                      <a:pt x="23794" y="0"/>
                    </a:moveTo>
                    <a:lnTo>
                      <a:pt x="37827" y="0"/>
                    </a:lnTo>
                    <a:lnTo>
                      <a:pt x="37827" y="131763"/>
                    </a:lnTo>
                    <a:cubicBezTo>
                      <a:pt x="32252" y="135013"/>
                      <a:pt x="21660" y="138328"/>
                      <a:pt x="8744" y="138328"/>
                    </a:cubicBezTo>
                    <a:lnTo>
                      <a:pt x="0" y="136964"/>
                    </a:lnTo>
                    <a:lnTo>
                      <a:pt x="0" y="124453"/>
                    </a:lnTo>
                    <a:lnTo>
                      <a:pt x="11271" y="126352"/>
                    </a:lnTo>
                    <a:cubicBezTo>
                      <a:pt x="15907" y="126352"/>
                      <a:pt x="20898" y="125413"/>
                      <a:pt x="23794" y="124040"/>
                    </a:cubicBezTo>
                    <a:lnTo>
                      <a:pt x="23794" y="57594"/>
                    </a:lnTo>
                    <a:cubicBezTo>
                      <a:pt x="20110" y="56261"/>
                      <a:pt x="16859" y="55283"/>
                      <a:pt x="9747" y="55283"/>
                    </a:cubicBezTo>
                    <a:lnTo>
                      <a:pt x="0" y="57214"/>
                    </a:lnTo>
                    <a:lnTo>
                      <a:pt x="0" y="44767"/>
                    </a:lnTo>
                    <a:lnTo>
                      <a:pt x="8947" y="42964"/>
                    </a:lnTo>
                    <a:cubicBezTo>
                      <a:pt x="15513" y="42964"/>
                      <a:pt x="20110" y="43535"/>
                      <a:pt x="23794" y="44475"/>
                    </a:cubicBezTo>
                    <a:lnTo>
                      <a:pt x="23794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1" name="Shape 56">
                <a:extLst>
                  <a:ext uri="{FF2B5EF4-FFF2-40B4-BE49-F238E27FC236}">
                    <a16:creationId xmlns:a16="http://schemas.microsoft.com/office/drawing/2014/main" xmlns="" id="{BB842D30-71F5-44D0-BDB6-0CF7DE5E0B58}"/>
                  </a:ext>
                </a:extLst>
              </p:cNvPr>
              <p:cNvSpPr/>
              <p:nvPr/>
            </p:nvSpPr>
            <p:spPr>
              <a:xfrm>
                <a:off x="5986323" y="9942381"/>
                <a:ext cx="36697" cy="94064"/>
              </a:xfrm>
              <a:custGeom>
                <a:avLst/>
                <a:gdLst/>
                <a:ahLst/>
                <a:cxnLst/>
                <a:rect l="0" t="0" r="0" b="0"/>
                <a:pathLst>
                  <a:path w="36697" h="94064">
                    <a:moveTo>
                      <a:pt x="36697" y="0"/>
                    </a:moveTo>
                    <a:lnTo>
                      <a:pt x="36697" y="12088"/>
                    </a:lnTo>
                    <a:lnTo>
                      <a:pt x="21143" y="19637"/>
                    </a:lnTo>
                    <a:cubicBezTo>
                      <a:pt x="17342" y="24430"/>
                      <a:pt x="15227" y="31028"/>
                      <a:pt x="15227" y="38247"/>
                    </a:cubicBezTo>
                    <a:lnTo>
                      <a:pt x="36697" y="38247"/>
                    </a:lnTo>
                    <a:lnTo>
                      <a:pt x="36697" y="50185"/>
                    </a:lnTo>
                    <a:lnTo>
                      <a:pt x="15037" y="50185"/>
                    </a:lnTo>
                    <a:cubicBezTo>
                      <a:pt x="15037" y="63206"/>
                      <a:pt x="20659" y="75126"/>
                      <a:pt x="32010" y="80273"/>
                    </a:cubicBezTo>
                    <a:lnTo>
                      <a:pt x="36697" y="81219"/>
                    </a:lnTo>
                    <a:lnTo>
                      <a:pt x="36697" y="94064"/>
                    </a:lnTo>
                    <a:lnTo>
                      <a:pt x="23725" y="91246"/>
                    </a:lnTo>
                    <a:cubicBezTo>
                      <a:pt x="7801" y="83469"/>
                      <a:pt x="0" y="65476"/>
                      <a:pt x="0" y="45969"/>
                    </a:cubicBezTo>
                    <a:cubicBezTo>
                      <a:pt x="0" y="26166"/>
                      <a:pt x="8458" y="10171"/>
                      <a:pt x="21951" y="3411"/>
                    </a:cubicBezTo>
                    <a:lnTo>
                      <a:pt x="366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2" name="Shape 57">
                <a:extLst>
                  <a:ext uri="{FF2B5EF4-FFF2-40B4-BE49-F238E27FC236}">
                    <a16:creationId xmlns:a16="http://schemas.microsoft.com/office/drawing/2014/main" xmlns="" id="{016AB7CB-CD09-4BDB-BE00-14FF5932334D}"/>
                  </a:ext>
                </a:extLst>
              </p:cNvPr>
              <p:cNvSpPr/>
              <p:nvPr/>
            </p:nvSpPr>
            <p:spPr>
              <a:xfrm>
                <a:off x="6023019" y="10018778"/>
                <a:ext cx="34373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73" h="18898">
                    <a:moveTo>
                      <a:pt x="30144" y="0"/>
                    </a:moveTo>
                    <a:lnTo>
                      <a:pt x="34373" y="9627"/>
                    </a:lnTo>
                    <a:cubicBezTo>
                      <a:pt x="27832" y="15037"/>
                      <a:pt x="16275" y="18898"/>
                      <a:pt x="5671" y="18898"/>
                    </a:cubicBezTo>
                    <a:lnTo>
                      <a:pt x="0" y="17666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3" name="Shape 58">
                <a:extLst>
                  <a:ext uri="{FF2B5EF4-FFF2-40B4-BE49-F238E27FC236}">
                    <a16:creationId xmlns:a16="http://schemas.microsoft.com/office/drawing/2014/main" xmlns="" id="{71C392ED-574D-4295-ABB9-8E83076424BE}"/>
                  </a:ext>
                </a:extLst>
              </p:cNvPr>
              <p:cNvSpPr/>
              <p:nvPr/>
            </p:nvSpPr>
            <p:spPr>
              <a:xfrm>
                <a:off x="602301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98" y="0"/>
                    </a:moveTo>
                    <a:cubicBezTo>
                      <a:pt x="23794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70" y="38316"/>
                    </a:lnTo>
                    <a:cubicBezTo>
                      <a:pt x="21470" y="25616"/>
                      <a:pt x="14345" y="11926"/>
                      <a:pt x="476" y="11926"/>
                    </a:cubicBezTo>
                    <a:lnTo>
                      <a:pt x="0" y="12157"/>
                    </a:lnTo>
                    <a:lnTo>
                      <a:pt x="0" y="69"/>
                    </a:lnTo>
                    <a:lnTo>
                      <a:pt x="298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4" name="Shape 59">
                <a:extLst>
                  <a:ext uri="{FF2B5EF4-FFF2-40B4-BE49-F238E27FC236}">
                    <a16:creationId xmlns:a16="http://schemas.microsoft.com/office/drawing/2014/main" xmlns="" id="{2181E841-A0FD-4D59-87F9-F28FF47E8815}"/>
                  </a:ext>
                </a:extLst>
              </p:cNvPr>
              <p:cNvSpPr/>
              <p:nvPr/>
            </p:nvSpPr>
            <p:spPr>
              <a:xfrm>
                <a:off x="6131949" y="9908791"/>
                <a:ext cx="37389" cy="126924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126924">
                    <a:moveTo>
                      <a:pt x="0" y="0"/>
                    </a:moveTo>
                    <a:lnTo>
                      <a:pt x="35446" y="0"/>
                    </a:lnTo>
                    <a:lnTo>
                      <a:pt x="37389" y="358"/>
                    </a:lnTo>
                    <a:lnTo>
                      <a:pt x="37389" y="15265"/>
                    </a:lnTo>
                    <a:lnTo>
                      <a:pt x="30239" y="13081"/>
                    </a:lnTo>
                    <a:lnTo>
                      <a:pt x="14084" y="13081"/>
                    </a:lnTo>
                    <a:lnTo>
                      <a:pt x="14084" y="55461"/>
                    </a:lnTo>
                    <a:lnTo>
                      <a:pt x="30442" y="55461"/>
                    </a:lnTo>
                    <a:lnTo>
                      <a:pt x="37389" y="52982"/>
                    </a:lnTo>
                    <a:lnTo>
                      <a:pt x="37389" y="69462"/>
                    </a:lnTo>
                    <a:lnTo>
                      <a:pt x="34099" y="68390"/>
                    </a:lnTo>
                    <a:lnTo>
                      <a:pt x="14084" y="68390"/>
                    </a:lnTo>
                    <a:lnTo>
                      <a:pt x="14084" y="113856"/>
                    </a:lnTo>
                    <a:lnTo>
                      <a:pt x="32957" y="113856"/>
                    </a:lnTo>
                    <a:lnTo>
                      <a:pt x="37389" y="112389"/>
                    </a:lnTo>
                    <a:lnTo>
                      <a:pt x="37389" y="126030"/>
                    </a:lnTo>
                    <a:lnTo>
                      <a:pt x="31775" y="126924"/>
                    </a:lnTo>
                    <a:lnTo>
                      <a:pt x="0" y="126924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5" name="Shape 60">
                <a:extLst>
                  <a:ext uri="{FF2B5EF4-FFF2-40B4-BE49-F238E27FC236}">
                    <a16:creationId xmlns:a16="http://schemas.microsoft.com/office/drawing/2014/main" xmlns="" id="{BC03AFE2-4965-4D63-B498-6CB99D3DBE28}"/>
                  </a:ext>
                </a:extLst>
              </p:cNvPr>
              <p:cNvSpPr/>
              <p:nvPr/>
            </p:nvSpPr>
            <p:spPr>
              <a:xfrm>
                <a:off x="6169338" y="9909149"/>
                <a:ext cx="38722" cy="125672"/>
              </a:xfrm>
              <a:custGeom>
                <a:avLst/>
                <a:gdLst/>
                <a:ahLst/>
                <a:cxnLst/>
                <a:rect l="0" t="0" r="0" b="0"/>
                <a:pathLst>
                  <a:path w="38722" h="125672">
                    <a:moveTo>
                      <a:pt x="0" y="0"/>
                    </a:moveTo>
                    <a:lnTo>
                      <a:pt x="12998" y="2395"/>
                    </a:lnTo>
                    <a:cubicBezTo>
                      <a:pt x="25575" y="7622"/>
                      <a:pt x="31204" y="19428"/>
                      <a:pt x="31204" y="30249"/>
                    </a:cubicBezTo>
                    <a:cubicBezTo>
                      <a:pt x="31204" y="43355"/>
                      <a:pt x="25032" y="53744"/>
                      <a:pt x="13691" y="58379"/>
                    </a:cubicBezTo>
                    <a:lnTo>
                      <a:pt x="13691" y="58582"/>
                    </a:lnTo>
                    <a:cubicBezTo>
                      <a:pt x="25603" y="60513"/>
                      <a:pt x="38722" y="72451"/>
                      <a:pt x="38722" y="89393"/>
                    </a:cubicBezTo>
                    <a:cubicBezTo>
                      <a:pt x="38722" y="102261"/>
                      <a:pt x="32972" y="116737"/>
                      <a:pt x="15705" y="123171"/>
                    </a:cubicBezTo>
                    <a:lnTo>
                      <a:pt x="0" y="125672"/>
                    </a:lnTo>
                    <a:lnTo>
                      <a:pt x="0" y="112031"/>
                    </a:lnTo>
                    <a:lnTo>
                      <a:pt x="16151" y="106687"/>
                    </a:lnTo>
                    <a:cubicBezTo>
                      <a:pt x="20847" y="102439"/>
                      <a:pt x="23304" y="96505"/>
                      <a:pt x="23304" y="89761"/>
                    </a:cubicBezTo>
                    <a:cubicBezTo>
                      <a:pt x="23304" y="83696"/>
                      <a:pt x="20704" y="78264"/>
                      <a:pt x="16080" y="74348"/>
                    </a:cubicBezTo>
                    <a:lnTo>
                      <a:pt x="0" y="69104"/>
                    </a:lnTo>
                    <a:lnTo>
                      <a:pt x="0" y="52624"/>
                    </a:lnTo>
                    <a:lnTo>
                      <a:pt x="8701" y="49519"/>
                    </a:lnTo>
                    <a:cubicBezTo>
                      <a:pt x="13036" y="45813"/>
                      <a:pt x="15977" y="40276"/>
                      <a:pt x="15977" y="32954"/>
                    </a:cubicBezTo>
                    <a:cubicBezTo>
                      <a:pt x="15977" y="26591"/>
                      <a:pt x="14151" y="21534"/>
                      <a:pt x="10347" y="18066"/>
                    </a:cubicBezTo>
                    <a:lnTo>
                      <a:pt x="0" y="14907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6" name="Shape 472">
                <a:extLst>
                  <a:ext uri="{FF2B5EF4-FFF2-40B4-BE49-F238E27FC236}">
                    <a16:creationId xmlns:a16="http://schemas.microsoft.com/office/drawing/2014/main" xmlns="" id="{0A7C1EA9-2F78-4316-A31C-7EF0D9FCB37E}"/>
                  </a:ext>
                </a:extLst>
              </p:cNvPr>
              <p:cNvSpPr/>
              <p:nvPr/>
            </p:nvSpPr>
            <p:spPr>
              <a:xfrm>
                <a:off x="6231738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7" name="Shape 62">
                <a:extLst>
                  <a:ext uri="{FF2B5EF4-FFF2-40B4-BE49-F238E27FC236}">
                    <a16:creationId xmlns:a16="http://schemas.microsoft.com/office/drawing/2014/main" xmlns="" id="{76752E3C-4E11-4ABA-92AA-DCDA3316237A}"/>
                  </a:ext>
                </a:extLst>
              </p:cNvPr>
              <p:cNvSpPr/>
              <p:nvPr/>
            </p:nvSpPr>
            <p:spPr>
              <a:xfrm>
                <a:off x="6228855" y="9905924"/>
                <a:ext cx="19634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34" h="19609">
                    <a:moveTo>
                      <a:pt x="9830" y="0"/>
                    </a:moveTo>
                    <a:cubicBezTo>
                      <a:pt x="15215" y="0"/>
                      <a:pt x="19634" y="4407"/>
                      <a:pt x="19634" y="9817"/>
                    </a:cubicBezTo>
                    <a:cubicBezTo>
                      <a:pt x="19634" y="15202"/>
                      <a:pt x="15215" y="19609"/>
                      <a:pt x="9830" y="19609"/>
                    </a:cubicBezTo>
                    <a:cubicBezTo>
                      <a:pt x="4419" y="19609"/>
                      <a:pt x="0" y="15202"/>
                      <a:pt x="0" y="9817"/>
                    </a:cubicBezTo>
                    <a:cubicBezTo>
                      <a:pt x="0" y="4407"/>
                      <a:pt x="4419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8" name="Shape 63">
                <a:extLst>
                  <a:ext uri="{FF2B5EF4-FFF2-40B4-BE49-F238E27FC236}">
                    <a16:creationId xmlns:a16="http://schemas.microsoft.com/office/drawing/2014/main" xmlns="" id="{E51A2BCF-BE6B-443B-87A9-7C3F363993C8}"/>
                  </a:ext>
                </a:extLst>
              </p:cNvPr>
              <p:cNvSpPr/>
              <p:nvPr/>
            </p:nvSpPr>
            <p:spPr>
              <a:xfrm>
                <a:off x="6273541" y="9899345"/>
                <a:ext cx="37364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37364" h="138341">
                    <a:moveTo>
                      <a:pt x="0" y="0"/>
                    </a:moveTo>
                    <a:lnTo>
                      <a:pt x="14046" y="0"/>
                    </a:lnTo>
                    <a:lnTo>
                      <a:pt x="14046" y="47181"/>
                    </a:lnTo>
                    <a:cubicBezTo>
                      <a:pt x="20422" y="44691"/>
                      <a:pt x="26962" y="42964"/>
                      <a:pt x="34684" y="42964"/>
                    </a:cubicBezTo>
                    <a:lnTo>
                      <a:pt x="37364" y="43448"/>
                    </a:lnTo>
                    <a:lnTo>
                      <a:pt x="37364" y="56971"/>
                    </a:lnTo>
                    <a:lnTo>
                      <a:pt x="32741" y="56058"/>
                    </a:lnTo>
                    <a:cubicBezTo>
                      <a:pt x="23101" y="56058"/>
                      <a:pt x="18097" y="58763"/>
                      <a:pt x="14046" y="60668"/>
                    </a:cubicBezTo>
                    <a:lnTo>
                      <a:pt x="14046" y="123672"/>
                    </a:lnTo>
                    <a:cubicBezTo>
                      <a:pt x="18097" y="125413"/>
                      <a:pt x="22542" y="126174"/>
                      <a:pt x="28511" y="126174"/>
                    </a:cubicBezTo>
                    <a:lnTo>
                      <a:pt x="37364" y="124101"/>
                    </a:lnTo>
                    <a:lnTo>
                      <a:pt x="37364" y="136181"/>
                    </a:lnTo>
                    <a:lnTo>
                      <a:pt x="25426" y="138341"/>
                    </a:lnTo>
                    <a:cubicBezTo>
                      <a:pt x="12713" y="138341"/>
                      <a:pt x="4039" y="135230"/>
                      <a:pt x="0" y="132524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69" name="Shape 64">
                <a:extLst>
                  <a:ext uri="{FF2B5EF4-FFF2-40B4-BE49-F238E27FC236}">
                    <a16:creationId xmlns:a16="http://schemas.microsoft.com/office/drawing/2014/main" xmlns="" id="{3615B739-12ED-4C74-AF00-83C37447D3F0}"/>
                  </a:ext>
                </a:extLst>
              </p:cNvPr>
              <p:cNvSpPr/>
              <p:nvPr/>
            </p:nvSpPr>
            <p:spPr>
              <a:xfrm>
                <a:off x="6310905" y="9942793"/>
                <a:ext cx="37389" cy="92733"/>
              </a:xfrm>
              <a:custGeom>
                <a:avLst/>
                <a:gdLst/>
                <a:ahLst/>
                <a:cxnLst/>
                <a:rect l="0" t="0" r="0" b="0"/>
                <a:pathLst>
                  <a:path w="37389" h="92733">
                    <a:moveTo>
                      <a:pt x="0" y="0"/>
                    </a:moveTo>
                    <a:lnTo>
                      <a:pt x="12432" y="2243"/>
                    </a:lnTo>
                    <a:cubicBezTo>
                      <a:pt x="26651" y="7720"/>
                      <a:pt x="37389" y="21510"/>
                      <a:pt x="37389" y="44207"/>
                    </a:cubicBezTo>
                    <a:cubicBezTo>
                      <a:pt x="37389" y="68191"/>
                      <a:pt x="24587" y="84710"/>
                      <a:pt x="6978" y="91470"/>
                    </a:cubicBezTo>
                    <a:lnTo>
                      <a:pt x="0" y="92733"/>
                    </a:lnTo>
                    <a:lnTo>
                      <a:pt x="0" y="80653"/>
                    </a:lnTo>
                    <a:lnTo>
                      <a:pt x="3729" y="79780"/>
                    </a:lnTo>
                    <a:cubicBezTo>
                      <a:pt x="15295" y="74078"/>
                      <a:pt x="23317" y="60686"/>
                      <a:pt x="23317" y="44779"/>
                    </a:cubicBezTo>
                    <a:cubicBezTo>
                      <a:pt x="23317" y="30625"/>
                      <a:pt x="17795" y="19607"/>
                      <a:pt x="7388" y="14983"/>
                    </a:cubicBezTo>
                    <a:lnTo>
                      <a:pt x="0" y="13523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0" name="Shape 65">
                <a:extLst>
                  <a:ext uri="{FF2B5EF4-FFF2-40B4-BE49-F238E27FC236}">
                    <a16:creationId xmlns:a16="http://schemas.microsoft.com/office/drawing/2014/main" xmlns="" id="{4BD7A595-75FD-45B1-9A57-0973ABAD1FF4}"/>
                  </a:ext>
                </a:extLst>
              </p:cNvPr>
              <p:cNvSpPr/>
              <p:nvPr/>
            </p:nvSpPr>
            <p:spPr>
              <a:xfrm>
                <a:off x="6368489" y="9899339"/>
                <a:ext cx="28143" cy="138341"/>
              </a:xfrm>
              <a:custGeom>
                <a:avLst/>
                <a:gdLst/>
                <a:ahLst/>
                <a:cxnLst/>
                <a:rect l="0" t="0" r="0" b="0"/>
                <a:pathLst>
                  <a:path w="28143" h="138341">
                    <a:moveTo>
                      <a:pt x="0" y="0"/>
                    </a:moveTo>
                    <a:lnTo>
                      <a:pt x="14084" y="0"/>
                    </a:lnTo>
                    <a:lnTo>
                      <a:pt x="14084" y="115201"/>
                    </a:lnTo>
                    <a:cubicBezTo>
                      <a:pt x="14084" y="123851"/>
                      <a:pt x="16180" y="125590"/>
                      <a:pt x="21577" y="125590"/>
                    </a:cubicBezTo>
                    <a:cubicBezTo>
                      <a:pt x="22542" y="125590"/>
                      <a:pt x="24079" y="125590"/>
                      <a:pt x="26403" y="125044"/>
                    </a:cubicBezTo>
                    <a:lnTo>
                      <a:pt x="28143" y="135242"/>
                    </a:lnTo>
                    <a:cubicBezTo>
                      <a:pt x="23889" y="137351"/>
                      <a:pt x="20638" y="138341"/>
                      <a:pt x="15989" y="138341"/>
                    </a:cubicBezTo>
                    <a:cubicBezTo>
                      <a:pt x="4826" y="138341"/>
                      <a:pt x="0" y="131204"/>
                      <a:pt x="0" y="121527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1" name="Shape 473">
                <a:extLst>
                  <a:ext uri="{FF2B5EF4-FFF2-40B4-BE49-F238E27FC236}">
                    <a16:creationId xmlns:a16="http://schemas.microsoft.com/office/drawing/2014/main" xmlns="" id="{C80BA4C1-E687-4585-9827-C01EE4147EFA}"/>
                  </a:ext>
                </a:extLst>
              </p:cNvPr>
              <p:cNvSpPr/>
              <p:nvPr/>
            </p:nvSpPr>
            <p:spPr>
              <a:xfrm>
                <a:off x="6414529" y="9944608"/>
                <a:ext cx="14059" cy="91109"/>
              </a:xfrm>
              <a:custGeom>
                <a:avLst/>
                <a:gdLst/>
                <a:ahLst/>
                <a:cxnLst/>
                <a:rect l="0" t="0" r="0" b="0"/>
                <a:pathLst>
                  <a:path w="14059" h="91109">
                    <a:moveTo>
                      <a:pt x="0" y="0"/>
                    </a:moveTo>
                    <a:lnTo>
                      <a:pt x="14059" y="0"/>
                    </a:lnTo>
                    <a:lnTo>
                      <a:pt x="14059" y="91109"/>
                    </a:lnTo>
                    <a:lnTo>
                      <a:pt x="0" y="91109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2" name="Shape 67">
                <a:extLst>
                  <a:ext uri="{FF2B5EF4-FFF2-40B4-BE49-F238E27FC236}">
                    <a16:creationId xmlns:a16="http://schemas.microsoft.com/office/drawing/2014/main" xmlns="" id="{CA5C1892-AAEC-4897-9A2A-A5D5782FEC22}"/>
                  </a:ext>
                </a:extLst>
              </p:cNvPr>
              <p:cNvSpPr/>
              <p:nvPr/>
            </p:nvSpPr>
            <p:spPr>
              <a:xfrm>
                <a:off x="6411646" y="9905924"/>
                <a:ext cx="19647" cy="19609"/>
              </a:xfrm>
              <a:custGeom>
                <a:avLst/>
                <a:gdLst/>
                <a:ahLst/>
                <a:cxnLst/>
                <a:rect l="0" t="0" r="0" b="0"/>
                <a:pathLst>
                  <a:path w="19647" h="19609">
                    <a:moveTo>
                      <a:pt x="9830" y="0"/>
                    </a:moveTo>
                    <a:cubicBezTo>
                      <a:pt x="15215" y="0"/>
                      <a:pt x="19647" y="4407"/>
                      <a:pt x="19647" y="9817"/>
                    </a:cubicBezTo>
                    <a:cubicBezTo>
                      <a:pt x="19647" y="15202"/>
                      <a:pt x="15215" y="19609"/>
                      <a:pt x="9830" y="19609"/>
                    </a:cubicBezTo>
                    <a:cubicBezTo>
                      <a:pt x="4445" y="19609"/>
                      <a:pt x="0" y="15202"/>
                      <a:pt x="0" y="9817"/>
                    </a:cubicBezTo>
                    <a:cubicBezTo>
                      <a:pt x="0" y="4407"/>
                      <a:pt x="4445" y="0"/>
                      <a:pt x="9830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3" name="Shape 68">
                <a:extLst>
                  <a:ext uri="{FF2B5EF4-FFF2-40B4-BE49-F238E27FC236}">
                    <a16:creationId xmlns:a16="http://schemas.microsoft.com/office/drawing/2014/main" xmlns="" id="{FBDF524A-E4DA-40B9-849A-323A53CAA014}"/>
                  </a:ext>
                </a:extLst>
              </p:cNvPr>
              <p:cNvSpPr/>
              <p:nvPr/>
            </p:nvSpPr>
            <p:spPr>
              <a:xfrm>
                <a:off x="6451541" y="9942312"/>
                <a:ext cx="41408" cy="95365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365">
                    <a:moveTo>
                      <a:pt x="41199" y="0"/>
                    </a:moveTo>
                    <a:lnTo>
                      <a:pt x="41408" y="40"/>
                    </a:lnTo>
                    <a:lnTo>
                      <a:pt x="41408" y="11971"/>
                    </a:lnTo>
                    <a:lnTo>
                      <a:pt x="41199" y="11926"/>
                    </a:lnTo>
                    <a:cubicBezTo>
                      <a:pt x="24079" y="11926"/>
                      <a:pt x="14262" y="25819"/>
                      <a:pt x="14262" y="47397"/>
                    </a:cubicBezTo>
                    <a:cubicBezTo>
                      <a:pt x="14262" y="63560"/>
                      <a:pt x="20006" y="75624"/>
                      <a:pt x="30025" y="80645"/>
                    </a:cubicBezTo>
                    <a:lnTo>
                      <a:pt x="41408" y="83209"/>
                    </a:lnTo>
                    <a:lnTo>
                      <a:pt x="41408" y="95292"/>
                    </a:lnTo>
                    <a:lnTo>
                      <a:pt x="41008" y="95365"/>
                    </a:lnTo>
                    <a:cubicBezTo>
                      <a:pt x="29667" y="95365"/>
                      <a:pt x="19824" y="91504"/>
                      <a:pt x="12687" y="84176"/>
                    </a:cubicBezTo>
                    <a:cubicBezTo>
                      <a:pt x="4432" y="75692"/>
                      <a:pt x="0" y="62802"/>
                      <a:pt x="0" y="47765"/>
                    </a:cubicBezTo>
                    <a:cubicBezTo>
                      <a:pt x="0" y="32766"/>
                      <a:pt x="4597" y="20206"/>
                      <a:pt x="12687" y="11723"/>
                    </a:cubicBezTo>
                    <a:cubicBezTo>
                      <a:pt x="20028" y="4217"/>
                      <a:pt x="29845" y="0"/>
                      <a:pt x="41199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4" name="Shape 69">
                <a:extLst>
                  <a:ext uri="{FF2B5EF4-FFF2-40B4-BE49-F238E27FC236}">
                    <a16:creationId xmlns:a16="http://schemas.microsoft.com/office/drawing/2014/main" xmlns="" id="{C8D57E9A-57E7-47D3-BC9C-97C29E95F32D}"/>
                  </a:ext>
                </a:extLst>
              </p:cNvPr>
              <p:cNvSpPr/>
              <p:nvPr/>
            </p:nvSpPr>
            <p:spPr>
              <a:xfrm>
                <a:off x="6492949" y="9942351"/>
                <a:ext cx="41408" cy="95252"/>
              </a:xfrm>
              <a:custGeom>
                <a:avLst/>
                <a:gdLst/>
                <a:ahLst/>
                <a:cxnLst/>
                <a:rect l="0" t="0" r="0" b="0"/>
                <a:pathLst>
                  <a:path w="41408" h="95252">
                    <a:moveTo>
                      <a:pt x="0" y="0"/>
                    </a:moveTo>
                    <a:lnTo>
                      <a:pt x="15913" y="3007"/>
                    </a:lnTo>
                    <a:cubicBezTo>
                      <a:pt x="20755" y="5000"/>
                      <a:pt x="25044" y="7930"/>
                      <a:pt x="28721" y="11683"/>
                    </a:cubicBezTo>
                    <a:cubicBezTo>
                      <a:pt x="36785" y="20166"/>
                      <a:pt x="41408" y="32727"/>
                      <a:pt x="41408" y="47726"/>
                    </a:cubicBezTo>
                    <a:cubicBezTo>
                      <a:pt x="41408" y="62762"/>
                      <a:pt x="36785" y="75462"/>
                      <a:pt x="28518" y="83920"/>
                    </a:cubicBezTo>
                    <a:cubicBezTo>
                      <a:pt x="24943" y="87591"/>
                      <a:pt x="20657" y="90442"/>
                      <a:pt x="15792" y="92376"/>
                    </a:cubicBezTo>
                    <a:lnTo>
                      <a:pt x="0" y="95252"/>
                    </a:lnTo>
                    <a:lnTo>
                      <a:pt x="0" y="83169"/>
                    </a:lnTo>
                    <a:lnTo>
                      <a:pt x="6" y="83171"/>
                    </a:lnTo>
                    <a:cubicBezTo>
                      <a:pt x="16961" y="83171"/>
                      <a:pt x="27146" y="68909"/>
                      <a:pt x="27146" y="47358"/>
                    </a:cubicBezTo>
                    <a:cubicBezTo>
                      <a:pt x="27146" y="31174"/>
                      <a:pt x="21624" y="19314"/>
                      <a:pt x="11464" y="14394"/>
                    </a:cubicBezTo>
                    <a:lnTo>
                      <a:pt x="0" y="1193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5" name="Shape 70">
                <a:extLst>
                  <a:ext uri="{FF2B5EF4-FFF2-40B4-BE49-F238E27FC236}">
                    <a16:creationId xmlns:a16="http://schemas.microsoft.com/office/drawing/2014/main" xmlns="" id="{79D7089E-D65E-4F83-8B5D-6322F5197325}"/>
                  </a:ext>
                </a:extLst>
              </p:cNvPr>
              <p:cNvSpPr/>
              <p:nvPr/>
            </p:nvSpPr>
            <p:spPr>
              <a:xfrm>
                <a:off x="6545910" y="9919786"/>
                <a:ext cx="58369" cy="117894"/>
              </a:xfrm>
              <a:custGeom>
                <a:avLst/>
                <a:gdLst/>
                <a:ahLst/>
                <a:cxnLst/>
                <a:rect l="0" t="0" r="0" b="0"/>
                <a:pathLst>
                  <a:path w="58369" h="117894">
                    <a:moveTo>
                      <a:pt x="28880" y="0"/>
                    </a:moveTo>
                    <a:lnTo>
                      <a:pt x="28880" y="24829"/>
                    </a:lnTo>
                    <a:lnTo>
                      <a:pt x="56820" y="24829"/>
                    </a:lnTo>
                    <a:lnTo>
                      <a:pt x="51816" y="36779"/>
                    </a:lnTo>
                    <a:lnTo>
                      <a:pt x="28880" y="36779"/>
                    </a:lnTo>
                    <a:lnTo>
                      <a:pt x="28880" y="94158"/>
                    </a:lnTo>
                    <a:cubicBezTo>
                      <a:pt x="28880" y="101867"/>
                      <a:pt x="31776" y="105347"/>
                      <a:pt x="37757" y="105347"/>
                    </a:cubicBezTo>
                    <a:cubicBezTo>
                      <a:pt x="44298" y="105347"/>
                      <a:pt x="50267" y="101702"/>
                      <a:pt x="53937" y="98793"/>
                    </a:cubicBezTo>
                    <a:lnTo>
                      <a:pt x="58369" y="108814"/>
                    </a:lnTo>
                    <a:cubicBezTo>
                      <a:pt x="51626" y="113830"/>
                      <a:pt x="42774" y="117894"/>
                      <a:pt x="34290" y="117894"/>
                    </a:cubicBezTo>
                    <a:cubicBezTo>
                      <a:pt x="21196" y="117894"/>
                      <a:pt x="14846" y="110160"/>
                      <a:pt x="14846" y="98400"/>
                    </a:cubicBezTo>
                    <a:lnTo>
                      <a:pt x="14846" y="36779"/>
                    </a:lnTo>
                    <a:lnTo>
                      <a:pt x="0" y="36779"/>
                    </a:lnTo>
                    <a:lnTo>
                      <a:pt x="0" y="24829"/>
                    </a:lnTo>
                    <a:lnTo>
                      <a:pt x="14846" y="24829"/>
                    </a:lnTo>
                    <a:lnTo>
                      <a:pt x="14846" y="4788"/>
                    </a:lnTo>
                    <a:lnTo>
                      <a:pt x="2888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6" name="Shape 71">
                <a:extLst>
                  <a:ext uri="{FF2B5EF4-FFF2-40B4-BE49-F238E27FC236}">
                    <a16:creationId xmlns:a16="http://schemas.microsoft.com/office/drawing/2014/main" xmlns="" id="{2F8A1C28-029A-4AC1-AB5B-31FB6A143B13}"/>
                  </a:ext>
                </a:extLst>
              </p:cNvPr>
              <p:cNvSpPr/>
              <p:nvPr/>
            </p:nvSpPr>
            <p:spPr>
              <a:xfrm>
                <a:off x="6615630" y="9942378"/>
                <a:ext cx="36709" cy="94062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94062">
                    <a:moveTo>
                      <a:pt x="36709" y="0"/>
                    </a:moveTo>
                    <a:lnTo>
                      <a:pt x="36709" y="12097"/>
                    </a:lnTo>
                    <a:lnTo>
                      <a:pt x="21162" y="19640"/>
                    </a:lnTo>
                    <a:cubicBezTo>
                      <a:pt x="17358" y="24433"/>
                      <a:pt x="15240" y="31031"/>
                      <a:pt x="15240" y="38250"/>
                    </a:cubicBezTo>
                    <a:lnTo>
                      <a:pt x="36709" y="38250"/>
                    </a:lnTo>
                    <a:lnTo>
                      <a:pt x="36709" y="50188"/>
                    </a:lnTo>
                    <a:lnTo>
                      <a:pt x="15049" y="50188"/>
                    </a:lnTo>
                    <a:cubicBezTo>
                      <a:pt x="15049" y="63209"/>
                      <a:pt x="20686" y="75130"/>
                      <a:pt x="32034" y="80276"/>
                    </a:cubicBezTo>
                    <a:lnTo>
                      <a:pt x="36709" y="81221"/>
                    </a:lnTo>
                    <a:lnTo>
                      <a:pt x="36709" y="94062"/>
                    </a:lnTo>
                    <a:lnTo>
                      <a:pt x="23746" y="91249"/>
                    </a:lnTo>
                    <a:cubicBezTo>
                      <a:pt x="7808" y="83472"/>
                      <a:pt x="0" y="65479"/>
                      <a:pt x="0" y="45972"/>
                    </a:cubicBezTo>
                    <a:cubicBezTo>
                      <a:pt x="0" y="26169"/>
                      <a:pt x="8465" y="10175"/>
                      <a:pt x="21957" y="3415"/>
                    </a:cubicBezTo>
                    <a:lnTo>
                      <a:pt x="3670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7" name="Shape 72">
                <a:extLst>
                  <a:ext uri="{FF2B5EF4-FFF2-40B4-BE49-F238E27FC236}">
                    <a16:creationId xmlns:a16="http://schemas.microsoft.com/office/drawing/2014/main" xmlns="" id="{3CA78BE8-036A-4468-AE4B-5097CC472DDB}"/>
                  </a:ext>
                </a:extLst>
              </p:cNvPr>
              <p:cNvSpPr/>
              <p:nvPr/>
            </p:nvSpPr>
            <p:spPr>
              <a:xfrm>
                <a:off x="6652339" y="10018778"/>
                <a:ext cx="34398" cy="18898"/>
              </a:xfrm>
              <a:custGeom>
                <a:avLst/>
                <a:gdLst/>
                <a:ahLst/>
                <a:cxnLst/>
                <a:rect l="0" t="0" r="0" b="0"/>
                <a:pathLst>
                  <a:path w="34398" h="18898">
                    <a:moveTo>
                      <a:pt x="30144" y="0"/>
                    </a:moveTo>
                    <a:lnTo>
                      <a:pt x="34398" y="9627"/>
                    </a:lnTo>
                    <a:cubicBezTo>
                      <a:pt x="27832" y="15037"/>
                      <a:pt x="16275" y="18898"/>
                      <a:pt x="5696" y="18898"/>
                    </a:cubicBezTo>
                    <a:lnTo>
                      <a:pt x="0" y="17662"/>
                    </a:lnTo>
                    <a:lnTo>
                      <a:pt x="0" y="4821"/>
                    </a:lnTo>
                    <a:lnTo>
                      <a:pt x="8579" y="6554"/>
                    </a:lnTo>
                    <a:cubicBezTo>
                      <a:pt x="16275" y="6554"/>
                      <a:pt x="24759" y="3455"/>
                      <a:pt x="30144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8" name="Shape 73">
                <a:extLst>
                  <a:ext uri="{FF2B5EF4-FFF2-40B4-BE49-F238E27FC236}">
                    <a16:creationId xmlns:a16="http://schemas.microsoft.com/office/drawing/2014/main" xmlns="" id="{2836C68C-655F-4CAC-A929-5D81F01994F4}"/>
                  </a:ext>
                </a:extLst>
              </p:cNvPr>
              <p:cNvSpPr/>
              <p:nvPr/>
            </p:nvSpPr>
            <p:spPr>
              <a:xfrm>
                <a:off x="6652339" y="9942312"/>
                <a:ext cx="36709" cy="50254"/>
              </a:xfrm>
              <a:custGeom>
                <a:avLst/>
                <a:gdLst/>
                <a:ahLst/>
                <a:cxnLst/>
                <a:rect l="0" t="0" r="0" b="0"/>
                <a:pathLst>
                  <a:path w="36709" h="50254">
                    <a:moveTo>
                      <a:pt x="286" y="0"/>
                    </a:moveTo>
                    <a:cubicBezTo>
                      <a:pt x="23781" y="0"/>
                      <a:pt x="36709" y="18695"/>
                      <a:pt x="36709" y="47003"/>
                    </a:cubicBezTo>
                    <a:lnTo>
                      <a:pt x="36709" y="50254"/>
                    </a:lnTo>
                    <a:lnTo>
                      <a:pt x="0" y="50254"/>
                    </a:lnTo>
                    <a:lnTo>
                      <a:pt x="0" y="38316"/>
                    </a:lnTo>
                    <a:lnTo>
                      <a:pt x="21469" y="38316"/>
                    </a:lnTo>
                    <a:cubicBezTo>
                      <a:pt x="21469" y="25616"/>
                      <a:pt x="14357" y="11926"/>
                      <a:pt x="489" y="11926"/>
                    </a:cubicBezTo>
                    <a:lnTo>
                      <a:pt x="0" y="12163"/>
                    </a:lnTo>
                    <a:lnTo>
                      <a:pt x="0" y="66"/>
                    </a:lnTo>
                    <a:lnTo>
                      <a:pt x="28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79" name="Shape 74">
                <a:extLst>
                  <a:ext uri="{FF2B5EF4-FFF2-40B4-BE49-F238E27FC236}">
                    <a16:creationId xmlns:a16="http://schemas.microsoft.com/office/drawing/2014/main" xmlns="" id="{F938070A-19DE-4DFF-824D-2807F0926486}"/>
                  </a:ext>
                </a:extLst>
              </p:cNvPr>
              <p:cNvSpPr/>
              <p:nvPr/>
            </p:nvSpPr>
            <p:spPr>
              <a:xfrm>
                <a:off x="6704458" y="9942303"/>
                <a:ext cx="71272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71272" h="95377">
                    <a:moveTo>
                      <a:pt x="45086" y="0"/>
                    </a:moveTo>
                    <a:cubicBezTo>
                      <a:pt x="53328" y="0"/>
                      <a:pt x="62040" y="2311"/>
                      <a:pt x="68212" y="5779"/>
                    </a:cubicBezTo>
                    <a:lnTo>
                      <a:pt x="68212" y="19050"/>
                    </a:lnTo>
                    <a:cubicBezTo>
                      <a:pt x="62408" y="15380"/>
                      <a:pt x="54483" y="12332"/>
                      <a:pt x="44476" y="12332"/>
                    </a:cubicBezTo>
                    <a:cubicBezTo>
                      <a:pt x="25413" y="12332"/>
                      <a:pt x="14250" y="27559"/>
                      <a:pt x="14250" y="48146"/>
                    </a:cubicBezTo>
                    <a:cubicBezTo>
                      <a:pt x="14250" y="68364"/>
                      <a:pt x="25413" y="83224"/>
                      <a:pt x="44107" y="83224"/>
                    </a:cubicBezTo>
                    <a:cubicBezTo>
                      <a:pt x="54115" y="83224"/>
                      <a:pt x="61252" y="79921"/>
                      <a:pt x="66828" y="76480"/>
                    </a:cubicBezTo>
                    <a:lnTo>
                      <a:pt x="71272" y="86500"/>
                    </a:lnTo>
                    <a:cubicBezTo>
                      <a:pt x="64516" y="90907"/>
                      <a:pt x="54115" y="95377"/>
                      <a:pt x="42355" y="95377"/>
                    </a:cubicBezTo>
                    <a:cubicBezTo>
                      <a:pt x="14440" y="95377"/>
                      <a:pt x="0" y="73571"/>
                      <a:pt x="0" y="48946"/>
                    </a:cubicBezTo>
                    <a:cubicBezTo>
                      <a:pt x="0" y="23685"/>
                      <a:pt x="14618" y="0"/>
                      <a:pt x="45086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0" name="Shape 75">
                <a:extLst>
                  <a:ext uri="{FF2B5EF4-FFF2-40B4-BE49-F238E27FC236}">
                    <a16:creationId xmlns:a16="http://schemas.microsoft.com/office/drawing/2014/main" xmlns="" id="{9822ED4E-C8ED-4DB9-873A-8C2EABD6DC67}"/>
                  </a:ext>
                </a:extLst>
              </p:cNvPr>
              <p:cNvSpPr/>
              <p:nvPr/>
            </p:nvSpPr>
            <p:spPr>
              <a:xfrm>
                <a:off x="6785544" y="9980690"/>
                <a:ext cx="34589" cy="56996"/>
              </a:xfrm>
              <a:custGeom>
                <a:avLst/>
                <a:gdLst/>
                <a:ahLst/>
                <a:cxnLst/>
                <a:rect l="0" t="0" r="0" b="0"/>
                <a:pathLst>
                  <a:path w="34589" h="56996">
                    <a:moveTo>
                      <a:pt x="34589" y="0"/>
                    </a:moveTo>
                    <a:lnTo>
                      <a:pt x="34589" y="12495"/>
                    </a:lnTo>
                    <a:lnTo>
                      <a:pt x="19394" y="16428"/>
                    </a:lnTo>
                    <a:cubicBezTo>
                      <a:pt x="15709" y="19156"/>
                      <a:pt x="14071" y="23068"/>
                      <a:pt x="14071" y="28091"/>
                    </a:cubicBezTo>
                    <a:cubicBezTo>
                      <a:pt x="14071" y="37323"/>
                      <a:pt x="19850" y="44841"/>
                      <a:pt x="31788" y="44841"/>
                    </a:cubicBezTo>
                    <a:lnTo>
                      <a:pt x="34589" y="44159"/>
                    </a:lnTo>
                    <a:lnTo>
                      <a:pt x="34589" y="55666"/>
                    </a:lnTo>
                    <a:lnTo>
                      <a:pt x="27927" y="56996"/>
                    </a:lnTo>
                    <a:cubicBezTo>
                      <a:pt x="13094" y="56996"/>
                      <a:pt x="0" y="46379"/>
                      <a:pt x="0" y="29030"/>
                    </a:cubicBezTo>
                    <a:cubicBezTo>
                      <a:pt x="0" y="20064"/>
                      <a:pt x="3127" y="12841"/>
                      <a:pt x="9269" y="7764"/>
                    </a:cubicBezTo>
                    <a:lnTo>
                      <a:pt x="34589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1" name="Shape 76">
                <a:extLst>
                  <a:ext uri="{FF2B5EF4-FFF2-40B4-BE49-F238E27FC236}">
                    <a16:creationId xmlns:a16="http://schemas.microsoft.com/office/drawing/2014/main" xmlns="" id="{DE3CF998-E6E3-4257-BF14-6B3A4E1DC55F}"/>
                  </a:ext>
                </a:extLst>
              </p:cNvPr>
              <p:cNvSpPr/>
              <p:nvPr/>
            </p:nvSpPr>
            <p:spPr>
              <a:xfrm>
                <a:off x="6791335" y="9942771"/>
                <a:ext cx="28797" cy="20124"/>
              </a:xfrm>
              <a:custGeom>
                <a:avLst/>
                <a:gdLst/>
                <a:ahLst/>
                <a:cxnLst/>
                <a:rect l="0" t="0" r="0" b="0"/>
                <a:pathLst>
                  <a:path w="28797" h="20124">
                    <a:moveTo>
                      <a:pt x="28797" y="0"/>
                    </a:moveTo>
                    <a:lnTo>
                      <a:pt x="28797" y="11836"/>
                    </a:lnTo>
                    <a:lnTo>
                      <a:pt x="15116" y="14529"/>
                    </a:lnTo>
                    <a:cubicBezTo>
                      <a:pt x="11217" y="16187"/>
                      <a:pt x="8185" y="18302"/>
                      <a:pt x="5779" y="20124"/>
                    </a:cubicBezTo>
                    <a:lnTo>
                      <a:pt x="0" y="9927"/>
                    </a:lnTo>
                    <a:cubicBezTo>
                      <a:pt x="5486" y="5983"/>
                      <a:pt x="10633" y="3386"/>
                      <a:pt x="15856" y="1774"/>
                    </a:cubicBezTo>
                    <a:lnTo>
                      <a:pt x="2879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2" name="Shape 77">
                <a:extLst>
                  <a:ext uri="{FF2B5EF4-FFF2-40B4-BE49-F238E27FC236}">
                    <a16:creationId xmlns:a16="http://schemas.microsoft.com/office/drawing/2014/main" xmlns="" id="{B21DFB78-C076-4E85-AAB3-370A3FC2AC60}"/>
                  </a:ext>
                </a:extLst>
              </p:cNvPr>
              <p:cNvSpPr/>
              <p:nvPr/>
            </p:nvSpPr>
            <p:spPr>
              <a:xfrm>
                <a:off x="6820133" y="9942309"/>
                <a:ext cx="36493" cy="94047"/>
              </a:xfrm>
              <a:custGeom>
                <a:avLst/>
                <a:gdLst/>
                <a:ahLst/>
                <a:cxnLst/>
                <a:rect l="0" t="0" r="0" b="0"/>
                <a:pathLst>
                  <a:path w="36493" h="94047">
                    <a:moveTo>
                      <a:pt x="3372" y="0"/>
                    </a:moveTo>
                    <a:cubicBezTo>
                      <a:pt x="20694" y="0"/>
                      <a:pt x="34537" y="7518"/>
                      <a:pt x="34537" y="30835"/>
                    </a:cubicBezTo>
                    <a:lnTo>
                      <a:pt x="34537" y="58559"/>
                    </a:lnTo>
                    <a:cubicBezTo>
                      <a:pt x="34537" y="84353"/>
                      <a:pt x="35337" y="90538"/>
                      <a:pt x="36493" y="93408"/>
                    </a:cubicBezTo>
                    <a:lnTo>
                      <a:pt x="24936" y="93408"/>
                    </a:lnTo>
                    <a:lnTo>
                      <a:pt x="21291" y="84556"/>
                    </a:lnTo>
                    <a:cubicBezTo>
                      <a:pt x="18490" y="87261"/>
                      <a:pt x="14874" y="89967"/>
                      <a:pt x="10272" y="91995"/>
                    </a:cubicBezTo>
                    <a:lnTo>
                      <a:pt x="0" y="94047"/>
                    </a:lnTo>
                    <a:lnTo>
                      <a:pt x="0" y="82540"/>
                    </a:lnTo>
                    <a:lnTo>
                      <a:pt x="11749" y="79677"/>
                    </a:lnTo>
                    <a:cubicBezTo>
                      <a:pt x="15554" y="77625"/>
                      <a:pt x="18396" y="75019"/>
                      <a:pt x="20517" y="72796"/>
                    </a:cubicBezTo>
                    <a:lnTo>
                      <a:pt x="20517" y="49682"/>
                    </a:lnTo>
                    <a:lnTo>
                      <a:pt x="2406" y="50254"/>
                    </a:lnTo>
                    <a:lnTo>
                      <a:pt x="0" y="50877"/>
                    </a:lnTo>
                    <a:lnTo>
                      <a:pt x="0" y="38381"/>
                    </a:lnTo>
                    <a:lnTo>
                      <a:pt x="2038" y="37757"/>
                    </a:lnTo>
                    <a:lnTo>
                      <a:pt x="20517" y="37185"/>
                    </a:lnTo>
                    <a:lnTo>
                      <a:pt x="20517" y="32918"/>
                    </a:lnTo>
                    <a:cubicBezTo>
                      <a:pt x="20517" y="17335"/>
                      <a:pt x="12402" y="12129"/>
                      <a:pt x="857" y="12129"/>
                    </a:cubicBezTo>
                    <a:lnTo>
                      <a:pt x="0" y="12298"/>
                    </a:lnTo>
                    <a:lnTo>
                      <a:pt x="0" y="462"/>
                    </a:lnTo>
                    <a:lnTo>
                      <a:pt x="337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3" name="Shape 78">
                <a:extLst>
                  <a:ext uri="{FF2B5EF4-FFF2-40B4-BE49-F238E27FC236}">
                    <a16:creationId xmlns:a16="http://schemas.microsoft.com/office/drawing/2014/main" xmlns="" id="{1AC21490-A537-462F-A388-CA658F0F92E5}"/>
                  </a:ext>
                </a:extLst>
              </p:cNvPr>
              <p:cNvSpPr/>
              <p:nvPr/>
            </p:nvSpPr>
            <p:spPr>
              <a:xfrm>
                <a:off x="6870117" y="9942303"/>
                <a:ext cx="61443" cy="95377"/>
              </a:xfrm>
              <a:custGeom>
                <a:avLst/>
                <a:gdLst/>
                <a:ahLst/>
                <a:cxnLst/>
                <a:rect l="0" t="0" r="0" b="0"/>
                <a:pathLst>
                  <a:path w="61443" h="95377">
                    <a:moveTo>
                      <a:pt x="35661" y="0"/>
                    </a:moveTo>
                    <a:cubicBezTo>
                      <a:pt x="45262" y="0"/>
                      <a:pt x="52591" y="2108"/>
                      <a:pt x="58547" y="4814"/>
                    </a:cubicBezTo>
                    <a:lnTo>
                      <a:pt x="58547" y="17120"/>
                    </a:lnTo>
                    <a:cubicBezTo>
                      <a:pt x="52197" y="14440"/>
                      <a:pt x="45656" y="11735"/>
                      <a:pt x="36195" y="11735"/>
                    </a:cubicBezTo>
                    <a:cubicBezTo>
                      <a:pt x="26962" y="11735"/>
                      <a:pt x="19253" y="15011"/>
                      <a:pt x="19253" y="23317"/>
                    </a:cubicBezTo>
                    <a:cubicBezTo>
                      <a:pt x="19253" y="43739"/>
                      <a:pt x="61443" y="38519"/>
                      <a:pt x="61443" y="68364"/>
                    </a:cubicBezTo>
                    <a:cubicBezTo>
                      <a:pt x="61443" y="87440"/>
                      <a:pt x="45656" y="95377"/>
                      <a:pt x="26962" y="95377"/>
                    </a:cubicBezTo>
                    <a:cubicBezTo>
                      <a:pt x="13881" y="95377"/>
                      <a:pt x="5982" y="91884"/>
                      <a:pt x="0" y="88405"/>
                    </a:cubicBezTo>
                    <a:lnTo>
                      <a:pt x="5385" y="77445"/>
                    </a:lnTo>
                    <a:cubicBezTo>
                      <a:pt x="9639" y="80150"/>
                      <a:pt x="17513" y="83972"/>
                      <a:pt x="27546" y="83972"/>
                    </a:cubicBezTo>
                    <a:cubicBezTo>
                      <a:pt x="38709" y="83972"/>
                      <a:pt x="46799" y="78981"/>
                      <a:pt x="46799" y="70498"/>
                    </a:cubicBezTo>
                    <a:cubicBezTo>
                      <a:pt x="46799" y="48146"/>
                      <a:pt x="5385" y="56032"/>
                      <a:pt x="5385" y="24067"/>
                    </a:cubicBezTo>
                    <a:cubicBezTo>
                      <a:pt x="5385" y="10973"/>
                      <a:pt x="14833" y="0"/>
                      <a:pt x="35661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4" name="Shape 79">
                <a:extLst>
                  <a:ext uri="{FF2B5EF4-FFF2-40B4-BE49-F238E27FC236}">
                    <a16:creationId xmlns:a16="http://schemas.microsoft.com/office/drawing/2014/main" xmlns="" id="{F3DD16CE-AB9A-479C-B6BB-5BD9E327F947}"/>
                  </a:ext>
                </a:extLst>
              </p:cNvPr>
              <p:cNvSpPr/>
              <p:nvPr/>
            </p:nvSpPr>
            <p:spPr>
              <a:xfrm>
                <a:off x="5564070" y="10086746"/>
                <a:ext cx="33534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3534" h="126950">
                    <a:moveTo>
                      <a:pt x="0" y="0"/>
                    </a:moveTo>
                    <a:lnTo>
                      <a:pt x="26200" y="0"/>
                    </a:lnTo>
                    <a:lnTo>
                      <a:pt x="33534" y="1024"/>
                    </a:lnTo>
                    <a:lnTo>
                      <a:pt x="33534" y="14182"/>
                    </a:lnTo>
                    <a:lnTo>
                      <a:pt x="26200" y="13119"/>
                    </a:lnTo>
                    <a:lnTo>
                      <a:pt x="14072" y="13119"/>
                    </a:lnTo>
                    <a:lnTo>
                      <a:pt x="14072" y="60490"/>
                    </a:lnTo>
                    <a:lnTo>
                      <a:pt x="26988" y="60490"/>
                    </a:lnTo>
                    <a:lnTo>
                      <a:pt x="33534" y="57902"/>
                    </a:lnTo>
                    <a:lnTo>
                      <a:pt x="33534" y="77894"/>
                    </a:lnTo>
                    <a:lnTo>
                      <a:pt x="33166" y="77391"/>
                    </a:lnTo>
                    <a:cubicBezTo>
                      <a:pt x="30938" y="74810"/>
                      <a:pt x="29140" y="73317"/>
                      <a:pt x="27737" y="73025"/>
                    </a:cubicBezTo>
                    <a:lnTo>
                      <a:pt x="14072" y="73025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5" name="Shape 80">
                <a:extLst>
                  <a:ext uri="{FF2B5EF4-FFF2-40B4-BE49-F238E27FC236}">
                    <a16:creationId xmlns:a16="http://schemas.microsoft.com/office/drawing/2014/main" xmlns="" id="{A839FEA2-A685-4F19-8B20-8C24E04529A9}"/>
                  </a:ext>
                </a:extLst>
              </p:cNvPr>
              <p:cNvSpPr/>
              <p:nvPr/>
            </p:nvSpPr>
            <p:spPr>
              <a:xfrm>
                <a:off x="5597604" y="10087770"/>
                <a:ext cx="48926" cy="125926"/>
              </a:xfrm>
              <a:custGeom>
                <a:avLst/>
                <a:gdLst/>
                <a:ahLst/>
                <a:cxnLst/>
                <a:rect l="0" t="0" r="0" b="0"/>
                <a:pathLst>
                  <a:path w="48926" h="125926">
                    <a:moveTo>
                      <a:pt x="0" y="0"/>
                    </a:moveTo>
                    <a:lnTo>
                      <a:pt x="11837" y="1653"/>
                    </a:lnTo>
                    <a:cubicBezTo>
                      <a:pt x="27855" y="6831"/>
                      <a:pt x="34677" y="18972"/>
                      <a:pt x="34677" y="33279"/>
                    </a:cubicBezTo>
                    <a:cubicBezTo>
                      <a:pt x="34677" y="51364"/>
                      <a:pt x="23108" y="62743"/>
                      <a:pt x="9836" y="67556"/>
                    </a:cubicBezTo>
                    <a:lnTo>
                      <a:pt x="9836" y="67759"/>
                    </a:lnTo>
                    <a:cubicBezTo>
                      <a:pt x="13875" y="69690"/>
                      <a:pt x="28302" y="93376"/>
                      <a:pt x="48926" y="125926"/>
                    </a:cubicBezTo>
                    <a:lnTo>
                      <a:pt x="32150" y="125926"/>
                    </a:lnTo>
                    <a:cubicBezTo>
                      <a:pt x="21952" y="109739"/>
                      <a:pt x="13868" y="96551"/>
                      <a:pt x="7632" y="87262"/>
                    </a:cubicBezTo>
                    <a:lnTo>
                      <a:pt x="0" y="76870"/>
                    </a:lnTo>
                    <a:lnTo>
                      <a:pt x="0" y="56878"/>
                    </a:lnTo>
                    <a:lnTo>
                      <a:pt x="12016" y="52127"/>
                    </a:lnTo>
                    <a:cubicBezTo>
                      <a:pt x="16665" y="47627"/>
                      <a:pt x="19462" y="41464"/>
                      <a:pt x="19462" y="34816"/>
                    </a:cubicBezTo>
                    <a:cubicBezTo>
                      <a:pt x="19462" y="25719"/>
                      <a:pt x="15776" y="17487"/>
                      <a:pt x="5393" y="13939"/>
                    </a:cubicBezTo>
                    <a:lnTo>
                      <a:pt x="0" y="13158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6" name="Shape 81">
                <a:extLst>
                  <a:ext uri="{FF2B5EF4-FFF2-40B4-BE49-F238E27FC236}">
                    <a16:creationId xmlns:a16="http://schemas.microsoft.com/office/drawing/2014/main" xmlns="" id="{904621B4-9859-4379-9008-E2F41CC44694}"/>
                  </a:ext>
                </a:extLst>
              </p:cNvPr>
              <p:cNvSpPr/>
              <p:nvPr/>
            </p:nvSpPr>
            <p:spPr>
              <a:xfrm>
                <a:off x="5665788" y="10086746"/>
                <a:ext cx="62802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62802" h="126949">
                    <a:moveTo>
                      <a:pt x="0" y="0"/>
                    </a:moveTo>
                    <a:lnTo>
                      <a:pt x="62217" y="0"/>
                    </a:lnTo>
                    <a:lnTo>
                      <a:pt x="56845" y="13119"/>
                    </a:lnTo>
                    <a:lnTo>
                      <a:pt x="14059" y="13119"/>
                    </a:lnTo>
                    <a:lnTo>
                      <a:pt x="14059" y="55486"/>
                    </a:lnTo>
                    <a:lnTo>
                      <a:pt x="56439" y="55486"/>
                    </a:lnTo>
                    <a:lnTo>
                      <a:pt x="56439" y="68414"/>
                    </a:lnTo>
                    <a:lnTo>
                      <a:pt x="14059" y="68414"/>
                    </a:lnTo>
                    <a:lnTo>
                      <a:pt x="14059" y="113829"/>
                    </a:lnTo>
                    <a:lnTo>
                      <a:pt x="62802" y="113829"/>
                    </a:lnTo>
                    <a:lnTo>
                      <a:pt x="62802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7" name="Shape 82">
                <a:extLst>
                  <a:ext uri="{FF2B5EF4-FFF2-40B4-BE49-F238E27FC236}">
                    <a16:creationId xmlns:a16="http://schemas.microsoft.com/office/drawing/2014/main" xmlns="" id="{B5D086CF-F837-4E49-A367-97053D1D5E6E}"/>
                  </a:ext>
                </a:extLst>
              </p:cNvPr>
              <p:cNvSpPr/>
              <p:nvPr/>
            </p:nvSpPr>
            <p:spPr>
              <a:xfrm>
                <a:off x="5755552" y="10086740"/>
                <a:ext cx="37376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37376" h="126950">
                    <a:moveTo>
                      <a:pt x="0" y="0"/>
                    </a:moveTo>
                    <a:lnTo>
                      <a:pt x="35420" y="0"/>
                    </a:lnTo>
                    <a:lnTo>
                      <a:pt x="37376" y="361"/>
                    </a:lnTo>
                    <a:lnTo>
                      <a:pt x="37376" y="15302"/>
                    </a:lnTo>
                    <a:lnTo>
                      <a:pt x="30226" y="13119"/>
                    </a:lnTo>
                    <a:lnTo>
                      <a:pt x="14084" y="13119"/>
                    </a:lnTo>
                    <a:lnTo>
                      <a:pt x="14084" y="55487"/>
                    </a:lnTo>
                    <a:lnTo>
                      <a:pt x="30442" y="55487"/>
                    </a:lnTo>
                    <a:lnTo>
                      <a:pt x="37376" y="53011"/>
                    </a:lnTo>
                    <a:lnTo>
                      <a:pt x="37376" y="69489"/>
                    </a:lnTo>
                    <a:lnTo>
                      <a:pt x="34087" y="68415"/>
                    </a:lnTo>
                    <a:lnTo>
                      <a:pt x="14084" y="68415"/>
                    </a:lnTo>
                    <a:lnTo>
                      <a:pt x="14084" y="113830"/>
                    </a:lnTo>
                    <a:lnTo>
                      <a:pt x="32931" y="113830"/>
                    </a:lnTo>
                    <a:lnTo>
                      <a:pt x="37376" y="112368"/>
                    </a:lnTo>
                    <a:lnTo>
                      <a:pt x="37376" y="126056"/>
                    </a:lnTo>
                    <a:lnTo>
                      <a:pt x="31775" y="126950"/>
                    </a:lnTo>
                    <a:lnTo>
                      <a:pt x="0" y="126950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8" name="Shape 83">
                <a:extLst>
                  <a:ext uri="{FF2B5EF4-FFF2-40B4-BE49-F238E27FC236}">
                    <a16:creationId xmlns:a16="http://schemas.microsoft.com/office/drawing/2014/main" xmlns="" id="{BD353FBB-A8D7-4BA9-9438-1426569761C2}"/>
                  </a:ext>
                </a:extLst>
              </p:cNvPr>
              <p:cNvSpPr/>
              <p:nvPr/>
            </p:nvSpPr>
            <p:spPr>
              <a:xfrm>
                <a:off x="5792927" y="10087101"/>
                <a:ext cx="38710" cy="125695"/>
              </a:xfrm>
              <a:custGeom>
                <a:avLst/>
                <a:gdLst/>
                <a:ahLst/>
                <a:cxnLst/>
                <a:rect l="0" t="0" r="0" b="0"/>
                <a:pathLst>
                  <a:path w="38710" h="125695">
                    <a:moveTo>
                      <a:pt x="0" y="0"/>
                    </a:moveTo>
                    <a:lnTo>
                      <a:pt x="12986" y="2397"/>
                    </a:lnTo>
                    <a:cubicBezTo>
                      <a:pt x="25562" y="7632"/>
                      <a:pt x="31192" y="19457"/>
                      <a:pt x="31192" y="30297"/>
                    </a:cubicBezTo>
                    <a:cubicBezTo>
                      <a:pt x="31192" y="43378"/>
                      <a:pt x="25019" y="53766"/>
                      <a:pt x="13678" y="58402"/>
                    </a:cubicBezTo>
                    <a:lnTo>
                      <a:pt x="13678" y="58605"/>
                    </a:lnTo>
                    <a:cubicBezTo>
                      <a:pt x="25616" y="60510"/>
                      <a:pt x="38710" y="72474"/>
                      <a:pt x="38710" y="89441"/>
                    </a:cubicBezTo>
                    <a:cubicBezTo>
                      <a:pt x="38710" y="102271"/>
                      <a:pt x="32959" y="116752"/>
                      <a:pt x="15704" y="123189"/>
                    </a:cubicBezTo>
                    <a:lnTo>
                      <a:pt x="0" y="125695"/>
                    </a:lnTo>
                    <a:lnTo>
                      <a:pt x="0" y="112007"/>
                    </a:lnTo>
                    <a:lnTo>
                      <a:pt x="16148" y="106697"/>
                    </a:lnTo>
                    <a:cubicBezTo>
                      <a:pt x="20841" y="102468"/>
                      <a:pt x="23292" y="96553"/>
                      <a:pt x="23292" y="89809"/>
                    </a:cubicBezTo>
                    <a:cubicBezTo>
                      <a:pt x="23292" y="83732"/>
                      <a:pt x="20692" y="78294"/>
                      <a:pt x="16069" y="74374"/>
                    </a:cubicBezTo>
                    <a:lnTo>
                      <a:pt x="0" y="69128"/>
                    </a:lnTo>
                    <a:lnTo>
                      <a:pt x="0" y="52650"/>
                    </a:lnTo>
                    <a:lnTo>
                      <a:pt x="8701" y="49542"/>
                    </a:lnTo>
                    <a:cubicBezTo>
                      <a:pt x="13031" y="45835"/>
                      <a:pt x="15964" y="40298"/>
                      <a:pt x="15964" y="32976"/>
                    </a:cubicBezTo>
                    <a:cubicBezTo>
                      <a:pt x="15964" y="26614"/>
                      <a:pt x="14136" y="21559"/>
                      <a:pt x="10332" y="18096"/>
                    </a:cubicBezTo>
                    <a:lnTo>
                      <a:pt x="0" y="14941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89" name="Shape 474">
                <a:extLst>
                  <a:ext uri="{FF2B5EF4-FFF2-40B4-BE49-F238E27FC236}">
                    <a16:creationId xmlns:a16="http://schemas.microsoft.com/office/drawing/2014/main" xmlns="" id="{E884BF3D-8740-4B03-9D11-552C8D34E8B0}"/>
                  </a:ext>
                </a:extLst>
              </p:cNvPr>
              <p:cNvSpPr/>
              <p:nvPr/>
            </p:nvSpPr>
            <p:spPr>
              <a:xfrm>
                <a:off x="5856669" y="10086746"/>
                <a:ext cx="14072" cy="126950"/>
              </a:xfrm>
              <a:custGeom>
                <a:avLst/>
                <a:gdLst/>
                <a:ahLst/>
                <a:cxnLst/>
                <a:rect l="0" t="0" r="0" b="0"/>
                <a:pathLst>
                  <a:path w="14072" h="12695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126950"/>
                    </a:lnTo>
                    <a:lnTo>
                      <a:pt x="0" y="126950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0" name="Shape 85">
                <a:extLst>
                  <a:ext uri="{FF2B5EF4-FFF2-40B4-BE49-F238E27FC236}">
                    <a16:creationId xmlns:a16="http://schemas.microsoft.com/office/drawing/2014/main" xmlns="" id="{2D4A0B67-2D74-463E-B066-4F9566755246}"/>
                  </a:ext>
                </a:extLst>
              </p:cNvPr>
              <p:cNvSpPr/>
              <p:nvPr/>
            </p:nvSpPr>
            <p:spPr>
              <a:xfrm>
                <a:off x="5903495" y="10086746"/>
                <a:ext cx="93421" cy="128880"/>
              </a:xfrm>
              <a:custGeom>
                <a:avLst/>
                <a:gdLst/>
                <a:ahLst/>
                <a:cxnLst/>
                <a:rect l="0" t="0" r="0" b="0"/>
                <a:pathLst>
                  <a:path w="93421" h="128880">
                    <a:moveTo>
                      <a:pt x="0" y="0"/>
                    </a:moveTo>
                    <a:lnTo>
                      <a:pt x="14072" y="0"/>
                    </a:lnTo>
                    <a:lnTo>
                      <a:pt x="14072" y="81508"/>
                    </a:lnTo>
                    <a:cubicBezTo>
                      <a:pt x="14072" y="90157"/>
                      <a:pt x="15989" y="100749"/>
                      <a:pt x="23101" y="107899"/>
                    </a:cubicBezTo>
                    <a:cubicBezTo>
                      <a:pt x="27940" y="112890"/>
                      <a:pt x="35243" y="116154"/>
                      <a:pt x="46228" y="116154"/>
                    </a:cubicBezTo>
                    <a:cubicBezTo>
                      <a:pt x="58357" y="116154"/>
                      <a:pt x="66269" y="112890"/>
                      <a:pt x="71476" y="107696"/>
                    </a:cubicBezTo>
                    <a:cubicBezTo>
                      <a:pt x="77254" y="101549"/>
                      <a:pt x="79375" y="92672"/>
                      <a:pt x="79375" y="82652"/>
                    </a:cubicBezTo>
                    <a:lnTo>
                      <a:pt x="79375" y="0"/>
                    </a:lnTo>
                    <a:lnTo>
                      <a:pt x="93421" y="0"/>
                    </a:lnTo>
                    <a:lnTo>
                      <a:pt x="93421" y="84582"/>
                    </a:lnTo>
                    <a:cubicBezTo>
                      <a:pt x="93421" y="96139"/>
                      <a:pt x="90158" y="107899"/>
                      <a:pt x="81864" y="116357"/>
                    </a:cubicBezTo>
                    <a:cubicBezTo>
                      <a:pt x="74359" y="123875"/>
                      <a:pt x="62776" y="128880"/>
                      <a:pt x="45847" y="128880"/>
                    </a:cubicBezTo>
                    <a:cubicBezTo>
                      <a:pt x="29871" y="128880"/>
                      <a:pt x="19266" y="124269"/>
                      <a:pt x="12332" y="117716"/>
                    </a:cubicBezTo>
                    <a:cubicBezTo>
                      <a:pt x="2121" y="107696"/>
                      <a:pt x="0" y="92863"/>
                      <a:pt x="0" y="8133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1" name="Shape 86">
                <a:extLst>
                  <a:ext uri="{FF2B5EF4-FFF2-40B4-BE49-F238E27FC236}">
                    <a16:creationId xmlns:a16="http://schemas.microsoft.com/office/drawing/2014/main" xmlns="" id="{3218BC84-C6E8-44F7-A9F3-5B5087A58861}"/>
                  </a:ext>
                </a:extLst>
              </p:cNvPr>
              <p:cNvSpPr/>
              <p:nvPr/>
            </p:nvSpPr>
            <p:spPr>
              <a:xfrm>
                <a:off x="6030810" y="10086746"/>
                <a:ext cx="104775" cy="126949"/>
              </a:xfrm>
              <a:custGeom>
                <a:avLst/>
                <a:gdLst/>
                <a:ahLst/>
                <a:cxnLst/>
                <a:rect l="0" t="0" r="0" b="0"/>
                <a:pathLst>
                  <a:path w="104775" h="126949">
                    <a:moveTo>
                      <a:pt x="0" y="0"/>
                    </a:moveTo>
                    <a:lnTo>
                      <a:pt x="14656" y="0"/>
                    </a:lnTo>
                    <a:lnTo>
                      <a:pt x="76289" y="82448"/>
                    </a:lnTo>
                    <a:cubicBezTo>
                      <a:pt x="84950" y="94031"/>
                      <a:pt x="88443" y="98844"/>
                      <a:pt x="90729" y="103860"/>
                    </a:cubicBezTo>
                    <a:lnTo>
                      <a:pt x="91122" y="103860"/>
                    </a:lnTo>
                    <a:cubicBezTo>
                      <a:pt x="90906" y="99619"/>
                      <a:pt x="90729" y="95199"/>
                      <a:pt x="90729" y="88429"/>
                    </a:cubicBezTo>
                    <a:lnTo>
                      <a:pt x="90729" y="0"/>
                    </a:lnTo>
                    <a:lnTo>
                      <a:pt x="104775" y="0"/>
                    </a:lnTo>
                    <a:lnTo>
                      <a:pt x="104775" y="126949"/>
                    </a:lnTo>
                    <a:lnTo>
                      <a:pt x="91694" y="126949"/>
                    </a:lnTo>
                    <a:lnTo>
                      <a:pt x="27368" y="41453"/>
                    </a:lnTo>
                    <a:cubicBezTo>
                      <a:pt x="19863" y="31407"/>
                      <a:pt x="16383" y="26619"/>
                      <a:pt x="14084" y="21577"/>
                    </a:cubicBezTo>
                    <a:lnTo>
                      <a:pt x="13678" y="21577"/>
                    </a:lnTo>
                    <a:cubicBezTo>
                      <a:pt x="13869" y="25819"/>
                      <a:pt x="14084" y="30238"/>
                      <a:pt x="14084" y="37008"/>
                    </a:cubicBezTo>
                    <a:lnTo>
                      <a:pt x="14084" y="126949"/>
                    </a:lnTo>
                    <a:lnTo>
                      <a:pt x="0" y="126949"/>
                    </a:ln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18171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2" name="Shape 87">
                <a:extLst>
                  <a:ext uri="{FF2B5EF4-FFF2-40B4-BE49-F238E27FC236}">
                    <a16:creationId xmlns:a16="http://schemas.microsoft.com/office/drawing/2014/main" xmlns="" id="{EF55CB10-9136-492C-B8EB-0F85DA14FFD6}"/>
                  </a:ext>
                </a:extLst>
              </p:cNvPr>
              <p:cNvSpPr/>
              <p:nvPr/>
            </p:nvSpPr>
            <p:spPr>
              <a:xfrm>
                <a:off x="2739328" y="9917826"/>
                <a:ext cx="152603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03" h="325590">
                    <a:moveTo>
                      <a:pt x="0" y="0"/>
                    </a:moveTo>
                    <a:lnTo>
                      <a:pt x="101727" y="0"/>
                    </a:lnTo>
                    <a:lnTo>
                      <a:pt x="101727" y="214211"/>
                    </a:lnTo>
                    <a:cubicBezTo>
                      <a:pt x="101727" y="256299"/>
                      <a:pt x="121666" y="293789"/>
                      <a:pt x="152603" y="317716"/>
                    </a:cubicBezTo>
                    <a:cubicBezTo>
                      <a:pt x="139916" y="322809"/>
                      <a:pt x="126009" y="325590"/>
                      <a:pt x="111481" y="325590"/>
                    </a:cubicBezTo>
                    <a:cubicBezTo>
                      <a:pt x="50025" y="325590"/>
                      <a:pt x="0" y="275654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3" name="Shape 88">
                <a:extLst>
                  <a:ext uri="{FF2B5EF4-FFF2-40B4-BE49-F238E27FC236}">
                    <a16:creationId xmlns:a16="http://schemas.microsoft.com/office/drawing/2014/main" xmlns="" id="{0FB541EC-B4DE-49CF-9103-997B358306A1}"/>
                  </a:ext>
                </a:extLst>
              </p:cNvPr>
              <p:cNvSpPr/>
              <p:nvPr/>
            </p:nvSpPr>
            <p:spPr>
              <a:xfrm>
                <a:off x="2930910" y="9917819"/>
                <a:ext cx="152616" cy="325590"/>
              </a:xfrm>
              <a:custGeom>
                <a:avLst/>
                <a:gdLst/>
                <a:ahLst/>
                <a:cxnLst/>
                <a:rect l="0" t="0" r="0" b="0"/>
                <a:pathLst>
                  <a:path w="152616" h="325590">
                    <a:moveTo>
                      <a:pt x="50902" y="0"/>
                    </a:moveTo>
                    <a:lnTo>
                      <a:pt x="152616" y="0"/>
                    </a:lnTo>
                    <a:lnTo>
                      <a:pt x="152616" y="214223"/>
                    </a:lnTo>
                    <a:cubicBezTo>
                      <a:pt x="152616" y="275654"/>
                      <a:pt x="102603" y="325590"/>
                      <a:pt x="41148" y="325590"/>
                    </a:cubicBezTo>
                    <a:cubicBezTo>
                      <a:pt x="26619" y="325590"/>
                      <a:pt x="12751" y="322809"/>
                      <a:pt x="0" y="317729"/>
                    </a:cubicBezTo>
                    <a:cubicBezTo>
                      <a:pt x="30924" y="293789"/>
                      <a:pt x="50902" y="256311"/>
                      <a:pt x="50902" y="214223"/>
                    </a:cubicBezTo>
                    <a:lnTo>
                      <a:pt x="5090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4" name="Shape 89">
                <a:extLst>
                  <a:ext uri="{FF2B5EF4-FFF2-40B4-BE49-F238E27FC236}">
                    <a16:creationId xmlns:a16="http://schemas.microsoft.com/office/drawing/2014/main" xmlns="" id="{0996C007-C799-49FE-934F-D5D4C1B8DF10}"/>
                  </a:ext>
                </a:extLst>
              </p:cNvPr>
              <p:cNvSpPr/>
              <p:nvPr/>
            </p:nvSpPr>
            <p:spPr>
              <a:xfrm>
                <a:off x="2860612" y="9917826"/>
                <a:ext cx="101676" cy="307645"/>
              </a:xfrm>
              <a:custGeom>
                <a:avLst/>
                <a:gdLst/>
                <a:ahLst/>
                <a:cxnLst/>
                <a:rect l="0" t="0" r="0" b="0"/>
                <a:pathLst>
                  <a:path w="101676" h="307645">
                    <a:moveTo>
                      <a:pt x="0" y="0"/>
                    </a:moveTo>
                    <a:lnTo>
                      <a:pt x="101676" y="0"/>
                    </a:lnTo>
                    <a:lnTo>
                      <a:pt x="101676" y="214211"/>
                    </a:lnTo>
                    <a:cubicBezTo>
                      <a:pt x="101676" y="253378"/>
                      <a:pt x="81369" y="287782"/>
                      <a:pt x="50813" y="307645"/>
                    </a:cubicBezTo>
                    <a:cubicBezTo>
                      <a:pt x="20244" y="287782"/>
                      <a:pt x="0" y="253378"/>
                      <a:pt x="0" y="214211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E03931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5" name="Shape 90">
                <a:extLst>
                  <a:ext uri="{FF2B5EF4-FFF2-40B4-BE49-F238E27FC236}">
                    <a16:creationId xmlns:a16="http://schemas.microsoft.com/office/drawing/2014/main" xmlns="" id="{412A6E50-AEA4-4517-8977-38235C22FDC0}"/>
                  </a:ext>
                </a:extLst>
              </p:cNvPr>
              <p:cNvSpPr/>
              <p:nvPr/>
            </p:nvSpPr>
            <p:spPr>
              <a:xfrm>
                <a:off x="3510181" y="9937821"/>
                <a:ext cx="135420" cy="272173"/>
              </a:xfrm>
              <a:custGeom>
                <a:avLst/>
                <a:gdLst/>
                <a:ahLst/>
                <a:cxnLst/>
                <a:rect l="0" t="0" r="0" b="0"/>
                <a:pathLst>
                  <a:path w="135420" h="272173">
                    <a:moveTo>
                      <a:pt x="122327" y="0"/>
                    </a:moveTo>
                    <a:cubicBezTo>
                      <a:pt x="126898" y="0"/>
                      <a:pt x="131318" y="571"/>
                      <a:pt x="135420" y="1612"/>
                    </a:cubicBezTo>
                    <a:lnTo>
                      <a:pt x="135420" y="49339"/>
                    </a:lnTo>
                    <a:lnTo>
                      <a:pt x="135115" y="49949"/>
                    </a:lnTo>
                    <a:cubicBezTo>
                      <a:pt x="125718" y="47079"/>
                      <a:pt x="114059" y="46406"/>
                      <a:pt x="101829" y="48564"/>
                    </a:cubicBezTo>
                    <a:cubicBezTo>
                      <a:pt x="92177" y="50305"/>
                      <a:pt x="83503" y="53594"/>
                      <a:pt x="76429" y="57797"/>
                    </a:cubicBezTo>
                    <a:cubicBezTo>
                      <a:pt x="67170" y="62878"/>
                      <a:pt x="57874" y="69799"/>
                      <a:pt x="49962" y="78003"/>
                    </a:cubicBezTo>
                    <a:lnTo>
                      <a:pt x="49962" y="272173"/>
                    </a:lnTo>
                    <a:lnTo>
                      <a:pt x="0" y="272173"/>
                    </a:lnTo>
                    <a:lnTo>
                      <a:pt x="0" y="6718"/>
                    </a:lnTo>
                    <a:lnTo>
                      <a:pt x="41554" y="6718"/>
                    </a:lnTo>
                    <a:lnTo>
                      <a:pt x="47689" y="36436"/>
                    </a:lnTo>
                    <a:cubicBezTo>
                      <a:pt x="80823" y="6121"/>
                      <a:pt x="101575" y="0"/>
                      <a:pt x="122327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6" name="Shape 91">
                <a:extLst>
                  <a:ext uri="{FF2B5EF4-FFF2-40B4-BE49-F238E27FC236}">
                    <a16:creationId xmlns:a16="http://schemas.microsoft.com/office/drawing/2014/main" xmlns="" id="{B8663882-6CF6-4291-B20C-88D49A60738C}"/>
                  </a:ext>
                </a:extLst>
              </p:cNvPr>
              <p:cNvSpPr/>
              <p:nvPr/>
            </p:nvSpPr>
            <p:spPr>
              <a:xfrm>
                <a:off x="3261574" y="9937817"/>
                <a:ext cx="213284" cy="277787"/>
              </a:xfrm>
              <a:custGeom>
                <a:avLst/>
                <a:gdLst/>
                <a:ahLst/>
                <a:cxnLst/>
                <a:rect l="0" t="0" r="0" b="0"/>
                <a:pathLst>
                  <a:path w="213284" h="277787">
                    <a:moveTo>
                      <a:pt x="133528" y="0"/>
                    </a:moveTo>
                    <a:cubicBezTo>
                      <a:pt x="161671" y="0"/>
                      <a:pt x="186322" y="7836"/>
                      <a:pt x="203721" y="17361"/>
                    </a:cubicBezTo>
                    <a:lnTo>
                      <a:pt x="203187" y="61684"/>
                    </a:lnTo>
                    <a:cubicBezTo>
                      <a:pt x="185775" y="49911"/>
                      <a:pt x="163322" y="41504"/>
                      <a:pt x="134683" y="41504"/>
                    </a:cubicBezTo>
                    <a:cubicBezTo>
                      <a:pt x="82512" y="41504"/>
                      <a:pt x="49936" y="83045"/>
                      <a:pt x="49936" y="139128"/>
                    </a:cubicBezTo>
                    <a:cubicBezTo>
                      <a:pt x="49936" y="193598"/>
                      <a:pt x="80276" y="236258"/>
                      <a:pt x="134150" y="236258"/>
                    </a:cubicBezTo>
                    <a:cubicBezTo>
                      <a:pt x="161671" y="236258"/>
                      <a:pt x="181826" y="227305"/>
                      <a:pt x="199263" y="216649"/>
                    </a:cubicBezTo>
                    <a:lnTo>
                      <a:pt x="213284" y="250875"/>
                    </a:lnTo>
                    <a:cubicBezTo>
                      <a:pt x="193078" y="264337"/>
                      <a:pt x="161074" y="277787"/>
                      <a:pt x="125730" y="277787"/>
                    </a:cubicBezTo>
                    <a:cubicBezTo>
                      <a:pt x="42659" y="277787"/>
                      <a:pt x="0" y="214935"/>
                      <a:pt x="0" y="141986"/>
                    </a:cubicBezTo>
                    <a:cubicBezTo>
                      <a:pt x="0" y="66230"/>
                      <a:pt x="47714" y="0"/>
                      <a:pt x="133528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7" name="Shape 92">
                <a:extLst>
                  <a:ext uri="{FF2B5EF4-FFF2-40B4-BE49-F238E27FC236}">
                    <a16:creationId xmlns:a16="http://schemas.microsoft.com/office/drawing/2014/main" xmlns="" id="{0E07ACDB-A5C5-40FD-86EA-B9D550335507}"/>
                  </a:ext>
                </a:extLst>
              </p:cNvPr>
              <p:cNvSpPr/>
              <p:nvPr/>
            </p:nvSpPr>
            <p:spPr>
              <a:xfrm>
                <a:off x="3680106" y="9944543"/>
                <a:ext cx="219482" cy="271056"/>
              </a:xfrm>
              <a:custGeom>
                <a:avLst/>
                <a:gdLst/>
                <a:ahLst/>
                <a:cxnLst/>
                <a:rect l="0" t="0" r="0" b="0"/>
                <a:pathLst>
                  <a:path w="219482" h="271056">
                    <a:moveTo>
                      <a:pt x="0" y="0"/>
                    </a:moveTo>
                    <a:lnTo>
                      <a:pt x="49936" y="0"/>
                    </a:lnTo>
                    <a:lnTo>
                      <a:pt x="49936" y="170624"/>
                    </a:lnTo>
                    <a:cubicBezTo>
                      <a:pt x="49936" y="211010"/>
                      <a:pt x="67348" y="229539"/>
                      <a:pt x="99886" y="229539"/>
                    </a:cubicBezTo>
                    <a:cubicBezTo>
                      <a:pt x="129629" y="229539"/>
                      <a:pt x="153251" y="211607"/>
                      <a:pt x="164465" y="198653"/>
                    </a:cubicBezTo>
                    <a:lnTo>
                      <a:pt x="164465" y="0"/>
                    </a:lnTo>
                    <a:lnTo>
                      <a:pt x="213856" y="0"/>
                    </a:lnTo>
                    <a:lnTo>
                      <a:pt x="213856" y="166662"/>
                    </a:lnTo>
                    <a:cubicBezTo>
                      <a:pt x="213856" y="236283"/>
                      <a:pt x="215506" y="253695"/>
                      <a:pt x="219482" y="265455"/>
                    </a:cubicBezTo>
                    <a:lnTo>
                      <a:pt x="179070" y="265455"/>
                    </a:lnTo>
                    <a:lnTo>
                      <a:pt x="168389" y="238544"/>
                    </a:lnTo>
                    <a:cubicBezTo>
                      <a:pt x="148742" y="255359"/>
                      <a:pt x="118999" y="271056"/>
                      <a:pt x="83604" y="271056"/>
                    </a:cubicBezTo>
                    <a:cubicBezTo>
                      <a:pt x="48285" y="271056"/>
                      <a:pt x="0" y="252526"/>
                      <a:pt x="0" y="174523"/>
                    </a:cubicBezTo>
                    <a:lnTo>
                      <a:pt x="0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8" name="Shape 93">
                <a:extLst>
                  <a:ext uri="{FF2B5EF4-FFF2-40B4-BE49-F238E27FC236}">
                    <a16:creationId xmlns:a16="http://schemas.microsoft.com/office/drawing/2014/main" xmlns="" id="{110DB2D5-4107-471F-94F9-BAB2E3A7EB18}"/>
                  </a:ext>
                </a:extLst>
              </p:cNvPr>
              <p:cNvSpPr/>
              <p:nvPr/>
            </p:nvSpPr>
            <p:spPr>
              <a:xfrm>
                <a:off x="3934927" y="9937996"/>
                <a:ext cx="110592" cy="276011"/>
              </a:xfrm>
              <a:custGeom>
                <a:avLst/>
                <a:gdLst/>
                <a:ahLst/>
                <a:cxnLst/>
                <a:rect l="0" t="0" r="0" b="0"/>
                <a:pathLst>
                  <a:path w="110592" h="276011">
                    <a:moveTo>
                      <a:pt x="110592" y="0"/>
                    </a:moveTo>
                    <a:lnTo>
                      <a:pt x="110592" y="40453"/>
                    </a:lnTo>
                    <a:lnTo>
                      <a:pt x="86702" y="45886"/>
                    </a:lnTo>
                    <a:cubicBezTo>
                      <a:pt x="64610" y="56833"/>
                      <a:pt x="51651" y="82303"/>
                      <a:pt x="51651" y="110916"/>
                    </a:cubicBezTo>
                    <a:lnTo>
                      <a:pt x="110592" y="110916"/>
                    </a:lnTo>
                    <a:lnTo>
                      <a:pt x="110592" y="149638"/>
                    </a:lnTo>
                    <a:lnTo>
                      <a:pt x="52184" y="149638"/>
                    </a:lnTo>
                    <a:cubicBezTo>
                      <a:pt x="52184" y="185023"/>
                      <a:pt x="69236" y="215637"/>
                      <a:pt x="100255" y="228732"/>
                    </a:cubicBezTo>
                    <a:lnTo>
                      <a:pt x="110592" y="230705"/>
                    </a:lnTo>
                    <a:lnTo>
                      <a:pt x="110592" y="276011"/>
                    </a:lnTo>
                    <a:lnTo>
                      <a:pt x="96075" y="274541"/>
                    </a:lnTo>
                    <a:cubicBezTo>
                      <a:pt x="30522" y="260536"/>
                      <a:pt x="0" y="200461"/>
                      <a:pt x="0" y="135630"/>
                    </a:cubicBezTo>
                    <a:cubicBezTo>
                      <a:pt x="0" y="68822"/>
                      <a:pt x="33954" y="14946"/>
                      <a:pt x="87927" y="2521"/>
                    </a:cubicBezTo>
                    <a:lnTo>
                      <a:pt x="110592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299" name="Shape 94">
                <a:extLst>
                  <a:ext uri="{FF2B5EF4-FFF2-40B4-BE49-F238E27FC236}">
                    <a16:creationId xmlns:a16="http://schemas.microsoft.com/office/drawing/2014/main" xmlns="" id="{D5D0511E-5BEE-403C-8651-82BFC87F6513}"/>
                  </a:ext>
                </a:extLst>
              </p:cNvPr>
              <p:cNvSpPr/>
              <p:nvPr/>
            </p:nvSpPr>
            <p:spPr>
              <a:xfrm>
                <a:off x="4045519" y="10155008"/>
                <a:ext cx="103835" cy="60592"/>
              </a:xfrm>
              <a:custGeom>
                <a:avLst/>
                <a:gdLst/>
                <a:ahLst/>
                <a:cxnLst/>
                <a:rect l="0" t="0" r="0" b="0"/>
                <a:pathLst>
                  <a:path w="103835" h="60592">
                    <a:moveTo>
                      <a:pt x="89802" y="0"/>
                    </a:moveTo>
                    <a:lnTo>
                      <a:pt x="103835" y="33083"/>
                    </a:lnTo>
                    <a:cubicBezTo>
                      <a:pt x="80848" y="50495"/>
                      <a:pt x="46558" y="60592"/>
                      <a:pt x="15735" y="60592"/>
                    </a:cubicBezTo>
                    <a:lnTo>
                      <a:pt x="0" y="59000"/>
                    </a:lnTo>
                    <a:lnTo>
                      <a:pt x="0" y="13693"/>
                    </a:lnTo>
                    <a:lnTo>
                      <a:pt x="25222" y="18504"/>
                    </a:lnTo>
                    <a:cubicBezTo>
                      <a:pt x="48260" y="18504"/>
                      <a:pt x="71831" y="10668"/>
                      <a:pt x="89802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0" name="Shape 95">
                <a:extLst>
                  <a:ext uri="{FF2B5EF4-FFF2-40B4-BE49-F238E27FC236}">
                    <a16:creationId xmlns:a16="http://schemas.microsoft.com/office/drawing/2014/main" xmlns="" id="{33AF76E3-A065-4A14-9B24-009F4ED94A66}"/>
                  </a:ext>
                </a:extLst>
              </p:cNvPr>
              <p:cNvSpPr/>
              <p:nvPr/>
            </p:nvSpPr>
            <p:spPr>
              <a:xfrm>
                <a:off x="4045519" y="9937813"/>
                <a:ext cx="111697" cy="149822"/>
              </a:xfrm>
              <a:custGeom>
                <a:avLst/>
                <a:gdLst/>
                <a:ahLst/>
                <a:cxnLst/>
                <a:rect l="0" t="0" r="0" b="0"/>
                <a:pathLst>
                  <a:path w="111697" h="149822">
                    <a:moveTo>
                      <a:pt x="1651" y="0"/>
                    </a:moveTo>
                    <a:cubicBezTo>
                      <a:pt x="71272" y="0"/>
                      <a:pt x="111697" y="54419"/>
                      <a:pt x="111697" y="136906"/>
                    </a:cubicBezTo>
                    <a:lnTo>
                      <a:pt x="111697" y="149822"/>
                    </a:lnTo>
                    <a:lnTo>
                      <a:pt x="0" y="149822"/>
                    </a:lnTo>
                    <a:lnTo>
                      <a:pt x="0" y="111099"/>
                    </a:lnTo>
                    <a:lnTo>
                      <a:pt x="58941" y="111099"/>
                    </a:lnTo>
                    <a:cubicBezTo>
                      <a:pt x="58941" y="76873"/>
                      <a:pt x="39840" y="40386"/>
                      <a:pt x="1105" y="40386"/>
                    </a:cubicBezTo>
                    <a:lnTo>
                      <a:pt x="0" y="40637"/>
                    </a:lnTo>
                    <a:lnTo>
                      <a:pt x="0" y="184"/>
                    </a:lnTo>
                    <a:lnTo>
                      <a:pt x="1651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8B836A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1" name="Shape 475">
                <a:extLst>
                  <a:ext uri="{FF2B5EF4-FFF2-40B4-BE49-F238E27FC236}">
                    <a16:creationId xmlns:a16="http://schemas.microsoft.com/office/drawing/2014/main" xmlns="" id="{6CAD875F-2B88-432F-AF55-242413B51BDD}"/>
                  </a:ext>
                </a:extLst>
              </p:cNvPr>
              <p:cNvSpPr/>
              <p:nvPr/>
            </p:nvSpPr>
            <p:spPr>
              <a:xfrm>
                <a:off x="6282106" y="716445"/>
                <a:ext cx="70193" cy="1286281"/>
              </a:xfrm>
              <a:custGeom>
                <a:avLst/>
                <a:gdLst/>
                <a:ahLst/>
                <a:cxnLst/>
                <a:rect l="0" t="0" r="0" b="0"/>
                <a:pathLst>
                  <a:path w="70193" h="1286281">
                    <a:moveTo>
                      <a:pt x="0" y="0"/>
                    </a:moveTo>
                    <a:lnTo>
                      <a:pt x="70193" y="0"/>
                    </a:lnTo>
                    <a:lnTo>
                      <a:pt x="70193" y="1286281"/>
                    </a:lnTo>
                    <a:lnTo>
                      <a:pt x="0" y="1286281"/>
                    </a:lnTo>
                    <a:lnTo>
                      <a:pt x="0" y="0"/>
                    </a:lnTo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504E47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2" name="Shape 97">
                <a:extLst>
                  <a:ext uri="{FF2B5EF4-FFF2-40B4-BE49-F238E27FC236}">
                    <a16:creationId xmlns:a16="http://schemas.microsoft.com/office/drawing/2014/main" xmlns="" id="{6C7F35E3-A36F-46FB-BFB8-C0DA83C6DEAF}"/>
                  </a:ext>
                </a:extLst>
              </p:cNvPr>
              <p:cNvSpPr/>
              <p:nvPr/>
            </p:nvSpPr>
            <p:spPr>
              <a:xfrm>
                <a:off x="1715398" y="2372979"/>
                <a:ext cx="2059407" cy="5155570"/>
              </a:xfrm>
              <a:custGeom>
                <a:avLst/>
                <a:gdLst/>
                <a:ahLst/>
                <a:cxnLst/>
                <a:rect l="0" t="0" r="0" b="0"/>
                <a:pathLst>
                  <a:path w="2059407" h="5155570">
                    <a:moveTo>
                      <a:pt x="2059407" y="0"/>
                    </a:moveTo>
                    <a:lnTo>
                      <a:pt x="2059407" y="732683"/>
                    </a:lnTo>
                    <a:lnTo>
                      <a:pt x="1960818" y="738167"/>
                    </a:lnTo>
                    <a:cubicBezTo>
                      <a:pt x="1327964" y="809833"/>
                      <a:pt x="950652" y="1405209"/>
                      <a:pt x="940841" y="2110833"/>
                    </a:cubicBezTo>
                    <a:lnTo>
                      <a:pt x="2059407" y="2110833"/>
                    </a:lnTo>
                    <a:lnTo>
                      <a:pt x="2059407" y="2800785"/>
                    </a:lnTo>
                    <a:lnTo>
                      <a:pt x="940841" y="2800785"/>
                    </a:lnTo>
                    <a:cubicBezTo>
                      <a:pt x="949344" y="3556819"/>
                      <a:pt x="1330490" y="4154045"/>
                      <a:pt x="1994598" y="4351424"/>
                    </a:cubicBezTo>
                    <a:lnTo>
                      <a:pt x="2059407" y="4367128"/>
                    </a:lnTo>
                    <a:lnTo>
                      <a:pt x="2059407" y="5155570"/>
                    </a:lnTo>
                    <a:lnTo>
                      <a:pt x="1955638" y="5143027"/>
                    </a:lnTo>
                    <a:cubicBezTo>
                      <a:pt x="618156" y="4946658"/>
                      <a:pt x="0" y="3839398"/>
                      <a:pt x="0" y="2560349"/>
                    </a:cubicBezTo>
                    <a:cubicBezTo>
                      <a:pt x="0" y="1102047"/>
                      <a:pt x="775058" y="65606"/>
                      <a:pt x="1973477" y="2253"/>
                    </a:cubicBezTo>
                    <a:lnTo>
                      <a:pt x="2059407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3" name="Shape 98">
                <a:extLst>
                  <a:ext uri="{FF2B5EF4-FFF2-40B4-BE49-F238E27FC236}">
                    <a16:creationId xmlns:a16="http://schemas.microsoft.com/office/drawing/2014/main" xmlns="" id="{FD080FE7-A366-4D37-983A-258ACF101A27}"/>
                  </a:ext>
                </a:extLst>
              </p:cNvPr>
              <p:cNvSpPr/>
              <p:nvPr/>
            </p:nvSpPr>
            <p:spPr>
              <a:xfrm>
                <a:off x="3774805" y="6459690"/>
                <a:ext cx="1954860" cy="1087196"/>
              </a:xfrm>
              <a:custGeom>
                <a:avLst/>
                <a:gdLst/>
                <a:ahLst/>
                <a:cxnLst/>
                <a:rect l="0" t="0" r="0" b="0"/>
                <a:pathLst>
                  <a:path w="1954860" h="1087196">
                    <a:moveTo>
                      <a:pt x="1672603" y="0"/>
                    </a:moveTo>
                    <a:lnTo>
                      <a:pt x="1954860" y="637680"/>
                    </a:lnTo>
                    <a:cubicBezTo>
                      <a:pt x="1494904" y="930402"/>
                      <a:pt x="899020" y="1087196"/>
                      <a:pt x="334518" y="1087196"/>
                    </a:cubicBezTo>
                    <a:cubicBezTo>
                      <a:pt x="231939" y="1087196"/>
                      <a:pt x="132832" y="1082500"/>
                      <a:pt x="37162" y="1073350"/>
                    </a:cubicBezTo>
                    <a:lnTo>
                      <a:pt x="0" y="1068858"/>
                    </a:lnTo>
                    <a:lnTo>
                      <a:pt x="0" y="280417"/>
                    </a:lnTo>
                    <a:lnTo>
                      <a:pt x="93430" y="303055"/>
                    </a:lnTo>
                    <a:cubicBezTo>
                      <a:pt x="202216" y="323738"/>
                      <a:pt x="317536" y="334518"/>
                      <a:pt x="439064" y="334518"/>
                    </a:cubicBezTo>
                    <a:cubicBezTo>
                      <a:pt x="919925" y="334518"/>
                      <a:pt x="1327620" y="188163"/>
                      <a:pt x="1672603" y="0"/>
                    </a:cubicBez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4" name="Shape 99">
                <a:extLst>
                  <a:ext uri="{FF2B5EF4-FFF2-40B4-BE49-F238E27FC236}">
                    <a16:creationId xmlns:a16="http://schemas.microsoft.com/office/drawing/2014/main" xmlns="" id="{5FC7E2AC-8D35-4B58-8D8B-0CC863DB9633}"/>
                  </a:ext>
                </a:extLst>
              </p:cNvPr>
              <p:cNvSpPr/>
              <p:nvPr/>
            </p:nvSpPr>
            <p:spPr>
              <a:xfrm>
                <a:off x="3774805" y="2372157"/>
                <a:ext cx="2069846" cy="2801607"/>
              </a:xfrm>
              <a:custGeom>
                <a:avLst/>
                <a:gdLst/>
                <a:ahLst/>
                <a:cxnLst/>
                <a:rect l="0" t="0" r="0" b="0"/>
                <a:pathLst>
                  <a:path w="2069846" h="2801607">
                    <a:moveTo>
                      <a:pt x="31356" y="0"/>
                    </a:moveTo>
                    <a:cubicBezTo>
                      <a:pt x="1327620" y="0"/>
                      <a:pt x="2069846" y="993102"/>
                      <a:pt x="2069846" y="2571623"/>
                    </a:cubicBezTo>
                    <a:lnTo>
                      <a:pt x="2069846" y="2801607"/>
                    </a:lnTo>
                    <a:lnTo>
                      <a:pt x="0" y="2801607"/>
                    </a:lnTo>
                    <a:lnTo>
                      <a:pt x="0" y="2111655"/>
                    </a:lnTo>
                    <a:lnTo>
                      <a:pt x="1118565" y="2111655"/>
                    </a:lnTo>
                    <a:cubicBezTo>
                      <a:pt x="1108100" y="1421702"/>
                      <a:pt x="773582" y="731761"/>
                      <a:pt x="31356" y="731761"/>
                    </a:cubicBezTo>
                    <a:lnTo>
                      <a:pt x="0" y="733505"/>
                    </a:lnTo>
                    <a:lnTo>
                      <a:pt x="0" y="822"/>
                    </a:lnTo>
                    <a:lnTo>
                      <a:pt x="31356" y="0"/>
                    </a:lnTo>
                    <a:close/>
                  </a:path>
                </a:pathLst>
              </a:custGeom>
              <a:ln w="0" cap="flat">
                <a:miter lim="127000"/>
              </a:ln>
            </p:spPr>
            <p:style>
              <a:lnRef idx="0">
                <a:srgbClr val="000000">
                  <a:alpha val="0"/>
                </a:srgbClr>
              </a:lnRef>
              <a:fillRef idx="1">
                <a:srgbClr val="922D54"/>
              </a:fillRef>
              <a:effectRef idx="0">
                <a:scrgbClr r="0" g="0" b="0"/>
              </a:effectRef>
              <a:fontRef idx="none"/>
            </p:style>
            <p:txBody>
              <a:bodyPr/>
              <a:lstStyle/>
              <a:p>
                <a:endParaRPr lang="es-ES"/>
              </a:p>
            </p:txBody>
          </p:sp>
          <p:sp>
            <p:nvSpPr>
              <p:cNvPr id="305" name="Rectangle 100">
                <a:extLst>
                  <a:ext uri="{FF2B5EF4-FFF2-40B4-BE49-F238E27FC236}">
                    <a16:creationId xmlns:a16="http://schemas.microsoft.com/office/drawing/2014/main" xmlns="" id="{055C93EA-48C0-4B71-986C-6B5C939AF03F}"/>
                  </a:ext>
                </a:extLst>
              </p:cNvPr>
              <p:cNvSpPr/>
              <p:nvPr/>
            </p:nvSpPr>
            <p:spPr>
              <a:xfrm rot="16200001">
                <a:off x="5415130" y="1175416"/>
                <a:ext cx="2801604" cy="968848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800" b="1" dirty="0">
                    <a:solidFill>
                      <a:srgbClr val="922D54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2019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6" name="Rectangle 101">
                <a:extLst>
                  <a:ext uri="{FF2B5EF4-FFF2-40B4-BE49-F238E27FC236}">
                    <a16:creationId xmlns:a16="http://schemas.microsoft.com/office/drawing/2014/main" xmlns="" id="{4AC1B32B-0FC3-4B70-B248-6C0FC40289EE}"/>
                  </a:ext>
                </a:extLst>
              </p:cNvPr>
              <p:cNvSpPr/>
              <p:nvPr/>
            </p:nvSpPr>
            <p:spPr>
              <a:xfrm>
                <a:off x="1" y="8170852"/>
                <a:ext cx="7143494" cy="908196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The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Added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Value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of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Learning</a:t>
                </a:r>
                <a:r>
                  <a:rPr lang="es-ES" dirty="0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r>
                  <a:rPr lang="es-ES" dirty="0" err="1">
                    <a:solidFill>
                      <a:srgbClr val="504E47"/>
                    </a:solidFill>
                    <a:latin typeface="Calibri" panose="020F0502020204030204" pitchFamily="34" charset="0"/>
                    <a:ea typeface="Calibri" panose="020F0502020204030204" pitchFamily="34" charset="0"/>
                  </a:rPr>
                  <a:t>Platforms</a:t>
                </a:r>
                <a:endParaRPr lang="es-ES" dirty="0">
                  <a:solidFill>
                    <a:srgbClr val="504E47"/>
                  </a:solidFill>
                  <a:latin typeface="Calibri" panose="020F0502020204030204" pitchFamily="34" charset="0"/>
                  <a:ea typeface="Calibri" panose="020F050202020403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110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By</a:t>
                </a:r>
                <a:r>
                  <a:rPr lang="es-ES" sz="1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: Nynke Kruiderink, </a:t>
                </a:r>
                <a:r>
                  <a:rPr lang="es-ES" sz="110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University</a:t>
                </a:r>
                <a:r>
                  <a:rPr lang="es-ES" sz="1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of </a:t>
                </a:r>
                <a:r>
                  <a:rPr lang="es-ES" sz="1100" dirty="0" err="1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Amsterdam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8" name="Rectangle 103">
                <a:extLst>
                  <a:ext uri="{FF2B5EF4-FFF2-40B4-BE49-F238E27FC236}">
                    <a16:creationId xmlns:a16="http://schemas.microsoft.com/office/drawing/2014/main" xmlns="" id="{841B3A50-D219-48B1-B2B9-8D95ECB8C761}"/>
                  </a:ext>
                </a:extLst>
              </p:cNvPr>
              <p:cNvSpPr/>
              <p:nvPr/>
            </p:nvSpPr>
            <p:spPr>
              <a:xfrm>
                <a:off x="2664664" y="604040"/>
                <a:ext cx="3753620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 dirty="0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EVENTOS</a:t>
                </a:r>
                <a:endParaRPr lang="es-ES" sz="11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09" name="Rectangle 104">
                <a:extLst>
                  <a:ext uri="{FF2B5EF4-FFF2-40B4-BE49-F238E27FC236}">
                    <a16:creationId xmlns:a16="http://schemas.microsoft.com/office/drawing/2014/main" xmlns="" id="{014B8F65-581A-4CCC-A488-7BEBD8A09708}"/>
                  </a:ext>
                </a:extLst>
              </p:cNvPr>
              <p:cNvSpPr/>
              <p:nvPr/>
            </p:nvSpPr>
            <p:spPr>
              <a:xfrm>
                <a:off x="6035165" y="1129618"/>
                <a:ext cx="170831" cy="944317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" sz="4700" b="1">
                    <a:solidFill>
                      <a:srgbClr val="504E47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</a:rPr>
                  <a:t> </a:t>
                </a:r>
                <a:endParaRPr lang="es-ES" sz="11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endParaRPr>
              </a:p>
            </p:txBody>
          </p:sp>
          <p:sp>
            <p:nvSpPr>
              <p:cNvPr id="310" name="Rectangle 105">
                <a:extLst>
                  <a:ext uri="{FF2B5EF4-FFF2-40B4-BE49-F238E27FC236}">
                    <a16:creationId xmlns:a16="http://schemas.microsoft.com/office/drawing/2014/main" xmlns="" id="{3D3C774B-0601-4DAB-ACD5-F37C10619BF5}"/>
                  </a:ext>
                </a:extLst>
              </p:cNvPr>
              <p:cNvSpPr/>
              <p:nvPr/>
            </p:nvSpPr>
            <p:spPr>
              <a:xfrm>
                <a:off x="3117241" y="1714414"/>
                <a:ext cx="4328446" cy="321999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0" tIns="0" rIns="0" bIns="0" rtlCol="0">
                <a:noAutofit/>
              </a:bodyPr>
              <a:lstStyle/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s-ES_tradnl" dirty="0">
                    <a:solidFill>
                      <a:schemeClr val="bg2">
                        <a:lumMod val="50000"/>
                      </a:schemeClr>
                    </a:solidFill>
                    <a:latin typeface="Bliss Pro Medium" panose="02000603050000020004" pitchFamily="50" charset="0"/>
                  </a:rPr>
                  <a:t>XVII Jornadas CRAI</a:t>
                </a:r>
                <a:endParaRPr lang="es-ES" sz="1100" dirty="0">
                  <a:solidFill>
                    <a:schemeClr val="bg2">
                      <a:lumMod val="50000"/>
                    </a:schemeClr>
                  </a:solidFill>
                  <a:effectLst/>
                  <a:latin typeface="Bliss Pro Medium" panose="02000603050000020004" pitchFamily="50" charset="0"/>
                  <a:ea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051245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480AE7C-ECB8-EF43-AA30-83E57E0D4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Issue #2)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1F9BE5E-DC65-444E-9E0D-F35F29B1D7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A more </a:t>
            </a:r>
            <a:r>
              <a:rPr lang="nl-NL" dirty="0" err="1"/>
              <a:t>heterogenous</a:t>
            </a:r>
            <a:r>
              <a:rPr lang="nl-NL" dirty="0"/>
              <a:t> </a:t>
            </a:r>
            <a:r>
              <a:rPr lang="nl-NL" dirty="0" err="1"/>
              <a:t>group</a:t>
            </a:r>
            <a:r>
              <a:rPr lang="nl-NL" dirty="0"/>
              <a:t> of </a:t>
            </a:r>
            <a:r>
              <a:rPr lang="nl-NL" dirty="0" err="1"/>
              <a:t>students</a:t>
            </a:r>
            <a:r>
              <a:rPr lang="nl-NL" dirty="0"/>
              <a:t> is more </a:t>
            </a:r>
            <a:r>
              <a:rPr lang="nl-NL" dirty="0" err="1"/>
              <a:t>difficult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facilitate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teach</a:t>
            </a:r>
            <a:r>
              <a:rPr lang="nl-NL" dirty="0"/>
              <a:t>. More </a:t>
            </a:r>
            <a:r>
              <a:rPr lang="nl-NL" dirty="0" err="1"/>
              <a:t>difficult</a:t>
            </a:r>
            <a:r>
              <a:rPr lang="nl-NL" dirty="0"/>
              <a:t> means: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Extra </a:t>
            </a:r>
            <a:r>
              <a:rPr lang="nl-NL" dirty="0" err="1"/>
              <a:t>costs</a:t>
            </a:r>
            <a:endParaRPr lang="nl-NL" dirty="0"/>
          </a:p>
          <a:p>
            <a:r>
              <a:rPr lang="nl-NL" dirty="0" err="1"/>
              <a:t>Looking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new </a:t>
            </a:r>
            <a:r>
              <a:rPr lang="nl-NL" dirty="0" err="1"/>
              <a:t>solutions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6846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ECB1D20-762B-954D-8D0F-C95519830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hlinkClick r:id="rId3"/>
            <a:extLst>
              <a:ext uri="{FF2B5EF4-FFF2-40B4-BE49-F238E27FC236}">
                <a16:creationId xmlns:a16="http://schemas.microsoft.com/office/drawing/2014/main" xmlns="" id="{BFCE6DDB-B200-F345-9BE2-F1BAC7227F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11965" y="0"/>
            <a:ext cx="9568070" cy="6894287"/>
          </a:xfrm>
        </p:spPr>
      </p:pic>
    </p:spTree>
    <p:extLst>
      <p:ext uri="{BB962C8B-B14F-4D97-AF65-F5344CB8AC3E}">
        <p14:creationId xmlns:p14="http://schemas.microsoft.com/office/powerpoint/2010/main" val="34669619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52C2077-A9F9-8D4D-9B1E-E27341D9D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74FEE30-13B5-3A48-99C0-F895889966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4C9C0DB6-8D02-8242-B849-B8060C3DB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844" y="229518"/>
            <a:ext cx="5414815" cy="662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61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5EE4889-9C75-C14B-BCA5-65BCB98C7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NLs</a:t>
            </a:r>
            <a:r>
              <a:rPr lang="nl-NL" dirty="0"/>
              <a:t> </a:t>
            </a:r>
            <a:r>
              <a:rPr lang="nl-NL" dirty="0" err="1"/>
              <a:t>Government</a:t>
            </a:r>
            <a:r>
              <a:rPr lang="nl-NL" dirty="0"/>
              <a:t> € </a:t>
            </a:r>
            <a:r>
              <a:rPr lang="nl-NL" dirty="0" err="1"/>
              <a:t>contribution</a:t>
            </a:r>
            <a:r>
              <a:rPr lang="nl-NL" dirty="0"/>
              <a:t> per student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0684B067-631B-8E43-B97D-D7D1CA9C3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05205" y="1393824"/>
            <a:ext cx="6381590" cy="5049931"/>
          </a:xfrm>
        </p:spPr>
      </p:pic>
    </p:spTree>
    <p:extLst>
      <p:ext uri="{BB962C8B-B14F-4D97-AF65-F5344CB8AC3E}">
        <p14:creationId xmlns:p14="http://schemas.microsoft.com/office/powerpoint/2010/main" val="35854547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F4760E6-7E51-4046-BBFA-260B99156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Issue #3)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6380672-31D0-6242-BFDD-4ADFC1425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/>
              <a:t>Rising</a:t>
            </a:r>
            <a:r>
              <a:rPr lang="nl-NL" dirty="0"/>
              <a:t> </a:t>
            </a:r>
            <a:r>
              <a:rPr lang="nl-NL" dirty="0" err="1"/>
              <a:t>numbers</a:t>
            </a:r>
            <a:r>
              <a:rPr lang="nl-NL" dirty="0"/>
              <a:t> of </a:t>
            </a:r>
            <a:r>
              <a:rPr lang="nl-NL" dirty="0" err="1"/>
              <a:t>students</a:t>
            </a:r>
            <a:r>
              <a:rPr lang="nl-NL" dirty="0"/>
              <a:t>, </a:t>
            </a:r>
            <a:r>
              <a:rPr lang="nl-NL" dirty="0" err="1"/>
              <a:t>less</a:t>
            </a:r>
            <a:r>
              <a:rPr lang="nl-NL" dirty="0"/>
              <a:t> money </a:t>
            </a:r>
            <a:r>
              <a:rPr lang="nl-NL" dirty="0" err="1"/>
              <a:t>available</a:t>
            </a:r>
            <a:r>
              <a:rPr lang="nl-NL" dirty="0"/>
              <a:t> per student</a:t>
            </a:r>
          </a:p>
          <a:p>
            <a:pPr marL="0" indent="0">
              <a:buNone/>
            </a:pPr>
            <a:r>
              <a:rPr lang="nl-NL" dirty="0"/>
              <a:t> = </a:t>
            </a:r>
          </a:p>
          <a:p>
            <a:pPr marL="0" indent="0">
              <a:buNone/>
            </a:pPr>
            <a:r>
              <a:rPr lang="nl-NL" dirty="0"/>
              <a:t>We have </a:t>
            </a:r>
            <a:r>
              <a:rPr lang="nl-NL" dirty="0" err="1"/>
              <a:t>to</a:t>
            </a:r>
            <a:r>
              <a:rPr lang="nl-NL" dirty="0"/>
              <a:t> do more,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less</a:t>
            </a:r>
            <a:r>
              <a:rPr lang="nl-NL" dirty="0"/>
              <a:t>.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err="1"/>
              <a:t>Can</a:t>
            </a:r>
            <a:r>
              <a:rPr lang="nl-NL" dirty="0"/>
              <a:t> a LMS help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this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0717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50C39FD-A501-534E-BF9F-1740DEC19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LMSes</a:t>
            </a:r>
            <a:r>
              <a:rPr lang="nl-NL" dirty="0"/>
              <a:t>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overview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DCDF0FE6-6B4F-7447-B329-A40562C463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17793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75DDA91-60DA-3342-803B-4190A1393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DDF5154B-3F47-3C42-84D1-4E640EB8BA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62707" y="0"/>
            <a:ext cx="8666586" cy="7222156"/>
          </a:xfrm>
        </p:spPr>
      </p:pic>
    </p:spTree>
    <p:extLst>
      <p:ext uri="{BB962C8B-B14F-4D97-AF65-F5344CB8AC3E}">
        <p14:creationId xmlns:p14="http://schemas.microsoft.com/office/powerpoint/2010/main" val="2026739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2D2426B-375B-AE4C-BFCF-AADB0D15C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20928B1F-5F81-6D4A-B722-F5DCCE953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94497" y="0"/>
            <a:ext cx="7003006" cy="6858000"/>
          </a:xfrm>
        </p:spPr>
      </p:pic>
    </p:spTree>
    <p:extLst>
      <p:ext uri="{BB962C8B-B14F-4D97-AF65-F5344CB8AC3E}">
        <p14:creationId xmlns:p14="http://schemas.microsoft.com/office/powerpoint/2010/main" val="11219432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DC1F4DA2-D46A-3A48-8D18-9AAA52B2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8396E196-AB86-4C44-B840-8BAB3A312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65860" y="-61491"/>
            <a:ext cx="7924800" cy="7398378"/>
          </a:xfrm>
        </p:spPr>
      </p:pic>
    </p:spTree>
    <p:extLst>
      <p:ext uri="{BB962C8B-B14F-4D97-AF65-F5344CB8AC3E}">
        <p14:creationId xmlns:p14="http://schemas.microsoft.com/office/powerpoint/2010/main" val="3312847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3DCA3E4-7E6A-5942-AF31-E188CE45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54A3FFC0-7597-564C-B7A4-53ED68CD48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1846" y="0"/>
            <a:ext cx="11648307" cy="7118410"/>
          </a:xfrm>
        </p:spPr>
      </p:pic>
    </p:spTree>
    <p:extLst>
      <p:ext uri="{BB962C8B-B14F-4D97-AF65-F5344CB8AC3E}">
        <p14:creationId xmlns:p14="http://schemas.microsoft.com/office/powerpoint/2010/main" val="27550312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0546B4F-119C-6548-B9E4-F74F0F7BE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CECF0AA-0329-7646-AAC1-BCA7899996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/>
              <a:t>Who</a:t>
            </a:r>
            <a:r>
              <a:rPr lang="nl-NL" dirty="0"/>
              <a:t> </a:t>
            </a:r>
            <a:r>
              <a:rPr lang="nl-NL" dirty="0" err="1"/>
              <a:t>am</a:t>
            </a:r>
            <a:r>
              <a:rPr lang="nl-NL" dirty="0"/>
              <a:t> I</a:t>
            </a:r>
          </a:p>
          <a:p>
            <a:pPr marL="457200" lvl="1" indent="0">
              <a:buNone/>
            </a:pPr>
            <a:r>
              <a:rPr lang="nl-NL" dirty="0"/>
              <a:t>Projectleader </a:t>
            </a:r>
            <a:r>
              <a:rPr lang="nl-NL" dirty="0" err="1"/>
              <a:t>Implementation</a:t>
            </a:r>
            <a:r>
              <a:rPr lang="nl-NL" dirty="0"/>
              <a:t> Canvas &amp; Teaching </a:t>
            </a:r>
            <a:r>
              <a:rPr lang="nl-NL" dirty="0" err="1"/>
              <a:t>and</a:t>
            </a:r>
            <a:r>
              <a:rPr lang="nl-NL" dirty="0"/>
              <a:t> Learning </a:t>
            </a:r>
            <a:r>
              <a:rPr lang="nl-NL" dirty="0" err="1"/>
              <a:t>Coordinator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faculty</a:t>
            </a:r>
            <a:r>
              <a:rPr lang="nl-NL" dirty="0"/>
              <a:t> of </a:t>
            </a:r>
            <a:r>
              <a:rPr lang="nl-NL" dirty="0" err="1"/>
              <a:t>Social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Behavioural</a:t>
            </a:r>
            <a:r>
              <a:rPr lang="nl-NL" dirty="0"/>
              <a:t> Sciences</a:t>
            </a:r>
          </a:p>
          <a:p>
            <a:pPr marL="457200" lvl="1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 err="1"/>
              <a:t>Purpose</a:t>
            </a:r>
            <a:r>
              <a:rPr lang="nl-NL" dirty="0"/>
              <a:t> of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presentation</a:t>
            </a:r>
            <a:endParaRPr lang="nl-NL" dirty="0"/>
          </a:p>
          <a:p>
            <a:pPr marL="457200" lvl="1" indent="0">
              <a:buNone/>
            </a:pPr>
            <a:r>
              <a:rPr lang="nl-NL" dirty="0" err="1"/>
              <a:t>Reflection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context</a:t>
            </a:r>
          </a:p>
        </p:txBody>
      </p:sp>
    </p:spTree>
    <p:extLst>
      <p:ext uri="{BB962C8B-B14F-4D97-AF65-F5344CB8AC3E}">
        <p14:creationId xmlns:p14="http://schemas.microsoft.com/office/powerpoint/2010/main" val="18037502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47154B0-617A-754E-B8C3-91A297575B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xmlns="" id="{9DE6546E-A693-184E-B534-341F1DE0DA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3632" y="0"/>
            <a:ext cx="7745547" cy="36061056"/>
          </a:xfrm>
        </p:spPr>
      </p:pic>
    </p:spTree>
    <p:extLst>
      <p:ext uri="{BB962C8B-B14F-4D97-AF65-F5344CB8AC3E}">
        <p14:creationId xmlns:p14="http://schemas.microsoft.com/office/powerpoint/2010/main" val="7122984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23EA01F-3D69-0549-A99F-F937915C9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LMS Global Market </a:t>
            </a:r>
            <a:r>
              <a:rPr lang="nl-NL" dirty="0" err="1"/>
              <a:t>Revenue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6EDF2B5-5DE8-904A-92EB-89A4714946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err="1"/>
              <a:t>Predicted</a:t>
            </a:r>
            <a:r>
              <a:rPr lang="nl-NL" dirty="0"/>
              <a:t> 16B$ in 2021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40% of film </a:t>
            </a:r>
            <a:r>
              <a:rPr lang="nl-NL" dirty="0" err="1"/>
              <a:t>industry</a:t>
            </a:r>
            <a:r>
              <a:rPr lang="nl-NL" dirty="0"/>
              <a:t> </a:t>
            </a:r>
            <a:r>
              <a:rPr lang="nl-NL" dirty="0" err="1"/>
              <a:t>worth</a:t>
            </a:r>
            <a:endParaRPr lang="nl-NL" dirty="0"/>
          </a:p>
          <a:p>
            <a:r>
              <a:rPr lang="nl-NL" dirty="0"/>
              <a:t>10% of </a:t>
            </a:r>
            <a:r>
              <a:rPr lang="nl-NL" dirty="0" err="1"/>
              <a:t>global</a:t>
            </a:r>
            <a:r>
              <a:rPr lang="nl-NL" dirty="0"/>
              <a:t> TV </a:t>
            </a:r>
            <a:r>
              <a:rPr lang="nl-NL" dirty="0" err="1"/>
              <a:t>industry</a:t>
            </a:r>
            <a:endParaRPr lang="nl-NL" dirty="0"/>
          </a:p>
          <a:p>
            <a:r>
              <a:rPr lang="nl-NL" dirty="0"/>
              <a:t>13% of </a:t>
            </a:r>
            <a:r>
              <a:rPr lang="nl-NL" dirty="0" err="1"/>
              <a:t>global</a:t>
            </a:r>
            <a:r>
              <a:rPr lang="nl-NL" dirty="0"/>
              <a:t> </a:t>
            </a:r>
            <a:r>
              <a:rPr lang="nl-NL" dirty="0" err="1"/>
              <a:t>gaming</a:t>
            </a:r>
            <a:r>
              <a:rPr lang="nl-NL" dirty="0"/>
              <a:t> </a:t>
            </a:r>
            <a:r>
              <a:rPr lang="nl-NL" dirty="0" err="1"/>
              <a:t>industry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78E06482-32B9-0C4B-B9D1-54DA702041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026" y="1495841"/>
            <a:ext cx="6240904" cy="3473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5783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A282BD6-2E54-8941-B42E-354516BCB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B85CB0F6-787A-DB47-AF2A-EFDAEBF60C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Tijdelijke aanduiding voor inhoud 5">
            <a:extLst>
              <a:ext uri="{FF2B5EF4-FFF2-40B4-BE49-F238E27FC236}">
                <a16:creationId xmlns:a16="http://schemas.microsoft.com/office/drawing/2014/main" xmlns="" id="{6F65107C-D6DC-2345-91FA-FD3A06188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278" y="-5027106"/>
            <a:ext cx="5629722" cy="26210375"/>
          </a:xfrm>
          <a:prstGeom prst="rect">
            <a:avLst/>
          </a:prstGeom>
        </p:spPr>
      </p:pic>
      <p:pic>
        <p:nvPicPr>
          <p:cNvPr id="5" name="Tijdelijke aanduiding voor inhoud 5">
            <a:extLst>
              <a:ext uri="{FF2B5EF4-FFF2-40B4-BE49-F238E27FC236}">
                <a16:creationId xmlns:a16="http://schemas.microsoft.com/office/drawing/2014/main" xmlns="" id="{D15E559E-7E29-4D4C-AB1C-BF3A678D0F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-16592559"/>
            <a:ext cx="5629722" cy="262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72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A60F411-7A47-9649-8E5A-72843DB0E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C2FF47F2-E8C3-D041-8F60-457FB7E3F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78449" y="0"/>
            <a:ext cx="9695952" cy="6867966"/>
          </a:xfrm>
        </p:spPr>
      </p:pic>
    </p:spTree>
    <p:extLst>
      <p:ext uri="{BB962C8B-B14F-4D97-AF65-F5344CB8AC3E}">
        <p14:creationId xmlns:p14="http://schemas.microsoft.com/office/powerpoint/2010/main" val="2776626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8C02F01-00B1-1240-9713-AF9E04772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467" y="-7407"/>
            <a:ext cx="11599333" cy="1325563"/>
          </a:xfrm>
        </p:spPr>
        <p:txBody>
          <a:bodyPr>
            <a:normAutofit/>
          </a:bodyPr>
          <a:lstStyle/>
          <a:p>
            <a:r>
              <a:rPr lang="nl-NL" sz="4000" dirty="0"/>
              <a:t>Gartner research: Top 10 Tech &amp; Business trends in HE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9EEBEA55-1210-F040-9F7E-83106415C3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15576" y="1168400"/>
            <a:ext cx="9191134" cy="5689600"/>
          </a:xfrm>
        </p:spPr>
      </p:pic>
    </p:spTree>
    <p:extLst>
      <p:ext uri="{BB962C8B-B14F-4D97-AF65-F5344CB8AC3E}">
        <p14:creationId xmlns:p14="http://schemas.microsoft.com/office/powerpoint/2010/main" val="36508206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B69ADCF-8A7E-9444-B85F-21493B4C9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Issue #4) Data &amp; Learning Analytics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35974D2-1DA8-FE4D-9B95-E6D47B3DF0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/>
              <a:t>Individual</a:t>
            </a:r>
            <a:r>
              <a:rPr lang="nl-NL" dirty="0"/>
              <a:t> &amp; </a:t>
            </a:r>
            <a:r>
              <a:rPr lang="nl-NL" dirty="0" err="1"/>
              <a:t>adaptive</a:t>
            </a:r>
            <a:r>
              <a:rPr lang="nl-NL" dirty="0"/>
              <a:t> </a:t>
            </a:r>
            <a:r>
              <a:rPr lang="nl-NL" dirty="0" err="1"/>
              <a:t>learning</a:t>
            </a:r>
            <a:r>
              <a:rPr lang="nl-NL" dirty="0"/>
              <a:t> </a:t>
            </a:r>
            <a:r>
              <a:rPr lang="nl-NL" dirty="0" err="1"/>
              <a:t>paths</a:t>
            </a:r>
            <a:endParaRPr lang="nl-NL" dirty="0"/>
          </a:p>
          <a:p>
            <a:r>
              <a:rPr lang="nl-NL" dirty="0" err="1"/>
              <a:t>Deficiencies</a:t>
            </a:r>
            <a:endParaRPr lang="nl-NL" dirty="0"/>
          </a:p>
          <a:p>
            <a:r>
              <a:rPr lang="nl-NL" dirty="0"/>
              <a:t>Talent development</a:t>
            </a:r>
          </a:p>
          <a:p>
            <a:r>
              <a:rPr lang="nl-NL" dirty="0" err="1"/>
              <a:t>Higher</a:t>
            </a:r>
            <a:r>
              <a:rPr lang="nl-NL" dirty="0"/>
              <a:t> return of investment</a:t>
            </a:r>
          </a:p>
        </p:txBody>
      </p:sp>
    </p:spTree>
    <p:extLst>
      <p:ext uri="{BB962C8B-B14F-4D97-AF65-F5344CB8AC3E}">
        <p14:creationId xmlns:p14="http://schemas.microsoft.com/office/powerpoint/2010/main" val="2322053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BBFA206-4573-E34A-8308-CEA0C2892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Revisiting</a:t>
            </a:r>
            <a:r>
              <a:rPr lang="nl-NL" dirty="0"/>
              <a:t> Issues	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F85FD8BF-FA29-D746-837D-B663EF268C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nl-NL" dirty="0" err="1"/>
              <a:t>Increased</a:t>
            </a:r>
            <a:r>
              <a:rPr lang="nl-NL" dirty="0"/>
              <a:t> student </a:t>
            </a:r>
            <a:r>
              <a:rPr lang="nl-NL" dirty="0" err="1"/>
              <a:t>diversity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Extra </a:t>
            </a:r>
            <a:r>
              <a:rPr lang="nl-NL" dirty="0" err="1"/>
              <a:t>costs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facilitate</a:t>
            </a:r>
            <a:r>
              <a:rPr lang="nl-NL" dirty="0"/>
              <a:t> </a:t>
            </a:r>
            <a:r>
              <a:rPr lang="nl-NL" dirty="0" err="1"/>
              <a:t>diversification</a:t>
            </a:r>
            <a:r>
              <a:rPr lang="nl-NL" dirty="0"/>
              <a:t>, </a:t>
            </a:r>
            <a:r>
              <a:rPr lang="nl-NL" dirty="0" err="1"/>
              <a:t>shrinking</a:t>
            </a:r>
            <a:r>
              <a:rPr lang="nl-NL" dirty="0"/>
              <a:t> budgets</a:t>
            </a:r>
          </a:p>
          <a:p>
            <a:pPr marL="514350" indent="-514350">
              <a:buFont typeface="+mj-lt"/>
              <a:buAutoNum type="arabicPeriod"/>
            </a:pPr>
            <a:r>
              <a:rPr lang="nl-NL" dirty="0" err="1"/>
              <a:t>LMSes</a:t>
            </a:r>
            <a:r>
              <a:rPr lang="nl-NL" dirty="0"/>
              <a:t> </a:t>
            </a:r>
            <a:r>
              <a:rPr lang="nl-NL" dirty="0" err="1"/>
              <a:t>offering</a:t>
            </a:r>
            <a:r>
              <a:rPr lang="nl-NL" dirty="0"/>
              <a:t> </a:t>
            </a:r>
            <a:r>
              <a:rPr lang="nl-NL" dirty="0" err="1"/>
              <a:t>solutions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r>
              <a:rPr lang="nl-NL" dirty="0"/>
              <a:t>Learning Analytics &amp; Data </a:t>
            </a:r>
            <a:r>
              <a:rPr lang="nl-NL" dirty="0" err="1"/>
              <a:t>offering</a:t>
            </a:r>
            <a:r>
              <a:rPr lang="nl-NL" dirty="0"/>
              <a:t> </a:t>
            </a:r>
            <a:r>
              <a:rPr lang="nl-NL" dirty="0" err="1"/>
              <a:t>solutions</a:t>
            </a:r>
            <a:endParaRPr lang="nl-NL" dirty="0"/>
          </a:p>
          <a:p>
            <a:pPr marL="514350" indent="-514350">
              <a:buFont typeface="+mj-lt"/>
              <a:buAutoNum type="arabicPeriod"/>
            </a:pPr>
            <a:endParaRPr lang="nl-NL" dirty="0"/>
          </a:p>
          <a:p>
            <a:pPr marL="0" indent="0">
              <a:buNone/>
            </a:pPr>
            <a:r>
              <a:rPr lang="nl-NL" dirty="0"/>
              <a:t>Dilemma </a:t>
            </a:r>
            <a:r>
              <a:rPr lang="nl-NL" dirty="0" err="1"/>
              <a:t>if</a:t>
            </a:r>
            <a:r>
              <a:rPr lang="nl-NL" dirty="0"/>
              <a:t> HE is </a:t>
            </a:r>
            <a:r>
              <a:rPr lang="nl-NL" dirty="0" err="1"/>
              <a:t>not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lead </a:t>
            </a:r>
            <a:r>
              <a:rPr lang="nl-NL" dirty="0" err="1"/>
              <a:t>regarding</a:t>
            </a:r>
            <a:r>
              <a:rPr lang="nl-NL" dirty="0"/>
              <a:t> </a:t>
            </a:r>
            <a:r>
              <a:rPr lang="nl-NL" dirty="0" err="1"/>
              <a:t>hidden</a:t>
            </a:r>
            <a:r>
              <a:rPr lang="nl-NL" dirty="0"/>
              <a:t> </a:t>
            </a:r>
            <a:r>
              <a:rPr lang="nl-NL" dirty="0" err="1"/>
              <a:t>norms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values</a:t>
            </a:r>
            <a:r>
              <a:rPr lang="nl-NL" dirty="0"/>
              <a:t> in Platforms</a:t>
            </a:r>
          </a:p>
          <a:p>
            <a:pPr marL="514350" indent="-514350">
              <a:buFont typeface="+mj-lt"/>
              <a:buAutoNum type="arabicPeriod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57400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3505C9E-F6F5-704A-BDE9-D9AD12977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Platforms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D12D3548-4FC0-2842-857D-1880E75AD7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05588" y="365125"/>
            <a:ext cx="2879794" cy="4351338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79D0AC94-BAE4-5C44-8DFB-4C85643998DC}"/>
              </a:ext>
            </a:extLst>
          </p:cNvPr>
          <p:cNvSpPr txBox="1"/>
          <p:nvPr/>
        </p:nvSpPr>
        <p:spPr>
          <a:xfrm>
            <a:off x="838200" y="2034073"/>
            <a:ext cx="76713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err="1"/>
              <a:t>being</a:t>
            </a:r>
            <a:r>
              <a:rPr lang="nl-NL" sz="3200" dirty="0"/>
              <a:t> built in </a:t>
            </a:r>
            <a:r>
              <a:rPr lang="nl-NL" sz="3200" dirty="0" err="1"/>
              <a:t>Silicon</a:t>
            </a:r>
            <a:r>
              <a:rPr lang="nl-NL" sz="3200" dirty="0"/>
              <a:t> </a:t>
            </a:r>
            <a:r>
              <a:rPr lang="nl-NL" sz="3200" dirty="0" err="1"/>
              <a:t>valley</a:t>
            </a:r>
            <a:endParaRPr lang="nl-NL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3200" dirty="0" err="1"/>
              <a:t>containing</a:t>
            </a:r>
            <a:r>
              <a:rPr lang="nl-NL" sz="3200" dirty="0"/>
              <a:t> non-</a:t>
            </a:r>
            <a:r>
              <a:rPr lang="nl-NL" sz="3200" dirty="0" err="1"/>
              <a:t>european</a:t>
            </a:r>
            <a:r>
              <a:rPr lang="nl-NL" sz="3200" dirty="0"/>
              <a:t> </a:t>
            </a:r>
            <a:r>
              <a:rPr lang="nl-NL" sz="3200" dirty="0" err="1"/>
              <a:t>morals</a:t>
            </a:r>
            <a:r>
              <a:rPr lang="nl-NL" sz="3200" dirty="0"/>
              <a:t> </a:t>
            </a:r>
            <a:r>
              <a:rPr lang="nl-NL" sz="3200" dirty="0" err="1"/>
              <a:t>and</a:t>
            </a:r>
            <a:r>
              <a:rPr lang="nl-NL" sz="3200" dirty="0"/>
              <a:t> </a:t>
            </a:r>
            <a:r>
              <a:rPr lang="nl-NL" sz="3200" dirty="0" err="1"/>
              <a:t>values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39866001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A86A08A-F30B-2844-82DC-A97965E41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/>
              <a:t>Instructure</a:t>
            </a:r>
            <a:r>
              <a:rPr lang="nl-NL" dirty="0"/>
              <a:t> (Canvas)</a:t>
            </a:r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DC4694A3-4BA6-4D42-8D0C-263F936206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1690688"/>
            <a:ext cx="6803557" cy="3272597"/>
          </a:xfr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xmlns="" id="{36422663-A4A0-E34C-9A59-E188B33BB8BE}"/>
              </a:ext>
            </a:extLst>
          </p:cNvPr>
          <p:cNvSpPr txBox="1"/>
          <p:nvPr/>
        </p:nvSpPr>
        <p:spPr>
          <a:xfrm>
            <a:off x="8388626" y="2425148"/>
            <a:ext cx="26835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“We have </a:t>
            </a:r>
            <a:r>
              <a:rPr lang="nl-NL" dirty="0" err="1"/>
              <a:t>the</a:t>
            </a:r>
            <a:r>
              <a:rPr lang="nl-NL" dirty="0"/>
              <a:t> most </a:t>
            </a:r>
            <a:r>
              <a:rPr lang="nl-NL" dirty="0" err="1"/>
              <a:t>comprehensive</a:t>
            </a:r>
            <a:r>
              <a:rPr lang="nl-NL" dirty="0"/>
              <a:t> database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educational</a:t>
            </a:r>
            <a:r>
              <a:rPr lang="nl-NL" dirty="0"/>
              <a:t> </a:t>
            </a:r>
            <a:r>
              <a:rPr lang="nl-NL" dirty="0" err="1"/>
              <a:t>experience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globe. </a:t>
            </a:r>
            <a:r>
              <a:rPr lang="nl-NL" dirty="0" err="1"/>
              <a:t>So</a:t>
            </a:r>
            <a:r>
              <a:rPr lang="nl-NL" dirty="0"/>
              <a:t> </a:t>
            </a:r>
            <a:r>
              <a:rPr lang="nl-NL" dirty="0" err="1"/>
              <a:t>given</a:t>
            </a:r>
            <a:r>
              <a:rPr lang="nl-NL" dirty="0"/>
              <a:t> </a:t>
            </a:r>
            <a:r>
              <a:rPr lang="nl-NL" dirty="0" err="1"/>
              <a:t>that</a:t>
            </a:r>
            <a:r>
              <a:rPr lang="nl-NL" dirty="0"/>
              <a:t> information </a:t>
            </a:r>
            <a:r>
              <a:rPr lang="nl-NL" dirty="0" err="1"/>
              <a:t>that</a:t>
            </a:r>
            <a:r>
              <a:rPr lang="nl-NL" dirty="0"/>
              <a:t> we have, no </a:t>
            </a:r>
            <a:r>
              <a:rPr lang="nl-NL" dirty="0" err="1"/>
              <a:t>one</a:t>
            </a:r>
            <a:r>
              <a:rPr lang="nl-NL" dirty="0"/>
              <a:t> </a:t>
            </a:r>
            <a:r>
              <a:rPr lang="nl-NL" dirty="0" err="1"/>
              <a:t>else</a:t>
            </a:r>
            <a:r>
              <a:rPr lang="nl-NL" dirty="0"/>
              <a:t> has </a:t>
            </a:r>
            <a:r>
              <a:rPr lang="nl-NL" dirty="0" err="1"/>
              <a:t>those</a:t>
            </a:r>
            <a:r>
              <a:rPr lang="nl-NL" dirty="0"/>
              <a:t> data assets at </a:t>
            </a:r>
            <a:r>
              <a:rPr lang="nl-NL" dirty="0" err="1"/>
              <a:t>their</a:t>
            </a:r>
            <a:r>
              <a:rPr lang="nl-NL" dirty="0"/>
              <a:t> </a:t>
            </a:r>
            <a:r>
              <a:rPr lang="nl-NL" dirty="0" err="1"/>
              <a:t>fingertips</a:t>
            </a:r>
            <a:r>
              <a:rPr lang="nl-NL" dirty="0"/>
              <a:t> </a:t>
            </a:r>
            <a:r>
              <a:rPr lang="nl-NL" b="1" dirty="0" err="1"/>
              <a:t>to</a:t>
            </a:r>
            <a:r>
              <a:rPr lang="nl-NL" b="1" dirty="0"/>
              <a:t> </a:t>
            </a:r>
            <a:r>
              <a:rPr lang="nl-NL" b="1" dirty="0" err="1"/>
              <a:t>be</a:t>
            </a:r>
            <a:r>
              <a:rPr lang="nl-NL" b="1" dirty="0"/>
              <a:t> </a:t>
            </a:r>
            <a:r>
              <a:rPr lang="nl-NL" b="1" dirty="0" err="1"/>
              <a:t>able</a:t>
            </a:r>
            <a:r>
              <a:rPr lang="nl-NL" b="1" dirty="0"/>
              <a:t> </a:t>
            </a:r>
            <a:r>
              <a:rPr lang="nl-NL" b="1" dirty="0" err="1"/>
              <a:t>to</a:t>
            </a:r>
            <a:r>
              <a:rPr lang="nl-NL" b="1" dirty="0"/>
              <a:t> </a:t>
            </a:r>
            <a:r>
              <a:rPr lang="nl-NL" b="1" dirty="0" err="1"/>
              <a:t>develop</a:t>
            </a:r>
            <a:r>
              <a:rPr lang="nl-NL" b="1" dirty="0"/>
              <a:t> </a:t>
            </a:r>
            <a:r>
              <a:rPr lang="nl-NL" b="1" dirty="0" err="1"/>
              <a:t>those</a:t>
            </a:r>
            <a:r>
              <a:rPr lang="nl-NL" b="1" dirty="0"/>
              <a:t> </a:t>
            </a:r>
            <a:r>
              <a:rPr lang="nl-NL" b="1" dirty="0" err="1"/>
              <a:t>algorithms</a:t>
            </a:r>
            <a:r>
              <a:rPr lang="nl-NL" b="1" dirty="0"/>
              <a:t> </a:t>
            </a:r>
            <a:r>
              <a:rPr lang="nl-NL" b="1" dirty="0" err="1"/>
              <a:t>and</a:t>
            </a:r>
            <a:r>
              <a:rPr lang="nl-NL" b="1" dirty="0"/>
              <a:t> </a:t>
            </a:r>
            <a:r>
              <a:rPr lang="nl-NL" b="1" dirty="0" err="1"/>
              <a:t>predictive</a:t>
            </a:r>
            <a:r>
              <a:rPr lang="nl-NL" b="1" dirty="0"/>
              <a:t> </a:t>
            </a:r>
            <a:r>
              <a:rPr lang="nl-NL" b="1" dirty="0" err="1"/>
              <a:t>models</a:t>
            </a:r>
            <a:r>
              <a:rPr lang="nl-NL" dirty="0"/>
              <a:t>.”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135312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B06B38D-941E-5D40-962E-F7760D095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D93E623-9932-1D4E-B178-87092FB0B4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Learning Analytics in </a:t>
            </a:r>
            <a:r>
              <a:rPr lang="nl-NL" dirty="0" err="1"/>
              <a:t>LMses</a:t>
            </a:r>
            <a:r>
              <a:rPr lang="nl-NL" dirty="0"/>
              <a:t> offer </a:t>
            </a:r>
            <a:r>
              <a:rPr lang="nl-NL" dirty="0" err="1"/>
              <a:t>opportunities</a:t>
            </a:r>
            <a:r>
              <a:rPr lang="nl-NL" dirty="0"/>
              <a:t> in </a:t>
            </a:r>
            <a:r>
              <a:rPr lang="nl-NL" dirty="0" err="1"/>
              <a:t>an</a:t>
            </a:r>
            <a:r>
              <a:rPr lang="nl-NL" dirty="0"/>
              <a:t> ever </a:t>
            </a:r>
            <a:r>
              <a:rPr lang="nl-NL" dirty="0" err="1"/>
              <a:t>increasingly</a:t>
            </a:r>
            <a:r>
              <a:rPr lang="nl-NL" dirty="0"/>
              <a:t> diverse </a:t>
            </a:r>
            <a:r>
              <a:rPr lang="nl-NL" dirty="0" err="1"/>
              <a:t>and</a:t>
            </a:r>
            <a:r>
              <a:rPr lang="nl-NL" dirty="0"/>
              <a:t> complex HE sector. </a:t>
            </a:r>
          </a:p>
          <a:p>
            <a:r>
              <a:rPr lang="nl-NL" dirty="0"/>
              <a:t>The </a:t>
            </a:r>
            <a:r>
              <a:rPr lang="nl-NL" dirty="0" err="1"/>
              <a:t>demand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Learning Analytics </a:t>
            </a:r>
            <a:r>
              <a:rPr lang="nl-NL" dirty="0" err="1"/>
              <a:t>and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 err="1"/>
              <a:t>Artificial</a:t>
            </a:r>
            <a:r>
              <a:rPr lang="nl-NL" dirty="0"/>
              <a:t> Intelligence in </a:t>
            </a:r>
            <a:r>
              <a:rPr lang="nl-NL" dirty="0" err="1"/>
              <a:t>LMSes</a:t>
            </a:r>
            <a:r>
              <a:rPr lang="nl-NL" dirty="0"/>
              <a:t> is high</a:t>
            </a:r>
          </a:p>
          <a:p>
            <a:r>
              <a:rPr lang="nl-NL" dirty="0"/>
              <a:t>Technology companies </a:t>
            </a:r>
            <a:r>
              <a:rPr lang="nl-NL" dirty="0" err="1"/>
              <a:t>should</a:t>
            </a:r>
            <a:r>
              <a:rPr lang="nl-NL" dirty="0"/>
              <a:t> 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in lead </a:t>
            </a:r>
            <a:br>
              <a:rPr lang="nl-NL" dirty="0"/>
            </a:br>
            <a:r>
              <a:rPr lang="nl-NL" dirty="0" err="1"/>
              <a:t>when</a:t>
            </a:r>
            <a:r>
              <a:rPr lang="nl-NL" dirty="0"/>
              <a:t> </a:t>
            </a:r>
            <a:r>
              <a:rPr lang="nl-NL" dirty="0" err="1"/>
              <a:t>designing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algorithms</a:t>
            </a:r>
            <a:r>
              <a:rPr lang="nl-NL" dirty="0"/>
              <a:t> </a:t>
            </a:r>
            <a:r>
              <a:rPr lang="nl-NL" dirty="0" err="1"/>
              <a:t>behind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br>
              <a:rPr lang="nl-NL" dirty="0"/>
            </a:br>
            <a:r>
              <a:rPr lang="nl-NL" dirty="0" err="1"/>
              <a:t>artificial</a:t>
            </a:r>
            <a:r>
              <a:rPr lang="nl-NL" dirty="0"/>
              <a:t> intelligence</a:t>
            </a:r>
          </a:p>
        </p:txBody>
      </p:sp>
      <p:pic>
        <p:nvPicPr>
          <p:cNvPr id="8" name="Afbeelding 7">
            <a:hlinkClick r:id="rId3"/>
            <a:extLst>
              <a:ext uri="{FF2B5EF4-FFF2-40B4-BE49-F238E27FC236}">
                <a16:creationId xmlns:a16="http://schemas.microsoft.com/office/drawing/2014/main" xmlns="" id="{BE52D8AF-537D-8046-B5FF-EEDD4EFDA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438" y="2881348"/>
            <a:ext cx="3416362" cy="3275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076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440D7661-5B24-0541-9AE3-2B3D8D426A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6" r="20584"/>
          <a:stretch/>
        </p:blipFill>
        <p:spPr>
          <a:xfrm>
            <a:off x="478800" y="1809073"/>
            <a:ext cx="4586208" cy="4436268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A61CDB63-30E8-47E6-966D-0DAE7B3B6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00" y="691200"/>
            <a:ext cx="11159196" cy="936103"/>
          </a:xfrm>
        </p:spPr>
        <p:txBody>
          <a:bodyPr>
            <a:normAutofit/>
          </a:bodyPr>
          <a:lstStyle/>
          <a:p>
            <a:r>
              <a:rPr lang="nl-NL" sz="2800" dirty="0"/>
              <a:t>The University of Amsterdam in #s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xmlns="" id="{6203027B-2121-5546-9EC5-BBF3D647CC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973" y="1809072"/>
            <a:ext cx="62103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465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xmlns="" id="{A44E91D8-4638-5441-BFFB-1ADC4BF68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#of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#of Courses per </a:t>
            </a:r>
            <a:r>
              <a:rPr lang="nl-NL" dirty="0" err="1"/>
              <a:t>faculty</a:t>
            </a:r>
            <a:endParaRPr lang="nl-NL" dirty="0"/>
          </a:p>
        </p:txBody>
      </p:sp>
      <p:pic>
        <p:nvPicPr>
          <p:cNvPr id="17" name="Tijdelijke aanduiding voor inhoud 16">
            <a:extLst>
              <a:ext uri="{FF2B5EF4-FFF2-40B4-BE49-F238E27FC236}">
                <a16:creationId xmlns:a16="http://schemas.microsoft.com/office/drawing/2014/main" xmlns="" id="{77CEAA81-980D-7249-9E75-58A7939108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387" y="2585244"/>
            <a:ext cx="7683500" cy="3276600"/>
          </a:xfrm>
        </p:spPr>
      </p:pic>
    </p:spTree>
    <p:extLst>
      <p:ext uri="{BB962C8B-B14F-4D97-AF65-F5344CB8AC3E}">
        <p14:creationId xmlns:p14="http://schemas.microsoft.com/office/powerpoint/2010/main" val="2993026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4B226B2-50AE-DD42-8BEB-9A1F2AF15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C120E6EE-BCB2-584D-B8C0-5736CA7C04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/>
              <a:t>The Dilemma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added</a:t>
            </a:r>
            <a:r>
              <a:rPr lang="nl-NL" dirty="0"/>
              <a:t> </a:t>
            </a:r>
            <a:r>
              <a:rPr lang="nl-NL" dirty="0" err="1"/>
              <a:t>value</a:t>
            </a:r>
            <a:r>
              <a:rPr lang="nl-NL" dirty="0"/>
              <a:t> of Platforms</a:t>
            </a:r>
          </a:p>
          <a:p>
            <a:pPr marL="0" indent="0" algn="ctr">
              <a:buNone/>
            </a:pPr>
            <a:endParaRPr lang="nl-NL" dirty="0"/>
          </a:p>
          <a:p>
            <a:pPr marL="0" indent="0" algn="ctr">
              <a:buNone/>
            </a:pPr>
            <a:r>
              <a:rPr lang="nl-NL" dirty="0" err="1"/>
              <a:t>Added</a:t>
            </a:r>
            <a:r>
              <a:rPr lang="nl-NL" dirty="0"/>
              <a:t> </a:t>
            </a:r>
            <a:r>
              <a:rPr lang="nl-NL" dirty="0" err="1"/>
              <a:t>value</a:t>
            </a:r>
            <a:r>
              <a:rPr lang="nl-NL" dirty="0"/>
              <a:t>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whom</a:t>
            </a:r>
            <a:r>
              <a:rPr lang="nl-NL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952707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0822BFD-921C-D142-9D92-E79079389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5" name="Tijdelijke aanduiding voor inhoud 4">
            <a:extLst>
              <a:ext uri="{FF2B5EF4-FFF2-40B4-BE49-F238E27FC236}">
                <a16:creationId xmlns:a16="http://schemas.microsoft.com/office/drawing/2014/main" xmlns="" id="{EBA38406-0817-7749-9346-A285FA353B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97232" y="701645"/>
            <a:ext cx="6597536" cy="5049827"/>
          </a:xfrm>
        </p:spPr>
      </p:pic>
    </p:spTree>
    <p:extLst>
      <p:ext uri="{BB962C8B-B14F-4D97-AF65-F5344CB8AC3E}">
        <p14:creationId xmlns:p14="http://schemas.microsoft.com/office/powerpoint/2010/main" val="19301263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E4E0E1F-F7F1-CC42-9ED8-E2D16DA08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3701"/>
            <a:ext cx="496296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Netherlands HE </a:t>
            </a:r>
            <a:br>
              <a:rPr lang="nl-NL" dirty="0"/>
            </a:br>
            <a:r>
              <a:rPr lang="nl-NL" dirty="0"/>
              <a:t>in </a:t>
            </a:r>
            <a:br>
              <a:rPr lang="nl-NL" dirty="0"/>
            </a:br>
            <a:r>
              <a:rPr lang="nl-NL" dirty="0" err="1"/>
              <a:t>Numbers</a:t>
            </a:r>
            <a:endParaRPr lang="nl-NL" dirty="0"/>
          </a:p>
        </p:txBody>
      </p:sp>
      <p:pic>
        <p:nvPicPr>
          <p:cNvPr id="6" name="Tijdelijke aanduiding voor inhoud 5">
            <a:extLst>
              <a:ext uri="{FF2B5EF4-FFF2-40B4-BE49-F238E27FC236}">
                <a16:creationId xmlns:a16="http://schemas.microsoft.com/office/drawing/2014/main" xmlns="" id="{8C0C79B3-FDFC-2549-8DCA-4308E21CAB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801160" y="35169"/>
            <a:ext cx="6390840" cy="2523065"/>
          </a:xfr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xmlns="" id="{3EA7203C-B559-5444-8D17-99F34BE9D9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523065"/>
            <a:ext cx="8264954" cy="4484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628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7C70CB6-3CC3-B042-B4C3-2B5B320F0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% of 18-25 </a:t>
            </a:r>
            <a:r>
              <a:rPr lang="nl-NL" dirty="0" err="1"/>
              <a:t>year</a:t>
            </a:r>
            <a:r>
              <a:rPr lang="nl-NL" dirty="0"/>
              <a:t> </a:t>
            </a:r>
            <a:r>
              <a:rPr lang="nl-NL" dirty="0" err="1"/>
              <a:t>olds</a:t>
            </a:r>
            <a:r>
              <a:rPr lang="nl-NL" dirty="0"/>
              <a:t> </a:t>
            </a:r>
            <a:r>
              <a:rPr lang="nl-NL" dirty="0" err="1"/>
              <a:t>enrolled</a:t>
            </a:r>
            <a:r>
              <a:rPr lang="nl-NL" dirty="0"/>
              <a:t> in HE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7D55EA96-B4BB-9D4E-BCB0-464CE5ECF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xmlns="" id="{EFFE4658-4D16-8D4D-85B5-D9F2FBFD2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984" y="1690688"/>
            <a:ext cx="9872031" cy="4544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321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4C303F7-2E1A-1A4A-948C-3F14107A6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Issue #1)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82669EA5-E390-7E49-AFCD-71789B5FA0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Student </a:t>
            </a:r>
            <a:r>
              <a:rPr lang="nl-NL" dirty="0" err="1"/>
              <a:t>diversity</a:t>
            </a:r>
            <a:r>
              <a:rPr lang="nl-NL" dirty="0"/>
              <a:t> is </a:t>
            </a:r>
            <a:r>
              <a:rPr lang="nl-NL" dirty="0" err="1"/>
              <a:t>increasing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 err="1"/>
              <a:t>Due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increase</a:t>
            </a:r>
            <a:r>
              <a:rPr lang="nl-NL" dirty="0"/>
              <a:t> in absolute </a:t>
            </a:r>
            <a:r>
              <a:rPr lang="nl-NL" dirty="0" err="1"/>
              <a:t>numbers</a:t>
            </a:r>
            <a:r>
              <a:rPr lang="nl-NL" dirty="0"/>
              <a:t>, </a:t>
            </a:r>
            <a:r>
              <a:rPr lang="nl-NL" dirty="0" err="1"/>
              <a:t>so</a:t>
            </a:r>
            <a:r>
              <a:rPr lang="nl-NL" dirty="0"/>
              <a:t> no </a:t>
            </a:r>
            <a:r>
              <a:rPr lang="nl-NL" dirty="0" err="1"/>
              <a:t>longer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best of  </a:t>
            </a:r>
            <a:r>
              <a:rPr lang="nl-NL" dirty="0" err="1"/>
              <a:t>the</a:t>
            </a:r>
            <a:r>
              <a:rPr lang="nl-NL" dirty="0"/>
              <a:t> best</a:t>
            </a:r>
          </a:p>
          <a:p>
            <a:r>
              <a:rPr lang="nl-NL" dirty="0" err="1"/>
              <a:t>Due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migrating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, student body </a:t>
            </a:r>
            <a:r>
              <a:rPr lang="nl-NL" dirty="0" err="1"/>
              <a:t>becomes</a:t>
            </a:r>
            <a:r>
              <a:rPr lang="nl-NL" dirty="0"/>
              <a:t> more </a:t>
            </a:r>
            <a:r>
              <a:rPr lang="nl-NL" dirty="0" err="1"/>
              <a:t>heterogenous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320428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5986</TotalTime>
  <Words>723</Words>
  <Application>Microsoft Office PowerPoint</Application>
  <PresentationFormat>Personalizado</PresentationFormat>
  <Paragraphs>134</Paragraphs>
  <Slides>29</Slides>
  <Notes>17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Kantoorthema</vt:lpstr>
      <vt:lpstr>Presentación de PowerPoint</vt:lpstr>
      <vt:lpstr>Presentación de PowerPoint</vt:lpstr>
      <vt:lpstr>The University of Amsterdam in #s</vt:lpstr>
      <vt:lpstr>#of Students and #of Courses per faculty</vt:lpstr>
      <vt:lpstr>Presentación de PowerPoint</vt:lpstr>
      <vt:lpstr>Presentación de PowerPoint</vt:lpstr>
      <vt:lpstr>Netherlands HE  in  Numbers</vt:lpstr>
      <vt:lpstr>% of 18-25 year olds enrolled in HE</vt:lpstr>
      <vt:lpstr>Issue #1)</vt:lpstr>
      <vt:lpstr>Issue #2)</vt:lpstr>
      <vt:lpstr>Presentación de PowerPoint</vt:lpstr>
      <vt:lpstr>Presentación de PowerPoint</vt:lpstr>
      <vt:lpstr>NLs Government € contribution per student</vt:lpstr>
      <vt:lpstr>Issue #3)</vt:lpstr>
      <vt:lpstr>LMSes an overview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LMS Global Market Revenue</vt:lpstr>
      <vt:lpstr>Presentación de PowerPoint</vt:lpstr>
      <vt:lpstr>Presentación de PowerPoint</vt:lpstr>
      <vt:lpstr>Gartner research: Top 10 Tech &amp; Business trends in HE</vt:lpstr>
      <vt:lpstr>Issue #4) Data &amp; Learning Analytics</vt:lpstr>
      <vt:lpstr>Revisiting Issues </vt:lpstr>
      <vt:lpstr>Platforms</vt:lpstr>
      <vt:lpstr>Instructure (Canvas)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Nynke Kruiderink</dc:creator>
  <cp:lastModifiedBy>Inmaculada</cp:lastModifiedBy>
  <cp:revision>53</cp:revision>
  <dcterms:created xsi:type="dcterms:W3CDTF">2019-05-16T18:51:13Z</dcterms:created>
  <dcterms:modified xsi:type="dcterms:W3CDTF">2019-05-21T08:03:54Z</dcterms:modified>
</cp:coreProperties>
</file>