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2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5143500" type="screen16x9"/>
  <p:notesSz cx="6858000" cy="9144000"/>
  <p:embeddedFontLst>
    <p:embeddedFont>
      <p:font typeface="Lato" panose="020F0502020204030203" pitchFamily="3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1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3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2.fntdata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dd87222a2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g2dd87222a2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dc222155e6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dc222155e6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dc222155e6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2dc222155e6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dbbc46fded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2dbbc46fded_0_3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dc222155e6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2dc222155e6_0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dc222155e6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2dc222155e6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c6f73a04f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c6f73a04f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dc222155e6_0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2dc222155e6_0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dc222155e6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2dc222155e6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c6f73a04f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c6f73a04f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c6f73a04f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c6f73a04f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c6f73a0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c6f73a0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c6f73a04f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c6f73a04f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dbbc46fded_0_3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dbbc46fded_0_3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c6f73a04f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c6f73a04f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dbbc46fded_0_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dbbc46fded_0_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c6f73a04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c6f73a04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c6f73a04f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c6f73a04f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c6f73a04f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c6f73a04f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dbbc46fded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2dbbc46fded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ecolecta.fecyt.es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hdl.handle.net/10251/166115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buscador.recolecta.fecyt.es/buscador-recolecta-detalle?search_api_fulltext=&amp;_indexrecordidentifier=riunet______::0bdb8b09fa4f8d3b148140491b08723c&amp;repositoryname=RiuNet.%20Repositorio%20Institucional%20de%20la%20Universitat%20Polit%C3%A9cnica%20de%20Val%C3%A9ncia&amp;creator=Barrueco%20Cruz&amp;title=Gu%C3%ADa%20para%20la%20evaluaci%C3%B3n%20de&amp;date=2021&amp;cobjcategory=Libro%20o%20Monograf%C3%ADa%20(book)&amp;items_per_page=10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referencia.info/vufind/Record/ES_0bdb8b09fa4f8d3b148140491b08723c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251/202684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://hdl.handle.net/10017/32818" TargetMode="External"/><Relationship Id="rId4" Type="http://schemas.openxmlformats.org/officeDocument/2006/relationships/hyperlink" Target="http://hdl.handle.net/2117/407845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/>
          <p:nvPr/>
        </p:nvSpPr>
        <p:spPr>
          <a:xfrm>
            <a:off x="0" y="0"/>
            <a:ext cx="7655298" cy="219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3"/>
          <p:cNvSpPr/>
          <p:nvPr/>
        </p:nvSpPr>
        <p:spPr>
          <a:xfrm>
            <a:off x="-685800" y="94587"/>
            <a:ext cx="7655298" cy="530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None/>
            </a:pP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br>
              <a:rPr lang="es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3"/>
          <p:cNvSpPr/>
          <p:nvPr/>
        </p:nvSpPr>
        <p:spPr>
          <a:xfrm>
            <a:off x="0" y="0"/>
            <a:ext cx="14871932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/>
          <p:nvPr/>
        </p:nvSpPr>
        <p:spPr>
          <a:xfrm>
            <a:off x="-685800" y="77443"/>
            <a:ext cx="14871932" cy="530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None/>
            </a:pP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br>
              <a:rPr lang="es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3"/>
          <p:cNvSpPr/>
          <p:nvPr/>
        </p:nvSpPr>
        <p:spPr>
          <a:xfrm>
            <a:off x="2737439" y="0"/>
            <a:ext cx="6406561" cy="219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3"/>
          <p:cNvSpPr/>
          <p:nvPr/>
        </p:nvSpPr>
        <p:spPr>
          <a:xfrm>
            <a:off x="2051639" y="94587"/>
            <a:ext cx="6406561" cy="530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None/>
            </a:pP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br>
              <a:rPr lang="es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2" name="Google Shape;92;p13"/>
          <p:cNvGrpSpPr/>
          <p:nvPr/>
        </p:nvGrpSpPr>
        <p:grpSpPr>
          <a:xfrm>
            <a:off x="-2802" y="0"/>
            <a:ext cx="9146801" cy="5270473"/>
            <a:chOff x="-3736" y="-43181"/>
            <a:chExt cx="12195735" cy="7027297"/>
          </a:xfrm>
        </p:grpSpPr>
        <p:sp>
          <p:nvSpPr>
            <p:cNvPr id="93" name="Google Shape;93;p13"/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C4B9AC"/>
            </a:solidFill>
            <a:ln w="12700" cap="flat" cmpd="sng">
              <a:solidFill>
                <a:srgbClr val="C4B9AC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4" name="Google Shape;94;p13"/>
            <p:cNvGrpSpPr/>
            <p:nvPr/>
          </p:nvGrpSpPr>
          <p:grpSpPr>
            <a:xfrm>
              <a:off x="1608586" y="-43181"/>
              <a:ext cx="8754700" cy="7027297"/>
              <a:chOff x="-989625" y="0"/>
              <a:chExt cx="11598705" cy="11218098"/>
            </a:xfrm>
          </p:grpSpPr>
          <p:sp>
            <p:nvSpPr>
              <p:cNvPr id="95" name="Google Shape;95;p13"/>
              <p:cNvSpPr/>
              <p:nvPr/>
            </p:nvSpPr>
            <p:spPr>
              <a:xfrm>
                <a:off x="-332252" y="0"/>
                <a:ext cx="7560057" cy="10692003"/>
              </a:xfrm>
              <a:custGeom>
                <a:avLst/>
                <a:gdLst/>
                <a:ahLst/>
                <a:cxnLst/>
                <a:rect l="l" t="t" r="r" b="b"/>
                <a:pathLst>
                  <a:path w="7560057" h="10692003" extrusionOk="0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4B9AC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" name="Google Shape;96;p13"/>
              <p:cNvSpPr/>
              <p:nvPr/>
            </p:nvSpPr>
            <p:spPr>
              <a:xfrm>
                <a:off x="-106752" y="201327"/>
                <a:ext cx="8107658" cy="11016771"/>
              </a:xfrm>
              <a:custGeom>
                <a:avLst/>
                <a:gdLst/>
                <a:ahLst/>
                <a:cxnLst/>
                <a:rect l="l" t="t" r="r" b="b"/>
                <a:pathLst>
                  <a:path w="7560054" h="10691999" extrusionOk="0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E4D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" name="Google Shape;97;p13"/>
              <p:cNvSpPr/>
              <p:nvPr/>
            </p:nvSpPr>
            <p:spPr>
              <a:xfrm>
                <a:off x="6282106" y="716445"/>
                <a:ext cx="70193" cy="1286281"/>
              </a:xfrm>
              <a:custGeom>
                <a:avLst/>
                <a:gdLst/>
                <a:ahLst/>
                <a:cxnLst/>
                <a:rect l="l" t="t" r="r" b="b"/>
                <a:pathLst>
                  <a:path w="70193" h="1286281" extrusionOk="0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504E4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p13"/>
              <p:cNvSpPr/>
              <p:nvPr/>
            </p:nvSpPr>
            <p:spPr>
              <a:xfrm>
                <a:off x="1715398" y="2372979"/>
                <a:ext cx="2059407" cy="5155570"/>
              </a:xfrm>
              <a:custGeom>
                <a:avLst/>
                <a:gdLst/>
                <a:ahLst/>
                <a:cxnLst/>
                <a:rect l="l" t="t" r="r" b="b"/>
                <a:pathLst>
                  <a:path w="2059407" h="5155570" extrusionOk="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solidFill>
                <a:srgbClr val="922D5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99;p13"/>
              <p:cNvSpPr/>
              <p:nvPr/>
            </p:nvSpPr>
            <p:spPr>
              <a:xfrm>
                <a:off x="3774805" y="6459690"/>
                <a:ext cx="1954860" cy="1087196"/>
              </a:xfrm>
              <a:custGeom>
                <a:avLst/>
                <a:gdLst/>
                <a:ahLst/>
                <a:cxnLst/>
                <a:rect l="l" t="t" r="r" b="b"/>
                <a:pathLst>
                  <a:path w="1954860" h="1087196" extrusionOk="0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solidFill>
                <a:srgbClr val="922D5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p13"/>
              <p:cNvSpPr/>
              <p:nvPr/>
            </p:nvSpPr>
            <p:spPr>
              <a:xfrm>
                <a:off x="3774805" y="2372157"/>
                <a:ext cx="2069846" cy="2801607"/>
              </a:xfrm>
              <a:custGeom>
                <a:avLst/>
                <a:gdLst/>
                <a:ahLst/>
                <a:cxnLst/>
                <a:rect l="l" t="t" r="r" b="b"/>
                <a:pathLst>
                  <a:path w="2069846" h="2801607" extrusionOk="0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solidFill>
                <a:srgbClr val="922D5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p13"/>
              <p:cNvSpPr/>
              <p:nvPr/>
            </p:nvSpPr>
            <p:spPr>
              <a:xfrm rot="-5399999">
                <a:off x="5415130" y="1175416"/>
                <a:ext cx="2801604" cy="9688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22D54"/>
                  </a:buClr>
                  <a:buSzPts val="3600"/>
                  <a:buFont typeface="Calibri"/>
                  <a:buNone/>
                </a:pPr>
                <a:r>
                  <a:rPr lang="es" sz="3600" b="1" i="0" u="none" strike="noStrike" cap="none">
                    <a:solidFill>
                      <a:srgbClr val="922D54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2024</a:t>
                </a:r>
                <a:endParaRPr sz="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p13"/>
              <p:cNvSpPr/>
              <p:nvPr/>
            </p:nvSpPr>
            <p:spPr>
              <a:xfrm>
                <a:off x="-989625" y="8029903"/>
                <a:ext cx="11598705" cy="13695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504E47"/>
                  </a:buClr>
                  <a:buSzPts val="1400"/>
                  <a:buFont typeface="Calibri"/>
                  <a:buNone/>
                </a:pPr>
                <a:r>
                  <a:rPr lang="es" sz="1400" b="1" i="0" u="none" strike="noStrike" cap="none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Sistema integrado de estadísticas de uso para Repositorios LA Referencia/RECOLECTA</a:t>
                </a:r>
                <a:endParaRPr sz="1100"/>
              </a:p>
              <a:p>
                <a:pPr marL="0" marR="0" lvl="0" indent="0" algn="ctr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504E47"/>
                  </a:buClr>
                  <a:buSzPts val="1800"/>
                  <a:buFont typeface="Calibri"/>
                  <a:buNone/>
                </a:pPr>
                <a:r>
                  <a:rPr lang="es" sz="1800" b="1" i="0" u="none" strike="noStrike" cap="none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La visión de los Repositorios</a:t>
                </a:r>
                <a:endParaRPr sz="8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p13"/>
              <p:cNvSpPr/>
              <p:nvPr/>
            </p:nvSpPr>
            <p:spPr>
              <a:xfrm>
                <a:off x="2664664" y="604040"/>
                <a:ext cx="3753620" cy="9443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504E47"/>
                  </a:buClr>
                  <a:buSzPts val="3500"/>
                  <a:buFont typeface="Calibri"/>
                  <a:buNone/>
                </a:pPr>
                <a:r>
                  <a:rPr lang="es" sz="3500" b="1" i="0" u="none" strike="noStrike" cap="none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EVENTOS</a:t>
                </a:r>
                <a:endParaRPr sz="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" name="Google Shape;104;p13"/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504E47"/>
                  </a:buClr>
                  <a:buSzPts val="3500"/>
                  <a:buFont typeface="Calibri"/>
                  <a:buNone/>
                </a:pPr>
                <a:r>
                  <a:rPr lang="es" sz="3500" b="1" i="0" u="none" strike="noStrike" cap="none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</a:t>
                </a:r>
                <a:endParaRPr sz="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" name="Google Shape;105;p13"/>
              <p:cNvSpPr/>
              <p:nvPr/>
            </p:nvSpPr>
            <p:spPr>
              <a:xfrm>
                <a:off x="503396" y="1548358"/>
                <a:ext cx="5848903" cy="7787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757070"/>
                  </a:buClr>
                  <a:buSzPts val="1400"/>
                  <a:buFont typeface="Arial"/>
                  <a:buNone/>
                </a:pPr>
                <a:r>
                  <a:rPr lang="es" sz="1400" b="0" i="0" u="none" strike="noStrike" cap="none">
                    <a:solidFill>
                      <a:srgbClr val="757070"/>
                    </a:solidFill>
                    <a:latin typeface="Arial"/>
                    <a:ea typeface="Arial"/>
                    <a:cs typeface="Arial"/>
                    <a:sym typeface="Arial"/>
                  </a:rPr>
                  <a:t>XX Workshop REBIUN de Proyectos Digitales</a:t>
                </a:r>
                <a:endParaRPr sz="1400" b="0" i="0" u="none" strike="noStrike" cap="none">
                  <a:solidFill>
                    <a:srgbClr val="75707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106" name="Google Shape;10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1849" y="4475008"/>
            <a:ext cx="1544253" cy="580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73271" y="4758833"/>
            <a:ext cx="871659" cy="307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"/>
          <p:cNvSpPr txBox="1">
            <a:spLocks noGrp="1"/>
          </p:cNvSpPr>
          <p:nvPr>
            <p:ph type="title"/>
          </p:nvPr>
        </p:nvSpPr>
        <p:spPr>
          <a:xfrm>
            <a:off x="432350" y="553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Pasos a seguir</a:t>
            </a:r>
            <a:endParaRPr/>
          </a:p>
        </p:txBody>
      </p:sp>
      <p:sp>
        <p:nvSpPr>
          <p:cNvPr id="177" name="Google Shape;177;p22"/>
          <p:cNvSpPr/>
          <p:nvPr/>
        </p:nvSpPr>
        <p:spPr>
          <a:xfrm>
            <a:off x="432988" y="1508350"/>
            <a:ext cx="2469300" cy="607800"/>
          </a:xfrm>
          <a:prstGeom prst="homePlate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875" tIns="121875" rIns="121875" bIns="1218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78" name="Google Shape;178;p22"/>
          <p:cNvSpPr txBox="1">
            <a:spLocks noGrp="1"/>
          </p:cNvSpPr>
          <p:nvPr>
            <p:ph type="body" idx="4294967295"/>
          </p:nvPr>
        </p:nvSpPr>
        <p:spPr>
          <a:xfrm>
            <a:off x="432988" y="1655051"/>
            <a:ext cx="22572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775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1. Activar Solr/statistics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79" name="Google Shape;179;p22"/>
          <p:cNvSpPr/>
          <p:nvPr/>
        </p:nvSpPr>
        <p:spPr>
          <a:xfrm>
            <a:off x="3045414" y="1508350"/>
            <a:ext cx="2760600" cy="607800"/>
          </a:xfrm>
          <a:prstGeom prst="chevron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875" tIns="121875" rIns="121875" bIns="1218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22"/>
          <p:cNvSpPr txBox="1">
            <a:spLocks noGrp="1"/>
          </p:cNvSpPr>
          <p:nvPr>
            <p:ph type="body" idx="4294967295"/>
          </p:nvPr>
        </p:nvSpPr>
        <p:spPr>
          <a:xfrm>
            <a:off x="3336788" y="1655050"/>
            <a:ext cx="24540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s" sz="1010">
                <a:solidFill>
                  <a:schemeClr val="lt1"/>
                </a:solidFill>
              </a:rPr>
              <a:t>2. Solicitar a FECYT el alta en el sistema</a:t>
            </a:r>
            <a:endParaRPr sz="1010">
              <a:solidFill>
                <a:schemeClr val="lt1"/>
              </a:solidFill>
            </a:endParaRPr>
          </a:p>
        </p:txBody>
      </p:sp>
      <p:sp>
        <p:nvSpPr>
          <p:cNvPr id="181" name="Google Shape;181;p22"/>
          <p:cNvSpPr/>
          <p:nvPr/>
        </p:nvSpPr>
        <p:spPr>
          <a:xfrm>
            <a:off x="5949139" y="1508350"/>
            <a:ext cx="2760600" cy="607800"/>
          </a:xfrm>
          <a:prstGeom prst="chevron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875" tIns="121875" rIns="121875" bIns="1218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22"/>
          <p:cNvSpPr txBox="1">
            <a:spLocks noGrp="1"/>
          </p:cNvSpPr>
          <p:nvPr>
            <p:ph type="body" idx="4294967295"/>
          </p:nvPr>
        </p:nvSpPr>
        <p:spPr>
          <a:xfrm>
            <a:off x="6254870" y="1655051"/>
            <a:ext cx="22572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s" sz="1007">
                <a:solidFill>
                  <a:schemeClr val="lt1"/>
                </a:solidFill>
              </a:rPr>
              <a:t>3.</a:t>
            </a:r>
            <a:r>
              <a:rPr lang="es" sz="907">
                <a:solidFill>
                  <a:schemeClr val="lt1"/>
                </a:solidFill>
              </a:rPr>
              <a:t> </a:t>
            </a:r>
            <a:r>
              <a:rPr lang="es" sz="1007">
                <a:solidFill>
                  <a:schemeClr val="lt1"/>
                </a:solidFill>
              </a:rPr>
              <a:t>Instalar DSpace-stats-collector</a:t>
            </a:r>
            <a:endParaRPr sz="1007">
              <a:solidFill>
                <a:schemeClr val="lt1"/>
              </a:solidFill>
            </a:endParaRPr>
          </a:p>
        </p:txBody>
      </p:sp>
      <p:sp>
        <p:nvSpPr>
          <p:cNvPr id="183" name="Google Shape;183;p22"/>
          <p:cNvSpPr/>
          <p:nvPr/>
        </p:nvSpPr>
        <p:spPr>
          <a:xfrm>
            <a:off x="434263" y="3272150"/>
            <a:ext cx="2469300" cy="607800"/>
          </a:xfrm>
          <a:prstGeom prst="homePlate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875" tIns="121875" rIns="121875" bIns="1218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2"/>
          <p:cNvSpPr/>
          <p:nvPr/>
        </p:nvSpPr>
        <p:spPr>
          <a:xfrm>
            <a:off x="3046689" y="3272150"/>
            <a:ext cx="2760600" cy="607800"/>
          </a:xfrm>
          <a:prstGeom prst="chevron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875" tIns="121875" rIns="121875" bIns="1218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22"/>
          <p:cNvSpPr/>
          <p:nvPr/>
        </p:nvSpPr>
        <p:spPr>
          <a:xfrm>
            <a:off x="5950414" y="3272150"/>
            <a:ext cx="2760600" cy="607800"/>
          </a:xfrm>
          <a:prstGeom prst="chevron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875" tIns="121875" rIns="121875" bIns="1218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22"/>
          <p:cNvSpPr txBox="1">
            <a:spLocks noGrp="1"/>
          </p:cNvSpPr>
          <p:nvPr>
            <p:ph type="body" idx="4294967295"/>
          </p:nvPr>
        </p:nvSpPr>
        <p:spPr>
          <a:xfrm>
            <a:off x="471438" y="3451426"/>
            <a:ext cx="22572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775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4. Comenzar el envío de datos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87" name="Google Shape;187;p22"/>
          <p:cNvSpPr txBox="1">
            <a:spLocks noGrp="1"/>
          </p:cNvSpPr>
          <p:nvPr>
            <p:ph type="body" idx="4294967295"/>
          </p:nvPr>
        </p:nvSpPr>
        <p:spPr>
          <a:xfrm>
            <a:off x="3390913" y="3451426"/>
            <a:ext cx="22572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775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5. Comprobar  datos en RECOLECTA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88" name="Google Shape;188;p22"/>
          <p:cNvSpPr txBox="1">
            <a:spLocks noGrp="1"/>
          </p:cNvSpPr>
          <p:nvPr>
            <p:ph type="body" idx="4294967295"/>
          </p:nvPr>
        </p:nvSpPr>
        <p:spPr>
          <a:xfrm>
            <a:off x="6310388" y="3451426"/>
            <a:ext cx="22572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775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6. Instalar el widget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89" name="Google Shape;189;p22"/>
          <p:cNvSpPr txBox="1"/>
          <p:nvPr/>
        </p:nvSpPr>
        <p:spPr>
          <a:xfrm>
            <a:off x="448263" y="2229950"/>
            <a:ext cx="2454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Los datos que se envían salen de los índices de Apache Solr, por lo que es necesario que esté activado</a:t>
            </a:r>
            <a:endParaRPr sz="7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0" name="Google Shape;190;p22"/>
          <p:cNvSpPr txBox="1"/>
          <p:nvPr/>
        </p:nvSpPr>
        <p:spPr>
          <a:xfrm>
            <a:off x="6058063" y="2217900"/>
            <a:ext cx="24540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Debemos seguir las instrucciones que nos facilitarán desde FECYT</a:t>
            </a:r>
            <a:endParaRPr sz="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Ellos serán los encargados de dar el soporte de primer nivel</a:t>
            </a:r>
            <a:endParaRPr sz="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1" name="Google Shape;191;p22"/>
          <p:cNvSpPr txBox="1"/>
          <p:nvPr/>
        </p:nvSpPr>
        <p:spPr>
          <a:xfrm>
            <a:off x="3198713" y="2217900"/>
            <a:ext cx="24540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FECYT dará de alta el repositorio en el sistema  y devolverá el token correspondiente</a:t>
            </a:r>
            <a:endParaRPr sz="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2" name="Google Shape;192;p22"/>
          <p:cNvSpPr txBox="1"/>
          <p:nvPr/>
        </p:nvSpPr>
        <p:spPr>
          <a:xfrm>
            <a:off x="440638" y="4054400"/>
            <a:ext cx="24540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Primero se hace un envío retroactivo (desde 01/2022)</a:t>
            </a:r>
            <a:endParaRPr sz="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3" name="Google Shape;193;p22"/>
          <p:cNvSpPr txBox="1"/>
          <p:nvPr/>
        </p:nvSpPr>
        <p:spPr>
          <a:xfrm>
            <a:off x="3084313" y="4046850"/>
            <a:ext cx="24540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En el portal de RECOLECTA, accedemos al Servicio de estadísticas y comprobamos nuestros datos</a:t>
            </a:r>
            <a:endParaRPr sz="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4" name="Google Shape;194;p22"/>
          <p:cNvSpPr txBox="1"/>
          <p:nvPr/>
        </p:nvSpPr>
        <p:spPr>
          <a:xfrm>
            <a:off x="6058063" y="4046850"/>
            <a:ext cx="24540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Una vez puestos al día con los datos, añadimos el widget al SW de DSpace, de forma similar al del RefWorks, por ejemplo</a:t>
            </a:r>
            <a:endParaRPr sz="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Cómo visualizamos los datos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4"/>
          <p:cNvSpPr txBox="1">
            <a:spLocks noGrp="1"/>
          </p:cNvSpPr>
          <p:nvPr>
            <p:ph type="title"/>
          </p:nvPr>
        </p:nvSpPr>
        <p:spPr>
          <a:xfrm>
            <a:off x="727800" y="529225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Datos globales del repositorio</a:t>
            </a:r>
            <a:endParaRPr/>
          </a:p>
        </p:txBody>
      </p:sp>
      <p:sp>
        <p:nvSpPr>
          <p:cNvPr id="205" name="Google Shape;205;p24"/>
          <p:cNvSpPr txBox="1">
            <a:spLocks noGrp="1"/>
          </p:cNvSpPr>
          <p:nvPr>
            <p:ph type="body" idx="1"/>
          </p:nvPr>
        </p:nvSpPr>
        <p:spPr>
          <a:xfrm>
            <a:off x="708750" y="1460350"/>
            <a:ext cx="7726500" cy="43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s" sz="1325"/>
              <a:t>Desde la web de RECOLECTA </a:t>
            </a:r>
            <a:r>
              <a:rPr lang="es" sz="1325" u="sng">
                <a:solidFill>
                  <a:schemeClr val="hlink"/>
                </a:solidFill>
                <a:hlinkClick r:id="rId3"/>
              </a:rPr>
              <a:t>https://recolecta.fecyt.es/</a:t>
            </a:r>
            <a:r>
              <a:rPr lang="es" sz="1325"/>
              <a:t> → Servicios → Estadísticas de uso</a:t>
            </a:r>
            <a:endParaRPr sz="1325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275"/>
              <a:buNone/>
            </a:pPr>
            <a:endParaRPr sz="1325"/>
          </a:p>
        </p:txBody>
      </p:sp>
      <p:pic>
        <p:nvPicPr>
          <p:cNvPr id="206" name="Google Shape;20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7836" y="1977625"/>
            <a:ext cx="7768325" cy="28041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5"/>
          <p:cNvSpPr txBox="1">
            <a:spLocks noGrp="1"/>
          </p:cNvSpPr>
          <p:nvPr>
            <p:ph type="title"/>
          </p:nvPr>
        </p:nvSpPr>
        <p:spPr>
          <a:xfrm>
            <a:off x="727800" y="5129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Datos globales del repositorio</a:t>
            </a:r>
            <a:endParaRPr/>
          </a:p>
        </p:txBody>
      </p:sp>
      <p:pic>
        <p:nvPicPr>
          <p:cNvPr id="212" name="Google Shape;21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4913" y="1334725"/>
            <a:ext cx="7394176" cy="3697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6"/>
          <p:cNvSpPr txBox="1">
            <a:spLocks noGrp="1"/>
          </p:cNvSpPr>
          <p:nvPr>
            <p:ph type="title"/>
          </p:nvPr>
        </p:nvSpPr>
        <p:spPr>
          <a:xfrm>
            <a:off x="727800" y="5129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Datos globales del repositorio</a:t>
            </a:r>
            <a:endParaRPr/>
          </a:p>
        </p:txBody>
      </p:sp>
      <p:pic>
        <p:nvPicPr>
          <p:cNvPr id="218" name="Google Shape;21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7600" y="1352950"/>
            <a:ext cx="7708808" cy="3790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7"/>
          <p:cNvSpPr txBox="1">
            <a:spLocks noGrp="1"/>
          </p:cNvSpPr>
          <p:nvPr>
            <p:ph type="title"/>
          </p:nvPr>
        </p:nvSpPr>
        <p:spPr>
          <a:xfrm>
            <a:off x="754200" y="483525"/>
            <a:ext cx="7635600" cy="7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300"/>
              <a:t>Datos de un registro en el repositorio origen</a:t>
            </a:r>
            <a:endParaRPr sz="2300"/>
          </a:p>
        </p:txBody>
      </p:sp>
      <p:pic>
        <p:nvPicPr>
          <p:cNvPr id="224" name="Google Shape;22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1750" y="1216425"/>
            <a:ext cx="5273699" cy="3847926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27"/>
          <p:cNvSpPr txBox="1"/>
          <p:nvPr/>
        </p:nvSpPr>
        <p:spPr>
          <a:xfrm>
            <a:off x="462375" y="2488638"/>
            <a:ext cx="2772300" cy="130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1" u="sng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http://hdl.handle.net/10251/166115</a:t>
            </a:r>
            <a:endParaRPr sz="12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8"/>
          <p:cNvSpPr txBox="1">
            <a:spLocks noGrp="1"/>
          </p:cNvSpPr>
          <p:nvPr>
            <p:ph type="title"/>
          </p:nvPr>
        </p:nvSpPr>
        <p:spPr>
          <a:xfrm>
            <a:off x="709425" y="549325"/>
            <a:ext cx="5641800" cy="70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Datos de un registro en </a:t>
            </a:r>
            <a:r>
              <a:rPr lang="es" u="sng">
                <a:solidFill>
                  <a:schemeClr val="hlink"/>
                </a:solidFill>
                <a:hlinkClick r:id="rId3"/>
              </a:rPr>
              <a:t>RECOLECTA</a:t>
            </a:r>
            <a:endParaRPr/>
          </a:p>
        </p:txBody>
      </p:sp>
      <p:pic>
        <p:nvPicPr>
          <p:cNvPr id="231" name="Google Shape;23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7013" y="1311200"/>
            <a:ext cx="7249976" cy="376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9"/>
          <p:cNvSpPr txBox="1">
            <a:spLocks noGrp="1"/>
          </p:cNvSpPr>
          <p:nvPr>
            <p:ph type="title"/>
          </p:nvPr>
        </p:nvSpPr>
        <p:spPr>
          <a:xfrm>
            <a:off x="745900" y="521950"/>
            <a:ext cx="5706900" cy="6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Datos de un registro en </a:t>
            </a:r>
            <a:r>
              <a:rPr lang="es" u="sng">
                <a:solidFill>
                  <a:schemeClr val="hlink"/>
                </a:solidFill>
                <a:hlinkClick r:id="rId3"/>
              </a:rPr>
              <a:t>LA Referencia</a:t>
            </a:r>
            <a:endParaRPr/>
          </a:p>
        </p:txBody>
      </p:sp>
      <p:pic>
        <p:nvPicPr>
          <p:cNvPr id="237" name="Google Shape;237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58438" y="1260825"/>
            <a:ext cx="5227125" cy="3714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0"/>
          <p:cNvSpPr txBox="1">
            <a:spLocks noGrp="1"/>
          </p:cNvSpPr>
          <p:nvPr>
            <p:ph type="title"/>
          </p:nvPr>
        </p:nvSpPr>
        <p:spPr>
          <a:xfrm>
            <a:off x="311700" y="272600"/>
            <a:ext cx="8520600" cy="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lang="es" sz="5900"/>
              <a:t>Preguntas frecuentes</a:t>
            </a:r>
            <a:endParaRPr sz="5900"/>
          </a:p>
        </p:txBody>
      </p:sp>
      <p:sp>
        <p:nvSpPr>
          <p:cNvPr id="243" name="Google Shape;243;p30"/>
          <p:cNvSpPr txBox="1">
            <a:spLocks noGrp="1"/>
          </p:cNvSpPr>
          <p:nvPr>
            <p:ph type="body" idx="1"/>
          </p:nvPr>
        </p:nvSpPr>
        <p:spPr>
          <a:xfrm>
            <a:off x="428500" y="1253550"/>
            <a:ext cx="3842400" cy="346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b="1">
                <a:solidFill>
                  <a:srgbClr val="FF9900"/>
                </a:solidFill>
              </a:rPr>
              <a:t>¿Puedo utilizar otras estadísticas en mi repositorio?</a:t>
            </a:r>
            <a:r>
              <a:rPr lang="es" sz="1000" b="1"/>
              <a:t> </a:t>
            </a:r>
            <a:endParaRPr sz="1000" b="1"/>
          </a:p>
          <a:p>
            <a:pPr marL="457200" lvl="0" indent="-292100" algn="l" rtl="0">
              <a:spcBef>
                <a:spcPts val="1200"/>
              </a:spcBef>
              <a:spcAft>
                <a:spcPts val="0"/>
              </a:spcAft>
              <a:buSzPts val="1000"/>
              <a:buChar char="●"/>
            </a:pPr>
            <a:r>
              <a:rPr lang="es" sz="1000"/>
              <a:t>Estadísticas propias de DSpace</a:t>
            </a:r>
            <a:endParaRPr sz="1000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s" sz="1000"/>
              <a:t>Enviamos los datos a:</a:t>
            </a:r>
            <a:endParaRPr sz="1000"/>
          </a:p>
          <a:p>
            <a:pPr marL="914400" lvl="1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s" sz="1000"/>
              <a:t>Matomo del Consorcio Madroño,   logs  Apache</a:t>
            </a:r>
            <a:endParaRPr sz="1000"/>
          </a:p>
          <a:p>
            <a:pPr marL="914400" lvl="1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s" sz="1000"/>
              <a:t>Matomo de OpenAIRE, en tiempo real</a:t>
            </a:r>
            <a:endParaRPr sz="1000"/>
          </a:p>
          <a:p>
            <a:pPr marL="914400" lvl="1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s" sz="1000"/>
              <a:t>Matomo de LA Referencia,  Solr</a:t>
            </a:r>
            <a:endParaRPr sz="10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s" sz="1000" b="1">
                <a:solidFill>
                  <a:srgbClr val="FF9900"/>
                </a:solidFill>
              </a:rPr>
              <a:t>¿El widget tiene que estar visible?</a:t>
            </a:r>
            <a:endParaRPr sz="1000" b="1">
              <a:solidFill>
                <a:srgbClr val="FF9900"/>
              </a:solidFill>
            </a:endParaRPr>
          </a:p>
          <a:p>
            <a:pPr marL="457200" lvl="0" indent="-292100" algn="l" rtl="0">
              <a:spcBef>
                <a:spcPts val="1200"/>
              </a:spcBef>
              <a:spcAft>
                <a:spcPts val="0"/>
              </a:spcAft>
              <a:buSzPts val="1000"/>
              <a:buChar char="●"/>
            </a:pPr>
            <a:r>
              <a:rPr lang="es" sz="1000"/>
              <a:t>Puede estar visible en el registro </a:t>
            </a:r>
            <a:r>
              <a:rPr lang="es" sz="1000" u="sng">
                <a:solidFill>
                  <a:schemeClr val="hlink"/>
                </a:solidFill>
                <a:hlinkClick r:id="rId3"/>
              </a:rPr>
              <a:t>http://hdl.handle.net/10251/202684</a:t>
            </a:r>
            <a:endParaRPr sz="1000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s" sz="1000"/>
              <a:t>Podemos desplegarlo pinchando en un enlace </a:t>
            </a:r>
            <a:r>
              <a:rPr lang="es" sz="1000" u="sng">
                <a:solidFill>
                  <a:schemeClr val="hlink"/>
                </a:solidFill>
                <a:hlinkClick r:id="rId4"/>
              </a:rPr>
              <a:t>http://hdl.handle.net/2117/407845</a:t>
            </a:r>
            <a:endParaRPr sz="1000"/>
          </a:p>
          <a:p>
            <a:pPr marL="0" lvl="0" indent="45720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s" sz="1000" u="sng">
                <a:solidFill>
                  <a:schemeClr val="hlink"/>
                </a:solidFill>
                <a:hlinkClick r:id="rId5"/>
              </a:rPr>
              <a:t>http://hdl.handle.net/10017/32818</a:t>
            </a:r>
            <a:endParaRPr sz="10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/>
          </a:p>
        </p:txBody>
      </p:sp>
      <p:sp>
        <p:nvSpPr>
          <p:cNvPr id="244" name="Google Shape;244;p30"/>
          <p:cNvSpPr txBox="1">
            <a:spLocks noGrp="1"/>
          </p:cNvSpPr>
          <p:nvPr>
            <p:ph type="body" idx="1"/>
          </p:nvPr>
        </p:nvSpPr>
        <p:spPr>
          <a:xfrm>
            <a:off x="4572000" y="1253550"/>
            <a:ext cx="3842400" cy="346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b="1">
                <a:solidFill>
                  <a:srgbClr val="FF9900"/>
                </a:solidFill>
              </a:rPr>
              <a:t>¿Cuánto tiempo tarda el envío retroactivo de datos?</a:t>
            </a:r>
            <a:r>
              <a:rPr lang="es" sz="1000">
                <a:solidFill>
                  <a:srgbClr val="FF9900"/>
                </a:solidFill>
              </a:rPr>
              <a:t> </a:t>
            </a:r>
            <a:endParaRPr sz="1000">
              <a:solidFill>
                <a:srgbClr val="FF9900"/>
              </a:solidFill>
            </a:endParaRPr>
          </a:p>
          <a:p>
            <a:pPr marL="457200" lvl="0" indent="-292100" algn="l" rtl="0">
              <a:spcBef>
                <a:spcPts val="1200"/>
              </a:spcBef>
              <a:spcAft>
                <a:spcPts val="0"/>
              </a:spcAft>
              <a:buSzPts val="1000"/>
              <a:buChar char="●"/>
            </a:pPr>
            <a:r>
              <a:rPr lang="es" sz="1000"/>
              <a:t>Puede tardar varios meses, dependerá del dimensionamiento de la máquina y del volumen de datos</a:t>
            </a:r>
            <a:endParaRPr sz="1000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s" sz="1000"/>
              <a:t>Podemos empezar haciendo 1 envío por hora</a:t>
            </a:r>
            <a:endParaRPr sz="1000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s" sz="1000"/>
              <a:t>Recomendable, 4 o 5 veces por hora</a:t>
            </a:r>
            <a:endParaRPr sz="10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s" sz="1000" b="1">
                <a:solidFill>
                  <a:srgbClr val="FF9900"/>
                </a:solidFill>
              </a:rPr>
              <a:t>¿Puedo unirme al sistema si no tengo DSpace?</a:t>
            </a:r>
            <a:endParaRPr sz="1000" b="1"/>
          </a:p>
          <a:p>
            <a:pPr marL="457200" lvl="0" indent="-292100" algn="l" rtl="0">
              <a:spcBef>
                <a:spcPts val="1200"/>
              </a:spcBef>
              <a:spcAft>
                <a:spcPts val="0"/>
              </a:spcAft>
              <a:buSzPts val="1000"/>
              <a:buChar char="●"/>
            </a:pPr>
            <a:r>
              <a:rPr lang="es" sz="1000"/>
              <a:t>El caso de la UAB: su repositorio utiliza INVENIO y hace un tratamiento externo de las estadísticas. Se trabajó para recibir sus datos en RECOLECTA</a:t>
            </a:r>
            <a:endParaRPr sz="1000"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000"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1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Vuestro turno</a:t>
            </a:r>
            <a:endParaRPr/>
          </a:p>
        </p:txBody>
      </p:sp>
      <p:sp>
        <p:nvSpPr>
          <p:cNvPr id="250" name="Google Shape;250;p31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Dudas, preguntas, ideas…</a:t>
            </a:r>
            <a:endParaRPr/>
          </a:p>
        </p:txBody>
      </p:sp>
      <p:pic>
        <p:nvPicPr>
          <p:cNvPr id="251" name="Google Shape;251;p31"/>
          <p:cNvPicPr preferRelativeResize="0"/>
          <p:nvPr/>
        </p:nvPicPr>
        <p:blipFill rotWithShape="1">
          <a:blip r:embed="rId3">
            <a:alphaModFix/>
          </a:blip>
          <a:srcRect l="17776" r="17769"/>
          <a:stretch/>
        </p:blipFill>
        <p:spPr>
          <a:xfrm>
            <a:off x="5355300" y="1069050"/>
            <a:ext cx="3005394" cy="3005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 txBox="1">
            <a:spLocks noGrp="1"/>
          </p:cNvSpPr>
          <p:nvPr>
            <p:ph type="ctrTitle"/>
          </p:nvPr>
        </p:nvSpPr>
        <p:spPr>
          <a:xfrm>
            <a:off x="729450" y="2380850"/>
            <a:ext cx="7688100" cy="6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Acción 3:</a:t>
            </a:r>
            <a:r>
              <a:rPr lang="es" sz="2400" b="0"/>
              <a:t> </a:t>
            </a:r>
            <a:r>
              <a:rPr lang="es" sz="2400" b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Métricas y estadísticas en Repositorios</a:t>
            </a:r>
            <a:endParaRPr sz="2400" b="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3" name="Google Shape;113;p14"/>
          <p:cNvSpPr txBox="1">
            <a:spLocks noGrp="1"/>
          </p:cNvSpPr>
          <p:nvPr>
            <p:ph type="subTitle" idx="1"/>
          </p:nvPr>
        </p:nvSpPr>
        <p:spPr>
          <a:xfrm>
            <a:off x="729452" y="298715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GT de Repositorios de REBIUN</a:t>
            </a:r>
            <a:endParaRPr sz="2400"/>
          </a:p>
        </p:txBody>
      </p:sp>
      <p:pic>
        <p:nvPicPr>
          <p:cNvPr id="114" name="Google Shape;11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625" y="3928925"/>
            <a:ext cx="6227624" cy="121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2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/>
              <a:t>¡Gracias!</a:t>
            </a:r>
            <a:endParaRPr sz="3000"/>
          </a:p>
        </p:txBody>
      </p:sp>
      <p:pic>
        <p:nvPicPr>
          <p:cNvPr id="257" name="Google Shape;257;p32"/>
          <p:cNvPicPr preferRelativeResize="0"/>
          <p:nvPr/>
        </p:nvPicPr>
        <p:blipFill rotWithShape="1">
          <a:blip r:embed="rId3">
            <a:alphaModFix/>
          </a:blip>
          <a:srcRect t="6187" b="6178"/>
          <a:stretch/>
        </p:blipFill>
        <p:spPr>
          <a:xfrm>
            <a:off x="3274676" y="0"/>
            <a:ext cx="5869322" cy="51435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Introducción</a:t>
            </a:r>
            <a:endParaRPr/>
          </a:p>
        </p:txBody>
      </p:sp>
      <p:sp>
        <p:nvSpPr>
          <p:cNvPr id="120" name="Google Shape;120;p15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160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s" sz="1312"/>
              <a:t>El Grupo de Trabajo de Repositorios se une a este taller como colaborador en la puesta en marcha del sistema de estadísticas. Nuestro aporte ha sido significativo:</a:t>
            </a:r>
            <a:endParaRPr sz="1312"/>
          </a:p>
          <a:p>
            <a:pPr marL="457200" lvl="0" indent="-311943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313"/>
              <a:buChar char="●"/>
            </a:pPr>
            <a:r>
              <a:rPr lang="es" sz="1312"/>
              <a:t>Participamos en el piloto implementado en 2023 </a:t>
            </a:r>
            <a:endParaRPr sz="1312"/>
          </a:p>
          <a:p>
            <a:pPr marL="457200" lvl="0" indent="-31194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13"/>
              <a:buChar char="●"/>
            </a:pPr>
            <a:r>
              <a:rPr lang="es" sz="1312"/>
              <a:t>Colaboramos en la adaptación del software para casos particulares, como la utilización de ORACLE como base de datos del repositorio, o el envío de datos desde repositorios que no tienen DSpace y/o utilizan SW externo para las estadísticas</a:t>
            </a:r>
            <a:endParaRPr sz="1312"/>
          </a:p>
          <a:p>
            <a:pPr marL="457200" lvl="0" indent="-31194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13"/>
              <a:buChar char="●"/>
            </a:pPr>
            <a:r>
              <a:rPr lang="es" sz="1312"/>
              <a:t>Propuesta de celebración de este taller</a:t>
            </a:r>
            <a:endParaRPr sz="1312"/>
          </a:p>
        </p:txBody>
      </p:sp>
      <p:sp>
        <p:nvSpPr>
          <p:cNvPr id="121" name="Google Shape;121;p15"/>
          <p:cNvSpPr txBox="1">
            <a:spLocks noGrp="1"/>
          </p:cNvSpPr>
          <p:nvPr>
            <p:ph type="body" idx="1"/>
          </p:nvPr>
        </p:nvSpPr>
        <p:spPr>
          <a:xfrm>
            <a:off x="729450" y="3992450"/>
            <a:ext cx="7688700" cy="9426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s" sz="1712" b="1">
                <a:solidFill>
                  <a:schemeClr val="lt1"/>
                </a:solidFill>
              </a:rPr>
              <a:t>Nuestro objetivo es presentar la visión de un repositorio y los pasos necesarios para su integración en el sistema</a:t>
            </a:r>
            <a:endParaRPr sz="1712"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¿Quiénes somos?</a:t>
            </a:r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body" idx="1"/>
          </p:nvPr>
        </p:nvSpPr>
        <p:spPr>
          <a:xfrm>
            <a:off x="810825" y="2078875"/>
            <a:ext cx="7688700" cy="282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s" sz="1312"/>
              <a:t>Ana Poveda (UC3M) Coordinadora </a:t>
            </a:r>
            <a:endParaRPr sz="1312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rPr lang="es" sz="1312"/>
              <a:t>Ainara Cisneros (UAH)</a:t>
            </a:r>
            <a:endParaRPr sz="1312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rPr lang="es" sz="1312"/>
              <a:t>Alcira Macías (UPV/EHU)</a:t>
            </a:r>
            <a:endParaRPr sz="1312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rPr lang="es" sz="1312"/>
              <a:t>Eva Navarro (UPO)</a:t>
            </a:r>
            <a:endParaRPr sz="1312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rPr lang="es" sz="1312"/>
              <a:t>Laura Frías   (UNICAN)</a:t>
            </a:r>
            <a:endParaRPr sz="1312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rPr lang="es" sz="1312"/>
              <a:t>Paco Martínez (UPV)</a:t>
            </a:r>
            <a:endParaRPr sz="1312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rPr lang="es" sz="1312"/>
              <a:t>Rosa Padrós (UOC)</a:t>
            </a:r>
            <a:endParaRPr sz="1312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688"/>
              <a:buNone/>
            </a:pPr>
            <a:r>
              <a:rPr lang="es" sz="1312"/>
              <a:t>Toni Prieto (UPC)</a:t>
            </a:r>
            <a:endParaRPr sz="1312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oogle Shape;132;p17"/>
          <p:cNvGrpSpPr/>
          <p:nvPr/>
        </p:nvGrpSpPr>
        <p:grpSpPr>
          <a:xfrm>
            <a:off x="3331850" y="1595600"/>
            <a:ext cx="2628925" cy="3416400"/>
            <a:chOff x="431925" y="1304875"/>
            <a:chExt cx="2628925" cy="3416400"/>
          </a:xfrm>
        </p:grpSpPr>
        <p:sp>
          <p:nvSpPr>
            <p:cNvPr id="133" name="Google Shape;133;p17"/>
            <p:cNvSpPr txBox="1"/>
            <p:nvPr/>
          </p:nvSpPr>
          <p:spPr>
            <a:xfrm>
              <a:off x="431925" y="1304875"/>
              <a:ext cx="2628900" cy="4641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7"/>
            <p:cNvSpPr/>
            <p:nvPr/>
          </p:nvSpPr>
          <p:spPr>
            <a:xfrm>
              <a:off x="431950" y="1304875"/>
              <a:ext cx="2628900" cy="34164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5" name="Google Shape;135;p17"/>
          <p:cNvSpPr txBox="1">
            <a:spLocks noGrp="1"/>
          </p:cNvSpPr>
          <p:nvPr>
            <p:ph type="body" idx="4294967295"/>
          </p:nvPr>
        </p:nvSpPr>
        <p:spPr>
          <a:xfrm>
            <a:off x="3406350" y="1595600"/>
            <a:ext cx="2494500" cy="46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lt1"/>
                </a:solidFill>
              </a:rPr>
              <a:t>OpenAIRE</a:t>
            </a:r>
            <a:endParaRPr sz="1600">
              <a:solidFill>
                <a:schemeClr val="lt1"/>
              </a:solidFill>
            </a:endParaRPr>
          </a:p>
        </p:txBody>
      </p:sp>
      <p:sp>
        <p:nvSpPr>
          <p:cNvPr id="136" name="Google Shape;136;p17"/>
          <p:cNvSpPr txBox="1">
            <a:spLocks noGrp="1"/>
          </p:cNvSpPr>
          <p:nvPr>
            <p:ph type="body" idx="4294967295"/>
          </p:nvPr>
        </p:nvSpPr>
        <p:spPr>
          <a:xfrm>
            <a:off x="3408250" y="2141025"/>
            <a:ext cx="2478600" cy="27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/>
              <a:t>Plugin DSpace, Eprints y genérico para el resto de SW</a:t>
            </a:r>
            <a:endParaRPr sz="140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" sz="1400"/>
              <a:t>Realiza envíos, en tiempo real, de vistas y descargas</a:t>
            </a:r>
            <a:endParaRPr sz="140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" sz="1400"/>
              <a:t>Se hace un tratamiento de los datos</a:t>
            </a:r>
            <a:endParaRPr sz="140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" sz="1400"/>
              <a:t>Se muestran resultados en el Dashboard</a:t>
            </a:r>
            <a:endParaRPr sz="1400"/>
          </a:p>
        </p:txBody>
      </p:sp>
      <p:grpSp>
        <p:nvGrpSpPr>
          <p:cNvPr id="137" name="Google Shape;137;p17"/>
          <p:cNvGrpSpPr/>
          <p:nvPr/>
        </p:nvGrpSpPr>
        <p:grpSpPr>
          <a:xfrm>
            <a:off x="447575" y="1595600"/>
            <a:ext cx="2632500" cy="3416400"/>
            <a:chOff x="3320450" y="1304875"/>
            <a:chExt cx="2632500" cy="3416400"/>
          </a:xfrm>
        </p:grpSpPr>
        <p:sp>
          <p:nvSpPr>
            <p:cNvPr id="138" name="Google Shape;138;p17"/>
            <p:cNvSpPr txBox="1"/>
            <p:nvPr/>
          </p:nvSpPr>
          <p:spPr>
            <a:xfrm>
              <a:off x="3324050" y="1304875"/>
              <a:ext cx="2628900" cy="4641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7"/>
            <p:cNvSpPr/>
            <p:nvPr/>
          </p:nvSpPr>
          <p:spPr>
            <a:xfrm>
              <a:off x="3320450" y="1304875"/>
              <a:ext cx="2628900" cy="34164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0" name="Google Shape;140;p17"/>
          <p:cNvSpPr txBox="1">
            <a:spLocks noGrp="1"/>
          </p:cNvSpPr>
          <p:nvPr>
            <p:ph type="body" idx="4294967295"/>
          </p:nvPr>
        </p:nvSpPr>
        <p:spPr>
          <a:xfrm>
            <a:off x="516575" y="1595600"/>
            <a:ext cx="2494500" cy="46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lt1"/>
                </a:solidFill>
              </a:rPr>
              <a:t>Consola Matomo</a:t>
            </a:r>
            <a:endParaRPr sz="1600">
              <a:solidFill>
                <a:schemeClr val="lt1"/>
              </a:solidFill>
            </a:endParaRPr>
          </a:p>
        </p:txBody>
      </p:sp>
      <p:sp>
        <p:nvSpPr>
          <p:cNvPr id="141" name="Google Shape;141;p17"/>
          <p:cNvSpPr txBox="1">
            <a:spLocks noGrp="1"/>
          </p:cNvSpPr>
          <p:nvPr>
            <p:ph type="body" idx="4294967295"/>
          </p:nvPr>
        </p:nvSpPr>
        <p:spPr>
          <a:xfrm>
            <a:off x="523900" y="2141025"/>
            <a:ext cx="2478600" cy="27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/>
              <a:t>Instalación propia (UPV)</a:t>
            </a:r>
            <a:endParaRPr sz="14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s" sz="1400"/>
              <a:t>Instalación compartida Consorcio Madroño (e-cienciaDatos, UAH, UC3M,   UPM, y URJC)</a:t>
            </a:r>
            <a:endParaRPr sz="14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s" sz="1400"/>
              <a:t>Solución para trabajo interno</a:t>
            </a:r>
            <a:endParaRPr sz="1400"/>
          </a:p>
        </p:txBody>
      </p:sp>
      <p:grpSp>
        <p:nvGrpSpPr>
          <p:cNvPr id="142" name="Google Shape;142;p17"/>
          <p:cNvGrpSpPr/>
          <p:nvPr/>
        </p:nvGrpSpPr>
        <p:grpSpPr>
          <a:xfrm>
            <a:off x="6212550" y="1595600"/>
            <a:ext cx="2632500" cy="3416400"/>
            <a:chOff x="6212550" y="1304875"/>
            <a:chExt cx="2632500" cy="3416400"/>
          </a:xfrm>
        </p:grpSpPr>
        <p:sp>
          <p:nvSpPr>
            <p:cNvPr id="143" name="Google Shape;143;p17"/>
            <p:cNvSpPr/>
            <p:nvPr/>
          </p:nvSpPr>
          <p:spPr>
            <a:xfrm>
              <a:off x="6215400" y="1304875"/>
              <a:ext cx="2628900" cy="34164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7"/>
            <p:cNvSpPr txBox="1"/>
            <p:nvPr/>
          </p:nvSpPr>
          <p:spPr>
            <a:xfrm>
              <a:off x="6212550" y="1304875"/>
              <a:ext cx="2632500" cy="4641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5" name="Google Shape;145;p17"/>
          <p:cNvSpPr txBox="1">
            <a:spLocks noGrp="1"/>
          </p:cNvSpPr>
          <p:nvPr>
            <p:ph type="body" idx="4294967295"/>
          </p:nvPr>
        </p:nvSpPr>
        <p:spPr>
          <a:xfrm>
            <a:off x="6272475" y="1595600"/>
            <a:ext cx="2572500" cy="46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209"/>
              <a:buNone/>
            </a:pPr>
            <a:r>
              <a:rPr lang="es" sz="1479">
                <a:solidFill>
                  <a:schemeClr val="lt1"/>
                </a:solidFill>
              </a:rPr>
              <a:t>LA Referencia / RECOLECTA</a:t>
            </a:r>
            <a:endParaRPr sz="1479">
              <a:solidFill>
                <a:schemeClr val="lt1"/>
              </a:solidFill>
            </a:endParaRPr>
          </a:p>
        </p:txBody>
      </p:sp>
      <p:sp>
        <p:nvSpPr>
          <p:cNvPr id="146" name="Google Shape;146;p17"/>
          <p:cNvSpPr txBox="1">
            <a:spLocks noGrp="1"/>
          </p:cNvSpPr>
          <p:nvPr>
            <p:ph type="body" idx="4294967295"/>
          </p:nvPr>
        </p:nvSpPr>
        <p:spPr>
          <a:xfrm>
            <a:off x="6286400" y="2141025"/>
            <a:ext cx="2478600" cy="27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s" sz="1400" b="1">
                <a:solidFill>
                  <a:schemeClr val="dk1"/>
                </a:solidFill>
              </a:rPr>
              <a:t>Envía eventos de Solr</a:t>
            </a:r>
            <a:endParaRPr sz="14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s" sz="1400" b="1">
                <a:solidFill>
                  <a:schemeClr val="dk1"/>
                </a:solidFill>
              </a:rPr>
              <a:t>Se hace un tratamiento de los datos</a:t>
            </a:r>
            <a:endParaRPr sz="14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s" sz="1400" b="1">
                <a:solidFill>
                  <a:schemeClr val="dk1"/>
                </a:solidFill>
              </a:rPr>
              <a:t>Enriquecimiento con metadatos del ítem</a:t>
            </a:r>
            <a:endParaRPr sz="14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s" sz="1400" b="1">
                <a:solidFill>
                  <a:schemeClr val="dk1"/>
                </a:solidFill>
              </a:rPr>
              <a:t>Almacenamiento en formato “Parquet” en Amazon S3</a:t>
            </a:r>
            <a:endParaRPr sz="14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935"/>
              <a:buNone/>
            </a:pPr>
            <a:r>
              <a:rPr lang="es" sz="1400" b="1">
                <a:solidFill>
                  <a:schemeClr val="dk1"/>
                </a:solidFill>
              </a:rPr>
              <a:t>Visualización de resultados en repositorios, Recolecta y LA Referencia</a:t>
            </a:r>
            <a:endParaRPr sz="1400" b="1">
              <a:solidFill>
                <a:schemeClr val="dk1"/>
              </a:solidFill>
            </a:endParaRPr>
          </a:p>
        </p:txBody>
      </p:sp>
      <p:sp>
        <p:nvSpPr>
          <p:cNvPr id="147" name="Google Shape;147;p17"/>
          <p:cNvSpPr txBox="1">
            <a:spLocks noGrp="1"/>
          </p:cNvSpPr>
          <p:nvPr>
            <p:ph type="title"/>
          </p:nvPr>
        </p:nvSpPr>
        <p:spPr>
          <a:xfrm>
            <a:off x="343825" y="596275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s" sz="2040"/>
              <a:t>Estadísticas para Repositorios basadas en Matomo Analytics</a:t>
            </a:r>
            <a:endParaRPr sz="2040"/>
          </a:p>
        </p:txBody>
      </p:sp>
      <p:sp>
        <p:nvSpPr>
          <p:cNvPr id="148" name="Google Shape;148;p17"/>
          <p:cNvSpPr txBox="1"/>
          <p:nvPr/>
        </p:nvSpPr>
        <p:spPr>
          <a:xfrm>
            <a:off x="2114850" y="1218400"/>
            <a:ext cx="27723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 b="1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Soluciones para administradores</a:t>
            </a:r>
            <a:endParaRPr sz="1300" b="1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9" name="Google Shape;149;p17"/>
          <p:cNvSpPr txBox="1"/>
          <p:nvPr/>
        </p:nvSpPr>
        <p:spPr>
          <a:xfrm>
            <a:off x="6281550" y="1058225"/>
            <a:ext cx="2478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 b="1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Solución para administradores y  usuarios</a:t>
            </a:r>
            <a:endParaRPr sz="1300" b="1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8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LA Referencia / RECOLECTA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9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Primeros pasos</a:t>
            </a:r>
            <a:endParaRPr/>
          </a:p>
        </p:txBody>
      </p:sp>
      <p:sp>
        <p:nvSpPr>
          <p:cNvPr id="160" name="Google Shape;160;p19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El </a:t>
            </a:r>
            <a:r>
              <a:rPr lang="es" u="sng"/>
              <a:t>principal objetivo</a:t>
            </a:r>
            <a:r>
              <a:rPr lang="es"/>
              <a:t> de la acción de Métricas y estadísticas en Repositorios, de GT de Repositorios de REBIUN, es </a:t>
            </a:r>
            <a:r>
              <a:rPr lang="es" u="sng"/>
              <a:t>poner en marcha un sistema de estadísticas de repositorios a nivel nacional</a:t>
            </a:r>
            <a:endParaRPr u="sng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s"/>
              <a:t>Para ello, entablamos </a:t>
            </a:r>
            <a:r>
              <a:rPr lang="es" u="sng"/>
              <a:t>conversaciones con FECYT</a:t>
            </a:r>
            <a:r>
              <a:rPr lang="es"/>
              <a:t> para valorar la implementación de un sistema basado Matomo Analytics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61" name="Google Shape;161;p19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De forma simultánea, </a:t>
            </a:r>
            <a:r>
              <a:rPr lang="es" u="sng"/>
              <a:t>LA Referencia contactó con FECYT</a:t>
            </a:r>
            <a:r>
              <a:rPr lang="es"/>
              <a:t> para que participara, como nodo español, en su sistema integrado de estadísticas de uso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s"/>
              <a:t>FECYT comienza con el proyecto, desarrolla el servicio de estadísticas dentro de RECOLECTA y se crea un piloto de 5 repositorios </a:t>
            </a:r>
            <a:r>
              <a:rPr lang="es" sz="1312"/>
              <a:t>(UAH, UC3M, UNICAN, UPC y UPV)</a:t>
            </a:r>
            <a:r>
              <a:rPr lang="es"/>
              <a:t>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0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s" sz="3720"/>
              <a:t>El resultado: el nodo español se incorpora al sistema integrado de estadísticas de uso de LA Referencia </a:t>
            </a:r>
            <a:endParaRPr sz="372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Cómo incorporar tu repositorio al proyecto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3A6F5C8A9CDB4A84C4E31393563AFB" ma:contentTypeVersion="14" ma:contentTypeDescription="Crea un document nou" ma:contentTypeScope="" ma:versionID="c2a9d2b69885e4a626dffc9d61adba93">
  <xsd:schema xmlns:xsd="http://www.w3.org/2001/XMLSchema" xmlns:xs="http://www.w3.org/2001/XMLSchema" xmlns:p="http://schemas.microsoft.com/office/2006/metadata/properties" xmlns:ns2="fa070cc7-8c89-402c-b9d9-7f4589e6fda3" xmlns:ns3="313eb5ab-3188-4816-a8ca-65231ba059f2" targetNamespace="http://schemas.microsoft.com/office/2006/metadata/properties" ma:root="true" ma:fieldsID="127e53086661031bd6d4810f2701fb75" ns2:_="" ns3:_="">
    <xsd:import namespace="fa070cc7-8c89-402c-b9d9-7f4589e6fda3"/>
    <xsd:import namespace="313eb5ab-3188-4816-a8ca-65231ba059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070cc7-8c89-402c-b9d9-7f4589e6fd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Etiquetes de la imatge" ma:readOnly="false" ma:fieldId="{5cf76f15-5ced-4ddc-b409-7134ff3c332f}" ma:taxonomyMulti="true" ma:sspId="34c01127-bdf0-454e-9077-a20ba63b60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3eb5ab-3188-4816-a8ca-65231ba059f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a070cc7-8c89-402c-b9d9-7f4589e6fda3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F1DEB41-4596-4090-807D-3BD20C2E5B84}"/>
</file>

<file path=customXml/itemProps2.xml><?xml version="1.0" encoding="utf-8"?>
<ds:datastoreItem xmlns:ds="http://schemas.openxmlformats.org/officeDocument/2006/customXml" ds:itemID="{0B73FCF9-5301-43C8-9D6C-D73BE281D1EA}">
  <ds:schemaRefs>
    <ds:schemaRef ds:uri="http://schemas.microsoft.com/office/2006/metadata/properties"/>
    <ds:schemaRef ds:uri="http://schemas.microsoft.com/office/infopath/2007/PartnerControls"/>
    <ds:schemaRef ds:uri="d1f56cb3-888f-46ac-ab5e-43ad8eda9a6b"/>
    <ds:schemaRef ds:uri="f1251364-07dc-4db6-8cfa-9f1033c3d327"/>
  </ds:schemaRefs>
</ds:datastoreItem>
</file>

<file path=customXml/itemProps3.xml><?xml version="1.0" encoding="utf-8"?>
<ds:datastoreItem xmlns:ds="http://schemas.openxmlformats.org/officeDocument/2006/customXml" ds:itemID="{32309A98-DDAA-4B31-80A9-543ECE2702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Presentació en pantalla (16:9)</PresentationFormat>
  <Slides>20</Slides>
  <Notes>20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20</vt:i4>
      </vt:variant>
    </vt:vector>
  </HeadingPairs>
  <TitlesOfParts>
    <vt:vector size="21" baseType="lpstr">
      <vt:lpstr>Streamline</vt:lpstr>
      <vt:lpstr>Presentació del PowerPoint</vt:lpstr>
      <vt:lpstr>Acción 3: Métricas y estadísticas en Repositorios</vt:lpstr>
      <vt:lpstr>Introducción</vt:lpstr>
      <vt:lpstr>¿Quiénes somos?</vt:lpstr>
      <vt:lpstr>Estadísticas para Repositorios basadas en Matomo Analytics</vt:lpstr>
      <vt:lpstr>LA Referencia / RECOLECTA</vt:lpstr>
      <vt:lpstr>Primeros pasos</vt:lpstr>
      <vt:lpstr>El resultado: el nodo español se incorpora al sistema integrado de estadísticas de uso de LA Referencia </vt:lpstr>
      <vt:lpstr>Cómo incorporar tu repositorio al proyecto</vt:lpstr>
      <vt:lpstr>Pasos a seguir</vt:lpstr>
      <vt:lpstr>Cómo visualizamos los datos</vt:lpstr>
      <vt:lpstr>Datos globales del repositorio</vt:lpstr>
      <vt:lpstr>Datos globales del repositorio</vt:lpstr>
      <vt:lpstr>Datos globales del repositorio</vt:lpstr>
      <vt:lpstr>Datos de un registro en el repositorio origen</vt:lpstr>
      <vt:lpstr>Datos de un registro en RECOLECTA</vt:lpstr>
      <vt:lpstr>Datos de un registro en LA Referencia</vt:lpstr>
      <vt:lpstr>Preguntas frecuentes</vt:lpstr>
      <vt:lpstr>Vuestro turno</vt:lpstr>
      <vt:lpstr>¡Gracias!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cp:revision>1</cp:revision>
  <dcterms:modified xsi:type="dcterms:W3CDTF">2024-06-16T07:47:51Z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0x0101002463947BCB75824E8707DD34D752D9F3</vt:lpwstr>
  </property>
</Properties>
</file>