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" panose="020B0503030101060003" pitchFamily="34" charset="0"/>
      <p:regular r:id="rId11"/>
    </p:embeddedFont>
    <p:embeddedFont>
      <p:font typeface="Raleway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2340" y="-24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hyperlink" Target="https://www.rebiun.org/grupos-de-trabajo/linea-2/Innovaci%C3%B3n_docente_y_competencias_digitales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348" y="2111998"/>
            <a:ext cx="7094315" cy="14344272"/>
            <a:chOff x="0" y="0"/>
            <a:chExt cx="2972856" cy="601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10933"/>
            </a:xfrm>
            <a:custGeom>
              <a:avLst/>
              <a:gdLst/>
              <a:ahLst/>
              <a:cxnLst/>
              <a:rect l="l" t="t" r="r" b="b"/>
              <a:pathLst>
                <a:path w="2972856" h="6010933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70556"/>
                  </a:lnTo>
                  <a:cubicBezTo>
                    <a:pt x="2972856" y="5992856"/>
                    <a:pt x="2954778" y="6010933"/>
                    <a:pt x="2932478" y="6010933"/>
                  </a:cubicBezTo>
                  <a:lnTo>
                    <a:pt x="40378" y="6010933"/>
                  </a:lnTo>
                  <a:cubicBezTo>
                    <a:pt x="18078" y="6010933"/>
                    <a:pt x="0" y="5992856"/>
                    <a:pt x="0" y="5970556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44435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23682" y="6339174"/>
            <a:ext cx="6077893" cy="2232557"/>
            <a:chOff x="0" y="0"/>
            <a:chExt cx="2546927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46927" cy="935548"/>
            </a:xfrm>
            <a:custGeom>
              <a:avLst/>
              <a:gdLst/>
              <a:ahLst/>
              <a:cxnLst/>
              <a:rect l="l" t="t" r="r" b="b"/>
              <a:pathLst>
                <a:path w="2546927" h="935548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887144"/>
                  </a:lnTo>
                  <a:cubicBezTo>
                    <a:pt x="2546927" y="899981"/>
                    <a:pt x="2541827" y="912293"/>
                    <a:pt x="2532749" y="921371"/>
                  </a:cubicBezTo>
                  <a:cubicBezTo>
                    <a:pt x="2523672" y="930448"/>
                    <a:pt x="2511360" y="935548"/>
                    <a:pt x="2498523" y="935548"/>
                  </a:cubicBezTo>
                  <a:lnTo>
                    <a:pt x="48404" y="935548"/>
                  </a:lnTo>
                  <a:cubicBezTo>
                    <a:pt x="35566" y="935548"/>
                    <a:pt x="23255" y="930448"/>
                    <a:pt x="14177" y="921371"/>
                  </a:cubicBezTo>
                  <a:cubicBezTo>
                    <a:pt x="5100" y="912293"/>
                    <a:pt x="0" y="899981"/>
                    <a:pt x="0" y="887144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23682" y="11293485"/>
            <a:ext cx="6077893" cy="4541322"/>
            <a:chOff x="0" y="0"/>
            <a:chExt cx="2546927" cy="19030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46927" cy="1903030"/>
            </a:xfrm>
            <a:custGeom>
              <a:avLst/>
              <a:gdLst/>
              <a:ahLst/>
              <a:cxnLst/>
              <a:rect l="l" t="t" r="r" b="b"/>
              <a:pathLst>
                <a:path w="2546927" h="1903030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1854627"/>
                  </a:lnTo>
                  <a:cubicBezTo>
                    <a:pt x="2546927" y="1867464"/>
                    <a:pt x="2541827" y="1879776"/>
                    <a:pt x="2532749" y="1888853"/>
                  </a:cubicBezTo>
                  <a:cubicBezTo>
                    <a:pt x="2523672" y="1897931"/>
                    <a:pt x="2511360" y="1903030"/>
                    <a:pt x="2498523" y="1903030"/>
                  </a:cubicBezTo>
                  <a:lnTo>
                    <a:pt x="48404" y="1903030"/>
                  </a:lnTo>
                  <a:cubicBezTo>
                    <a:pt x="35566" y="1903030"/>
                    <a:pt x="23255" y="1897931"/>
                    <a:pt x="14177" y="1888853"/>
                  </a:cubicBezTo>
                  <a:cubicBezTo>
                    <a:pt x="5100" y="1879776"/>
                    <a:pt x="0" y="1867464"/>
                    <a:pt x="0" y="1854627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8348" y="17847635"/>
            <a:ext cx="7094315" cy="933483"/>
            <a:chOff x="0" y="0"/>
            <a:chExt cx="2522423" cy="3319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31905"/>
            </a:xfrm>
            <a:custGeom>
              <a:avLst/>
              <a:gdLst/>
              <a:ahLst/>
              <a:cxnLst/>
              <a:rect l="l" t="t" r="r" b="b"/>
              <a:pathLst>
                <a:path w="2522423" h="331905">
                  <a:moveTo>
                    <a:pt x="0" y="0"/>
                  </a:moveTo>
                  <a:lnTo>
                    <a:pt x="2522423" y="0"/>
                  </a:lnTo>
                  <a:lnTo>
                    <a:pt x="2522423" y="331905"/>
                  </a:lnTo>
                  <a:lnTo>
                    <a:pt x="0" y="33190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1975"/>
                </a:lnSpc>
              </a:pPr>
              <a:endParaRPr>
                <a:solidFill>
                  <a:srgbClr val="3A3AB9"/>
                </a:solidFill>
              </a:endParaRPr>
            </a:p>
          </p:txBody>
        </p:sp>
      </p:grpSp>
      <p:sp>
        <p:nvSpPr>
          <p:cNvPr id="16" name="Freeform 16"/>
          <p:cNvSpPr/>
          <p:nvPr/>
        </p:nvSpPr>
        <p:spPr>
          <a:xfrm>
            <a:off x="823682" y="5978090"/>
            <a:ext cx="775377" cy="775377"/>
          </a:xfrm>
          <a:custGeom>
            <a:avLst/>
            <a:gdLst/>
            <a:ahLst/>
            <a:cxnLst/>
            <a:rect l="l" t="t" r="r" b="b"/>
            <a:pathLst>
              <a:path w="775377" h="775377">
                <a:moveTo>
                  <a:pt x="0" y="0"/>
                </a:moveTo>
                <a:lnTo>
                  <a:pt x="775378" y="0"/>
                </a:lnTo>
                <a:lnTo>
                  <a:pt x="775378" y="775378"/>
                </a:lnTo>
                <a:lnTo>
                  <a:pt x="0" y="775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94991" y="7756341"/>
            <a:ext cx="724505" cy="671330"/>
          </a:xfrm>
          <a:custGeom>
            <a:avLst/>
            <a:gdLst/>
            <a:ahLst/>
            <a:cxnLst/>
            <a:rect l="l" t="t" r="r" b="b"/>
            <a:pathLst>
              <a:path w="724505" h="671330">
                <a:moveTo>
                  <a:pt x="0" y="0"/>
                </a:moveTo>
                <a:lnTo>
                  <a:pt x="724505" y="0"/>
                </a:lnTo>
                <a:lnTo>
                  <a:pt x="724505" y="671330"/>
                </a:lnTo>
                <a:lnTo>
                  <a:pt x="0" y="671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581159" y="7756341"/>
            <a:ext cx="846682" cy="624196"/>
          </a:xfrm>
          <a:custGeom>
            <a:avLst/>
            <a:gdLst/>
            <a:ahLst/>
            <a:cxnLst/>
            <a:rect l="l" t="t" r="r" b="b"/>
            <a:pathLst>
              <a:path w="846682" h="624196">
                <a:moveTo>
                  <a:pt x="0" y="0"/>
                </a:moveTo>
                <a:lnTo>
                  <a:pt x="846682" y="0"/>
                </a:lnTo>
                <a:lnTo>
                  <a:pt x="846682" y="624196"/>
                </a:lnTo>
                <a:lnTo>
                  <a:pt x="0" y="6241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789504" y="7626531"/>
            <a:ext cx="725523" cy="744482"/>
          </a:xfrm>
          <a:custGeom>
            <a:avLst/>
            <a:gdLst/>
            <a:ahLst/>
            <a:cxnLst/>
            <a:rect l="l" t="t" r="r" b="b"/>
            <a:pathLst>
              <a:path w="725523" h="744482">
                <a:moveTo>
                  <a:pt x="0" y="0"/>
                </a:moveTo>
                <a:lnTo>
                  <a:pt x="725523" y="0"/>
                </a:lnTo>
                <a:lnTo>
                  <a:pt x="725523" y="744481"/>
                </a:lnTo>
                <a:lnTo>
                  <a:pt x="0" y="7444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675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181854" y="11919853"/>
            <a:ext cx="881151" cy="816480"/>
          </a:xfrm>
          <a:custGeom>
            <a:avLst/>
            <a:gdLst/>
            <a:ahLst/>
            <a:cxnLst/>
            <a:rect l="l" t="t" r="r" b="b"/>
            <a:pathLst>
              <a:path w="881151" h="816480">
                <a:moveTo>
                  <a:pt x="0" y="0"/>
                </a:moveTo>
                <a:lnTo>
                  <a:pt x="881152" y="0"/>
                </a:lnTo>
                <a:lnTo>
                  <a:pt x="881152" y="816479"/>
                </a:lnTo>
                <a:lnTo>
                  <a:pt x="0" y="8164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24731" y="13224214"/>
            <a:ext cx="997396" cy="735307"/>
          </a:xfrm>
          <a:custGeom>
            <a:avLst/>
            <a:gdLst/>
            <a:ahLst/>
            <a:cxnLst/>
            <a:rect l="l" t="t" r="r" b="b"/>
            <a:pathLst>
              <a:path w="997396" h="735307">
                <a:moveTo>
                  <a:pt x="0" y="0"/>
                </a:moveTo>
                <a:lnTo>
                  <a:pt x="997397" y="0"/>
                </a:lnTo>
                <a:lnTo>
                  <a:pt x="997397" y="735307"/>
                </a:lnTo>
                <a:lnTo>
                  <a:pt x="0" y="7353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52925" y="14587097"/>
            <a:ext cx="725523" cy="697348"/>
          </a:xfrm>
          <a:custGeom>
            <a:avLst/>
            <a:gdLst/>
            <a:ahLst/>
            <a:cxnLst/>
            <a:rect l="l" t="t" r="r" b="b"/>
            <a:pathLst>
              <a:path w="725523" h="697348">
                <a:moveTo>
                  <a:pt x="0" y="0"/>
                </a:moveTo>
                <a:lnTo>
                  <a:pt x="725523" y="0"/>
                </a:lnTo>
                <a:lnTo>
                  <a:pt x="725523" y="697348"/>
                </a:lnTo>
                <a:lnTo>
                  <a:pt x="0" y="6973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605533" y="18113063"/>
            <a:ext cx="581134" cy="562266"/>
          </a:xfrm>
          <a:custGeom>
            <a:avLst/>
            <a:gdLst/>
            <a:ahLst/>
            <a:cxnLst/>
            <a:rect l="l" t="t" r="r" b="b"/>
            <a:pathLst>
              <a:path w="581134" h="562266">
                <a:moveTo>
                  <a:pt x="0" y="0"/>
                </a:moveTo>
                <a:lnTo>
                  <a:pt x="581134" y="0"/>
                </a:lnTo>
                <a:lnTo>
                  <a:pt x="581134" y="562266"/>
                </a:lnTo>
                <a:lnTo>
                  <a:pt x="0" y="562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823682" y="665388"/>
            <a:ext cx="5581907" cy="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287583" y="347297"/>
            <a:ext cx="7053617" cy="998998"/>
            <a:chOff x="0" y="0"/>
            <a:chExt cx="2507953" cy="35519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07953" cy="355199"/>
            </a:xfrm>
            <a:custGeom>
              <a:avLst/>
              <a:gdLst/>
              <a:ahLst/>
              <a:cxnLst/>
              <a:rect l="l" t="t" r="r" b="b"/>
              <a:pathLst>
                <a:path w="2507953" h="355199">
                  <a:moveTo>
                    <a:pt x="0" y="0"/>
                  </a:moveTo>
                  <a:lnTo>
                    <a:pt x="2507953" y="0"/>
                  </a:lnTo>
                  <a:lnTo>
                    <a:pt x="2507953" y="355199"/>
                  </a:lnTo>
                  <a:lnTo>
                    <a:pt x="0" y="35519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381768" y="9060114"/>
            <a:ext cx="2988887" cy="1744989"/>
            <a:chOff x="0" y="0"/>
            <a:chExt cx="3985183" cy="23266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AutoShape 33"/>
          <p:cNvSpPr/>
          <p:nvPr/>
        </p:nvSpPr>
        <p:spPr>
          <a:xfrm>
            <a:off x="2433696" y="748400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Freeform 34"/>
          <p:cNvSpPr/>
          <p:nvPr/>
        </p:nvSpPr>
        <p:spPr>
          <a:xfrm>
            <a:off x="287583" y="180425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372242" y="1850419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731960" y="6410325"/>
            <a:ext cx="492627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2B726D"/>
                </a:solidFill>
                <a:latin typeface="Raleway Bold"/>
              </a:rPr>
              <a:t>Informació i tractament de dades</a:t>
            </a:r>
            <a:endParaRPr lang="en-US" sz="3000" u="none" strike="noStrike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477166" y="2041621"/>
            <a:ext cx="1980318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2B726D"/>
                </a:solidFill>
                <a:latin typeface="Raleway"/>
              </a:rPr>
              <a:t>21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711677" y="3145957"/>
            <a:ext cx="3480220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COMPETÈNCIES </a:t>
            </a:r>
            <a:endParaRPr lang="en-US" sz="3464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3476571" y="3446748"/>
            <a:ext cx="1056876" cy="189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9"/>
              </a:lnSpc>
            </a:pPr>
            <a:r>
              <a:rPr lang="en-US" sz="10999">
                <a:solidFill>
                  <a:srgbClr val="000000"/>
                </a:solidFill>
                <a:latin typeface="Raleway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562022" y="4592479"/>
            <a:ext cx="1629875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ÀREES</a:t>
            </a:r>
            <a:endParaRPr lang="en-US" sz="3464" u="none" strike="noStrike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2421177" y="11810707"/>
            <a:ext cx="4224539" cy="3562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99"/>
              </a:lnSpc>
            </a:pPr>
            <a:r>
              <a:rPr lang="en-US" sz="1999">
                <a:solidFill>
                  <a:srgbClr val="2B726D"/>
                </a:solidFill>
                <a:latin typeface="Raleway Bold"/>
              </a:rPr>
              <a:t>Navegació, cerca i filtratge d'informació, dades i continguts digitals</a:t>
            </a:r>
            <a:endParaRPr lang="en-US" sz="10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799"/>
              </a:lnSpc>
            </a:pPr>
            <a:endParaRPr lang="en-US" sz="200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2B726D"/>
                </a:solidFill>
                <a:latin typeface="Raleway Bold"/>
              </a:rPr>
              <a:t>Avaluació d'informació, dades i continguts digitals</a:t>
            </a:r>
          </a:p>
          <a:p>
            <a:pPr>
              <a:lnSpc>
                <a:spcPts val="2799"/>
              </a:lnSpc>
            </a:pPr>
            <a:endParaRPr lang="en-US" sz="1999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799"/>
              </a:lnSpc>
            </a:pPr>
            <a:endParaRPr lang="en-US" sz="1999">
              <a:solidFill>
                <a:srgbClr val="2B726D"/>
              </a:solidFill>
              <a:latin typeface="Raleway Bold"/>
            </a:endParaRPr>
          </a:p>
          <a:p>
            <a:pPr>
              <a:lnSpc>
                <a:spcPts val="2799"/>
              </a:lnSpc>
            </a:pPr>
            <a:r>
              <a:rPr lang="en-US" sz="1999">
                <a:solidFill>
                  <a:srgbClr val="2B726D"/>
                </a:solidFill>
                <a:latin typeface="Raleway Bold"/>
              </a:rPr>
              <a:t>Gestió d'informació, dades i continguts digitals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19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 Estratègic 2020-2023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19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Línia 2: Transformació digital i coneixement obert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19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Objectiu General 4: Innovació docent i competències digitals</a:t>
            </a:r>
            <a:endParaRPr lang="en-US" sz="1156" u="none" strike="noStrike">
              <a:solidFill>
                <a:srgbClr val="3A3AB9"/>
              </a:solidFill>
              <a:latin typeface="Open Sans Bold"/>
              <a:hlinkClick r:id="rId19" tooltip="https://www.rebiun.org/grupos-de-trabajo/linea-2/Innovaci%C3%B3n_docente_y_competencias_digitale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LES COMPETÈNCIES DIGITALS,</a:t>
            </a:r>
          </a:p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ESTRATÈGIQUES PER ALS ESTUDIANTS DE GRAU</a:t>
            </a:r>
            <a:endParaRPr lang="en-US" sz="210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4AA198E3-9F3D-4510-9562-6C4FF43EE5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55F1CC-2192-4F59-8A93-48F640A293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0CD1F3-748E-4A23-8A95-B50C69C12CB8}">
  <ds:schemaRefs>
    <ds:schemaRef ds:uri="http://schemas.microsoft.com/office/2006/documentManagement/types"/>
    <ds:schemaRef ds:uri="http://purl.org/dc/elements/1.1/"/>
    <ds:schemaRef ds:uri="b81eb7c9-af68-4fd9-9c29-26eeba22c308"/>
    <ds:schemaRef ds:uri="http://schemas.microsoft.com/office/infopath/2007/PartnerControls"/>
    <ds:schemaRef ds:uri="7ff79113-0ae4-4657-9cd7-2c3400bc7ef8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74</Words>
  <Application>Microsoft Office PowerPoint</Application>
  <PresentationFormat>Personalizado</PresentationFormat>
  <Paragraphs>18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Open Sans Bold</vt:lpstr>
      <vt:lpstr>Raleway Bold</vt:lpstr>
      <vt:lpstr>Calibri</vt:lpstr>
      <vt:lpstr>Arial</vt:lpstr>
      <vt:lpstr>Raleway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UPC</cp:lastModifiedBy>
  <cp:revision>6</cp:revision>
  <dcterms:created xsi:type="dcterms:W3CDTF">2006-08-16T00:00:00Z</dcterms:created>
  <dcterms:modified xsi:type="dcterms:W3CDTF">2023-09-15T11:38:17Z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