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1"/>
  </p:notesMasterIdLst>
  <p:sldIdLst>
    <p:sldId id="273" r:id="rId2"/>
    <p:sldId id="274"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12192000" cy="6858000"/>
  <p:notesSz cx="6858000" cy="9144000"/>
  <p:embeddedFontLst>
    <p:embeddedFont>
      <p:font typeface="Franklin Gothic" panose="020B0604020202020204" charset="0"/>
      <p:bold r:id="rId22"/>
    </p:embeddedFont>
    <p:embeddedFont>
      <p:font typeface="Calibri" panose="020F0502020204030204" pitchFamily="34" charset="0"/>
      <p:regular r:id="rId23"/>
      <p:bold r:id="rId24"/>
      <p:italic r:id="rId25"/>
      <p:boldItalic r:id="rId26"/>
    </p:embeddedFont>
    <p:embeddedFont>
      <p:font typeface="Verdana" panose="020B0604030504040204" pitchFamily="34" charset="0"/>
      <p:regular r:id="rId27"/>
      <p:bold r:id="rId28"/>
      <p:italic r:id="rId29"/>
      <p:boldItalic r:id="rId30"/>
    </p:embeddedFont>
    <p:embeddedFont>
      <p:font typeface="Candara" panose="020E0502030303020204" pitchFamily="34" charset="0"/>
      <p:regular r:id="rId31"/>
      <p:bold r:id="rId32"/>
      <p:italic r:id="rId33"/>
      <p:boldItalic r:id="rId34"/>
    </p:embeddedFont>
    <p:embeddedFont>
      <p:font typeface="Cambria" panose="02040503050406030204" pitchFamily="18"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h/y+bxYbzxienw5qXvrNEZLvndx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E37976-9222-4198-8057-7B5E25FE3C4B}">
  <a:tblStyle styleId="{2DE37976-9222-4198-8057-7B5E25FE3C4B}"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customschemas.google.com/relationships/presentationmetadata" Target="meta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1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9"/>
        <p:cNvGrpSpPr/>
        <p:nvPr/>
      </p:nvGrpSpPr>
      <p:grpSpPr>
        <a:xfrm>
          <a:off x="0" y="0"/>
          <a:ext cx="0" cy="0"/>
          <a:chOff x="0" y="0"/>
          <a:chExt cx="0" cy="0"/>
        </a:xfrm>
      </p:grpSpPr>
      <p:sp>
        <p:nvSpPr>
          <p:cNvPr id="70" name="Google Shape;70;p2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28"/>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2" name="Google Shape;72;p2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6"/>
        <p:cNvGrpSpPr/>
        <p:nvPr/>
      </p:nvGrpSpPr>
      <p:grpSpPr>
        <a:xfrm>
          <a:off x="0" y="0"/>
          <a:ext cx="0" cy="0"/>
          <a:chOff x="0" y="0"/>
          <a:chExt cx="0" cy="0"/>
        </a:xfrm>
      </p:grpSpPr>
      <p:sp>
        <p:nvSpPr>
          <p:cNvPr id="77" name="Google Shape;77;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2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82"/>
        <p:cNvGrpSpPr/>
        <p:nvPr/>
      </p:nvGrpSpPr>
      <p:grpSpPr>
        <a:xfrm>
          <a:off x="0" y="0"/>
          <a:ext cx="0" cy="0"/>
          <a:chOff x="0" y="0"/>
          <a:chExt cx="0" cy="0"/>
        </a:xfrm>
      </p:grpSpPr>
      <p:sp>
        <p:nvSpPr>
          <p:cNvPr id="83" name="Google Shape;83;p3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3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671239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p20"/>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90000"/>
              </a:lnSpc>
              <a:spcBef>
                <a:spcPts val="0"/>
              </a:spcBef>
              <a:spcAft>
                <a:spcPts val="0"/>
              </a:spcAft>
              <a:buClr>
                <a:schemeClr val="dk1"/>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20"/>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90000"/>
              </a:lnSpc>
              <a:spcBef>
                <a:spcPts val="0"/>
              </a:spcBef>
              <a:spcAft>
                <a:spcPts val="0"/>
              </a:spcAft>
              <a:buClr>
                <a:schemeClr val="dk1"/>
              </a:buClr>
              <a:buSzPts val="1800"/>
              <a:buChar char="●"/>
              <a:defRPr/>
            </a:lvl1pPr>
            <a:lvl2pPr marL="914400" lvl="1" indent="-317500" algn="l">
              <a:lnSpc>
                <a:spcPct val="90000"/>
              </a:lnSpc>
              <a:spcBef>
                <a:spcPts val="2133"/>
              </a:spcBef>
              <a:spcAft>
                <a:spcPts val="0"/>
              </a:spcAft>
              <a:buClr>
                <a:schemeClr val="dk1"/>
              </a:buClr>
              <a:buSzPts val="1400"/>
              <a:buChar char="○"/>
              <a:defRPr/>
            </a:lvl2pPr>
            <a:lvl3pPr marL="1371600" lvl="2" indent="-317500" algn="l">
              <a:lnSpc>
                <a:spcPct val="90000"/>
              </a:lnSpc>
              <a:spcBef>
                <a:spcPts val="2133"/>
              </a:spcBef>
              <a:spcAft>
                <a:spcPts val="0"/>
              </a:spcAft>
              <a:buClr>
                <a:schemeClr val="dk1"/>
              </a:buClr>
              <a:buSzPts val="1400"/>
              <a:buChar char="■"/>
              <a:defRPr/>
            </a:lvl3pPr>
            <a:lvl4pPr marL="1828800" lvl="3" indent="-317500" algn="l">
              <a:lnSpc>
                <a:spcPct val="90000"/>
              </a:lnSpc>
              <a:spcBef>
                <a:spcPts val="2133"/>
              </a:spcBef>
              <a:spcAft>
                <a:spcPts val="0"/>
              </a:spcAft>
              <a:buClr>
                <a:schemeClr val="dk1"/>
              </a:buClr>
              <a:buSzPts val="1400"/>
              <a:buChar char="●"/>
              <a:defRPr/>
            </a:lvl4pPr>
            <a:lvl5pPr marL="2286000" lvl="4" indent="-317500" algn="l">
              <a:lnSpc>
                <a:spcPct val="90000"/>
              </a:lnSpc>
              <a:spcBef>
                <a:spcPts val="2133"/>
              </a:spcBef>
              <a:spcAft>
                <a:spcPts val="0"/>
              </a:spcAft>
              <a:buClr>
                <a:schemeClr val="dk1"/>
              </a:buClr>
              <a:buSzPts val="1400"/>
              <a:buChar char="○"/>
              <a:defRPr/>
            </a:lvl5pPr>
            <a:lvl6pPr marL="2743200" lvl="5" indent="-317500" algn="l">
              <a:lnSpc>
                <a:spcPct val="90000"/>
              </a:lnSpc>
              <a:spcBef>
                <a:spcPts val="2133"/>
              </a:spcBef>
              <a:spcAft>
                <a:spcPts val="0"/>
              </a:spcAft>
              <a:buClr>
                <a:schemeClr val="dk1"/>
              </a:buClr>
              <a:buSzPts val="1400"/>
              <a:buChar char="■"/>
              <a:defRPr/>
            </a:lvl6pPr>
            <a:lvl7pPr marL="3200400" lvl="6" indent="-317500" algn="l">
              <a:lnSpc>
                <a:spcPct val="90000"/>
              </a:lnSpc>
              <a:spcBef>
                <a:spcPts val="2133"/>
              </a:spcBef>
              <a:spcAft>
                <a:spcPts val="0"/>
              </a:spcAft>
              <a:buClr>
                <a:schemeClr val="dk1"/>
              </a:buClr>
              <a:buSzPts val="1400"/>
              <a:buChar char="●"/>
              <a:defRPr/>
            </a:lvl7pPr>
            <a:lvl8pPr marL="3657600" lvl="7" indent="-317500" algn="l">
              <a:lnSpc>
                <a:spcPct val="90000"/>
              </a:lnSpc>
              <a:spcBef>
                <a:spcPts val="2133"/>
              </a:spcBef>
              <a:spcAft>
                <a:spcPts val="0"/>
              </a:spcAft>
              <a:buClr>
                <a:schemeClr val="dk1"/>
              </a:buClr>
              <a:buSzPts val="1400"/>
              <a:buChar char="○"/>
              <a:defRPr/>
            </a:lvl8pPr>
            <a:lvl9pPr marL="4114800" lvl="8" indent="-317500" algn="l">
              <a:lnSpc>
                <a:spcPct val="90000"/>
              </a:lnSpc>
              <a:spcBef>
                <a:spcPts val="2133"/>
              </a:spcBef>
              <a:spcAft>
                <a:spcPts val="2133"/>
              </a:spcAft>
              <a:buClr>
                <a:schemeClr val="dk1"/>
              </a:buClr>
              <a:buSzPts val="1400"/>
              <a:buChar char="■"/>
              <a:defRPr/>
            </a:lvl9pPr>
          </a:lstStyle>
          <a:p>
            <a:endParaRPr/>
          </a:p>
        </p:txBody>
      </p:sp>
      <p:sp>
        <p:nvSpPr>
          <p:cNvPr id="24" name="Google Shape;24;p2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marL="0" lvl="0" indent="0" algn="r">
              <a:buClr>
                <a:srgbClr val="888888"/>
              </a:buClr>
              <a:buSzPts val="1200"/>
              <a:buFont typeface="Calibri"/>
              <a:buNone/>
              <a:defRPr sz="1200">
                <a:solidFill>
                  <a:srgbClr val="888888"/>
                </a:solidFill>
                <a:latin typeface="Calibri"/>
                <a:ea typeface="Calibri"/>
                <a:cs typeface="Calibri"/>
                <a:sym typeface="Calibri"/>
              </a:defRPr>
            </a:lvl1pPr>
            <a:lvl2pPr marL="0" lvl="1" indent="0" algn="r">
              <a:buClr>
                <a:srgbClr val="888888"/>
              </a:buClr>
              <a:buSzPts val="1200"/>
              <a:buFont typeface="Calibri"/>
              <a:buNone/>
              <a:defRPr sz="1200">
                <a:solidFill>
                  <a:srgbClr val="888888"/>
                </a:solidFill>
                <a:latin typeface="Calibri"/>
                <a:ea typeface="Calibri"/>
                <a:cs typeface="Calibri"/>
                <a:sym typeface="Calibri"/>
              </a:defRPr>
            </a:lvl2pPr>
            <a:lvl3pPr marL="0" lvl="2" indent="0" algn="r">
              <a:buClr>
                <a:srgbClr val="888888"/>
              </a:buClr>
              <a:buSzPts val="1200"/>
              <a:buFont typeface="Calibri"/>
              <a:buNone/>
              <a:defRPr sz="1200">
                <a:solidFill>
                  <a:srgbClr val="888888"/>
                </a:solidFill>
                <a:latin typeface="Calibri"/>
                <a:ea typeface="Calibri"/>
                <a:cs typeface="Calibri"/>
                <a:sym typeface="Calibri"/>
              </a:defRPr>
            </a:lvl3pPr>
            <a:lvl4pPr marL="0" lvl="3" indent="0" algn="r">
              <a:buClr>
                <a:srgbClr val="888888"/>
              </a:buClr>
              <a:buSzPts val="1200"/>
              <a:buFont typeface="Calibri"/>
              <a:buNone/>
              <a:defRPr sz="1200">
                <a:solidFill>
                  <a:srgbClr val="888888"/>
                </a:solidFill>
                <a:latin typeface="Calibri"/>
                <a:ea typeface="Calibri"/>
                <a:cs typeface="Calibri"/>
                <a:sym typeface="Calibri"/>
              </a:defRPr>
            </a:lvl4pPr>
            <a:lvl5pPr marL="0" lvl="4" indent="0" algn="r">
              <a:buClr>
                <a:srgbClr val="888888"/>
              </a:buClr>
              <a:buSzPts val="1200"/>
              <a:buFont typeface="Calibri"/>
              <a:buNone/>
              <a:defRPr sz="1200">
                <a:solidFill>
                  <a:srgbClr val="888888"/>
                </a:solidFill>
                <a:latin typeface="Calibri"/>
                <a:ea typeface="Calibri"/>
                <a:cs typeface="Calibri"/>
                <a:sym typeface="Calibri"/>
              </a:defRPr>
            </a:lvl5pPr>
            <a:lvl6pPr marL="0" lvl="5" indent="0" algn="r">
              <a:buClr>
                <a:srgbClr val="888888"/>
              </a:buClr>
              <a:buSzPts val="1200"/>
              <a:buFont typeface="Calibri"/>
              <a:buNone/>
              <a:defRPr sz="1200">
                <a:solidFill>
                  <a:srgbClr val="888888"/>
                </a:solidFill>
                <a:latin typeface="Calibri"/>
                <a:ea typeface="Calibri"/>
                <a:cs typeface="Calibri"/>
                <a:sym typeface="Calibri"/>
              </a:defRPr>
            </a:lvl6pPr>
            <a:lvl7pPr marL="0" lvl="6" indent="0" algn="r">
              <a:buClr>
                <a:srgbClr val="888888"/>
              </a:buClr>
              <a:buSzPts val="1200"/>
              <a:buFont typeface="Calibri"/>
              <a:buNone/>
              <a:defRPr sz="1200">
                <a:solidFill>
                  <a:srgbClr val="888888"/>
                </a:solidFill>
                <a:latin typeface="Calibri"/>
                <a:ea typeface="Calibri"/>
                <a:cs typeface="Calibri"/>
                <a:sym typeface="Calibri"/>
              </a:defRPr>
            </a:lvl7pPr>
            <a:lvl8pPr marL="0" lvl="7" indent="0" algn="r">
              <a:buClr>
                <a:srgbClr val="888888"/>
              </a:buClr>
              <a:buSzPts val="1200"/>
              <a:buFont typeface="Calibri"/>
              <a:buNone/>
              <a:defRPr sz="1200">
                <a:solidFill>
                  <a:srgbClr val="888888"/>
                </a:solidFill>
                <a:latin typeface="Calibri"/>
                <a:ea typeface="Calibri"/>
                <a:cs typeface="Calibri"/>
                <a:sym typeface="Calibri"/>
              </a:defRPr>
            </a:lvl8pPr>
            <a:lvl9pPr marL="0" lvl="8" indent="0" algn="r">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5"/>
        <p:cNvGrpSpPr/>
        <p:nvPr/>
      </p:nvGrpSpPr>
      <p:grpSpPr>
        <a:xfrm>
          <a:off x="0" y="0"/>
          <a:ext cx="0" cy="0"/>
          <a:chOff x="0" y="0"/>
          <a:chExt cx="0" cy="0"/>
        </a:xfrm>
      </p:grpSpPr>
      <p:sp>
        <p:nvSpPr>
          <p:cNvPr id="26" name="Google Shape;26;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31"/>
        <p:cNvGrpSpPr/>
        <p:nvPr/>
      </p:nvGrpSpPr>
      <p:grpSpPr>
        <a:xfrm>
          <a:off x="0" y="0"/>
          <a:ext cx="0" cy="0"/>
          <a:chOff x="0" y="0"/>
          <a:chExt cx="0" cy="0"/>
        </a:xfrm>
      </p:grpSpPr>
      <p:sp>
        <p:nvSpPr>
          <p:cNvPr id="32" name="Google Shape;32;p2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7"/>
        <p:cNvGrpSpPr/>
        <p:nvPr/>
      </p:nvGrpSpPr>
      <p:grpSpPr>
        <a:xfrm>
          <a:off x="0" y="0"/>
          <a:ext cx="0" cy="0"/>
          <a:chOff x="0" y="0"/>
          <a:chExt cx="0" cy="0"/>
        </a:xfrm>
      </p:grpSpPr>
      <p:sp>
        <p:nvSpPr>
          <p:cNvPr id="38" name="Google Shape;3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4"/>
        <p:cNvGrpSpPr/>
        <p:nvPr/>
      </p:nvGrpSpPr>
      <p:grpSpPr>
        <a:xfrm>
          <a:off x="0" y="0"/>
          <a:ext cx="0" cy="0"/>
          <a:chOff x="0" y="0"/>
          <a:chExt cx="0" cy="0"/>
        </a:xfrm>
      </p:grpSpPr>
      <p:sp>
        <p:nvSpPr>
          <p:cNvPr id="45" name="Google Shape;45;p2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2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2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2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53"/>
        <p:cNvGrpSpPr/>
        <p:nvPr/>
      </p:nvGrpSpPr>
      <p:grpSpPr>
        <a:xfrm>
          <a:off x="0" y="0"/>
          <a:ext cx="0" cy="0"/>
          <a:chOff x="0" y="0"/>
          <a:chExt cx="0" cy="0"/>
        </a:xfrm>
      </p:grpSpPr>
      <p:sp>
        <p:nvSpPr>
          <p:cNvPr id="54" name="Google Shape;5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8"/>
        <p:cNvGrpSpPr/>
        <p:nvPr/>
      </p:nvGrpSpPr>
      <p:grpSpPr>
        <a:xfrm>
          <a:off x="0" y="0"/>
          <a:ext cx="0" cy="0"/>
          <a:chOff x="0" y="0"/>
          <a:chExt cx="0" cy="0"/>
        </a:xfrm>
      </p:grpSpPr>
      <p:sp>
        <p:nvSpPr>
          <p:cNvPr id="59" name="Google Shape;59;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62"/>
        <p:cNvGrpSpPr/>
        <p:nvPr/>
      </p:nvGrpSpPr>
      <p:grpSpPr>
        <a:xfrm>
          <a:off x="0" y="0"/>
          <a:ext cx="0" cy="0"/>
          <a:chOff x="0" y="0"/>
          <a:chExt cx="0" cy="0"/>
        </a:xfrm>
      </p:grpSpPr>
      <p:sp>
        <p:nvSpPr>
          <p:cNvPr id="63" name="Google Shape;63;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2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2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s://www.osi.es/es/servicio-antibotnet" TargetMode="Externa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hyperlink" Target="https://www.osi.es/es/contra-viru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osi.es/es/actualidad/blog/2014/03/14/que-es-una-botnet-o-una-red-zombi-de-ordenador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 y="0"/>
            <a:ext cx="12187369" cy="6858000"/>
          </a:xfrm>
          <a:prstGeom prst="rect">
            <a:avLst/>
          </a:prstGeom>
        </p:spPr>
      </p:pic>
      <p:sp>
        <p:nvSpPr>
          <p:cNvPr id="8" name="Rectangle 103"/>
          <p:cNvSpPr/>
          <p:nvPr/>
        </p:nvSpPr>
        <p:spPr>
          <a:xfrm>
            <a:off x="4337899" y="1462774"/>
            <a:ext cx="6471075" cy="1281007"/>
          </a:xfrm>
          <a:prstGeom prst="rect">
            <a:avLst/>
          </a:prstGeom>
          <a:ln>
            <a:noFill/>
          </a:ln>
        </p:spPr>
        <p:txBody>
          <a:bodyPr vert="horz" lIns="0" tIns="0" rIns="0" bIns="0" rtlCol="0">
            <a:noAutofit/>
          </a:bodyPr>
          <a:lstStyle/>
          <a:p>
            <a:pPr>
              <a:lnSpc>
                <a:spcPct val="107000"/>
              </a:lnSpc>
              <a:spcAft>
                <a:spcPts val="1067"/>
              </a:spcAft>
            </a:pPr>
            <a:r>
              <a:rPr lang="es-ES" sz="6267"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467" dirty="0">
              <a:solidFill>
                <a:srgbClr val="000000"/>
              </a:solidFill>
              <a:latin typeface="Calibri" panose="020F0502020204030204" pitchFamily="34" charset="0"/>
              <a:ea typeface="Calibri" panose="020F0502020204030204" pitchFamily="34" charset="0"/>
            </a:endParaRPr>
          </a:p>
        </p:txBody>
      </p:sp>
      <p:sp>
        <p:nvSpPr>
          <p:cNvPr id="9" name="Rectangle 101"/>
          <p:cNvSpPr/>
          <p:nvPr/>
        </p:nvSpPr>
        <p:spPr>
          <a:xfrm>
            <a:off x="4990187" y="610974"/>
            <a:ext cx="6723380" cy="1281007"/>
          </a:xfrm>
          <a:prstGeom prst="rect">
            <a:avLst/>
          </a:prstGeom>
          <a:ln>
            <a:noFill/>
          </a:ln>
        </p:spPr>
        <p:txBody>
          <a:bodyPr vert="horz" lIns="0" tIns="0" rIns="0" bIns="0" rtlCol="0">
            <a:noAutofit/>
          </a:bodyPr>
          <a:lstStyle/>
          <a:p>
            <a:pPr>
              <a:lnSpc>
                <a:spcPct val="107000"/>
              </a:lnSpc>
              <a:spcAft>
                <a:spcPts val="1067"/>
              </a:spcAft>
            </a:pPr>
            <a:r>
              <a:rPr lang="es-ES" sz="6267"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467" dirty="0">
              <a:solidFill>
                <a:srgbClr val="000000"/>
              </a:solidFill>
              <a:latin typeface="Calibri" panose="020F0502020204030204" pitchFamily="34" charset="0"/>
              <a:ea typeface="Calibri" panose="020F0502020204030204" pitchFamily="34" charset="0"/>
            </a:endParaRPr>
          </a:p>
        </p:txBody>
      </p:sp>
      <p:sp>
        <p:nvSpPr>
          <p:cNvPr id="10" name="Rectangle 105"/>
          <p:cNvSpPr/>
          <p:nvPr/>
        </p:nvSpPr>
        <p:spPr>
          <a:xfrm rot="16200001">
            <a:off x="10306842" y="805337"/>
            <a:ext cx="2397956" cy="1314873"/>
          </a:xfrm>
          <a:prstGeom prst="rect">
            <a:avLst/>
          </a:prstGeom>
          <a:ln>
            <a:noFill/>
          </a:ln>
        </p:spPr>
        <p:txBody>
          <a:bodyPr vert="horz" lIns="0" tIns="0" rIns="0" bIns="0" rtlCol="0">
            <a:noAutofit/>
          </a:bodyPr>
          <a:lstStyle/>
          <a:p>
            <a:pPr>
              <a:lnSpc>
                <a:spcPct val="107000"/>
              </a:lnSpc>
              <a:spcAft>
                <a:spcPts val="1067"/>
              </a:spcAft>
            </a:pPr>
            <a:r>
              <a:rPr lang="es-ES" sz="64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467"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10782111" y="651747"/>
            <a:ext cx="93133" cy="1714500"/>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2400"/>
          </a:p>
        </p:txBody>
      </p:sp>
      <p:sp>
        <p:nvSpPr>
          <p:cNvPr id="12" name="Rectangle 104"/>
          <p:cNvSpPr/>
          <p:nvPr/>
        </p:nvSpPr>
        <p:spPr>
          <a:xfrm>
            <a:off x="7749912" y="2469272"/>
            <a:ext cx="3020907" cy="867833"/>
          </a:xfrm>
          <a:prstGeom prst="rect">
            <a:avLst/>
          </a:prstGeom>
          <a:ln>
            <a:noFill/>
          </a:ln>
        </p:spPr>
        <p:txBody>
          <a:bodyPr vert="horz" lIns="0" tIns="0" rIns="0" bIns="0" rtlCol="0">
            <a:noAutofit/>
          </a:bodyPr>
          <a:lstStyle/>
          <a:p>
            <a:pPr>
              <a:lnSpc>
                <a:spcPct val="107000"/>
              </a:lnSpc>
              <a:spcAft>
                <a:spcPts val="1067"/>
              </a:spcAft>
            </a:pPr>
            <a:r>
              <a:rPr lang="es-ES" sz="5467"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467" dirty="0">
              <a:solidFill>
                <a:srgbClr val="000000"/>
              </a:solidFill>
              <a:latin typeface="Calibri" panose="020F0502020204030204" pitchFamily="34" charset="0"/>
              <a:ea typeface="Calibri" panose="020F0502020204030204" pitchFamily="34" charset="0"/>
            </a:endParaRPr>
          </a:p>
        </p:txBody>
      </p:sp>
      <p:sp>
        <p:nvSpPr>
          <p:cNvPr id="13" name="Rectangle 99"/>
          <p:cNvSpPr/>
          <p:nvPr/>
        </p:nvSpPr>
        <p:spPr>
          <a:xfrm>
            <a:off x="4728229" y="3800721"/>
            <a:ext cx="7435028" cy="1444199"/>
          </a:xfrm>
          <a:prstGeom prst="rect">
            <a:avLst/>
          </a:prstGeom>
          <a:ln>
            <a:noFill/>
          </a:ln>
        </p:spPr>
        <p:txBody>
          <a:bodyPr vert="horz" lIns="0" tIns="0" rIns="0" bIns="0" rtlCol="0">
            <a:noAutofit/>
          </a:bodyPr>
          <a:lstStyle/>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2000" dirty="0">
              <a:solidFill>
                <a:srgbClr val="000000"/>
              </a:solidFill>
              <a:latin typeface="Bliss Pro" panose="02000506050000020004" pitchFamily="50" charset="0"/>
              <a:ea typeface="Calibri" panose="020F0502020204030204" pitchFamily="34" charset="0"/>
            </a:endParaRPr>
          </a:p>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2000" dirty="0" smtClean="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2000" dirty="0">
              <a:solidFill>
                <a:srgbClr val="000000"/>
              </a:solidFill>
              <a:latin typeface="Bliss Pro" panose="02000506050000020004" pitchFamily="50" charset="0"/>
              <a:ea typeface="Calibri" panose="020F0502020204030204" pitchFamily="34" charset="0"/>
            </a:endParaRPr>
          </a:p>
          <a:p>
            <a:pPr marL="147316" marR="847" indent="-8466" algn="ctr">
              <a:lnSpc>
                <a:spcPct val="150000"/>
              </a:lnSpc>
              <a:spcBef>
                <a:spcPts val="300"/>
              </a:spcBef>
              <a:spcAft>
                <a:spcPts val="300"/>
              </a:spcAft>
            </a:pPr>
            <a:r>
              <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Seguridad: </a:t>
            </a:r>
            <a:r>
              <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.1</a:t>
            </a:r>
            <a:r>
              <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rPr>
              <a:t>. </a:t>
            </a: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Protección de dispositivos: </a:t>
            </a:r>
            <a:b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1</a:t>
            </a:r>
            <a:r>
              <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rPr>
              <a:t>. </a:t>
            </a: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Amenazas en el entorno digital</a:t>
            </a:r>
            <a:endPar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endParaRPr>
          </a:p>
          <a:p>
            <a:pPr algn="ctr">
              <a:lnSpc>
                <a:spcPct val="107000"/>
              </a:lnSpc>
            </a:pPr>
            <a:r>
              <a:rPr lang="es-ES" sz="1467" dirty="0">
                <a:solidFill>
                  <a:srgbClr val="000000"/>
                </a:solidFill>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608" y="5551075"/>
            <a:ext cx="5147393" cy="654820"/>
          </a:xfrm>
          <a:prstGeom prst="rect">
            <a:avLst/>
          </a:prstGeom>
        </p:spPr>
      </p:pic>
    </p:spTree>
    <p:extLst>
      <p:ext uri="{BB962C8B-B14F-4D97-AF65-F5344CB8AC3E}">
        <p14:creationId xmlns:p14="http://schemas.microsoft.com/office/powerpoint/2010/main" val="2419594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8"/>
          <p:cNvPicPr preferRelativeResize="0"/>
          <p:nvPr/>
        </p:nvPicPr>
        <p:blipFill rotWithShape="1">
          <a:blip r:embed="rId3">
            <a:alphaModFix/>
          </a:blip>
          <a:srcRect l="30287" t="49201" r="33624" b="11333"/>
          <a:stretch/>
        </p:blipFill>
        <p:spPr>
          <a:xfrm>
            <a:off x="10216030" y="104297"/>
            <a:ext cx="1681786" cy="1892808"/>
          </a:xfrm>
          <a:prstGeom prst="rect">
            <a:avLst/>
          </a:prstGeom>
          <a:noFill/>
          <a:ln>
            <a:noFill/>
          </a:ln>
        </p:spPr>
      </p:pic>
      <p:sp>
        <p:nvSpPr>
          <p:cNvPr id="183" name="Google Shape;183;p8"/>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84" name="Google Shape;184;p8"/>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 SPYWARE</a:t>
            </a:r>
            <a:endParaRPr sz="3200" b="1">
              <a:solidFill>
                <a:schemeClr val="lt1"/>
              </a:solidFill>
              <a:latin typeface="Franklin Gothic"/>
              <a:ea typeface="Franklin Gothic"/>
              <a:cs typeface="Franklin Gothic"/>
              <a:sym typeface="Franklin Gothic"/>
            </a:endParaRPr>
          </a:p>
        </p:txBody>
      </p:sp>
      <p:graphicFrame>
        <p:nvGraphicFramePr>
          <p:cNvPr id="185" name="Google Shape;185;p8"/>
          <p:cNvGraphicFramePr/>
          <p:nvPr/>
        </p:nvGraphicFramePr>
        <p:xfrm>
          <a:off x="605891" y="1564333"/>
          <a:ext cx="9727925" cy="5059750"/>
        </p:xfrm>
        <a:graphic>
          <a:graphicData uri="http://schemas.openxmlformats.org/drawingml/2006/table">
            <a:tbl>
              <a:tblPr firstRow="1" bandRow="1">
                <a:noFill/>
                <a:tableStyleId>{2DE37976-9222-4198-8057-7B5E25FE3C4B}</a:tableStyleId>
              </a:tblPr>
              <a:tblGrid>
                <a:gridCol w="2636200">
                  <a:extLst>
                    <a:ext uri="{9D8B030D-6E8A-4147-A177-3AD203B41FA5}">
                      <a16:colId xmlns:a16="http://schemas.microsoft.com/office/drawing/2014/main" val="20000"/>
                    </a:ext>
                  </a:extLst>
                </a:gridCol>
                <a:gridCol w="1230750">
                  <a:extLst>
                    <a:ext uri="{9D8B030D-6E8A-4147-A177-3AD203B41FA5}">
                      <a16:colId xmlns:a16="http://schemas.microsoft.com/office/drawing/2014/main" val="20001"/>
                    </a:ext>
                  </a:extLst>
                </a:gridCol>
                <a:gridCol w="5860975">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a:latin typeface="Cambria"/>
                          <a:ea typeface="Cambria"/>
                          <a:cs typeface="Cambria"/>
                          <a:sym typeface="Cambria"/>
                        </a:rPr>
                        <a:t>SPYWARE </a:t>
                      </a:r>
                      <a:r>
                        <a:rPr lang="es-ES" sz="1600">
                          <a:latin typeface="Cambria"/>
                          <a:ea typeface="Cambria"/>
                          <a:cs typeface="Cambria"/>
                          <a:sym typeface="Cambria"/>
                        </a:rPr>
                        <a:t>(PROGRAMA ESPÍA)</a:t>
                      </a:r>
                      <a:endParaRPr sz="16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Programa o fragmento de código malicioso diseñado para tomar control de un dispositivo sin consentimiento o conocimiento del usuario.</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500">
                          <a:solidFill>
                            <a:schemeClr val="dk1"/>
                          </a:solidFill>
                          <a:latin typeface="Cambria"/>
                          <a:ea typeface="Cambria"/>
                          <a:cs typeface="Cambria"/>
                          <a:sym typeface="Cambria"/>
                        </a:rPr>
                        <a:t>Se instala al ejecutar un software o abrir un archivo corrupto adjunto al correo electrónico. También al acceder a un anuncio publicitario no deseado lanzado desde una aplicación o página web.</a:t>
                      </a:r>
                      <a:endParaRPr sz="15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755200">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Se autoinstala y actúa mientras el dispositivo permanece encendido. </a:t>
                      </a:r>
                      <a:r>
                        <a:rPr lang="es-ES" sz="1500" b="1">
                          <a:latin typeface="Cambria"/>
                          <a:ea typeface="Cambria"/>
                          <a:cs typeface="Cambria"/>
                          <a:sym typeface="Cambria"/>
                        </a:rPr>
                        <a:t>Captura datos </a:t>
                      </a:r>
                      <a:r>
                        <a:rPr lang="es-ES" sz="1500">
                          <a:latin typeface="Cambria"/>
                          <a:ea typeface="Cambria"/>
                          <a:cs typeface="Cambria"/>
                          <a:sym typeface="Cambria"/>
                        </a:rPr>
                        <a:t>personales, historial de navegación, ubicación, contraseñas o datos bancarios. En ocasiones puede mostrar publicidad no deseada.</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6035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Se debe evitar: instalar programas o aplicaciones desde fuentes desconocidas, aceptar avisos de ventanas emergentes en el dispositivo o navegador, abrir anuncios no deseados o abrir adjuntos de remitentes de correo sospechosos o desconocidos.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469025">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El dispositivo puede volverse lento hasta llegar a bloquearse. Aparición de iconos de nuevas aplicaciones no instaladas por el usuario. Página de inicio del navegador diferente a la habitual. Mensajes de error no habituales. Aparición de avisos publicitarios no deseados.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Con herramientas antivirus o </a:t>
                      </a:r>
                      <a:r>
                        <a:rPr lang="es-ES" sz="1500" b="1">
                          <a:latin typeface="Cambria"/>
                          <a:ea typeface="Cambria"/>
                          <a:cs typeface="Cambria"/>
                          <a:sym typeface="Cambria"/>
                        </a:rPr>
                        <a:t>antispyware</a:t>
                      </a:r>
                      <a:r>
                        <a:rPr lang="es-ES" sz="1500">
                          <a:latin typeface="Cambria"/>
                          <a:ea typeface="Cambria"/>
                          <a:cs typeface="Cambria"/>
                          <a:sym typeface="Cambria"/>
                        </a:rPr>
                        <a:t>. Activando el firewall en equipos con Windows. Instalando un bloqueador de ventanas emergentes en el navegador.  Además se recomienda desinstalar aplicaciones sospechosas.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9"/>
          <p:cNvPicPr preferRelativeResize="0"/>
          <p:nvPr/>
        </p:nvPicPr>
        <p:blipFill rotWithShape="1">
          <a:blip r:embed="rId3">
            <a:alphaModFix/>
          </a:blip>
          <a:srcRect l="11111" t="10134" r="20354" b="9333"/>
          <a:stretch/>
        </p:blipFill>
        <p:spPr>
          <a:xfrm>
            <a:off x="9537192" y="43808"/>
            <a:ext cx="2361026" cy="2774435"/>
          </a:xfrm>
          <a:prstGeom prst="rect">
            <a:avLst/>
          </a:prstGeom>
          <a:noFill/>
          <a:ln>
            <a:noFill/>
          </a:ln>
        </p:spPr>
      </p:pic>
      <p:sp>
        <p:nvSpPr>
          <p:cNvPr id="191" name="Google Shape;191;p9"/>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92" name="Google Shape;192;p9"/>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 - ADWARE</a:t>
            </a:r>
            <a:endParaRPr sz="3200" b="1">
              <a:solidFill>
                <a:schemeClr val="lt1"/>
              </a:solidFill>
              <a:latin typeface="Franklin Gothic"/>
              <a:ea typeface="Franklin Gothic"/>
              <a:cs typeface="Franklin Gothic"/>
              <a:sym typeface="Franklin Gothic"/>
            </a:endParaRPr>
          </a:p>
        </p:txBody>
      </p:sp>
      <p:graphicFrame>
        <p:nvGraphicFramePr>
          <p:cNvPr id="193" name="Google Shape;193;p9"/>
          <p:cNvGraphicFramePr/>
          <p:nvPr/>
        </p:nvGraphicFramePr>
        <p:xfrm>
          <a:off x="605891" y="1564333"/>
          <a:ext cx="9022725" cy="4831150"/>
        </p:xfrm>
        <a:graphic>
          <a:graphicData uri="http://schemas.openxmlformats.org/drawingml/2006/table">
            <a:tbl>
              <a:tblPr firstRow="1" bandRow="1">
                <a:noFill/>
                <a:tableStyleId>{2DE37976-9222-4198-8057-7B5E25FE3C4B}</a:tableStyleId>
              </a:tblPr>
              <a:tblGrid>
                <a:gridCol w="2445100">
                  <a:extLst>
                    <a:ext uri="{9D8B030D-6E8A-4147-A177-3AD203B41FA5}">
                      <a16:colId xmlns:a16="http://schemas.microsoft.com/office/drawing/2014/main" val="20000"/>
                    </a:ext>
                  </a:extLst>
                </a:gridCol>
                <a:gridCol w="1862525">
                  <a:extLst>
                    <a:ext uri="{9D8B030D-6E8A-4147-A177-3AD203B41FA5}">
                      <a16:colId xmlns:a16="http://schemas.microsoft.com/office/drawing/2014/main" val="20001"/>
                    </a:ext>
                  </a:extLst>
                </a:gridCol>
                <a:gridCol w="4715100">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a:latin typeface="Cambria"/>
                          <a:ea typeface="Cambria"/>
                          <a:cs typeface="Cambria"/>
                          <a:sym typeface="Cambria"/>
                        </a:rPr>
                        <a:t>ADWARE </a:t>
                      </a:r>
                      <a:r>
                        <a:rPr lang="es-ES" sz="1600">
                          <a:latin typeface="Cambria"/>
                          <a:ea typeface="Cambria"/>
                          <a:cs typeface="Cambria"/>
                          <a:sym typeface="Cambria"/>
                        </a:rPr>
                        <a:t>(PROGRAMA CON PUBLICIDAD)</a:t>
                      </a:r>
                      <a:endParaRPr sz="16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Programa diseñado para mostrar publicidad no deseada. En general, simplemente es molesto, pero alguna de sus versiones puede actuar como spyware.</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500">
                          <a:solidFill>
                            <a:schemeClr val="dk1"/>
                          </a:solidFill>
                          <a:latin typeface="Cambria"/>
                          <a:ea typeface="Cambria"/>
                          <a:cs typeface="Cambria"/>
                          <a:sym typeface="Cambria"/>
                        </a:rPr>
                        <a:t>Se instala al ejecutar un software en el que viene incluido. También al acceder a un anuncio publicitario no deseado lanzado desde una aplicación o página web. </a:t>
                      </a:r>
                      <a:endParaRPr sz="15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755200">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Lanza ventanas emergentes desde aplicaciones o páginas web con </a:t>
                      </a:r>
                      <a:r>
                        <a:rPr lang="es-ES" sz="1500" b="1">
                          <a:latin typeface="Cambria"/>
                          <a:ea typeface="Cambria"/>
                          <a:cs typeface="Cambria"/>
                          <a:sym typeface="Cambria"/>
                        </a:rPr>
                        <a:t>publicidad no deseada</a:t>
                      </a:r>
                      <a:r>
                        <a:rPr lang="es-ES" sz="1500">
                          <a:latin typeface="Cambria"/>
                          <a:ea typeface="Cambria"/>
                          <a:cs typeface="Cambria"/>
                          <a:sym typeface="Cambria"/>
                        </a:rPr>
                        <a:t>. En ocasiones puede recopilar datos personales, historial de navegación o ubicación.</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6035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Se debe evitar: instalar programas o aplicaciones desde fuentes desconocidas, aceptar avisos de ventanas emergentes en el dispositivo o navegador, abrir anuncios no deseados.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469025">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Aparición de ventanas emergentes con publicidad no deseada. Página de inicio del navegador diferente a la habitual.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Con herramientas </a:t>
                      </a:r>
                      <a:r>
                        <a:rPr lang="es-ES" sz="1500" b="1">
                          <a:latin typeface="Cambria"/>
                          <a:ea typeface="Cambria"/>
                          <a:cs typeface="Cambria"/>
                          <a:sym typeface="Cambria"/>
                        </a:rPr>
                        <a:t>antivirus</a:t>
                      </a:r>
                      <a:r>
                        <a:rPr lang="es-ES" sz="1500">
                          <a:latin typeface="Cambria"/>
                          <a:ea typeface="Cambria"/>
                          <a:cs typeface="Cambria"/>
                          <a:sym typeface="Cambria"/>
                        </a:rPr>
                        <a:t> o de eliminación de adware. Actualizando el sistema operativo del dispositivo. Activando el firewall en equipos con Windows. Instalando un bloqueador de ventanas emergentes en el navegador.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10"/>
          <p:cNvPicPr preferRelativeResize="0"/>
          <p:nvPr/>
        </p:nvPicPr>
        <p:blipFill rotWithShape="1">
          <a:blip r:embed="rId3">
            <a:alphaModFix/>
          </a:blip>
          <a:srcRect l="17847" t="7408" r="38195" b="12963"/>
          <a:stretch/>
        </p:blipFill>
        <p:spPr>
          <a:xfrm>
            <a:off x="9996716" y="21739"/>
            <a:ext cx="2032926" cy="2071465"/>
          </a:xfrm>
          <a:prstGeom prst="rect">
            <a:avLst/>
          </a:prstGeom>
          <a:noFill/>
          <a:ln>
            <a:noFill/>
          </a:ln>
        </p:spPr>
      </p:pic>
      <p:sp>
        <p:nvSpPr>
          <p:cNvPr id="199" name="Google Shape;199;p10"/>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00" name="Google Shape;200;p10"/>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2900" b="1">
                <a:solidFill>
                  <a:schemeClr val="lt1"/>
                </a:solidFill>
                <a:latin typeface="Franklin Gothic"/>
                <a:ea typeface="Franklin Gothic"/>
                <a:cs typeface="Franklin Gothic"/>
                <a:sym typeface="Franklin Gothic"/>
              </a:rPr>
              <a:t>MALWARE - RANSOMWARE</a:t>
            </a:r>
            <a:endParaRPr sz="2900" b="1">
              <a:solidFill>
                <a:schemeClr val="lt1"/>
              </a:solidFill>
              <a:latin typeface="Franklin Gothic"/>
              <a:ea typeface="Franklin Gothic"/>
              <a:cs typeface="Franklin Gothic"/>
              <a:sym typeface="Franklin Gothic"/>
            </a:endParaRPr>
          </a:p>
        </p:txBody>
      </p:sp>
      <p:graphicFrame>
        <p:nvGraphicFramePr>
          <p:cNvPr id="201" name="Google Shape;201;p10"/>
          <p:cNvGraphicFramePr/>
          <p:nvPr/>
        </p:nvGraphicFramePr>
        <p:xfrm>
          <a:off x="605891" y="1564333"/>
          <a:ext cx="9727925" cy="5151190"/>
        </p:xfrm>
        <a:graphic>
          <a:graphicData uri="http://schemas.openxmlformats.org/drawingml/2006/table">
            <a:tbl>
              <a:tblPr firstRow="1" bandRow="1">
                <a:noFill/>
                <a:tableStyleId>{2DE37976-9222-4198-8057-7B5E25FE3C4B}</a:tableStyleId>
              </a:tblPr>
              <a:tblGrid>
                <a:gridCol w="2636200">
                  <a:extLst>
                    <a:ext uri="{9D8B030D-6E8A-4147-A177-3AD203B41FA5}">
                      <a16:colId xmlns:a16="http://schemas.microsoft.com/office/drawing/2014/main" val="20000"/>
                    </a:ext>
                  </a:extLst>
                </a:gridCol>
                <a:gridCol w="1869725">
                  <a:extLst>
                    <a:ext uri="{9D8B030D-6E8A-4147-A177-3AD203B41FA5}">
                      <a16:colId xmlns:a16="http://schemas.microsoft.com/office/drawing/2014/main" val="20001"/>
                    </a:ext>
                  </a:extLst>
                </a:gridCol>
                <a:gridCol w="5222000">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a:latin typeface="Cambria"/>
                          <a:ea typeface="Cambria"/>
                          <a:cs typeface="Cambria"/>
                          <a:sym typeface="Cambria"/>
                        </a:rPr>
                        <a:t>RANSOMWARE </a:t>
                      </a:r>
                      <a:r>
                        <a:rPr lang="es-ES" sz="1600">
                          <a:latin typeface="Cambria"/>
                          <a:ea typeface="Cambria"/>
                          <a:cs typeface="Cambria"/>
                          <a:sym typeface="Cambria"/>
                        </a:rPr>
                        <a:t>(PROGRAMA DE RESCATE)</a:t>
                      </a:r>
                      <a:endParaRPr sz="20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Programa o fragmento de código malicioso que se ejecuta en un dispositivo sin nuestro permiso o conocimiento.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500">
                          <a:solidFill>
                            <a:schemeClr val="dk1"/>
                          </a:solidFill>
                          <a:latin typeface="Cambria"/>
                          <a:ea typeface="Cambria"/>
                          <a:cs typeface="Cambria"/>
                          <a:sym typeface="Cambria"/>
                        </a:rPr>
                        <a:t>Se instala al ejecutar un software, al abrir un archivo corrupto a través de una página web o como adjunto al correo electrónico.</a:t>
                      </a:r>
                      <a:endParaRPr sz="15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755200">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Bloquea el dispositivo mostrando un mensaje de advertencia generalmente suplantando la identidad de la Policía o el FBI. En su versión más temible, cifra todo el contenido del dispositivo, impidiendo el acceso a archivos y carpetas, y exige un </a:t>
                      </a:r>
                      <a:r>
                        <a:rPr lang="es-ES" sz="1500" b="1">
                          <a:latin typeface="Cambria"/>
                          <a:ea typeface="Cambria"/>
                          <a:cs typeface="Cambria"/>
                          <a:sym typeface="Cambria"/>
                        </a:rPr>
                        <a:t>rescate</a:t>
                      </a:r>
                      <a:r>
                        <a:rPr lang="es-ES" sz="1500">
                          <a:latin typeface="Cambria"/>
                          <a:ea typeface="Cambria"/>
                          <a:cs typeface="Cambria"/>
                          <a:sym typeface="Cambria"/>
                        </a:rPr>
                        <a:t> económico para recuperar el acceso.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6035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Se debe evitar: aceptar avisos de ventanas emergentes en el dispositivo o navegador, abrir anuncios no deseados o abrir adjuntos de remitentes de correo sospechosos o desconocidos. Se recomienda hacer </a:t>
                      </a:r>
                      <a:r>
                        <a:rPr lang="es-ES" sz="1500" b="1">
                          <a:latin typeface="Cambria"/>
                          <a:ea typeface="Cambria"/>
                          <a:cs typeface="Cambria"/>
                          <a:sym typeface="Cambria"/>
                        </a:rPr>
                        <a:t>copias de seguridad</a:t>
                      </a:r>
                      <a:r>
                        <a:rPr lang="es-ES" sz="1500">
                          <a:latin typeface="Cambria"/>
                          <a:ea typeface="Cambria"/>
                          <a:cs typeface="Cambria"/>
                          <a:sym typeface="Cambria"/>
                        </a:rPr>
                        <a:t> del contenido del dispositivo.</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469025">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Aparición de ventanas emergentes con avisos suplantando a las autoridades policiales. Imposibilidad de acceder a los archivos o aplicaciones del dispositivo. Aparición de mensajes solicitando un rescate por los archivos.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500"/>
                        <a:buFont typeface="Cambria"/>
                        <a:buNone/>
                      </a:pPr>
                      <a:r>
                        <a:rPr lang="es-ES" sz="1500">
                          <a:latin typeface="Cambria"/>
                          <a:ea typeface="Cambria"/>
                          <a:cs typeface="Cambria"/>
                          <a:sym typeface="Cambria"/>
                        </a:rPr>
                        <a:t>Actualmente no existe una herramienta que permita eliminarlo de forma eficaz. Se recomienda devolver el dispositivo al estado de fábrica y restaurar una copia de seguridad.</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11"/>
          <p:cNvPicPr preferRelativeResize="0"/>
          <p:nvPr/>
        </p:nvPicPr>
        <p:blipFill rotWithShape="1">
          <a:blip r:embed="rId3">
            <a:alphaModFix/>
          </a:blip>
          <a:srcRect l="16736" t="30267" r="20971" b="32266"/>
          <a:stretch/>
        </p:blipFill>
        <p:spPr>
          <a:xfrm>
            <a:off x="9457944" y="0"/>
            <a:ext cx="2734056" cy="2569464"/>
          </a:xfrm>
          <a:prstGeom prst="rect">
            <a:avLst/>
          </a:prstGeom>
          <a:noFill/>
          <a:ln>
            <a:noFill/>
          </a:ln>
        </p:spPr>
      </p:pic>
      <p:sp>
        <p:nvSpPr>
          <p:cNvPr id="207" name="Google Shape;207;p11"/>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08" name="Google Shape;208;p11"/>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 - TROYANO</a:t>
            </a:r>
            <a:endParaRPr sz="3200" b="1">
              <a:solidFill>
                <a:schemeClr val="lt1"/>
              </a:solidFill>
              <a:latin typeface="Franklin Gothic"/>
              <a:ea typeface="Franklin Gothic"/>
              <a:cs typeface="Franklin Gothic"/>
              <a:sym typeface="Franklin Gothic"/>
            </a:endParaRPr>
          </a:p>
        </p:txBody>
      </p:sp>
      <p:graphicFrame>
        <p:nvGraphicFramePr>
          <p:cNvPr id="209" name="Google Shape;209;p11"/>
          <p:cNvGraphicFramePr/>
          <p:nvPr/>
        </p:nvGraphicFramePr>
        <p:xfrm>
          <a:off x="605891" y="1564333"/>
          <a:ext cx="9041025" cy="5223625"/>
        </p:xfrm>
        <a:graphic>
          <a:graphicData uri="http://schemas.openxmlformats.org/drawingml/2006/table">
            <a:tbl>
              <a:tblPr firstRow="1" bandRow="1">
                <a:noFill/>
                <a:tableStyleId>{2DE37976-9222-4198-8057-7B5E25FE3C4B}</a:tableStyleId>
              </a:tblPr>
              <a:tblGrid>
                <a:gridCol w="2612425">
                  <a:extLst>
                    <a:ext uri="{9D8B030D-6E8A-4147-A177-3AD203B41FA5}">
                      <a16:colId xmlns:a16="http://schemas.microsoft.com/office/drawing/2014/main" val="20000"/>
                    </a:ext>
                  </a:extLst>
                </a:gridCol>
                <a:gridCol w="839850">
                  <a:extLst>
                    <a:ext uri="{9D8B030D-6E8A-4147-A177-3AD203B41FA5}">
                      <a16:colId xmlns:a16="http://schemas.microsoft.com/office/drawing/2014/main" val="20001"/>
                    </a:ext>
                  </a:extLst>
                </a:gridCol>
                <a:gridCol w="5588750">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a:latin typeface="Cambria"/>
                          <a:ea typeface="Cambria"/>
                          <a:cs typeface="Cambria"/>
                          <a:sym typeface="Cambria"/>
                        </a:rPr>
                        <a:t>TROYANO</a:t>
                      </a:r>
                      <a:endParaRPr sz="20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600">
                          <a:latin typeface="Cambria"/>
                          <a:ea typeface="Cambria"/>
                          <a:cs typeface="Cambria"/>
                          <a:sym typeface="Cambria"/>
                        </a:rPr>
                        <a:t>Programa en apariencia útil y legítima que aprovecha los privilegios concedidos para saltarse los métodos de seguridad y ejecutar de forma oculta acciones maliciosas.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Entra en los dispositivos al instalar un software aparentemente legítimo, que lo contiene de forma oculta.</a:t>
                      </a:r>
                      <a:endParaRPr sz="16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979225">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b="1">
                          <a:latin typeface="Cambria"/>
                          <a:ea typeface="Cambria"/>
                          <a:cs typeface="Cambria"/>
                          <a:sym typeface="Cambria"/>
                        </a:rPr>
                        <a:t>Simula ser de utilidad</a:t>
                      </a:r>
                      <a:r>
                        <a:rPr lang="es-ES" sz="1600">
                          <a:latin typeface="Cambria"/>
                          <a:ea typeface="Cambria"/>
                          <a:cs typeface="Cambria"/>
                          <a:sym typeface="Cambria"/>
                        </a:rPr>
                        <a:t>, pero ejecuta malware como virus o spyware. No se autoreplica, pero una vez activado permite el acceso remoto al dispositivo creando una brecha en la seguridad que se puede traducir en robo de datos personales, borrado de archivos o bloqueo del dispositivo.</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7554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Se debe evitar: instalar programas o aplicaciones desde fuentes desconocidas, descargar archivos </a:t>
                      </a:r>
                      <a:r>
                        <a:rPr lang="es-ES" sz="1600" b="1">
                          <a:latin typeface="Cambria"/>
                          <a:ea typeface="Cambria"/>
                          <a:cs typeface="Cambria"/>
                          <a:sym typeface="Cambria"/>
                        </a:rPr>
                        <a:t>ejecutables</a:t>
                      </a:r>
                      <a:r>
                        <a:rPr lang="es-ES" sz="1600">
                          <a:latin typeface="Cambria"/>
                          <a:ea typeface="Cambria"/>
                          <a:cs typeface="Cambria"/>
                          <a:sym typeface="Cambria"/>
                        </a:rPr>
                        <a:t> (extensiones .exe, .vbs, .bat) no confiables, o abrir adjuntos de remitentes de correo sospechosos o desconocidos que contengan ejecutables.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407725">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El dispositivo puede volverse lento hasta llegar a bloquearse.</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Con herramientas </a:t>
                      </a:r>
                      <a:r>
                        <a:rPr lang="es-ES" sz="1600" b="1">
                          <a:latin typeface="Cambria"/>
                          <a:ea typeface="Cambria"/>
                          <a:cs typeface="Cambria"/>
                          <a:sym typeface="Cambria"/>
                        </a:rPr>
                        <a:t>antivirus</a:t>
                      </a:r>
                      <a:r>
                        <a:rPr lang="es-ES" sz="1600">
                          <a:latin typeface="Cambria"/>
                          <a:ea typeface="Cambria"/>
                          <a:cs typeface="Cambria"/>
                          <a:sym typeface="Cambria"/>
                        </a:rPr>
                        <a:t> o antimalware. Además se recomienda desinstalar aplicaciones sospechosas.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2"/>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15" name="Google Shape;215;p12"/>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PHISHING</a:t>
            </a:r>
            <a:endParaRPr sz="3200" b="1">
              <a:solidFill>
                <a:schemeClr val="lt1"/>
              </a:solidFill>
              <a:latin typeface="Franklin Gothic"/>
              <a:ea typeface="Franklin Gothic"/>
              <a:cs typeface="Franklin Gothic"/>
              <a:sym typeface="Franklin Gothic"/>
            </a:endParaRPr>
          </a:p>
        </p:txBody>
      </p:sp>
      <p:sp>
        <p:nvSpPr>
          <p:cNvPr id="216" name="Google Shape;216;p12"/>
          <p:cNvSpPr txBox="1"/>
          <p:nvPr/>
        </p:nvSpPr>
        <p:spPr>
          <a:xfrm>
            <a:off x="468065" y="1532126"/>
            <a:ext cx="980600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El phishing o </a:t>
            </a:r>
            <a:r>
              <a:rPr lang="es-ES" sz="1800" b="1">
                <a:solidFill>
                  <a:schemeClr val="dk1"/>
                </a:solidFill>
                <a:latin typeface="Cambria"/>
                <a:ea typeface="Cambria"/>
                <a:cs typeface="Cambria"/>
                <a:sym typeface="Cambria"/>
              </a:rPr>
              <a:t>suplantación de identidad</a:t>
            </a:r>
            <a:r>
              <a:rPr lang="es-ES" sz="1800">
                <a:solidFill>
                  <a:schemeClr val="dk1"/>
                </a:solidFill>
                <a:latin typeface="Cambria"/>
                <a:ea typeface="Cambria"/>
                <a:cs typeface="Cambria"/>
                <a:sym typeface="Cambria"/>
              </a:rPr>
              <a:t> es un método de engaño utilizado por ciberdelincuentes para obtener datos personales como contraseñas de acceso o datos de tarjetas de crédito.</a:t>
            </a:r>
            <a:endParaRPr sz="1800">
              <a:solidFill>
                <a:schemeClr val="dk1"/>
              </a:solidFill>
              <a:latin typeface="Cambria"/>
              <a:ea typeface="Cambria"/>
              <a:cs typeface="Cambria"/>
              <a:sym typeface="Cambria"/>
            </a:endParaRPr>
          </a:p>
        </p:txBody>
      </p:sp>
      <p:sp>
        <p:nvSpPr>
          <p:cNvPr id="217" name="Google Shape;217;p12"/>
          <p:cNvSpPr txBox="1"/>
          <p:nvPr/>
        </p:nvSpPr>
        <p:spPr>
          <a:xfrm>
            <a:off x="468065" y="2196660"/>
            <a:ext cx="10086094"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Mediante un correo electrónico, sms o una ventana emergente en el navegador se suplanta la identidad de organismos gubernamentales, servicios de paquetería, entidades bancarias o redes sociales. Estos mensajes nos urgen a facilitar datos personales y enlazan a sitios web que imitan al detalle al original. </a:t>
            </a:r>
            <a:endParaRPr sz="1800">
              <a:solidFill>
                <a:schemeClr val="dk1"/>
              </a:solidFill>
              <a:latin typeface="Cambria"/>
              <a:ea typeface="Cambria"/>
              <a:cs typeface="Cambria"/>
              <a:sym typeface="Cambria"/>
            </a:endParaRPr>
          </a:p>
        </p:txBody>
      </p:sp>
      <p:pic>
        <p:nvPicPr>
          <p:cNvPr id="218" name="Google Shape;218;p12"/>
          <p:cNvPicPr preferRelativeResize="0"/>
          <p:nvPr/>
        </p:nvPicPr>
        <p:blipFill rotWithShape="1">
          <a:blip r:embed="rId3">
            <a:alphaModFix/>
          </a:blip>
          <a:srcRect l="9064" t="5257" r="7082" b="20547"/>
          <a:stretch/>
        </p:blipFill>
        <p:spPr>
          <a:xfrm>
            <a:off x="468065" y="3415192"/>
            <a:ext cx="5462717" cy="3117775"/>
          </a:xfrm>
          <a:prstGeom prst="rect">
            <a:avLst/>
          </a:prstGeom>
          <a:noFill/>
          <a:ln>
            <a:noFill/>
          </a:ln>
        </p:spPr>
      </p:pic>
      <p:sp>
        <p:nvSpPr>
          <p:cNvPr id="219" name="Google Shape;219;p12"/>
          <p:cNvSpPr/>
          <p:nvPr/>
        </p:nvSpPr>
        <p:spPr>
          <a:xfrm>
            <a:off x="8257506" y="3604580"/>
            <a:ext cx="2660210" cy="2355545"/>
          </a:xfrm>
          <a:prstGeom prst="roundRect">
            <a:avLst>
              <a:gd name="adj" fmla="val 16667"/>
            </a:avLst>
          </a:prstGeom>
          <a:solidFill>
            <a:srgbClr val="281D51"/>
          </a:solidFill>
          <a:ln w="12700" cap="flat" cmpd="sng">
            <a:solidFill>
              <a:srgbClr val="281D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a:solidFill>
                  <a:schemeClr val="lt1"/>
                </a:solidFill>
                <a:latin typeface="Franklin Gothic"/>
                <a:ea typeface="Franklin Gothic"/>
                <a:cs typeface="Franklin Gothic"/>
                <a:sym typeface="Franklin Gothic"/>
              </a:rPr>
              <a:t>Habitualmente este tipo de mensajes es detectado automáticamente por los proveedores de correo o mensajería, pero conviene estar alerta.</a:t>
            </a:r>
            <a:endParaRPr sz="1800">
              <a:solidFill>
                <a:schemeClr val="lt1"/>
              </a:solidFill>
              <a:latin typeface="Franklin Gothic"/>
              <a:ea typeface="Franklin Gothic"/>
              <a:cs typeface="Franklin Gothic"/>
              <a:sym typeface="Franklin Gothic"/>
            </a:endParaRPr>
          </a:p>
        </p:txBody>
      </p:sp>
      <p:pic>
        <p:nvPicPr>
          <p:cNvPr id="220" name="Google Shape;220;p12"/>
          <p:cNvPicPr preferRelativeResize="0"/>
          <p:nvPr/>
        </p:nvPicPr>
        <p:blipFill rotWithShape="1">
          <a:blip r:embed="rId4">
            <a:alphaModFix/>
          </a:blip>
          <a:srcRect l="27952" t="12963" r="38506" b="15926"/>
          <a:stretch/>
        </p:blipFill>
        <p:spPr>
          <a:xfrm>
            <a:off x="10270408" y="129510"/>
            <a:ext cx="1905947" cy="22744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Google Shape;225;p13"/>
          <p:cNvPicPr preferRelativeResize="0"/>
          <p:nvPr/>
        </p:nvPicPr>
        <p:blipFill rotWithShape="1">
          <a:blip r:embed="rId3">
            <a:alphaModFix/>
          </a:blip>
          <a:srcRect l="27952" t="12963" r="38506" b="15926"/>
          <a:stretch/>
        </p:blipFill>
        <p:spPr>
          <a:xfrm>
            <a:off x="10270408" y="129510"/>
            <a:ext cx="1905947" cy="2274468"/>
          </a:xfrm>
          <a:prstGeom prst="rect">
            <a:avLst/>
          </a:prstGeom>
          <a:noFill/>
          <a:ln>
            <a:noFill/>
          </a:ln>
        </p:spPr>
      </p:pic>
      <p:sp>
        <p:nvSpPr>
          <p:cNvPr id="226" name="Google Shape;226;p13"/>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27" name="Google Shape;227;p13"/>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PHISHING</a:t>
            </a:r>
            <a:endParaRPr sz="3200" b="1">
              <a:solidFill>
                <a:schemeClr val="lt1"/>
              </a:solidFill>
              <a:latin typeface="Franklin Gothic"/>
              <a:ea typeface="Franklin Gothic"/>
              <a:cs typeface="Franklin Gothic"/>
              <a:sym typeface="Franklin Gothic"/>
            </a:endParaRPr>
          </a:p>
        </p:txBody>
      </p:sp>
      <p:sp>
        <p:nvSpPr>
          <p:cNvPr id="228" name="Google Shape;228;p13"/>
          <p:cNvSpPr txBox="1"/>
          <p:nvPr/>
        </p:nvSpPr>
        <p:spPr>
          <a:xfrm>
            <a:off x="472734" y="2358783"/>
            <a:ext cx="104698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Para detectar si estamos ante una suplantación de identidad es importante:</a:t>
            </a:r>
            <a:endParaRPr sz="1800">
              <a:solidFill>
                <a:schemeClr val="dk1"/>
              </a:solidFill>
              <a:latin typeface="Cambria"/>
              <a:ea typeface="Cambria"/>
              <a:cs typeface="Cambria"/>
              <a:sym typeface="Cambria"/>
            </a:endParaRPr>
          </a:p>
        </p:txBody>
      </p:sp>
      <p:sp>
        <p:nvSpPr>
          <p:cNvPr id="229" name="Google Shape;229;p13"/>
          <p:cNvSpPr txBox="1"/>
          <p:nvPr/>
        </p:nvSpPr>
        <p:spPr>
          <a:xfrm>
            <a:off x="1133746" y="3185321"/>
            <a:ext cx="959569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Sospechar de correos con errores gramaticales o faltas ortográficas.</a:t>
            </a:r>
            <a:endParaRPr sz="1600">
              <a:solidFill>
                <a:schemeClr val="dk1"/>
              </a:solidFill>
              <a:latin typeface="Cambria"/>
              <a:ea typeface="Cambria"/>
              <a:cs typeface="Cambria"/>
              <a:sym typeface="Cambria"/>
            </a:endParaRPr>
          </a:p>
        </p:txBody>
      </p:sp>
      <p:sp>
        <p:nvSpPr>
          <p:cNvPr id="230" name="Google Shape;230;p13"/>
          <p:cNvSpPr txBox="1"/>
          <p:nvPr/>
        </p:nvSpPr>
        <p:spPr>
          <a:xfrm>
            <a:off x="472734" y="1661353"/>
            <a:ext cx="104698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Cuando se reciban mensajes de estas características es importante utilizar el </a:t>
            </a:r>
            <a:r>
              <a:rPr lang="es-ES" sz="1800" b="1">
                <a:solidFill>
                  <a:schemeClr val="dk1"/>
                </a:solidFill>
                <a:latin typeface="Cambria"/>
                <a:ea typeface="Cambria"/>
                <a:cs typeface="Cambria"/>
                <a:sym typeface="Cambria"/>
              </a:rPr>
              <a:t>sentido común</a:t>
            </a:r>
            <a:r>
              <a:rPr lang="es-ES" sz="1800">
                <a:solidFill>
                  <a:schemeClr val="dk1"/>
                </a:solidFill>
                <a:latin typeface="Cambria"/>
                <a:ea typeface="Cambria"/>
                <a:cs typeface="Cambria"/>
                <a:sym typeface="Cambria"/>
              </a:rPr>
              <a:t> y </a:t>
            </a:r>
            <a:r>
              <a:rPr lang="es-ES" sz="1800" b="1">
                <a:solidFill>
                  <a:schemeClr val="dk1"/>
                </a:solidFill>
                <a:latin typeface="Cambria"/>
                <a:ea typeface="Cambria"/>
                <a:cs typeface="Cambria"/>
                <a:sym typeface="Cambria"/>
              </a:rPr>
              <a:t>sospechar</a:t>
            </a:r>
            <a:r>
              <a:rPr lang="es-ES" sz="1800">
                <a:solidFill>
                  <a:schemeClr val="dk1"/>
                </a:solidFill>
                <a:latin typeface="Cambria"/>
                <a:ea typeface="Cambria"/>
                <a:cs typeface="Cambria"/>
                <a:sym typeface="Cambria"/>
              </a:rPr>
              <a:t> de un posible intento de phising.</a:t>
            </a:r>
            <a:endParaRPr sz="1800">
              <a:solidFill>
                <a:schemeClr val="dk1"/>
              </a:solidFill>
              <a:latin typeface="Cambria"/>
              <a:ea typeface="Cambria"/>
              <a:cs typeface="Cambria"/>
              <a:sym typeface="Cambria"/>
            </a:endParaRPr>
          </a:p>
        </p:txBody>
      </p:sp>
      <p:sp>
        <p:nvSpPr>
          <p:cNvPr id="231" name="Google Shape;231;p13"/>
          <p:cNvSpPr txBox="1"/>
          <p:nvPr/>
        </p:nvSpPr>
        <p:spPr>
          <a:xfrm>
            <a:off x="1133746" y="2787266"/>
            <a:ext cx="1026056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Eliminar mensajes inesperados donde nos urjan a facilitar datos personales, bancarios o contraseñas.</a:t>
            </a:r>
            <a:endParaRPr sz="1600">
              <a:solidFill>
                <a:schemeClr val="dk1"/>
              </a:solidFill>
              <a:latin typeface="Cambria"/>
              <a:ea typeface="Cambria"/>
              <a:cs typeface="Cambria"/>
              <a:sym typeface="Cambria"/>
            </a:endParaRPr>
          </a:p>
        </p:txBody>
      </p:sp>
      <p:sp>
        <p:nvSpPr>
          <p:cNvPr id="232" name="Google Shape;232;p13"/>
          <p:cNvSpPr txBox="1"/>
          <p:nvPr/>
        </p:nvSpPr>
        <p:spPr>
          <a:xfrm>
            <a:off x="1133746" y="3583376"/>
            <a:ext cx="959569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Desconfiar de correos impersonales: ‘Hola’, ‘Estimado cliente’, ‘Estimado amigo’.</a:t>
            </a:r>
            <a:endParaRPr sz="1600">
              <a:solidFill>
                <a:schemeClr val="dk1"/>
              </a:solidFill>
              <a:latin typeface="Cambria"/>
              <a:ea typeface="Cambria"/>
              <a:cs typeface="Cambria"/>
              <a:sym typeface="Cambria"/>
            </a:endParaRPr>
          </a:p>
        </p:txBody>
      </p:sp>
      <p:sp>
        <p:nvSpPr>
          <p:cNvPr id="233" name="Google Shape;233;p13"/>
          <p:cNvSpPr txBox="1"/>
          <p:nvPr/>
        </p:nvSpPr>
        <p:spPr>
          <a:xfrm>
            <a:off x="1133746" y="3981431"/>
            <a:ext cx="959569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En caso de acceder al enlace contenido en el mensaje, comprobar la URL de la página a la que nos remite ya que suele estar mal escrita, terminar en otro dominio diferente (por ejemplo: .ly en vez de .es) o ser totalmente ininteligible. </a:t>
            </a:r>
            <a:endParaRPr sz="1600">
              <a:solidFill>
                <a:schemeClr val="dk1"/>
              </a:solidFill>
              <a:latin typeface="Cambria"/>
              <a:ea typeface="Cambria"/>
              <a:cs typeface="Cambria"/>
              <a:sym typeface="Cambria"/>
            </a:endParaRPr>
          </a:p>
        </p:txBody>
      </p:sp>
      <p:sp>
        <p:nvSpPr>
          <p:cNvPr id="234" name="Google Shape;234;p13"/>
          <p:cNvSpPr/>
          <p:nvPr/>
        </p:nvSpPr>
        <p:spPr>
          <a:xfrm>
            <a:off x="8680792" y="4812428"/>
            <a:ext cx="2334584" cy="1771650"/>
          </a:xfrm>
          <a:prstGeom prst="roundRect">
            <a:avLst>
              <a:gd name="adj" fmla="val 16667"/>
            </a:avLst>
          </a:prstGeom>
          <a:solidFill>
            <a:srgbClr val="281D51"/>
          </a:solidFill>
          <a:ln w="12700" cap="flat" cmpd="sng">
            <a:solidFill>
              <a:srgbClr val="281D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600">
                <a:solidFill>
                  <a:schemeClr val="lt1"/>
                </a:solidFill>
                <a:latin typeface="Franklin Gothic"/>
                <a:ea typeface="Franklin Gothic"/>
                <a:cs typeface="Franklin Gothic"/>
                <a:sym typeface="Franklin Gothic"/>
              </a:rPr>
              <a:t>Ante la sospecha de estar ante un caso de phising es importante comunicarlo a la entidad suplantada y a las autoridades competentes</a:t>
            </a:r>
            <a:endParaRPr sz="1600">
              <a:solidFill>
                <a:schemeClr val="lt1"/>
              </a:solidFill>
              <a:latin typeface="Franklin Gothic"/>
              <a:ea typeface="Franklin Gothic"/>
              <a:cs typeface="Franklin Gothic"/>
              <a:sym typeface="Franklin Gothic"/>
            </a:endParaRPr>
          </a:p>
        </p:txBody>
      </p:sp>
      <p:pic>
        <p:nvPicPr>
          <p:cNvPr id="235" name="Google Shape;235;p13"/>
          <p:cNvPicPr preferRelativeResize="0"/>
          <p:nvPr/>
        </p:nvPicPr>
        <p:blipFill rotWithShape="1">
          <a:blip r:embed="rId4">
            <a:alphaModFix/>
          </a:blip>
          <a:srcRect/>
          <a:stretch/>
        </p:blipFill>
        <p:spPr>
          <a:xfrm>
            <a:off x="1210864" y="4871929"/>
            <a:ext cx="3648584" cy="1066949"/>
          </a:xfrm>
          <a:prstGeom prst="rect">
            <a:avLst/>
          </a:prstGeom>
          <a:noFill/>
          <a:ln>
            <a:noFill/>
          </a:ln>
        </p:spPr>
      </p:pic>
      <p:pic>
        <p:nvPicPr>
          <p:cNvPr id="236" name="Google Shape;236;p13"/>
          <p:cNvPicPr preferRelativeResize="0"/>
          <p:nvPr/>
        </p:nvPicPr>
        <p:blipFill rotWithShape="1">
          <a:blip r:embed="rId5">
            <a:alphaModFix/>
          </a:blip>
          <a:srcRect/>
          <a:stretch/>
        </p:blipFill>
        <p:spPr>
          <a:xfrm rot="5400000">
            <a:off x="947964" y="2848933"/>
            <a:ext cx="141383" cy="230176"/>
          </a:xfrm>
          <a:prstGeom prst="rect">
            <a:avLst/>
          </a:prstGeom>
          <a:noFill/>
          <a:ln>
            <a:noFill/>
          </a:ln>
        </p:spPr>
      </p:pic>
      <p:pic>
        <p:nvPicPr>
          <p:cNvPr id="237" name="Google Shape;237;p13"/>
          <p:cNvPicPr preferRelativeResize="0"/>
          <p:nvPr/>
        </p:nvPicPr>
        <p:blipFill rotWithShape="1">
          <a:blip r:embed="rId5">
            <a:alphaModFix/>
          </a:blip>
          <a:srcRect/>
          <a:stretch/>
        </p:blipFill>
        <p:spPr>
          <a:xfrm rot="5400000">
            <a:off x="947964" y="3227118"/>
            <a:ext cx="141383" cy="230176"/>
          </a:xfrm>
          <a:prstGeom prst="rect">
            <a:avLst/>
          </a:prstGeom>
          <a:noFill/>
          <a:ln>
            <a:noFill/>
          </a:ln>
        </p:spPr>
      </p:pic>
      <p:pic>
        <p:nvPicPr>
          <p:cNvPr id="238" name="Google Shape;238;p13"/>
          <p:cNvPicPr preferRelativeResize="0"/>
          <p:nvPr/>
        </p:nvPicPr>
        <p:blipFill rotWithShape="1">
          <a:blip r:embed="rId5">
            <a:alphaModFix/>
          </a:blip>
          <a:srcRect/>
          <a:stretch/>
        </p:blipFill>
        <p:spPr>
          <a:xfrm rot="5400000">
            <a:off x="947965" y="3615265"/>
            <a:ext cx="141383" cy="230176"/>
          </a:xfrm>
          <a:prstGeom prst="rect">
            <a:avLst/>
          </a:prstGeom>
          <a:noFill/>
          <a:ln>
            <a:noFill/>
          </a:ln>
        </p:spPr>
      </p:pic>
      <p:pic>
        <p:nvPicPr>
          <p:cNvPr id="239" name="Google Shape;239;p13"/>
          <p:cNvPicPr preferRelativeResize="0"/>
          <p:nvPr/>
        </p:nvPicPr>
        <p:blipFill rotWithShape="1">
          <a:blip r:embed="rId5">
            <a:alphaModFix/>
          </a:blip>
          <a:srcRect/>
          <a:stretch/>
        </p:blipFill>
        <p:spPr>
          <a:xfrm rot="5400000">
            <a:off x="947965" y="4045254"/>
            <a:ext cx="141383" cy="23017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14"/>
          <p:cNvPicPr preferRelativeResize="0"/>
          <p:nvPr/>
        </p:nvPicPr>
        <p:blipFill rotWithShape="1">
          <a:blip r:embed="rId3">
            <a:alphaModFix/>
          </a:blip>
          <a:srcRect/>
          <a:stretch/>
        </p:blipFill>
        <p:spPr>
          <a:xfrm>
            <a:off x="9516689" y="30340"/>
            <a:ext cx="2648113" cy="1765409"/>
          </a:xfrm>
          <a:prstGeom prst="rect">
            <a:avLst/>
          </a:prstGeom>
          <a:noFill/>
          <a:ln>
            <a:noFill/>
          </a:ln>
        </p:spPr>
      </p:pic>
      <p:sp>
        <p:nvSpPr>
          <p:cNvPr id="245" name="Google Shape;245;p14"/>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46" name="Google Shape;246;p14"/>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BOTNET</a:t>
            </a:r>
            <a:endParaRPr sz="3200" b="1">
              <a:solidFill>
                <a:schemeClr val="lt1"/>
              </a:solidFill>
              <a:latin typeface="Franklin Gothic"/>
              <a:ea typeface="Franklin Gothic"/>
              <a:cs typeface="Franklin Gothic"/>
              <a:sym typeface="Franklin Gothic"/>
            </a:endParaRPr>
          </a:p>
        </p:txBody>
      </p:sp>
      <p:sp>
        <p:nvSpPr>
          <p:cNvPr id="247" name="Google Shape;247;p14"/>
          <p:cNvSpPr txBox="1"/>
          <p:nvPr/>
        </p:nvSpPr>
        <p:spPr>
          <a:xfrm>
            <a:off x="704088" y="1574597"/>
            <a:ext cx="104698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Una red de bots o botnet, es una red de dispositivos que han sido infectados con un malware que se encarga de reclutarlos para efectuar acciones maliciosas sin consentimiento o conocimiento del usuario. </a:t>
            </a:r>
            <a:endParaRPr sz="1800">
              <a:solidFill>
                <a:schemeClr val="dk1"/>
              </a:solidFill>
              <a:latin typeface="Cambria"/>
              <a:ea typeface="Cambria"/>
              <a:cs typeface="Cambria"/>
              <a:sym typeface="Cambria"/>
            </a:endParaRPr>
          </a:p>
        </p:txBody>
      </p:sp>
      <p:sp>
        <p:nvSpPr>
          <p:cNvPr id="248" name="Google Shape;248;p14"/>
          <p:cNvSpPr txBox="1"/>
          <p:nvPr/>
        </p:nvSpPr>
        <p:spPr>
          <a:xfrm>
            <a:off x="704087" y="2245042"/>
            <a:ext cx="1070938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Estas redes, conocidas popularmente como </a:t>
            </a:r>
            <a:r>
              <a:rPr lang="es-ES" sz="1800" b="1">
                <a:solidFill>
                  <a:schemeClr val="dk1"/>
                </a:solidFill>
                <a:latin typeface="Cambria"/>
                <a:ea typeface="Cambria"/>
                <a:cs typeface="Cambria"/>
                <a:sym typeface="Cambria"/>
              </a:rPr>
              <a:t>redes zombi</a:t>
            </a:r>
            <a:r>
              <a:rPr lang="es-ES" sz="1800">
                <a:solidFill>
                  <a:schemeClr val="dk1"/>
                </a:solidFill>
                <a:latin typeface="Cambria"/>
                <a:ea typeface="Cambria"/>
                <a:cs typeface="Cambria"/>
                <a:sym typeface="Cambria"/>
              </a:rPr>
              <a:t>, controlan cientos de dispositivos para utilizarlos en ataques de denegación de servicio distribuido (DDoS), propagación de virus o envío de spam. </a:t>
            </a:r>
            <a:endParaRPr sz="1800">
              <a:solidFill>
                <a:schemeClr val="dk1"/>
              </a:solidFill>
              <a:latin typeface="Cambria"/>
              <a:ea typeface="Cambria"/>
              <a:cs typeface="Cambria"/>
              <a:sym typeface="Cambria"/>
            </a:endParaRPr>
          </a:p>
        </p:txBody>
      </p:sp>
      <p:sp>
        <p:nvSpPr>
          <p:cNvPr id="249" name="Google Shape;249;p14"/>
          <p:cNvSpPr txBox="1"/>
          <p:nvPr/>
        </p:nvSpPr>
        <p:spPr>
          <a:xfrm>
            <a:off x="704088" y="2926504"/>
            <a:ext cx="104698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Podemos sospechar que nuestro equipo está siendo utilizado en una botnet por motivos similares a los que encontramos en la detección de malware:  </a:t>
            </a:r>
            <a:endParaRPr sz="1800">
              <a:solidFill>
                <a:schemeClr val="dk1"/>
              </a:solidFill>
              <a:latin typeface="Cambria"/>
              <a:ea typeface="Cambria"/>
              <a:cs typeface="Cambria"/>
              <a:sym typeface="Cambria"/>
            </a:endParaRPr>
          </a:p>
        </p:txBody>
      </p:sp>
      <p:pic>
        <p:nvPicPr>
          <p:cNvPr id="250" name="Google Shape;250;p14"/>
          <p:cNvPicPr preferRelativeResize="0"/>
          <p:nvPr/>
        </p:nvPicPr>
        <p:blipFill rotWithShape="1">
          <a:blip r:embed="rId4">
            <a:alphaModFix/>
          </a:blip>
          <a:srcRect/>
          <a:stretch/>
        </p:blipFill>
        <p:spPr>
          <a:xfrm>
            <a:off x="1347716" y="3596807"/>
            <a:ext cx="293121" cy="248812"/>
          </a:xfrm>
          <a:prstGeom prst="rect">
            <a:avLst/>
          </a:prstGeom>
          <a:noFill/>
          <a:ln>
            <a:noFill/>
          </a:ln>
        </p:spPr>
      </p:pic>
      <p:sp>
        <p:nvSpPr>
          <p:cNvPr id="251" name="Google Shape;251;p14"/>
          <p:cNvSpPr/>
          <p:nvPr/>
        </p:nvSpPr>
        <p:spPr>
          <a:xfrm>
            <a:off x="1613530" y="3539997"/>
            <a:ext cx="544431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El dispositivo puede volverse lento hasta llegar a bloquearse</a:t>
            </a:r>
            <a:endParaRPr sz="1600">
              <a:solidFill>
                <a:schemeClr val="dk1"/>
              </a:solidFill>
              <a:latin typeface="Calibri"/>
              <a:ea typeface="Calibri"/>
              <a:cs typeface="Calibri"/>
              <a:sym typeface="Calibri"/>
            </a:endParaRPr>
          </a:p>
        </p:txBody>
      </p:sp>
      <p:pic>
        <p:nvPicPr>
          <p:cNvPr id="252" name="Google Shape;252;p14"/>
          <p:cNvPicPr preferRelativeResize="0"/>
          <p:nvPr/>
        </p:nvPicPr>
        <p:blipFill rotWithShape="1">
          <a:blip r:embed="rId4">
            <a:alphaModFix/>
          </a:blip>
          <a:srcRect/>
          <a:stretch/>
        </p:blipFill>
        <p:spPr>
          <a:xfrm>
            <a:off x="1347715" y="3920663"/>
            <a:ext cx="293121" cy="248812"/>
          </a:xfrm>
          <a:prstGeom prst="rect">
            <a:avLst/>
          </a:prstGeom>
          <a:noFill/>
          <a:ln>
            <a:noFill/>
          </a:ln>
        </p:spPr>
      </p:pic>
      <p:sp>
        <p:nvSpPr>
          <p:cNvPr id="253" name="Google Shape;253;p14"/>
          <p:cNvSpPr/>
          <p:nvPr/>
        </p:nvSpPr>
        <p:spPr>
          <a:xfrm>
            <a:off x="1613530" y="3876336"/>
            <a:ext cx="354084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El consumo de datos puede dispararse</a:t>
            </a:r>
            <a:endParaRPr sz="1600">
              <a:solidFill>
                <a:schemeClr val="dk1"/>
              </a:solidFill>
              <a:latin typeface="Calibri"/>
              <a:ea typeface="Calibri"/>
              <a:cs typeface="Calibri"/>
              <a:sym typeface="Calibri"/>
            </a:endParaRPr>
          </a:p>
        </p:txBody>
      </p:sp>
      <p:pic>
        <p:nvPicPr>
          <p:cNvPr id="254" name="Google Shape;254;p14"/>
          <p:cNvPicPr preferRelativeResize="0"/>
          <p:nvPr/>
        </p:nvPicPr>
        <p:blipFill rotWithShape="1">
          <a:blip r:embed="rId4">
            <a:alphaModFix/>
          </a:blip>
          <a:srcRect/>
          <a:stretch/>
        </p:blipFill>
        <p:spPr>
          <a:xfrm>
            <a:off x="1347714" y="4245063"/>
            <a:ext cx="293121" cy="248812"/>
          </a:xfrm>
          <a:prstGeom prst="rect">
            <a:avLst/>
          </a:prstGeom>
          <a:noFill/>
          <a:ln>
            <a:noFill/>
          </a:ln>
        </p:spPr>
      </p:pic>
      <p:sp>
        <p:nvSpPr>
          <p:cNvPr id="255" name="Google Shape;255;p14"/>
          <p:cNvSpPr/>
          <p:nvPr/>
        </p:nvSpPr>
        <p:spPr>
          <a:xfrm>
            <a:off x="1613530" y="4200192"/>
            <a:ext cx="643092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Los dispositivos salen continuamente del modo de suspensión o espera </a:t>
            </a:r>
            <a:endParaRPr sz="1600">
              <a:solidFill>
                <a:schemeClr val="dk1"/>
              </a:solidFill>
              <a:latin typeface="Calibri"/>
              <a:ea typeface="Calibri"/>
              <a:cs typeface="Calibri"/>
              <a:sym typeface="Calibri"/>
            </a:endParaRPr>
          </a:p>
        </p:txBody>
      </p:sp>
      <p:sp>
        <p:nvSpPr>
          <p:cNvPr id="256" name="Google Shape;256;p14"/>
          <p:cNvSpPr txBox="1"/>
          <p:nvPr/>
        </p:nvSpPr>
        <p:spPr>
          <a:xfrm>
            <a:off x="704088" y="5834476"/>
            <a:ext cx="104698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Para eliminar a nuestro equipo de la red de bots es necesario utilizar una herramienta antivirus o antimalware.</a:t>
            </a:r>
            <a:endParaRPr sz="1800">
              <a:solidFill>
                <a:schemeClr val="dk1"/>
              </a:solidFill>
              <a:latin typeface="Cambria"/>
              <a:ea typeface="Cambria"/>
              <a:cs typeface="Cambria"/>
              <a:sym typeface="Cambria"/>
            </a:endParaRPr>
          </a:p>
        </p:txBody>
      </p:sp>
      <p:sp>
        <p:nvSpPr>
          <p:cNvPr id="257" name="Google Shape;257;p14"/>
          <p:cNvSpPr txBox="1"/>
          <p:nvPr/>
        </p:nvSpPr>
        <p:spPr>
          <a:xfrm>
            <a:off x="704088" y="4496157"/>
            <a:ext cx="104698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Para prevenir el uso remoto de nuestros equipos es recomendable:</a:t>
            </a:r>
            <a:endParaRPr sz="1800">
              <a:solidFill>
                <a:schemeClr val="dk1"/>
              </a:solidFill>
              <a:latin typeface="Cambria"/>
              <a:ea typeface="Cambria"/>
              <a:cs typeface="Cambria"/>
              <a:sym typeface="Cambria"/>
            </a:endParaRPr>
          </a:p>
        </p:txBody>
      </p:sp>
      <p:pic>
        <p:nvPicPr>
          <p:cNvPr id="258" name="Google Shape;258;p14"/>
          <p:cNvPicPr preferRelativeResize="0"/>
          <p:nvPr/>
        </p:nvPicPr>
        <p:blipFill rotWithShape="1">
          <a:blip r:embed="rId4">
            <a:alphaModFix/>
          </a:blip>
          <a:srcRect/>
          <a:stretch/>
        </p:blipFill>
        <p:spPr>
          <a:xfrm>
            <a:off x="1347716" y="4847666"/>
            <a:ext cx="293121" cy="248812"/>
          </a:xfrm>
          <a:prstGeom prst="rect">
            <a:avLst/>
          </a:prstGeom>
          <a:noFill/>
          <a:ln>
            <a:noFill/>
          </a:ln>
        </p:spPr>
      </p:pic>
      <p:sp>
        <p:nvSpPr>
          <p:cNvPr id="259" name="Google Shape;259;p14"/>
          <p:cNvSpPr/>
          <p:nvPr/>
        </p:nvSpPr>
        <p:spPr>
          <a:xfrm>
            <a:off x="1613530" y="4790856"/>
            <a:ext cx="620644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Evitar instalar programas o aplicaciones desde fuentes desconocidas</a:t>
            </a:r>
            <a:endParaRPr sz="1600">
              <a:solidFill>
                <a:schemeClr val="dk1"/>
              </a:solidFill>
              <a:latin typeface="Calibri"/>
              <a:ea typeface="Calibri"/>
              <a:cs typeface="Calibri"/>
              <a:sym typeface="Calibri"/>
            </a:endParaRPr>
          </a:p>
        </p:txBody>
      </p:sp>
      <p:pic>
        <p:nvPicPr>
          <p:cNvPr id="260" name="Google Shape;260;p14"/>
          <p:cNvPicPr preferRelativeResize="0"/>
          <p:nvPr/>
        </p:nvPicPr>
        <p:blipFill rotWithShape="1">
          <a:blip r:embed="rId4">
            <a:alphaModFix/>
          </a:blip>
          <a:srcRect/>
          <a:stretch/>
        </p:blipFill>
        <p:spPr>
          <a:xfrm>
            <a:off x="1347715" y="5171522"/>
            <a:ext cx="293121" cy="248812"/>
          </a:xfrm>
          <a:prstGeom prst="rect">
            <a:avLst/>
          </a:prstGeom>
          <a:noFill/>
          <a:ln>
            <a:noFill/>
          </a:ln>
        </p:spPr>
      </p:pic>
      <p:sp>
        <p:nvSpPr>
          <p:cNvPr id="261" name="Google Shape;261;p14"/>
          <p:cNvSpPr/>
          <p:nvPr/>
        </p:nvSpPr>
        <p:spPr>
          <a:xfrm>
            <a:off x="1613530" y="5127195"/>
            <a:ext cx="332347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No descargar archivos no confiables</a:t>
            </a:r>
            <a:endParaRPr sz="1600">
              <a:solidFill>
                <a:schemeClr val="dk1"/>
              </a:solidFill>
              <a:latin typeface="Calibri"/>
              <a:ea typeface="Calibri"/>
              <a:cs typeface="Calibri"/>
              <a:sym typeface="Calibri"/>
            </a:endParaRPr>
          </a:p>
        </p:txBody>
      </p:sp>
      <p:pic>
        <p:nvPicPr>
          <p:cNvPr id="262" name="Google Shape;262;p14"/>
          <p:cNvPicPr preferRelativeResize="0"/>
          <p:nvPr/>
        </p:nvPicPr>
        <p:blipFill rotWithShape="1">
          <a:blip r:embed="rId4">
            <a:alphaModFix/>
          </a:blip>
          <a:srcRect/>
          <a:stretch/>
        </p:blipFill>
        <p:spPr>
          <a:xfrm>
            <a:off x="1347714" y="5495922"/>
            <a:ext cx="293121" cy="248812"/>
          </a:xfrm>
          <a:prstGeom prst="rect">
            <a:avLst/>
          </a:prstGeom>
          <a:noFill/>
          <a:ln>
            <a:noFill/>
          </a:ln>
        </p:spPr>
      </p:pic>
      <p:sp>
        <p:nvSpPr>
          <p:cNvPr id="263" name="Google Shape;263;p14"/>
          <p:cNvSpPr/>
          <p:nvPr/>
        </p:nvSpPr>
        <p:spPr>
          <a:xfrm>
            <a:off x="1613530" y="5451051"/>
            <a:ext cx="641374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No abrir adjuntos de remitentes de correo sospechosos o desconocidos.</a:t>
            </a:r>
            <a:endParaRPr sz="1600">
              <a:solidFill>
                <a:schemeClr val="dk1"/>
              </a:solidFill>
              <a:latin typeface="Cambria"/>
              <a:ea typeface="Cambria"/>
              <a:cs typeface="Cambria"/>
              <a:sym typeface="Cambria"/>
            </a:endParaRPr>
          </a:p>
        </p:txBody>
      </p:sp>
      <p:sp>
        <p:nvSpPr>
          <p:cNvPr id="264" name="Google Shape;264;p14"/>
          <p:cNvSpPr/>
          <p:nvPr/>
        </p:nvSpPr>
        <p:spPr>
          <a:xfrm>
            <a:off x="9981429" y="3539997"/>
            <a:ext cx="1718632" cy="2140153"/>
          </a:xfrm>
          <a:prstGeom prst="roundRect">
            <a:avLst>
              <a:gd name="adj" fmla="val 16667"/>
            </a:avLst>
          </a:prstGeom>
          <a:solidFill>
            <a:srgbClr val="281D51"/>
          </a:solidFill>
          <a:ln w="12700" cap="flat" cmpd="sng">
            <a:solidFill>
              <a:srgbClr val="281D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400">
                <a:solidFill>
                  <a:schemeClr val="lt1"/>
                </a:solidFill>
                <a:latin typeface="Franklin Gothic"/>
                <a:ea typeface="Franklin Gothic"/>
                <a:cs typeface="Franklin Gothic"/>
                <a:sym typeface="Franklin Gothic"/>
              </a:rPr>
              <a:t>La Oficina de Seguridad del Internauta (OSI) ofrece una </a:t>
            </a:r>
            <a:r>
              <a:rPr lang="es-ES" sz="1400" u="sng">
                <a:solidFill>
                  <a:schemeClr val="lt1"/>
                </a:solidFill>
                <a:latin typeface="Franklin Gothic"/>
                <a:ea typeface="Franklin Gothic"/>
                <a:cs typeface="Franklin Gothic"/>
                <a:sym typeface="Franklin Gothic"/>
                <a:hlinkClick r:id="rId5"/>
              </a:rPr>
              <a:t>herramienta</a:t>
            </a:r>
            <a:r>
              <a:rPr lang="es-ES" sz="1400">
                <a:solidFill>
                  <a:schemeClr val="lt1"/>
                </a:solidFill>
                <a:latin typeface="Franklin Gothic"/>
                <a:ea typeface="Franklin Gothic"/>
                <a:cs typeface="Franklin Gothic"/>
                <a:sym typeface="Franklin Gothic"/>
              </a:rPr>
              <a:t> para comprobar si nuestro dispositivo ha sido captado por una botnet.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pic>
        <p:nvPicPr>
          <p:cNvPr id="269" name="Google Shape;269;p15"/>
          <p:cNvPicPr preferRelativeResize="0"/>
          <p:nvPr/>
        </p:nvPicPr>
        <p:blipFill rotWithShape="1">
          <a:blip r:embed="rId3">
            <a:alphaModFix/>
          </a:blip>
          <a:srcRect l="13378" t="16400" r="34489" b="35599"/>
          <a:stretch/>
        </p:blipFill>
        <p:spPr>
          <a:xfrm>
            <a:off x="9848088" y="133009"/>
            <a:ext cx="2267712" cy="2087919"/>
          </a:xfrm>
          <a:prstGeom prst="rect">
            <a:avLst/>
          </a:prstGeom>
          <a:noFill/>
          <a:ln>
            <a:noFill/>
          </a:ln>
        </p:spPr>
      </p:pic>
      <p:sp>
        <p:nvSpPr>
          <p:cNvPr id="270" name="Google Shape;270;p1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71" name="Google Shape;271;p15"/>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SPAM</a:t>
            </a:r>
            <a:endParaRPr sz="3200" b="1">
              <a:solidFill>
                <a:schemeClr val="lt1"/>
              </a:solidFill>
              <a:latin typeface="Franklin Gothic"/>
              <a:ea typeface="Franklin Gothic"/>
              <a:cs typeface="Franklin Gothic"/>
              <a:sym typeface="Franklin Gothic"/>
            </a:endParaRPr>
          </a:p>
        </p:txBody>
      </p:sp>
      <p:sp>
        <p:nvSpPr>
          <p:cNvPr id="272" name="Google Shape;272;p15"/>
          <p:cNvSpPr txBox="1"/>
          <p:nvPr/>
        </p:nvSpPr>
        <p:spPr>
          <a:xfrm>
            <a:off x="604385" y="1555124"/>
            <a:ext cx="9706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El correo no deseado, conocido comúnmente como </a:t>
            </a:r>
            <a:r>
              <a:rPr lang="es-ES" sz="1600" b="1">
                <a:solidFill>
                  <a:schemeClr val="dk1"/>
                </a:solidFill>
                <a:latin typeface="Cambria"/>
                <a:ea typeface="Cambria"/>
                <a:cs typeface="Cambria"/>
                <a:sym typeface="Cambria"/>
              </a:rPr>
              <a:t>spam</a:t>
            </a:r>
            <a:r>
              <a:rPr lang="es-ES" sz="1600">
                <a:solidFill>
                  <a:schemeClr val="dk1"/>
                </a:solidFill>
                <a:latin typeface="Cambria"/>
                <a:ea typeface="Cambria"/>
                <a:cs typeface="Cambria"/>
                <a:sym typeface="Cambria"/>
              </a:rPr>
              <a:t>, son mensajes no solicitados que muestran publicidad sin consentimiento del usuario procedentes de envíos automatizados que sea realizan de forma masiva y aleatoria.</a:t>
            </a:r>
            <a:endParaRPr sz="1600">
              <a:solidFill>
                <a:schemeClr val="dk1"/>
              </a:solidFill>
              <a:latin typeface="Cambria"/>
              <a:ea typeface="Cambria"/>
              <a:cs typeface="Cambria"/>
              <a:sym typeface="Cambria"/>
            </a:endParaRPr>
          </a:p>
        </p:txBody>
      </p:sp>
      <p:sp>
        <p:nvSpPr>
          <p:cNvPr id="273" name="Google Shape;273;p15"/>
          <p:cNvSpPr txBox="1"/>
          <p:nvPr/>
        </p:nvSpPr>
        <p:spPr>
          <a:xfrm>
            <a:off x="594360" y="2388745"/>
            <a:ext cx="9706842"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Generalmente lo encontramos asociado al servicio de correo electrónico, pero con la llegada de la web social, es común que este tipo de mensajes no deseados lleguen también por SMS, mensajería instantánea o a través de redes sociales.</a:t>
            </a:r>
            <a:endParaRPr sz="1600">
              <a:solidFill>
                <a:schemeClr val="dk1"/>
              </a:solidFill>
              <a:latin typeface="Cambria"/>
              <a:ea typeface="Cambria"/>
              <a:cs typeface="Cambria"/>
              <a:sym typeface="Cambria"/>
            </a:endParaRPr>
          </a:p>
        </p:txBody>
      </p:sp>
      <p:sp>
        <p:nvSpPr>
          <p:cNvPr id="274" name="Google Shape;274;p15"/>
          <p:cNvSpPr txBox="1"/>
          <p:nvPr/>
        </p:nvSpPr>
        <p:spPr>
          <a:xfrm>
            <a:off x="582903" y="4172969"/>
            <a:ext cx="10015324"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Los servicios de correo electrónico o de mensajería instantánea cuentan con sistemas capaces de filtrar automáticamente este tipo de mensajes desviándolos a carpetas específicas. </a:t>
            </a:r>
            <a:endParaRPr sz="1600">
              <a:solidFill>
                <a:schemeClr val="dk1"/>
              </a:solidFill>
              <a:latin typeface="Cambria"/>
              <a:ea typeface="Cambria"/>
              <a:cs typeface="Cambria"/>
              <a:sym typeface="Cambria"/>
            </a:endParaRPr>
          </a:p>
          <a:p>
            <a:pPr marL="0" marR="0" lvl="0" indent="0" algn="l" rtl="0">
              <a:spcBef>
                <a:spcPts val="0"/>
              </a:spcBef>
              <a:spcAft>
                <a:spcPts val="0"/>
              </a:spcAft>
              <a:buNone/>
            </a:pPr>
            <a:endParaRPr sz="1100">
              <a:solidFill>
                <a:schemeClr val="dk1"/>
              </a:solidFill>
              <a:latin typeface="Cambria"/>
              <a:ea typeface="Cambria"/>
              <a:cs typeface="Cambria"/>
              <a:sym typeface="Cambria"/>
            </a:endParaRPr>
          </a:p>
          <a:p>
            <a:pPr marL="0" marR="0" lvl="0" indent="0" algn="l" rtl="0">
              <a:spcBef>
                <a:spcPts val="0"/>
              </a:spcBef>
              <a:spcAft>
                <a:spcPts val="0"/>
              </a:spcAft>
              <a:buNone/>
            </a:pPr>
            <a:r>
              <a:rPr lang="es-ES" sz="1600">
                <a:solidFill>
                  <a:schemeClr val="dk1"/>
                </a:solidFill>
                <a:latin typeface="Cambria"/>
                <a:ea typeface="Cambria"/>
                <a:cs typeface="Cambria"/>
                <a:sym typeface="Cambria"/>
              </a:rPr>
              <a:t>Como complemento a estas medidas se recomienda:</a:t>
            </a:r>
            <a:endParaRPr sz="1600">
              <a:solidFill>
                <a:schemeClr val="dk1"/>
              </a:solidFill>
              <a:latin typeface="Cambria"/>
              <a:ea typeface="Cambria"/>
              <a:cs typeface="Cambria"/>
              <a:sym typeface="Cambria"/>
            </a:endParaRPr>
          </a:p>
        </p:txBody>
      </p:sp>
      <p:sp>
        <p:nvSpPr>
          <p:cNvPr id="275" name="Google Shape;275;p15"/>
          <p:cNvSpPr txBox="1"/>
          <p:nvPr/>
        </p:nvSpPr>
        <p:spPr>
          <a:xfrm>
            <a:off x="592928" y="3264862"/>
            <a:ext cx="971886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El objetivo principal de esta amenaza es vender un producto o servicio, pero en ocasiones se trata de correos de organizaciones o particulares inexistentes que contienen malware adjunto o pretenden engañar al destinatario mediante phishing.</a:t>
            </a:r>
            <a:endParaRPr sz="1600">
              <a:solidFill>
                <a:schemeClr val="dk1"/>
              </a:solidFill>
              <a:latin typeface="Cambria"/>
              <a:ea typeface="Cambria"/>
              <a:cs typeface="Cambria"/>
              <a:sym typeface="Cambria"/>
            </a:endParaRPr>
          </a:p>
        </p:txBody>
      </p:sp>
      <p:pic>
        <p:nvPicPr>
          <p:cNvPr id="276" name="Google Shape;276;p15"/>
          <p:cNvPicPr preferRelativeResize="0"/>
          <p:nvPr/>
        </p:nvPicPr>
        <p:blipFill rotWithShape="1">
          <a:blip r:embed="rId4">
            <a:alphaModFix/>
          </a:blip>
          <a:srcRect/>
          <a:stretch/>
        </p:blipFill>
        <p:spPr>
          <a:xfrm>
            <a:off x="912854" y="5767570"/>
            <a:ext cx="293121" cy="248812"/>
          </a:xfrm>
          <a:prstGeom prst="rect">
            <a:avLst/>
          </a:prstGeom>
          <a:noFill/>
          <a:ln>
            <a:noFill/>
          </a:ln>
        </p:spPr>
      </p:pic>
      <p:sp>
        <p:nvSpPr>
          <p:cNvPr id="277" name="Google Shape;277;p15"/>
          <p:cNvSpPr/>
          <p:nvPr/>
        </p:nvSpPr>
        <p:spPr>
          <a:xfrm>
            <a:off x="1239028" y="6335657"/>
            <a:ext cx="348743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Crear filtros de correo personalizados</a:t>
            </a:r>
            <a:endParaRPr sz="1600">
              <a:solidFill>
                <a:schemeClr val="dk1"/>
              </a:solidFill>
              <a:latin typeface="Calibri"/>
              <a:ea typeface="Calibri"/>
              <a:cs typeface="Calibri"/>
              <a:sym typeface="Calibri"/>
            </a:endParaRPr>
          </a:p>
        </p:txBody>
      </p:sp>
      <p:pic>
        <p:nvPicPr>
          <p:cNvPr id="278" name="Google Shape;278;p15"/>
          <p:cNvPicPr preferRelativeResize="0"/>
          <p:nvPr/>
        </p:nvPicPr>
        <p:blipFill rotWithShape="1">
          <a:blip r:embed="rId4">
            <a:alphaModFix/>
          </a:blip>
          <a:srcRect/>
          <a:stretch/>
        </p:blipFill>
        <p:spPr>
          <a:xfrm>
            <a:off x="912855" y="6362268"/>
            <a:ext cx="293121" cy="248812"/>
          </a:xfrm>
          <a:prstGeom prst="rect">
            <a:avLst/>
          </a:prstGeom>
          <a:noFill/>
          <a:ln>
            <a:noFill/>
          </a:ln>
        </p:spPr>
      </p:pic>
      <p:sp>
        <p:nvSpPr>
          <p:cNvPr id="279" name="Google Shape;279;p15"/>
          <p:cNvSpPr/>
          <p:nvPr/>
        </p:nvSpPr>
        <p:spPr>
          <a:xfrm>
            <a:off x="1239026" y="5724830"/>
            <a:ext cx="636347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No abrir ni contestar mensajes previamente categorizados como spam </a:t>
            </a:r>
            <a:endParaRPr sz="1600">
              <a:solidFill>
                <a:schemeClr val="dk1"/>
              </a:solidFill>
              <a:latin typeface="Calibri"/>
              <a:ea typeface="Calibri"/>
              <a:cs typeface="Calibri"/>
              <a:sym typeface="Calibri"/>
            </a:endParaRPr>
          </a:p>
        </p:txBody>
      </p:sp>
      <p:pic>
        <p:nvPicPr>
          <p:cNvPr id="280" name="Google Shape;280;p15"/>
          <p:cNvPicPr preferRelativeResize="0"/>
          <p:nvPr/>
        </p:nvPicPr>
        <p:blipFill rotWithShape="1">
          <a:blip r:embed="rId4">
            <a:alphaModFix/>
          </a:blip>
          <a:srcRect/>
          <a:stretch/>
        </p:blipFill>
        <p:spPr>
          <a:xfrm>
            <a:off x="912857" y="5190167"/>
            <a:ext cx="293121" cy="248812"/>
          </a:xfrm>
          <a:prstGeom prst="rect">
            <a:avLst/>
          </a:prstGeom>
          <a:noFill/>
          <a:ln>
            <a:noFill/>
          </a:ln>
        </p:spPr>
      </p:pic>
      <p:sp>
        <p:nvSpPr>
          <p:cNvPr id="281" name="Google Shape;281;p15"/>
          <p:cNvSpPr/>
          <p:nvPr/>
        </p:nvSpPr>
        <p:spPr>
          <a:xfrm>
            <a:off x="1239029" y="5144640"/>
            <a:ext cx="935730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No utilizar la cuenta de correo o número de teléfono principal para servicios de suscripción o newsletters</a:t>
            </a:r>
            <a:endParaRPr sz="1600">
              <a:solidFill>
                <a:schemeClr val="dk1"/>
              </a:solidFill>
              <a:latin typeface="Calibri"/>
              <a:ea typeface="Calibri"/>
              <a:cs typeface="Calibri"/>
              <a:sym typeface="Calibri"/>
            </a:endParaRPr>
          </a:p>
        </p:txBody>
      </p:sp>
      <p:pic>
        <p:nvPicPr>
          <p:cNvPr id="282" name="Google Shape;282;p15"/>
          <p:cNvPicPr preferRelativeResize="0"/>
          <p:nvPr/>
        </p:nvPicPr>
        <p:blipFill rotWithShape="1">
          <a:blip r:embed="rId4">
            <a:alphaModFix/>
          </a:blip>
          <a:srcRect/>
          <a:stretch/>
        </p:blipFill>
        <p:spPr>
          <a:xfrm>
            <a:off x="912854" y="5470221"/>
            <a:ext cx="293121" cy="248812"/>
          </a:xfrm>
          <a:prstGeom prst="rect">
            <a:avLst/>
          </a:prstGeom>
          <a:noFill/>
          <a:ln>
            <a:noFill/>
          </a:ln>
        </p:spPr>
      </p:pic>
      <p:sp>
        <p:nvSpPr>
          <p:cNvPr id="283" name="Google Shape;283;p15"/>
          <p:cNvSpPr/>
          <p:nvPr/>
        </p:nvSpPr>
        <p:spPr>
          <a:xfrm>
            <a:off x="1239028" y="5438871"/>
            <a:ext cx="7620163"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No abrir ni contestar mensajes cuyo remitente nos resulte sospechoso o desconocido</a:t>
            </a:r>
            <a:endParaRPr sz="1600">
              <a:solidFill>
                <a:schemeClr val="dk1"/>
              </a:solidFill>
              <a:latin typeface="Calibri"/>
              <a:ea typeface="Calibri"/>
              <a:cs typeface="Calibri"/>
              <a:sym typeface="Calibri"/>
            </a:endParaRPr>
          </a:p>
        </p:txBody>
      </p:sp>
      <p:pic>
        <p:nvPicPr>
          <p:cNvPr id="284" name="Google Shape;284;p15"/>
          <p:cNvPicPr preferRelativeResize="0"/>
          <p:nvPr/>
        </p:nvPicPr>
        <p:blipFill rotWithShape="1">
          <a:blip r:embed="rId4">
            <a:alphaModFix/>
          </a:blip>
          <a:srcRect/>
          <a:stretch/>
        </p:blipFill>
        <p:spPr>
          <a:xfrm>
            <a:off x="912855" y="6064919"/>
            <a:ext cx="293121" cy="248812"/>
          </a:xfrm>
          <a:prstGeom prst="rect">
            <a:avLst/>
          </a:prstGeom>
          <a:noFill/>
          <a:ln>
            <a:noFill/>
          </a:ln>
        </p:spPr>
      </p:pic>
      <p:sp>
        <p:nvSpPr>
          <p:cNvPr id="285" name="Google Shape;285;p15"/>
          <p:cNvSpPr/>
          <p:nvPr/>
        </p:nvSpPr>
        <p:spPr>
          <a:xfrm>
            <a:off x="1239027" y="6030409"/>
            <a:ext cx="891423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Categorizar como spam todo aquel correo no deseado que haya logrado burlar los filtros automáticos</a:t>
            </a:r>
            <a:endParaRPr sz="16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6"/>
          <p:cNvSpPr/>
          <p:nvPr/>
        </p:nvSpPr>
        <p:spPr>
          <a:xfrm>
            <a:off x="1812200" y="1475367"/>
            <a:ext cx="8567600" cy="10092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91" name="Google Shape;291;p16"/>
          <p:cNvSpPr/>
          <p:nvPr/>
        </p:nvSpPr>
        <p:spPr>
          <a:xfrm>
            <a:off x="1812200" y="2484567"/>
            <a:ext cx="8567600" cy="2697600"/>
          </a:xfrm>
          <a:prstGeom prst="rect">
            <a:avLst/>
          </a:prstGeom>
          <a:solidFill>
            <a:srgbClr val="F0E8A7"/>
          </a:solidFill>
          <a:ln>
            <a:noFill/>
          </a:ln>
        </p:spPr>
        <p:txBody>
          <a:bodyPr spcFirstLastPara="1" wrap="square" lIns="121900" tIns="121900" rIns="121900" bIns="121900" anchor="ctr" anchorCtr="0">
            <a:noAutofit/>
          </a:bodyPr>
          <a:lstStyle/>
          <a:p>
            <a:pPr marL="0" marR="0" lvl="0" indent="0" algn="ctr" rtl="0">
              <a:lnSpc>
                <a:spcPct val="115000"/>
              </a:lnSpc>
              <a:spcBef>
                <a:spcPts val="0"/>
              </a:spcBef>
              <a:spcAft>
                <a:spcPts val="0"/>
              </a:spcAft>
              <a:buNone/>
            </a:pPr>
            <a:r>
              <a:rPr lang="es-ES" sz="2400" b="1">
                <a:solidFill>
                  <a:srgbClr val="38967B"/>
                </a:solidFill>
                <a:latin typeface="Franklin Gothic"/>
                <a:ea typeface="Franklin Gothic"/>
                <a:cs typeface="Franklin Gothic"/>
                <a:sym typeface="Franklin Gothic"/>
              </a:rPr>
              <a:t>[a personalizar por cada institución]</a:t>
            </a:r>
            <a:endParaRPr sz="2400" b="1">
              <a:solidFill>
                <a:srgbClr val="38967B"/>
              </a:solidFill>
              <a:latin typeface="Calibri"/>
              <a:ea typeface="Calibri"/>
              <a:cs typeface="Calibri"/>
              <a:sym typeface="Calibri"/>
            </a:endParaRPr>
          </a:p>
          <a:p>
            <a:pPr marL="0" marR="0" lvl="0" indent="0" algn="ctr" rtl="0">
              <a:lnSpc>
                <a:spcPct val="115000"/>
              </a:lnSpc>
              <a:spcBef>
                <a:spcPts val="0"/>
              </a:spcBef>
              <a:spcAft>
                <a:spcPts val="0"/>
              </a:spcAft>
              <a:buNone/>
            </a:pPr>
            <a:r>
              <a:rPr lang="es-ES" sz="2400" b="1" u="sng">
                <a:solidFill>
                  <a:schemeClr val="dk1"/>
                </a:solidFill>
                <a:latin typeface="Cambria"/>
                <a:ea typeface="Cambria"/>
                <a:cs typeface="Cambria"/>
                <a:sym typeface="Cambria"/>
                <a:hlinkClick r:id="rId3"/>
              </a:rPr>
              <a:t>https://www.osi.es/es/contra-virus</a:t>
            </a: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r>
              <a:rPr lang="es-ES" sz="2400" b="1" u="sng">
                <a:solidFill>
                  <a:schemeClr val="dk1"/>
                </a:solidFill>
                <a:latin typeface="Cambria"/>
                <a:ea typeface="Cambria"/>
                <a:cs typeface="Cambria"/>
                <a:sym typeface="Cambria"/>
                <a:hlinkClick r:id="rId4"/>
              </a:rPr>
              <a:t>https://www.osi.es/es/actualidad/blog/2014/03/14/que-es-una-botnet-o-una-red-zombi-de-ordenadores</a:t>
            </a: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endParaRPr sz="2400" b="1">
              <a:solidFill>
                <a:schemeClr val="dk1"/>
              </a:solidFill>
              <a:latin typeface="Cambria"/>
              <a:ea typeface="Cambria"/>
              <a:cs typeface="Cambria"/>
              <a:sym typeface="Cambria"/>
            </a:endParaRPr>
          </a:p>
          <a:p>
            <a:pPr marL="0" marR="0" lvl="0" indent="0" algn="ctr" rtl="0">
              <a:lnSpc>
                <a:spcPct val="115000"/>
              </a:lnSpc>
              <a:spcBef>
                <a:spcPts val="0"/>
              </a:spcBef>
              <a:spcAft>
                <a:spcPts val="0"/>
              </a:spcAft>
              <a:buNone/>
            </a:pPr>
            <a:r>
              <a:rPr lang="es-ES" sz="2400" b="1">
                <a:solidFill>
                  <a:schemeClr val="dk1"/>
                </a:solidFill>
                <a:latin typeface="Cambria"/>
                <a:ea typeface="Cambria"/>
                <a:cs typeface="Cambria"/>
                <a:sym typeface="Cambria"/>
              </a:rPr>
              <a:t>¡Si tienes dudas pregunta a los bibliotecarios!</a:t>
            </a:r>
            <a:endParaRPr sz="2400" b="1">
              <a:solidFill>
                <a:schemeClr val="dk1"/>
              </a:solidFill>
              <a:latin typeface="Cambria"/>
              <a:ea typeface="Cambria"/>
              <a:cs typeface="Cambria"/>
              <a:sym typeface="Cambria"/>
            </a:endParaRPr>
          </a:p>
        </p:txBody>
      </p:sp>
      <p:sp>
        <p:nvSpPr>
          <p:cNvPr id="292" name="Google Shape;292;p16"/>
          <p:cNvSpPr txBox="1"/>
          <p:nvPr/>
        </p:nvSpPr>
        <p:spPr>
          <a:xfrm>
            <a:off x="3707500" y="1557567"/>
            <a:ext cx="5656400" cy="7732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4000" b="1">
                <a:solidFill>
                  <a:srgbClr val="FFFFFF"/>
                </a:solidFill>
                <a:latin typeface="Franklin Gothic"/>
                <a:ea typeface="Franklin Gothic"/>
                <a:cs typeface="Franklin Gothic"/>
                <a:sym typeface="Franklin Gothic"/>
              </a:rPr>
              <a:t>PARA SABER MÁS...</a:t>
            </a:r>
            <a:endParaRPr sz="4000" b="1">
              <a:solidFill>
                <a:srgbClr val="FFFFFF"/>
              </a:solidFill>
              <a:latin typeface="Franklin Gothic"/>
              <a:ea typeface="Franklin Gothic"/>
              <a:cs typeface="Franklin Gothic"/>
              <a:sym typeface="Franklin Gothic"/>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7"/>
          <p:cNvSpPr/>
          <p:nvPr/>
        </p:nvSpPr>
        <p:spPr>
          <a:xfrm>
            <a:off x="3945167" y="0"/>
            <a:ext cx="8246800" cy="68580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98" name="Google Shape;298;p17"/>
          <p:cNvSpPr/>
          <p:nvPr/>
        </p:nvSpPr>
        <p:spPr>
          <a:xfrm>
            <a:off x="3945167" y="4218467"/>
            <a:ext cx="4812800" cy="665600"/>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pic>
        <p:nvPicPr>
          <p:cNvPr id="299" name="Google Shape;299;p17"/>
          <p:cNvPicPr preferRelativeResize="0"/>
          <p:nvPr/>
        </p:nvPicPr>
        <p:blipFill rotWithShape="1">
          <a:blip r:embed="rId3">
            <a:alphaModFix/>
          </a:blip>
          <a:srcRect/>
          <a:stretch/>
        </p:blipFill>
        <p:spPr>
          <a:xfrm>
            <a:off x="50156" y="4218467"/>
            <a:ext cx="3788211" cy="665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132320" y="609599"/>
            <a:ext cx="3727269" cy="246221"/>
          </a:xfrm>
          <a:prstGeom prst="rect">
            <a:avLst/>
          </a:prstGeom>
          <a:solidFill>
            <a:schemeClr val="bg2">
              <a:lumMod val="90000"/>
            </a:schemeClr>
          </a:solidFill>
        </p:spPr>
        <p:txBody>
          <a:bodyPr wrap="square" lIns="0" tIns="0" rIns="0" bIns="0" rtlCol="0">
            <a:spAutoFit/>
          </a:bodyPr>
          <a:lstStyle/>
          <a:p>
            <a:pPr algn="ctr"/>
            <a:r>
              <a:rPr lang="es-ES" sz="16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579417" y="1206149"/>
            <a:ext cx="8894619" cy="3046988"/>
          </a:xfrm>
          <a:prstGeom prst="rect">
            <a:avLst/>
          </a:prstGeom>
          <a:noFill/>
        </p:spPr>
        <p:txBody>
          <a:bodyPr wrap="square" rtlCol="0">
            <a:spAutoFit/>
          </a:bodyPr>
          <a:lstStyle/>
          <a:p>
            <a:pPr algn="ctr">
              <a:lnSpc>
                <a:spcPct val="150000"/>
              </a:lnSpc>
            </a:pPr>
            <a:r>
              <a:rPr lang="es-ES" sz="1600" b="1" dirty="0">
                <a:latin typeface="Arial" panose="020B0604020202020204" pitchFamily="34" charset="0"/>
                <a:cs typeface="Arial" panose="020B0604020202020204" pitchFamily="34" charset="0"/>
              </a:rPr>
              <a:t>MATERIALES DE FORMACIÓN PARA ESTUDIANTES DE GRADO </a:t>
            </a:r>
            <a:endParaRPr lang="es-ES" sz="1600" b="1" dirty="0" smtClean="0">
              <a:latin typeface="Arial" panose="020B0604020202020204" pitchFamily="34" charset="0"/>
              <a:cs typeface="Arial" panose="020B0604020202020204" pitchFamily="34" charset="0"/>
            </a:endParaRPr>
          </a:p>
          <a:p>
            <a:pPr algn="ctr">
              <a:lnSpc>
                <a:spcPct val="150000"/>
              </a:lnSpc>
            </a:pPr>
            <a:r>
              <a:rPr lang="es-ES" sz="1600" b="1" dirty="0" smtClean="0">
                <a:latin typeface="Arial" panose="020B0604020202020204" pitchFamily="34" charset="0"/>
                <a:cs typeface="Arial" panose="020B0604020202020204" pitchFamily="34" charset="0"/>
              </a:rPr>
              <a:t>DE </a:t>
            </a:r>
            <a:r>
              <a:rPr lang="es-ES" sz="1600" b="1" dirty="0">
                <a:latin typeface="Arial" panose="020B0604020202020204" pitchFamily="34" charset="0"/>
                <a:cs typeface="Arial" panose="020B0604020202020204" pitchFamily="34" charset="0"/>
              </a:rPr>
              <a:t>LA COMPETENCIA DIGITAL</a:t>
            </a:r>
            <a:endParaRPr lang="es-ES" sz="1600" dirty="0">
              <a:latin typeface="Arial" panose="020B0604020202020204" pitchFamily="34" charset="0"/>
              <a:cs typeface="Arial" panose="020B0604020202020204" pitchFamily="34" charset="0"/>
            </a:endParaRPr>
          </a:p>
          <a:p>
            <a:pPr algn="ctr"/>
            <a:endParaRPr lang="es-ES" sz="1600" b="1" dirty="0"/>
          </a:p>
          <a:p>
            <a:pPr algn="ctr"/>
            <a:r>
              <a:rPr lang="es-ES" sz="1600" b="1" dirty="0"/>
              <a:t> </a:t>
            </a:r>
            <a:endParaRPr lang="es-ES" sz="1600" dirty="0"/>
          </a:p>
          <a:p>
            <a:pPr algn="ctr">
              <a:lnSpc>
                <a:spcPct val="150000"/>
              </a:lnSpc>
            </a:pPr>
            <a:r>
              <a:rPr lang="es-ES" sz="1600" dirty="0">
                <a:latin typeface="Arial" panose="020B0604020202020204" pitchFamily="34" charset="0"/>
                <a:cs typeface="Arial" panose="020B0604020202020204" pitchFamily="34" charset="0"/>
              </a:rPr>
              <a:t>4. Seguridad: 4.1. Protección de dispositivos: </a:t>
            </a:r>
            <a:br>
              <a:rPr lang="es-ES" sz="1600" dirty="0">
                <a:latin typeface="Arial" panose="020B0604020202020204" pitchFamily="34" charset="0"/>
                <a:cs typeface="Arial" panose="020B0604020202020204" pitchFamily="34" charset="0"/>
              </a:rPr>
            </a:br>
            <a:r>
              <a:rPr lang="es-ES" sz="1600" dirty="0">
                <a:latin typeface="Arial" panose="020B0604020202020204" pitchFamily="34" charset="0"/>
                <a:cs typeface="Arial" panose="020B0604020202020204" pitchFamily="34" charset="0"/>
              </a:rPr>
              <a:t>1. Amenazas en el entorno digital</a:t>
            </a:r>
          </a:p>
          <a:p>
            <a:pPr algn="ctr"/>
            <a:r>
              <a:rPr lang="es-ES" sz="1600" dirty="0"/>
              <a:t> </a:t>
            </a:r>
          </a:p>
          <a:p>
            <a:pPr algn="ctr"/>
            <a:endParaRPr lang="es-ES" sz="1600" dirty="0"/>
          </a:p>
          <a:p>
            <a:pPr algn="ctr"/>
            <a:r>
              <a:rPr lang="es-ES" sz="1600" dirty="0"/>
              <a:t> </a:t>
            </a:r>
          </a:p>
          <a:p>
            <a:pPr algn="ctr"/>
            <a:r>
              <a:rPr lang="es-ES" sz="1600" b="1" dirty="0">
                <a:latin typeface="Arial" panose="020B0604020202020204" pitchFamily="34" charset="0"/>
                <a:cs typeface="Arial" panose="020B0604020202020204" pitchFamily="34" charset="0"/>
              </a:rPr>
              <a:t>REBIUN Línea 2 (3er. P.E.) Grupo de Competencia Digital</a:t>
            </a:r>
            <a:endParaRPr lang="es-ES" sz="16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3592946" y="4006916"/>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s-ES" sz="2400"/>
          </a:p>
        </p:txBody>
      </p:sp>
      <p:sp>
        <p:nvSpPr>
          <p:cNvPr id="9" name="Rectangle 8"/>
          <p:cNvSpPr>
            <a:spLocks noChangeArrowheads="1"/>
          </p:cNvSpPr>
          <p:nvPr/>
        </p:nvSpPr>
        <p:spPr bwMode="auto">
          <a:xfrm>
            <a:off x="4563437" y="4889738"/>
            <a:ext cx="44060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r>
              <a:rPr lang="es-ES" altLang="es-ES" sz="1600" dirty="0">
                <a:solidFill>
                  <a:srgbClr val="000000"/>
                </a:solidFill>
                <a:latin typeface="Arial" panose="020B0604020202020204" pitchFamily="34" charset="0"/>
                <a:ea typeface="Arial" panose="020B0604020202020204" pitchFamily="34" charset="0"/>
              </a:rPr>
              <a:t> Documento bajo licencia </a:t>
            </a:r>
            <a:r>
              <a:rPr lang="es-ES" altLang="es-ES" sz="1600" dirty="0" err="1">
                <a:solidFill>
                  <a:srgbClr val="000000"/>
                </a:solidFill>
                <a:latin typeface="Arial" panose="020B0604020202020204" pitchFamily="34" charset="0"/>
                <a:ea typeface="Arial" panose="020B0604020202020204" pitchFamily="34" charset="0"/>
              </a:rPr>
              <a:t>Creative</a:t>
            </a:r>
            <a:r>
              <a:rPr lang="es-ES" altLang="es-ES" sz="1600" dirty="0">
                <a:solidFill>
                  <a:srgbClr val="000000"/>
                </a:solidFill>
                <a:latin typeface="Arial" panose="020B0604020202020204" pitchFamily="34" charset="0"/>
                <a:ea typeface="Arial" panose="020B0604020202020204" pitchFamily="34" charset="0"/>
              </a:rPr>
              <a:t> </a:t>
            </a:r>
            <a:r>
              <a:rPr lang="es-ES" altLang="es-ES" sz="1600" dirty="0" err="1">
                <a:solidFill>
                  <a:srgbClr val="000000"/>
                </a:solidFill>
                <a:latin typeface="Arial" panose="020B0604020202020204" pitchFamily="34" charset="0"/>
                <a:ea typeface="Arial" panose="020B0604020202020204" pitchFamily="34" charset="0"/>
              </a:rPr>
              <a:t>Commons</a:t>
            </a:r>
            <a:r>
              <a:rPr lang="es-ES" altLang="es-ES" sz="1600" dirty="0">
                <a:solidFill>
                  <a:srgbClr val="000000"/>
                </a:solidFill>
                <a:latin typeface="Arial" panose="020B0604020202020204" pitchFamily="34" charset="0"/>
                <a:ea typeface="Arial" panose="020B0604020202020204" pitchFamily="34" charset="0"/>
              </a:rPr>
              <a:t> </a:t>
            </a:r>
            <a:endParaRPr lang="es-ES" altLang="es-ES" sz="2400" dirty="0">
              <a:latin typeface="Arial" panose="020B0604020202020204" pitchFamily="34" charset="0"/>
            </a:endParaRPr>
          </a:p>
        </p:txBody>
      </p:sp>
      <p:pic>
        <p:nvPicPr>
          <p:cNvPr id="13" name="Picture 124"/>
          <p:cNvPicPr/>
          <p:nvPr/>
        </p:nvPicPr>
        <p:blipFill>
          <a:blip r:embed="rId2"/>
          <a:stretch>
            <a:fillRect/>
          </a:stretch>
        </p:blipFill>
        <p:spPr>
          <a:xfrm>
            <a:off x="3468947" y="5428040"/>
            <a:ext cx="5115560" cy="650333"/>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551" y="4723181"/>
            <a:ext cx="1292884" cy="455448"/>
          </a:xfrm>
          <a:prstGeom prst="rect">
            <a:avLst/>
          </a:prstGeom>
        </p:spPr>
      </p:pic>
    </p:spTree>
    <p:extLst>
      <p:ext uri="{BB962C8B-B14F-4D97-AF65-F5344CB8AC3E}">
        <p14:creationId xmlns:p14="http://schemas.microsoft.com/office/powerpoint/2010/main" val="2936584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p:nvPr/>
        </p:nvSpPr>
        <p:spPr>
          <a:xfrm>
            <a:off x="-11867" y="0"/>
            <a:ext cx="3909600" cy="68580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93" name="Google Shape;93;p1"/>
          <p:cNvSpPr/>
          <p:nvPr/>
        </p:nvSpPr>
        <p:spPr>
          <a:xfrm>
            <a:off x="3897733" y="1425966"/>
            <a:ext cx="7545600" cy="1756145"/>
          </a:xfrm>
          <a:prstGeom prst="rect">
            <a:avLst/>
          </a:prstGeom>
          <a:solidFill>
            <a:srgbClr val="A2D6A8"/>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94" name="Google Shape;94;p1"/>
          <p:cNvSpPr/>
          <p:nvPr/>
        </p:nvSpPr>
        <p:spPr>
          <a:xfrm>
            <a:off x="233700" y="1425967"/>
            <a:ext cx="3664000" cy="2542800"/>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95" name="Google Shape;95;p1"/>
          <p:cNvSpPr txBox="1"/>
          <p:nvPr/>
        </p:nvSpPr>
        <p:spPr>
          <a:xfrm>
            <a:off x="203500" y="1425967"/>
            <a:ext cx="3724400" cy="23884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2400">
                <a:solidFill>
                  <a:srgbClr val="F2F2F2"/>
                </a:solidFill>
                <a:latin typeface="Cambria"/>
                <a:ea typeface="Cambria"/>
                <a:cs typeface="Cambria"/>
                <a:sym typeface="Cambria"/>
              </a:rPr>
              <a:t>Seguridad. </a:t>
            </a:r>
            <a:endParaRPr sz="2400">
              <a:solidFill>
                <a:srgbClr val="F2F2F2"/>
              </a:solidFill>
              <a:latin typeface="Cambria"/>
              <a:ea typeface="Cambria"/>
              <a:cs typeface="Cambria"/>
              <a:sym typeface="Cambria"/>
            </a:endParaRPr>
          </a:p>
          <a:p>
            <a:pPr marL="0" marR="0" lvl="0" indent="0" algn="l" rtl="0">
              <a:spcBef>
                <a:spcPts val="0"/>
              </a:spcBef>
              <a:spcAft>
                <a:spcPts val="0"/>
              </a:spcAft>
              <a:buNone/>
            </a:pPr>
            <a:r>
              <a:rPr lang="es-ES" sz="2400">
                <a:solidFill>
                  <a:srgbClr val="F2F2F2"/>
                </a:solidFill>
                <a:latin typeface="Cambria"/>
                <a:ea typeface="Cambria"/>
                <a:cs typeface="Cambria"/>
                <a:sym typeface="Cambria"/>
              </a:rPr>
              <a:t>Protección de dispositivos.</a:t>
            </a:r>
            <a:endParaRPr sz="2400">
              <a:solidFill>
                <a:srgbClr val="F2F2F2"/>
              </a:solidFill>
              <a:latin typeface="Cambria"/>
              <a:ea typeface="Cambria"/>
              <a:cs typeface="Cambria"/>
              <a:sym typeface="Cambria"/>
            </a:endParaRPr>
          </a:p>
        </p:txBody>
      </p:sp>
      <p:pic>
        <p:nvPicPr>
          <p:cNvPr id="96" name="Google Shape;96;p1"/>
          <p:cNvPicPr preferRelativeResize="0"/>
          <p:nvPr/>
        </p:nvPicPr>
        <p:blipFill rotWithShape="1">
          <a:blip r:embed="rId3">
            <a:alphaModFix/>
          </a:blip>
          <a:srcRect/>
          <a:stretch/>
        </p:blipFill>
        <p:spPr>
          <a:xfrm>
            <a:off x="7679267" y="5671801"/>
            <a:ext cx="4120767" cy="724033"/>
          </a:xfrm>
          <a:prstGeom prst="rect">
            <a:avLst/>
          </a:prstGeom>
          <a:noFill/>
          <a:ln>
            <a:noFill/>
          </a:ln>
        </p:spPr>
      </p:pic>
      <p:sp>
        <p:nvSpPr>
          <p:cNvPr id="97" name="Google Shape;97;p1"/>
          <p:cNvSpPr txBox="1"/>
          <p:nvPr/>
        </p:nvSpPr>
        <p:spPr>
          <a:xfrm>
            <a:off x="4173467" y="1581211"/>
            <a:ext cx="7084317" cy="1445654"/>
          </a:xfrm>
          <a:prstGeom prst="rect">
            <a:avLst/>
          </a:prstGeom>
          <a:noFill/>
          <a:ln>
            <a:noFill/>
          </a:ln>
        </p:spPr>
        <p:txBody>
          <a:bodyPr spcFirstLastPara="1" wrap="square" lIns="121900" tIns="121900" rIns="121900" bIns="121900" anchor="t" anchorCtr="0">
            <a:noAutofit/>
          </a:bodyPr>
          <a:lstStyle/>
          <a:p>
            <a:pPr marL="0" marR="0" lvl="0" indent="0" algn="ctr" rtl="0">
              <a:spcBef>
                <a:spcPts val="0"/>
              </a:spcBef>
              <a:spcAft>
                <a:spcPts val="0"/>
              </a:spcAft>
              <a:buNone/>
            </a:pPr>
            <a:r>
              <a:rPr lang="es-ES" sz="4000" b="1">
                <a:solidFill>
                  <a:srgbClr val="38967B"/>
                </a:solidFill>
                <a:latin typeface="Franklin Gothic"/>
                <a:ea typeface="Franklin Gothic"/>
                <a:cs typeface="Franklin Gothic"/>
                <a:sym typeface="Franklin Gothic"/>
              </a:rPr>
              <a:t>AMENAZAS EN EL ENTORNO DIGITAL</a:t>
            </a:r>
            <a:endParaRPr sz="2400" b="1">
              <a:solidFill>
                <a:srgbClr val="38967B"/>
              </a:solidFill>
              <a:latin typeface="Franklin Gothic"/>
              <a:ea typeface="Franklin Gothic"/>
              <a:cs typeface="Franklin Gothic"/>
              <a:sym typeface="Franklin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p:nvPr/>
        </p:nvSpPr>
        <p:spPr>
          <a:xfrm>
            <a:off x="2008267" y="1685167"/>
            <a:ext cx="8234800" cy="4418178"/>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
        <p:nvSpPr>
          <p:cNvPr id="103" name="Google Shape;103;p2"/>
          <p:cNvSpPr/>
          <p:nvPr/>
        </p:nvSpPr>
        <p:spPr>
          <a:xfrm>
            <a:off x="0" y="1019567"/>
            <a:ext cx="5014800" cy="6656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314656"/>
              </a:solidFill>
              <a:latin typeface="Arial"/>
              <a:ea typeface="Arial"/>
              <a:cs typeface="Arial"/>
              <a:sym typeface="Arial"/>
            </a:endParaRPr>
          </a:p>
        </p:txBody>
      </p:sp>
      <p:sp>
        <p:nvSpPr>
          <p:cNvPr id="104" name="Google Shape;104;p2"/>
          <p:cNvSpPr txBox="1"/>
          <p:nvPr/>
        </p:nvSpPr>
        <p:spPr>
          <a:xfrm>
            <a:off x="2193000" y="1126500"/>
            <a:ext cx="2828000" cy="439600"/>
          </a:xfrm>
          <a:prstGeom prst="rect">
            <a:avLst/>
          </a:prstGeom>
          <a:noFill/>
          <a:ln>
            <a:noFill/>
          </a:ln>
        </p:spPr>
        <p:txBody>
          <a:bodyPr spcFirstLastPara="1" wrap="square" lIns="121900" tIns="121900" rIns="121900" bIns="121900" anchor="t" anchorCtr="0">
            <a:noAutofit/>
          </a:bodyPr>
          <a:lstStyle/>
          <a:p>
            <a:pPr marL="0" marR="0" lvl="0" indent="0" algn="r" rtl="0">
              <a:lnSpc>
                <a:spcPct val="100000"/>
              </a:lnSpc>
              <a:spcBef>
                <a:spcPts val="0"/>
              </a:spcBef>
              <a:spcAft>
                <a:spcPts val="0"/>
              </a:spcAft>
              <a:buClr>
                <a:srgbClr val="F2F2F2"/>
              </a:buClr>
              <a:buSzPts val="2400"/>
              <a:buFont typeface="Franklin Gothic"/>
              <a:buNone/>
            </a:pPr>
            <a:r>
              <a:rPr lang="es-ES" sz="2400" b="1" i="0" u="none" strike="noStrike" cap="none">
                <a:solidFill>
                  <a:srgbClr val="F2F2F2"/>
                </a:solidFill>
                <a:latin typeface="Franklin Gothic"/>
                <a:ea typeface="Franklin Gothic"/>
                <a:cs typeface="Franklin Gothic"/>
                <a:sym typeface="Franklin Gothic"/>
              </a:rPr>
              <a:t>SUMARIO</a:t>
            </a:r>
            <a:endParaRPr sz="2400" b="1" i="0" u="none" strike="noStrike" cap="none">
              <a:solidFill>
                <a:srgbClr val="F2F2F2"/>
              </a:solidFill>
              <a:latin typeface="Franklin Gothic"/>
              <a:ea typeface="Franklin Gothic"/>
              <a:cs typeface="Franklin Gothic"/>
              <a:sym typeface="Franklin Gothic"/>
            </a:endParaRPr>
          </a:p>
        </p:txBody>
      </p:sp>
      <p:sp>
        <p:nvSpPr>
          <p:cNvPr id="105" name="Google Shape;105;p2"/>
          <p:cNvSpPr txBox="1"/>
          <p:nvPr/>
        </p:nvSpPr>
        <p:spPr>
          <a:xfrm>
            <a:off x="1872809" y="1963037"/>
            <a:ext cx="7724000" cy="4140307"/>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2400"/>
              <a:buFont typeface="Cambria"/>
              <a:buNone/>
            </a:pPr>
            <a:r>
              <a:rPr lang="es-ES" sz="2400" b="0" i="0" u="none" strike="noStrike" cap="none">
                <a:solidFill>
                  <a:srgbClr val="000000"/>
                </a:solidFill>
                <a:latin typeface="Cambria"/>
                <a:ea typeface="Cambria"/>
                <a:cs typeface="Cambria"/>
                <a:sym typeface="Cambria"/>
              </a:rPr>
              <a:t>           	</a:t>
            </a:r>
            <a:r>
              <a:rPr lang="es-ES" sz="2400" b="0" i="0" u="none" strike="noStrike" cap="none">
                <a:solidFill>
                  <a:srgbClr val="FFFFFF"/>
                </a:solidFill>
                <a:latin typeface="Cambria"/>
                <a:ea typeface="Cambria"/>
                <a:cs typeface="Cambria"/>
                <a:sym typeface="Cambria"/>
              </a:rPr>
              <a:t>Amenazas de seguridad en línea</a:t>
            </a:r>
            <a:endParaRPr sz="2400" b="0" i="0" u="none" strike="noStrike" cap="none">
              <a:solidFill>
                <a:srgbClr val="FFFFFF"/>
              </a:solidFill>
              <a:latin typeface="Cambria"/>
              <a:ea typeface="Cambria"/>
              <a:cs typeface="Cambria"/>
              <a:sym typeface="Cambria"/>
            </a:endParaRPr>
          </a:p>
          <a:p>
            <a:pPr marL="0" marR="0" lvl="0" indent="0" algn="l" rtl="0">
              <a:lnSpc>
                <a:spcPct val="100000"/>
              </a:lnSpc>
              <a:spcBef>
                <a:spcPts val="0"/>
              </a:spcBef>
              <a:spcAft>
                <a:spcPts val="0"/>
              </a:spcAft>
              <a:buClr>
                <a:srgbClr val="FFFFFF"/>
              </a:buClr>
              <a:buSzPts val="2400"/>
              <a:buFont typeface="Cambria"/>
              <a:buNone/>
            </a:pPr>
            <a:r>
              <a:rPr lang="es-ES" sz="2400" b="0" i="0" u="none" strike="noStrike" cap="none">
                <a:solidFill>
                  <a:srgbClr val="FFFFFF"/>
                </a:solidFill>
                <a:latin typeface="Cambria"/>
                <a:ea typeface="Cambria"/>
                <a:cs typeface="Cambria"/>
                <a:sym typeface="Cambria"/>
              </a:rPr>
              <a:t>	</a:t>
            </a:r>
            <a:r>
              <a:rPr lang="es-ES" sz="2400">
                <a:solidFill>
                  <a:srgbClr val="FFFFFF"/>
                </a:solidFill>
                <a:latin typeface="Cambria"/>
                <a:ea typeface="Cambria"/>
                <a:cs typeface="Cambria"/>
                <a:sym typeface="Cambria"/>
              </a:rPr>
              <a:t>Malware</a:t>
            </a:r>
            <a:endParaRPr/>
          </a:p>
          <a:p>
            <a:pPr marL="0" marR="0" lvl="0" indent="0" algn="l" rtl="0">
              <a:lnSpc>
                <a:spcPct val="100000"/>
              </a:lnSpc>
              <a:spcBef>
                <a:spcPts val="0"/>
              </a:spcBef>
              <a:spcAft>
                <a:spcPts val="0"/>
              </a:spcAft>
              <a:buClr>
                <a:srgbClr val="FFFFFF"/>
              </a:buClr>
              <a:buSzPts val="2400"/>
              <a:buFont typeface="Cambria"/>
              <a:buNone/>
            </a:pPr>
            <a:r>
              <a:rPr lang="es-ES" sz="2400" b="0" i="0" u="none" strike="noStrike" cap="none">
                <a:solidFill>
                  <a:srgbClr val="FFFFFF"/>
                </a:solidFill>
                <a:latin typeface="Cambria"/>
                <a:ea typeface="Cambria"/>
                <a:cs typeface="Cambria"/>
                <a:sym typeface="Cambria"/>
              </a:rPr>
              <a:t>		</a:t>
            </a:r>
            <a:r>
              <a:rPr lang="es-ES" sz="1900" b="0" i="0" u="none" strike="noStrike" cap="none">
                <a:solidFill>
                  <a:srgbClr val="FFFFFF"/>
                </a:solidFill>
                <a:latin typeface="Cambria"/>
                <a:ea typeface="Cambria"/>
                <a:cs typeface="Cambria"/>
                <a:sym typeface="Cambria"/>
              </a:rPr>
              <a:t>Virus</a:t>
            </a:r>
            <a:endParaRPr/>
          </a:p>
          <a:p>
            <a:pPr marL="0" marR="0" lvl="0" indent="0" algn="l" rtl="0">
              <a:lnSpc>
                <a:spcPct val="100000"/>
              </a:lnSpc>
              <a:spcBef>
                <a:spcPts val="0"/>
              </a:spcBef>
              <a:spcAft>
                <a:spcPts val="0"/>
              </a:spcAft>
              <a:buClr>
                <a:srgbClr val="FFFFFF"/>
              </a:buClr>
              <a:buSzPts val="1900"/>
              <a:buFont typeface="Cambria"/>
              <a:buNone/>
            </a:pPr>
            <a:r>
              <a:rPr lang="es-ES" sz="1900">
                <a:solidFill>
                  <a:srgbClr val="FFFFFF"/>
                </a:solidFill>
                <a:latin typeface="Cambria"/>
                <a:ea typeface="Cambria"/>
                <a:cs typeface="Cambria"/>
                <a:sym typeface="Cambria"/>
              </a:rPr>
              <a:t>		Gusano</a:t>
            </a:r>
            <a:endParaRPr/>
          </a:p>
          <a:p>
            <a:pPr marL="0" marR="0" lvl="0" indent="0" algn="l" rtl="0">
              <a:lnSpc>
                <a:spcPct val="100000"/>
              </a:lnSpc>
              <a:spcBef>
                <a:spcPts val="0"/>
              </a:spcBef>
              <a:spcAft>
                <a:spcPts val="0"/>
              </a:spcAft>
              <a:buClr>
                <a:srgbClr val="FFFFFF"/>
              </a:buClr>
              <a:buSzPts val="1900"/>
              <a:buFont typeface="Cambria"/>
              <a:buNone/>
            </a:pPr>
            <a:r>
              <a:rPr lang="es-ES" sz="1900" b="0" i="0" u="none" strike="noStrike" cap="none">
                <a:solidFill>
                  <a:srgbClr val="FFFFFF"/>
                </a:solidFill>
                <a:latin typeface="Cambria"/>
                <a:ea typeface="Cambria"/>
                <a:cs typeface="Cambria"/>
                <a:sym typeface="Cambria"/>
              </a:rPr>
              <a:t>		Spyware		</a:t>
            </a:r>
            <a:endParaRPr/>
          </a:p>
          <a:p>
            <a:pPr marL="0" marR="0" lvl="0" indent="0" algn="l" rtl="0">
              <a:lnSpc>
                <a:spcPct val="100000"/>
              </a:lnSpc>
              <a:spcBef>
                <a:spcPts val="0"/>
              </a:spcBef>
              <a:spcAft>
                <a:spcPts val="0"/>
              </a:spcAft>
              <a:buClr>
                <a:srgbClr val="FFFFFF"/>
              </a:buClr>
              <a:buSzPts val="1900"/>
              <a:buFont typeface="Cambria"/>
              <a:buNone/>
            </a:pPr>
            <a:r>
              <a:rPr lang="es-ES" sz="1900">
                <a:solidFill>
                  <a:srgbClr val="FFFFFF"/>
                </a:solidFill>
                <a:latin typeface="Cambria"/>
                <a:ea typeface="Cambria"/>
                <a:cs typeface="Cambria"/>
                <a:sym typeface="Cambria"/>
              </a:rPr>
              <a:t>		Adware</a:t>
            </a:r>
            <a:endParaRPr sz="1900">
              <a:solidFill>
                <a:srgbClr val="FFFFFF"/>
              </a:solidFill>
              <a:latin typeface="Cambria"/>
              <a:ea typeface="Cambria"/>
              <a:cs typeface="Cambria"/>
              <a:sym typeface="Cambria"/>
            </a:endParaRPr>
          </a:p>
          <a:p>
            <a:pPr marL="0" marR="0" lvl="0" indent="0" algn="l" rtl="0">
              <a:lnSpc>
                <a:spcPct val="100000"/>
              </a:lnSpc>
              <a:spcBef>
                <a:spcPts val="0"/>
              </a:spcBef>
              <a:spcAft>
                <a:spcPts val="0"/>
              </a:spcAft>
              <a:buClr>
                <a:srgbClr val="FFFFFF"/>
              </a:buClr>
              <a:buSzPts val="1900"/>
              <a:buFont typeface="Cambria"/>
              <a:buNone/>
            </a:pPr>
            <a:r>
              <a:rPr lang="es-ES" sz="1900">
                <a:solidFill>
                  <a:srgbClr val="FFFFFF"/>
                </a:solidFill>
                <a:latin typeface="Cambria"/>
                <a:ea typeface="Cambria"/>
                <a:cs typeface="Cambria"/>
                <a:sym typeface="Cambria"/>
              </a:rPr>
              <a:t>		Ransomware</a:t>
            </a:r>
            <a:endParaRPr sz="1900">
              <a:solidFill>
                <a:srgbClr val="FFFFFF"/>
              </a:solidFill>
              <a:latin typeface="Cambria"/>
              <a:ea typeface="Cambria"/>
              <a:cs typeface="Cambria"/>
              <a:sym typeface="Cambria"/>
            </a:endParaRPr>
          </a:p>
          <a:p>
            <a:pPr marL="0" marR="0" lvl="0" indent="0" algn="l" rtl="0">
              <a:lnSpc>
                <a:spcPct val="100000"/>
              </a:lnSpc>
              <a:spcBef>
                <a:spcPts val="0"/>
              </a:spcBef>
              <a:spcAft>
                <a:spcPts val="0"/>
              </a:spcAft>
              <a:buClr>
                <a:srgbClr val="FFFFFF"/>
              </a:buClr>
              <a:buSzPts val="1900"/>
              <a:buFont typeface="Cambria"/>
              <a:buNone/>
            </a:pPr>
            <a:r>
              <a:rPr lang="es-ES" sz="1900" b="0" i="0" u="none" strike="noStrike" cap="none">
                <a:solidFill>
                  <a:srgbClr val="FFFFFF"/>
                </a:solidFill>
                <a:latin typeface="Cambria"/>
                <a:ea typeface="Cambria"/>
                <a:cs typeface="Cambria"/>
                <a:sym typeface="Cambria"/>
              </a:rPr>
              <a:t>		Troyano</a:t>
            </a:r>
            <a:endParaRPr/>
          </a:p>
          <a:p>
            <a:pPr marL="0" marR="0" lvl="0" indent="0" algn="l" rtl="0">
              <a:lnSpc>
                <a:spcPct val="100000"/>
              </a:lnSpc>
              <a:spcBef>
                <a:spcPts val="0"/>
              </a:spcBef>
              <a:spcAft>
                <a:spcPts val="0"/>
              </a:spcAft>
              <a:buClr>
                <a:srgbClr val="FFFFFF"/>
              </a:buClr>
              <a:buSzPts val="2400"/>
              <a:buFont typeface="Cambria"/>
              <a:buNone/>
            </a:pPr>
            <a:r>
              <a:rPr lang="es-ES" sz="2400">
                <a:solidFill>
                  <a:srgbClr val="FFFFFF"/>
                </a:solidFill>
                <a:latin typeface="Cambria"/>
                <a:ea typeface="Cambria"/>
                <a:cs typeface="Cambria"/>
                <a:sym typeface="Cambria"/>
              </a:rPr>
              <a:t>	Phishing</a:t>
            </a:r>
            <a:endParaRPr sz="2400">
              <a:solidFill>
                <a:srgbClr val="FFFFFF"/>
              </a:solidFill>
              <a:latin typeface="Cambria"/>
              <a:ea typeface="Cambria"/>
              <a:cs typeface="Cambria"/>
              <a:sym typeface="Cambria"/>
            </a:endParaRPr>
          </a:p>
          <a:p>
            <a:pPr marL="0" marR="0" lvl="0" indent="0" algn="l" rtl="0">
              <a:lnSpc>
                <a:spcPct val="100000"/>
              </a:lnSpc>
              <a:spcBef>
                <a:spcPts val="0"/>
              </a:spcBef>
              <a:spcAft>
                <a:spcPts val="0"/>
              </a:spcAft>
              <a:buClr>
                <a:srgbClr val="FFFFFF"/>
              </a:buClr>
              <a:buSzPts val="2400"/>
              <a:buFont typeface="Cambria"/>
              <a:buNone/>
            </a:pPr>
            <a:r>
              <a:rPr lang="es-ES" sz="2400" b="0" i="0" u="none" strike="noStrike" cap="none">
                <a:solidFill>
                  <a:srgbClr val="FFFFFF"/>
                </a:solidFill>
                <a:latin typeface="Cambria"/>
                <a:ea typeface="Cambria"/>
                <a:cs typeface="Cambria"/>
                <a:sym typeface="Cambria"/>
              </a:rPr>
              <a:t>	Botnet	</a:t>
            </a:r>
            <a:endParaRPr/>
          </a:p>
          <a:p>
            <a:pPr marL="0" marR="0" lvl="0" indent="0" algn="l" rtl="0">
              <a:lnSpc>
                <a:spcPct val="100000"/>
              </a:lnSpc>
              <a:spcBef>
                <a:spcPts val="0"/>
              </a:spcBef>
              <a:spcAft>
                <a:spcPts val="0"/>
              </a:spcAft>
              <a:buClr>
                <a:srgbClr val="FFFFFF"/>
              </a:buClr>
              <a:buSzPts val="2400"/>
              <a:buFont typeface="Cambria"/>
              <a:buNone/>
            </a:pPr>
            <a:r>
              <a:rPr lang="es-ES" sz="2400">
                <a:solidFill>
                  <a:srgbClr val="FFFFFF"/>
                </a:solidFill>
                <a:latin typeface="Cambria"/>
                <a:ea typeface="Cambria"/>
                <a:cs typeface="Cambria"/>
                <a:sym typeface="Cambria"/>
              </a:rPr>
              <a:t>	Spam</a:t>
            </a:r>
            <a:r>
              <a:rPr lang="es-ES" sz="2400" b="0" i="0" u="none" strike="noStrike" cap="none">
                <a:solidFill>
                  <a:srgbClr val="FFFFFF"/>
                </a:solidFill>
                <a:latin typeface="Cambria"/>
                <a:ea typeface="Cambria"/>
                <a:cs typeface="Cambria"/>
                <a:sym typeface="Cambria"/>
              </a:rPr>
              <a:t>			</a:t>
            </a:r>
            <a:endParaRPr sz="2400" b="0" i="0" u="none" strike="noStrike" cap="none">
              <a:solidFill>
                <a:srgbClr val="000000"/>
              </a:solidFill>
              <a:latin typeface="Cambria"/>
              <a:ea typeface="Cambria"/>
              <a:cs typeface="Cambria"/>
              <a:sym typeface="Cambria"/>
            </a:endParaRPr>
          </a:p>
        </p:txBody>
      </p:sp>
      <p:sp>
        <p:nvSpPr>
          <p:cNvPr id="106" name="Google Shape;106;p2"/>
          <p:cNvSpPr/>
          <p:nvPr/>
        </p:nvSpPr>
        <p:spPr>
          <a:xfrm>
            <a:off x="2580967" y="2205379"/>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
        <p:nvSpPr>
          <p:cNvPr id="107" name="Google Shape;107;p2"/>
          <p:cNvSpPr/>
          <p:nvPr/>
        </p:nvSpPr>
        <p:spPr>
          <a:xfrm>
            <a:off x="2580967" y="2565633"/>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
        <p:nvSpPr>
          <p:cNvPr id="108" name="Google Shape;108;p2"/>
          <p:cNvSpPr/>
          <p:nvPr/>
        </p:nvSpPr>
        <p:spPr>
          <a:xfrm>
            <a:off x="2580967" y="4749287"/>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
        <p:nvSpPr>
          <p:cNvPr id="109" name="Google Shape;109;p2"/>
          <p:cNvSpPr/>
          <p:nvPr/>
        </p:nvSpPr>
        <p:spPr>
          <a:xfrm>
            <a:off x="2580967" y="5120980"/>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
        <p:nvSpPr>
          <p:cNvPr id="110" name="Google Shape;110;p2"/>
          <p:cNvSpPr/>
          <p:nvPr/>
        </p:nvSpPr>
        <p:spPr>
          <a:xfrm>
            <a:off x="2580967" y="5498087"/>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3"/>
          <p:cNvSpPr txBox="1"/>
          <p:nvPr/>
        </p:nvSpPr>
        <p:spPr>
          <a:xfrm>
            <a:off x="1164667" y="1841867"/>
            <a:ext cx="7747600" cy="6772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2667">
                <a:solidFill>
                  <a:schemeClr val="dk1"/>
                </a:solidFill>
                <a:latin typeface="Cambria"/>
                <a:ea typeface="Cambria"/>
                <a:cs typeface="Cambria"/>
                <a:sym typeface="Cambria"/>
              </a:rPr>
              <a:t>Al finalizar esta actividad tienes que ser capaz de:</a:t>
            </a:r>
            <a:endParaRPr sz="2667">
              <a:solidFill>
                <a:schemeClr val="dk1"/>
              </a:solidFill>
              <a:latin typeface="Cambria"/>
              <a:ea typeface="Cambria"/>
              <a:cs typeface="Cambria"/>
              <a:sym typeface="Cambria"/>
            </a:endParaRPr>
          </a:p>
        </p:txBody>
      </p:sp>
      <p:sp>
        <p:nvSpPr>
          <p:cNvPr id="116" name="Google Shape;116;p3"/>
          <p:cNvSpPr txBox="1"/>
          <p:nvPr/>
        </p:nvSpPr>
        <p:spPr>
          <a:xfrm>
            <a:off x="4186967" y="3070634"/>
            <a:ext cx="7161200" cy="3303600"/>
          </a:xfrm>
          <a:prstGeom prst="rect">
            <a:avLst/>
          </a:prstGeom>
          <a:noFill/>
          <a:ln>
            <a:noFill/>
          </a:ln>
        </p:spPr>
        <p:txBody>
          <a:bodyPr spcFirstLastPara="1" wrap="square" lIns="121900" tIns="121900" rIns="121900" bIns="121900" anchor="t" anchorCtr="0">
            <a:noAutofit/>
          </a:bodyPr>
          <a:lstStyle/>
          <a:p>
            <a:pPr marL="0" marR="0" lvl="0" indent="0" algn="l" rtl="0">
              <a:spcBef>
                <a:spcPts val="0"/>
              </a:spcBef>
              <a:spcAft>
                <a:spcPts val="0"/>
              </a:spcAft>
              <a:buNone/>
            </a:pPr>
            <a:r>
              <a:rPr lang="es-ES" sz="2400">
                <a:solidFill>
                  <a:schemeClr val="dk1"/>
                </a:solidFill>
                <a:latin typeface="Cambria"/>
                <a:ea typeface="Cambria"/>
                <a:cs typeface="Cambria"/>
                <a:sym typeface="Cambria"/>
              </a:rPr>
              <a:t>Conocer las características y peligros del software malicioso y otras amenazas</a:t>
            </a:r>
            <a:endParaRPr/>
          </a:p>
          <a:p>
            <a:pPr marL="0" marR="0" lvl="0" indent="0" algn="l" rtl="0">
              <a:spcBef>
                <a:spcPts val="0"/>
              </a:spcBef>
              <a:spcAft>
                <a:spcPts val="0"/>
              </a:spcAft>
              <a:buNone/>
            </a:pPr>
            <a:endParaRPr sz="2400">
              <a:solidFill>
                <a:schemeClr val="dk1"/>
              </a:solidFill>
              <a:latin typeface="Cambria"/>
              <a:ea typeface="Cambria"/>
              <a:cs typeface="Cambria"/>
              <a:sym typeface="Cambria"/>
            </a:endParaRPr>
          </a:p>
          <a:p>
            <a:pPr marL="0" marR="0" lvl="0" indent="0" algn="l" rtl="0">
              <a:spcBef>
                <a:spcPts val="0"/>
              </a:spcBef>
              <a:spcAft>
                <a:spcPts val="0"/>
              </a:spcAft>
              <a:buNone/>
            </a:pPr>
            <a:r>
              <a:rPr lang="es-ES" sz="2400">
                <a:solidFill>
                  <a:schemeClr val="dk1"/>
                </a:solidFill>
                <a:latin typeface="Cambria"/>
                <a:ea typeface="Cambria"/>
                <a:cs typeface="Cambria"/>
                <a:sym typeface="Cambria"/>
              </a:rPr>
              <a:t>Aprender cómo actuán y cómo se detectan las amenazas en línea</a:t>
            </a:r>
            <a:endParaRPr/>
          </a:p>
        </p:txBody>
      </p:sp>
      <p:sp>
        <p:nvSpPr>
          <p:cNvPr id="117" name="Google Shape;117;p3"/>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rgbClr val="38967B"/>
              </a:solidFill>
              <a:latin typeface="Calibri"/>
              <a:ea typeface="Calibri"/>
              <a:cs typeface="Calibri"/>
              <a:sym typeface="Calibri"/>
            </a:endParaRPr>
          </a:p>
        </p:txBody>
      </p:sp>
      <p:sp>
        <p:nvSpPr>
          <p:cNvPr id="118" name="Google Shape;118;p3"/>
          <p:cNvSpPr txBox="1"/>
          <p:nvPr/>
        </p:nvSpPr>
        <p:spPr>
          <a:xfrm>
            <a:off x="1164667" y="516333"/>
            <a:ext cx="4206400" cy="677200"/>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866" b="1">
                <a:solidFill>
                  <a:schemeClr val="lt1"/>
                </a:solidFill>
                <a:latin typeface="Franklin Gothic"/>
                <a:ea typeface="Franklin Gothic"/>
                <a:cs typeface="Franklin Gothic"/>
                <a:sym typeface="Franklin Gothic"/>
              </a:rPr>
              <a:t>OBJETIVOS</a:t>
            </a:r>
            <a:endParaRPr sz="3866" b="1">
              <a:solidFill>
                <a:schemeClr val="lt1"/>
              </a:solidFill>
              <a:latin typeface="Franklin Gothic"/>
              <a:ea typeface="Franklin Gothic"/>
              <a:cs typeface="Franklin Gothic"/>
              <a:sym typeface="Franklin Gothic"/>
            </a:endParaRPr>
          </a:p>
        </p:txBody>
      </p:sp>
      <p:pic>
        <p:nvPicPr>
          <p:cNvPr id="119" name="Google Shape;119;p3"/>
          <p:cNvPicPr preferRelativeResize="0"/>
          <p:nvPr/>
        </p:nvPicPr>
        <p:blipFill rotWithShape="1">
          <a:blip r:embed="rId3">
            <a:alphaModFix/>
          </a:blip>
          <a:srcRect/>
          <a:stretch/>
        </p:blipFill>
        <p:spPr>
          <a:xfrm>
            <a:off x="12506" y="3006134"/>
            <a:ext cx="4137200" cy="246423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4"/>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25" name="Google Shape;125;p4"/>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 DE SEGURIDAD EN LÍNEA</a:t>
            </a:r>
            <a:endParaRPr sz="3200" b="1">
              <a:solidFill>
                <a:schemeClr val="lt1"/>
              </a:solidFill>
              <a:latin typeface="Franklin Gothic"/>
              <a:ea typeface="Franklin Gothic"/>
              <a:cs typeface="Franklin Gothic"/>
              <a:sym typeface="Franklin Gothic"/>
            </a:endParaRPr>
          </a:p>
        </p:txBody>
      </p:sp>
      <p:sp>
        <p:nvSpPr>
          <p:cNvPr id="126" name="Google Shape;126;p4"/>
          <p:cNvSpPr txBox="1"/>
          <p:nvPr/>
        </p:nvSpPr>
        <p:spPr>
          <a:xfrm>
            <a:off x="352044" y="1606208"/>
            <a:ext cx="11192256"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Desde el momento en que conectamos nuestros dispositivos a la red estamos expuestos a múltiples amenazas y riesgos</a:t>
            </a:r>
            <a:r>
              <a:rPr lang="es-ES" sz="1800" b="1">
                <a:solidFill>
                  <a:schemeClr val="dk1"/>
                </a:solidFill>
                <a:latin typeface="Cambria"/>
                <a:ea typeface="Cambria"/>
                <a:cs typeface="Cambria"/>
                <a:sym typeface="Cambria"/>
              </a:rPr>
              <a:t>, </a:t>
            </a:r>
            <a:r>
              <a:rPr lang="es-ES" sz="1800">
                <a:solidFill>
                  <a:schemeClr val="dk1"/>
                </a:solidFill>
                <a:latin typeface="Cambria"/>
                <a:ea typeface="Cambria"/>
                <a:cs typeface="Cambria"/>
                <a:sym typeface="Cambria"/>
              </a:rPr>
              <a:t>también conocidas como </a:t>
            </a:r>
            <a:r>
              <a:rPr lang="es-ES" sz="1800" b="1">
                <a:solidFill>
                  <a:schemeClr val="dk1"/>
                </a:solidFill>
                <a:latin typeface="Cambria"/>
                <a:ea typeface="Cambria"/>
                <a:cs typeface="Cambria"/>
                <a:sym typeface="Cambria"/>
              </a:rPr>
              <a:t>ciberamenazas,</a:t>
            </a:r>
            <a:r>
              <a:rPr lang="es-ES" sz="1800">
                <a:solidFill>
                  <a:schemeClr val="dk1"/>
                </a:solidFill>
                <a:latin typeface="Cambria"/>
                <a:ea typeface="Cambria"/>
                <a:cs typeface="Cambria"/>
                <a:sym typeface="Cambria"/>
              </a:rPr>
              <a:t> que aprovechan vulnerabilidades de seguridad para atacar los equipos.</a:t>
            </a:r>
            <a:endParaRPr sz="1800">
              <a:solidFill>
                <a:schemeClr val="dk1"/>
              </a:solidFill>
              <a:latin typeface="Cambria"/>
              <a:ea typeface="Cambria"/>
              <a:cs typeface="Cambria"/>
              <a:sym typeface="Cambria"/>
            </a:endParaRPr>
          </a:p>
        </p:txBody>
      </p:sp>
      <p:sp>
        <p:nvSpPr>
          <p:cNvPr id="127" name="Google Shape;127;p4"/>
          <p:cNvSpPr txBox="1"/>
          <p:nvPr/>
        </p:nvSpPr>
        <p:spPr>
          <a:xfrm>
            <a:off x="352044" y="2578466"/>
            <a:ext cx="10785348"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Los </a:t>
            </a:r>
            <a:r>
              <a:rPr lang="es-ES" sz="1800" b="1">
                <a:solidFill>
                  <a:schemeClr val="dk1"/>
                </a:solidFill>
                <a:latin typeface="Cambria"/>
                <a:ea typeface="Cambria"/>
                <a:cs typeface="Cambria"/>
                <a:sym typeface="Cambria"/>
              </a:rPr>
              <a:t>ciberdelincuentes</a:t>
            </a:r>
            <a:r>
              <a:rPr lang="es-ES" sz="1800">
                <a:solidFill>
                  <a:schemeClr val="dk1"/>
                </a:solidFill>
                <a:latin typeface="Cambria"/>
                <a:ea typeface="Cambria"/>
                <a:cs typeface="Cambria"/>
                <a:sym typeface="Cambria"/>
              </a:rPr>
              <a:t> perfeccionan continuamente sus métodos de ataque para burlar las herramientas de seguridad, por lo que es conveniente ser conscientes y tomar las precauciones necesarias para proteger los dispositivos.</a:t>
            </a:r>
            <a:endParaRPr sz="1800">
              <a:solidFill>
                <a:schemeClr val="dk1"/>
              </a:solidFill>
              <a:latin typeface="Cambria"/>
              <a:ea typeface="Cambria"/>
              <a:cs typeface="Cambria"/>
              <a:sym typeface="Cambria"/>
            </a:endParaRPr>
          </a:p>
        </p:txBody>
      </p:sp>
      <p:pic>
        <p:nvPicPr>
          <p:cNvPr id="128" name="Google Shape;128;p4"/>
          <p:cNvPicPr preferRelativeResize="0"/>
          <p:nvPr/>
        </p:nvPicPr>
        <p:blipFill rotWithShape="1">
          <a:blip r:embed="rId3">
            <a:alphaModFix/>
          </a:blip>
          <a:srcRect/>
          <a:stretch/>
        </p:blipFill>
        <p:spPr>
          <a:xfrm>
            <a:off x="802179" y="4109304"/>
            <a:ext cx="444601" cy="381722"/>
          </a:xfrm>
          <a:prstGeom prst="rect">
            <a:avLst/>
          </a:prstGeom>
          <a:noFill/>
          <a:ln>
            <a:noFill/>
          </a:ln>
        </p:spPr>
      </p:pic>
      <p:sp>
        <p:nvSpPr>
          <p:cNvPr id="129" name="Google Shape;129;p4"/>
          <p:cNvSpPr txBox="1"/>
          <p:nvPr/>
        </p:nvSpPr>
        <p:spPr>
          <a:xfrm>
            <a:off x="1294199" y="4109304"/>
            <a:ext cx="459403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Malware</a:t>
            </a:r>
            <a:endParaRPr sz="1800">
              <a:solidFill>
                <a:schemeClr val="dk1"/>
              </a:solidFill>
              <a:latin typeface="Cambria"/>
              <a:ea typeface="Cambria"/>
              <a:cs typeface="Cambria"/>
              <a:sym typeface="Cambria"/>
            </a:endParaRPr>
          </a:p>
        </p:txBody>
      </p:sp>
      <p:pic>
        <p:nvPicPr>
          <p:cNvPr id="130" name="Google Shape;130;p4"/>
          <p:cNvPicPr preferRelativeResize="0"/>
          <p:nvPr/>
        </p:nvPicPr>
        <p:blipFill rotWithShape="1">
          <a:blip r:embed="rId3">
            <a:alphaModFix/>
          </a:blip>
          <a:srcRect/>
          <a:stretch/>
        </p:blipFill>
        <p:spPr>
          <a:xfrm>
            <a:off x="802179" y="4627096"/>
            <a:ext cx="444601" cy="381722"/>
          </a:xfrm>
          <a:prstGeom prst="rect">
            <a:avLst/>
          </a:prstGeom>
          <a:noFill/>
          <a:ln>
            <a:noFill/>
          </a:ln>
        </p:spPr>
      </p:pic>
      <p:sp>
        <p:nvSpPr>
          <p:cNvPr id="131" name="Google Shape;131;p4"/>
          <p:cNvSpPr txBox="1"/>
          <p:nvPr/>
        </p:nvSpPr>
        <p:spPr>
          <a:xfrm>
            <a:off x="1294199" y="4627096"/>
            <a:ext cx="459403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Phishing</a:t>
            </a:r>
            <a:endParaRPr sz="1800">
              <a:solidFill>
                <a:schemeClr val="dk1"/>
              </a:solidFill>
              <a:latin typeface="Cambria"/>
              <a:ea typeface="Cambria"/>
              <a:cs typeface="Cambria"/>
              <a:sym typeface="Cambria"/>
            </a:endParaRPr>
          </a:p>
        </p:txBody>
      </p:sp>
      <p:pic>
        <p:nvPicPr>
          <p:cNvPr id="132" name="Google Shape;132;p4"/>
          <p:cNvPicPr preferRelativeResize="0"/>
          <p:nvPr/>
        </p:nvPicPr>
        <p:blipFill rotWithShape="1">
          <a:blip r:embed="rId3">
            <a:alphaModFix/>
          </a:blip>
          <a:srcRect/>
          <a:stretch/>
        </p:blipFill>
        <p:spPr>
          <a:xfrm>
            <a:off x="802179" y="5168310"/>
            <a:ext cx="444601" cy="381722"/>
          </a:xfrm>
          <a:prstGeom prst="rect">
            <a:avLst/>
          </a:prstGeom>
          <a:noFill/>
          <a:ln>
            <a:noFill/>
          </a:ln>
        </p:spPr>
      </p:pic>
      <p:sp>
        <p:nvSpPr>
          <p:cNvPr id="133" name="Google Shape;133;p4"/>
          <p:cNvSpPr txBox="1"/>
          <p:nvPr/>
        </p:nvSpPr>
        <p:spPr>
          <a:xfrm>
            <a:off x="1294199" y="5168310"/>
            <a:ext cx="459403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Botnets</a:t>
            </a:r>
            <a:endParaRPr sz="1800">
              <a:solidFill>
                <a:schemeClr val="dk1"/>
              </a:solidFill>
              <a:latin typeface="Cambria"/>
              <a:ea typeface="Cambria"/>
              <a:cs typeface="Cambria"/>
              <a:sym typeface="Cambria"/>
            </a:endParaRPr>
          </a:p>
        </p:txBody>
      </p:sp>
      <p:pic>
        <p:nvPicPr>
          <p:cNvPr id="134" name="Google Shape;134;p4"/>
          <p:cNvPicPr preferRelativeResize="0"/>
          <p:nvPr/>
        </p:nvPicPr>
        <p:blipFill rotWithShape="1">
          <a:blip r:embed="rId3">
            <a:alphaModFix/>
          </a:blip>
          <a:srcRect/>
          <a:stretch/>
        </p:blipFill>
        <p:spPr>
          <a:xfrm>
            <a:off x="802179" y="5709524"/>
            <a:ext cx="444601" cy="381722"/>
          </a:xfrm>
          <a:prstGeom prst="rect">
            <a:avLst/>
          </a:prstGeom>
          <a:noFill/>
          <a:ln>
            <a:noFill/>
          </a:ln>
        </p:spPr>
      </p:pic>
      <p:sp>
        <p:nvSpPr>
          <p:cNvPr id="135" name="Google Shape;135;p4"/>
          <p:cNvSpPr txBox="1"/>
          <p:nvPr/>
        </p:nvSpPr>
        <p:spPr>
          <a:xfrm>
            <a:off x="1294199" y="5709524"/>
            <a:ext cx="459403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Spam</a:t>
            </a:r>
            <a:endParaRPr sz="1800">
              <a:solidFill>
                <a:schemeClr val="dk1"/>
              </a:solidFill>
              <a:latin typeface="Cambria"/>
              <a:ea typeface="Cambria"/>
              <a:cs typeface="Cambria"/>
              <a:sym typeface="Cambria"/>
            </a:endParaRPr>
          </a:p>
        </p:txBody>
      </p:sp>
      <p:sp>
        <p:nvSpPr>
          <p:cNvPr id="136" name="Google Shape;136;p4"/>
          <p:cNvSpPr txBox="1"/>
          <p:nvPr/>
        </p:nvSpPr>
        <p:spPr>
          <a:xfrm>
            <a:off x="352044" y="3591512"/>
            <a:ext cx="1070773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mbria"/>
                <a:ea typeface="Cambria"/>
                <a:cs typeface="Cambria"/>
                <a:sym typeface="Cambria"/>
              </a:rPr>
              <a:t>Las principales amenazas que acechan a los dispositivos personales son:</a:t>
            </a:r>
            <a:endParaRPr sz="1800">
              <a:solidFill>
                <a:schemeClr val="dk1"/>
              </a:solidFill>
              <a:latin typeface="Cambria"/>
              <a:ea typeface="Cambria"/>
              <a:cs typeface="Cambria"/>
              <a:sym typeface="Cambria"/>
            </a:endParaRPr>
          </a:p>
        </p:txBody>
      </p:sp>
      <p:sp>
        <p:nvSpPr>
          <p:cNvPr id="137" name="Google Shape;137;p4"/>
          <p:cNvSpPr/>
          <p:nvPr/>
        </p:nvSpPr>
        <p:spPr>
          <a:xfrm>
            <a:off x="8403336" y="4050560"/>
            <a:ext cx="2898593" cy="2430030"/>
          </a:xfrm>
          <a:prstGeom prst="roundRect">
            <a:avLst>
              <a:gd name="adj" fmla="val 16667"/>
            </a:avLst>
          </a:prstGeom>
          <a:solidFill>
            <a:srgbClr val="281D51"/>
          </a:solidFill>
          <a:ln w="12700" cap="flat" cmpd="sng">
            <a:solidFill>
              <a:srgbClr val="281D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700">
                <a:solidFill>
                  <a:schemeClr val="lt1"/>
                </a:solidFill>
                <a:latin typeface="Franklin Gothic"/>
                <a:ea typeface="Franklin Gothic"/>
                <a:cs typeface="Franklin Gothic"/>
                <a:sym typeface="Franklin Gothic"/>
              </a:rPr>
              <a:t>Los riesgos de seguridad afectan a cualquier tipo de dispositivo conectado: ordenadores, dispositivos móviles u objetos conectados como electrodomésticos, bombillas, altavoces, etc. </a:t>
            </a:r>
            <a:endParaRPr sz="1700">
              <a:solidFill>
                <a:schemeClr val="lt1"/>
              </a:solidFill>
              <a:latin typeface="Franklin Gothic"/>
              <a:ea typeface="Franklin Gothic"/>
              <a:cs typeface="Franklin Gothic"/>
              <a:sym typeface="Franklin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Google Shape;142;p5"/>
          <p:cNvPicPr preferRelativeResize="0"/>
          <p:nvPr/>
        </p:nvPicPr>
        <p:blipFill rotWithShape="1">
          <a:blip r:embed="rId3">
            <a:alphaModFix/>
          </a:blip>
          <a:srcRect l="25689" t="21045" r="12944" b="32689"/>
          <a:stretch/>
        </p:blipFill>
        <p:spPr>
          <a:xfrm>
            <a:off x="8972369" y="262087"/>
            <a:ext cx="3070903" cy="2315213"/>
          </a:xfrm>
          <a:prstGeom prst="rect">
            <a:avLst/>
          </a:prstGeom>
          <a:noFill/>
          <a:ln>
            <a:noFill/>
          </a:ln>
        </p:spPr>
      </p:pic>
      <p:sp>
        <p:nvSpPr>
          <p:cNvPr id="143" name="Google Shape;143;p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44" name="Google Shape;144;p5"/>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a:t>
            </a:r>
            <a:endParaRPr sz="3200" b="1">
              <a:solidFill>
                <a:schemeClr val="lt1"/>
              </a:solidFill>
              <a:latin typeface="Franklin Gothic"/>
              <a:ea typeface="Franklin Gothic"/>
              <a:cs typeface="Franklin Gothic"/>
              <a:sym typeface="Franklin Gothic"/>
            </a:endParaRPr>
          </a:p>
        </p:txBody>
      </p:sp>
      <p:sp>
        <p:nvSpPr>
          <p:cNvPr id="145" name="Google Shape;145;p5"/>
          <p:cNvSpPr txBox="1"/>
          <p:nvPr/>
        </p:nvSpPr>
        <p:spPr>
          <a:xfrm>
            <a:off x="638939" y="1910995"/>
            <a:ext cx="834961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libri"/>
                <a:ea typeface="Calibri"/>
                <a:cs typeface="Calibri"/>
                <a:sym typeface="Calibri"/>
              </a:rPr>
              <a:t>El malware más conocido es aquel que está destinado a infectar nuestros dispositivos y usarlos como medio de propagación:</a:t>
            </a:r>
            <a:endParaRPr sz="1800">
              <a:solidFill>
                <a:schemeClr val="dk1"/>
              </a:solidFill>
              <a:latin typeface="Calibri"/>
              <a:ea typeface="Calibri"/>
              <a:cs typeface="Calibri"/>
              <a:sym typeface="Calibri"/>
            </a:endParaRPr>
          </a:p>
        </p:txBody>
      </p:sp>
      <p:sp>
        <p:nvSpPr>
          <p:cNvPr id="146" name="Google Shape;146;p5"/>
          <p:cNvSpPr/>
          <p:nvPr/>
        </p:nvSpPr>
        <p:spPr>
          <a:xfrm>
            <a:off x="638938" y="3345844"/>
            <a:ext cx="10469881"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libri"/>
                <a:ea typeface="Calibri"/>
                <a:cs typeface="Calibri"/>
                <a:sym typeface="Calibri"/>
              </a:rPr>
              <a:t>Otros tipos de malware pretenden robar nuestros datos personales u obtener beneficios a través de publicidad no deseada:</a:t>
            </a:r>
            <a:endParaRPr sz="1800">
              <a:solidFill>
                <a:schemeClr val="dk1"/>
              </a:solidFill>
              <a:latin typeface="Calibri"/>
              <a:ea typeface="Calibri"/>
              <a:cs typeface="Calibri"/>
              <a:sym typeface="Calibri"/>
            </a:endParaRPr>
          </a:p>
        </p:txBody>
      </p:sp>
      <p:sp>
        <p:nvSpPr>
          <p:cNvPr id="147" name="Google Shape;147;p5"/>
          <p:cNvSpPr txBox="1"/>
          <p:nvPr/>
        </p:nvSpPr>
        <p:spPr>
          <a:xfrm>
            <a:off x="1547429" y="4003490"/>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Spyware</a:t>
            </a:r>
            <a:endParaRPr sz="1600">
              <a:solidFill>
                <a:schemeClr val="dk1"/>
              </a:solidFill>
              <a:latin typeface="Calibri"/>
              <a:ea typeface="Calibri"/>
              <a:cs typeface="Calibri"/>
              <a:sym typeface="Calibri"/>
            </a:endParaRPr>
          </a:p>
        </p:txBody>
      </p:sp>
      <p:pic>
        <p:nvPicPr>
          <p:cNvPr id="148" name="Google Shape;148;p5"/>
          <p:cNvPicPr preferRelativeResize="0"/>
          <p:nvPr/>
        </p:nvPicPr>
        <p:blipFill rotWithShape="1">
          <a:blip r:embed="rId4">
            <a:alphaModFix/>
          </a:blip>
          <a:srcRect/>
          <a:stretch/>
        </p:blipFill>
        <p:spPr>
          <a:xfrm>
            <a:off x="1191748" y="4001589"/>
            <a:ext cx="355681" cy="303345"/>
          </a:xfrm>
          <a:prstGeom prst="rect">
            <a:avLst/>
          </a:prstGeom>
          <a:noFill/>
          <a:ln>
            <a:noFill/>
          </a:ln>
        </p:spPr>
      </p:pic>
      <p:sp>
        <p:nvSpPr>
          <p:cNvPr id="149" name="Google Shape;149;p5"/>
          <p:cNvSpPr txBox="1"/>
          <p:nvPr/>
        </p:nvSpPr>
        <p:spPr>
          <a:xfrm>
            <a:off x="1547429" y="4372132"/>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Adware</a:t>
            </a:r>
            <a:endParaRPr sz="1600">
              <a:solidFill>
                <a:schemeClr val="dk1"/>
              </a:solidFill>
              <a:latin typeface="Calibri"/>
              <a:ea typeface="Calibri"/>
              <a:cs typeface="Calibri"/>
              <a:sym typeface="Calibri"/>
            </a:endParaRPr>
          </a:p>
        </p:txBody>
      </p:sp>
      <p:pic>
        <p:nvPicPr>
          <p:cNvPr id="150" name="Google Shape;150;p5"/>
          <p:cNvPicPr preferRelativeResize="0"/>
          <p:nvPr/>
        </p:nvPicPr>
        <p:blipFill rotWithShape="1">
          <a:blip r:embed="rId4">
            <a:alphaModFix/>
          </a:blip>
          <a:srcRect/>
          <a:stretch/>
        </p:blipFill>
        <p:spPr>
          <a:xfrm>
            <a:off x="1191748" y="4370231"/>
            <a:ext cx="355681" cy="303345"/>
          </a:xfrm>
          <a:prstGeom prst="rect">
            <a:avLst/>
          </a:prstGeom>
          <a:noFill/>
          <a:ln>
            <a:noFill/>
          </a:ln>
        </p:spPr>
      </p:pic>
      <p:sp>
        <p:nvSpPr>
          <p:cNvPr id="151" name="Google Shape;151;p5"/>
          <p:cNvSpPr txBox="1"/>
          <p:nvPr/>
        </p:nvSpPr>
        <p:spPr>
          <a:xfrm>
            <a:off x="638940" y="4746287"/>
            <a:ext cx="104698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libri"/>
                <a:ea typeface="Calibri"/>
                <a:cs typeface="Calibri"/>
                <a:sym typeface="Calibri"/>
              </a:rPr>
              <a:t>Un tipo de malware más sofisticado puede llegar a inutilizar los dispositivos mediante el bloqueo de equipos o el cifrado de su contenido:</a:t>
            </a:r>
            <a:endParaRPr sz="1800">
              <a:solidFill>
                <a:schemeClr val="dk1"/>
              </a:solidFill>
              <a:latin typeface="Calibri"/>
              <a:ea typeface="Calibri"/>
              <a:cs typeface="Calibri"/>
              <a:sym typeface="Calibri"/>
            </a:endParaRPr>
          </a:p>
        </p:txBody>
      </p:sp>
      <p:sp>
        <p:nvSpPr>
          <p:cNvPr id="152" name="Google Shape;152;p5"/>
          <p:cNvSpPr txBox="1"/>
          <p:nvPr/>
        </p:nvSpPr>
        <p:spPr>
          <a:xfrm>
            <a:off x="1547429" y="2572896"/>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Virus</a:t>
            </a:r>
            <a:endParaRPr sz="1600">
              <a:solidFill>
                <a:schemeClr val="dk1"/>
              </a:solidFill>
              <a:latin typeface="Calibri"/>
              <a:ea typeface="Calibri"/>
              <a:cs typeface="Calibri"/>
              <a:sym typeface="Calibri"/>
            </a:endParaRPr>
          </a:p>
        </p:txBody>
      </p:sp>
      <p:pic>
        <p:nvPicPr>
          <p:cNvPr id="153" name="Google Shape;153;p5"/>
          <p:cNvPicPr preferRelativeResize="0"/>
          <p:nvPr/>
        </p:nvPicPr>
        <p:blipFill rotWithShape="1">
          <a:blip r:embed="rId4">
            <a:alphaModFix/>
          </a:blip>
          <a:srcRect/>
          <a:stretch/>
        </p:blipFill>
        <p:spPr>
          <a:xfrm>
            <a:off x="1191748" y="2570995"/>
            <a:ext cx="355681" cy="303345"/>
          </a:xfrm>
          <a:prstGeom prst="rect">
            <a:avLst/>
          </a:prstGeom>
          <a:noFill/>
          <a:ln>
            <a:noFill/>
          </a:ln>
        </p:spPr>
      </p:pic>
      <p:sp>
        <p:nvSpPr>
          <p:cNvPr id="154" name="Google Shape;154;p5"/>
          <p:cNvSpPr txBox="1"/>
          <p:nvPr/>
        </p:nvSpPr>
        <p:spPr>
          <a:xfrm>
            <a:off x="1547429" y="2969554"/>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Gusano</a:t>
            </a:r>
            <a:endParaRPr sz="1600">
              <a:solidFill>
                <a:schemeClr val="dk1"/>
              </a:solidFill>
              <a:latin typeface="Calibri"/>
              <a:ea typeface="Calibri"/>
              <a:cs typeface="Calibri"/>
              <a:sym typeface="Calibri"/>
            </a:endParaRPr>
          </a:p>
        </p:txBody>
      </p:sp>
      <p:pic>
        <p:nvPicPr>
          <p:cNvPr id="155" name="Google Shape;155;p5"/>
          <p:cNvPicPr preferRelativeResize="0"/>
          <p:nvPr/>
        </p:nvPicPr>
        <p:blipFill rotWithShape="1">
          <a:blip r:embed="rId4">
            <a:alphaModFix/>
          </a:blip>
          <a:srcRect/>
          <a:stretch/>
        </p:blipFill>
        <p:spPr>
          <a:xfrm>
            <a:off x="1191748" y="2967653"/>
            <a:ext cx="355681" cy="303345"/>
          </a:xfrm>
          <a:prstGeom prst="rect">
            <a:avLst/>
          </a:prstGeom>
          <a:noFill/>
          <a:ln>
            <a:noFill/>
          </a:ln>
        </p:spPr>
      </p:pic>
      <p:sp>
        <p:nvSpPr>
          <p:cNvPr id="156" name="Google Shape;156;p5"/>
          <p:cNvSpPr txBox="1"/>
          <p:nvPr/>
        </p:nvSpPr>
        <p:spPr>
          <a:xfrm>
            <a:off x="1547429" y="5438509"/>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Ransomware</a:t>
            </a:r>
            <a:endParaRPr sz="1600">
              <a:solidFill>
                <a:schemeClr val="dk1"/>
              </a:solidFill>
              <a:latin typeface="Calibri"/>
              <a:ea typeface="Calibri"/>
              <a:cs typeface="Calibri"/>
              <a:sym typeface="Calibri"/>
            </a:endParaRPr>
          </a:p>
        </p:txBody>
      </p:sp>
      <p:pic>
        <p:nvPicPr>
          <p:cNvPr id="157" name="Google Shape;157;p5"/>
          <p:cNvPicPr preferRelativeResize="0"/>
          <p:nvPr/>
        </p:nvPicPr>
        <p:blipFill rotWithShape="1">
          <a:blip r:embed="rId4">
            <a:alphaModFix/>
          </a:blip>
          <a:srcRect/>
          <a:stretch/>
        </p:blipFill>
        <p:spPr>
          <a:xfrm>
            <a:off x="1191748" y="5436608"/>
            <a:ext cx="355681" cy="303345"/>
          </a:xfrm>
          <a:prstGeom prst="rect">
            <a:avLst/>
          </a:prstGeom>
          <a:noFill/>
          <a:ln>
            <a:noFill/>
          </a:ln>
        </p:spPr>
      </p:pic>
      <p:sp>
        <p:nvSpPr>
          <p:cNvPr id="158" name="Google Shape;158;p5"/>
          <p:cNvSpPr txBox="1"/>
          <p:nvPr/>
        </p:nvSpPr>
        <p:spPr>
          <a:xfrm>
            <a:off x="638940" y="5873980"/>
            <a:ext cx="1046988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a:solidFill>
                  <a:schemeClr val="dk1"/>
                </a:solidFill>
                <a:latin typeface="Calibri"/>
                <a:ea typeface="Calibri"/>
                <a:cs typeface="Calibri"/>
                <a:sym typeface="Calibri"/>
              </a:rPr>
              <a:t>Además, existe un malware oculto que puede contener diferentes tipos:</a:t>
            </a:r>
            <a:endParaRPr sz="1800">
              <a:solidFill>
                <a:schemeClr val="dk1"/>
              </a:solidFill>
              <a:latin typeface="Calibri"/>
              <a:ea typeface="Calibri"/>
              <a:cs typeface="Calibri"/>
              <a:sym typeface="Calibri"/>
            </a:endParaRPr>
          </a:p>
        </p:txBody>
      </p:sp>
      <p:sp>
        <p:nvSpPr>
          <p:cNvPr id="159" name="Google Shape;159;p5"/>
          <p:cNvSpPr txBox="1"/>
          <p:nvPr/>
        </p:nvSpPr>
        <p:spPr>
          <a:xfrm>
            <a:off x="1547429" y="6282685"/>
            <a:ext cx="373471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600">
                <a:solidFill>
                  <a:schemeClr val="dk1"/>
                </a:solidFill>
                <a:latin typeface="Calibri"/>
                <a:ea typeface="Calibri"/>
                <a:cs typeface="Calibri"/>
                <a:sym typeface="Calibri"/>
              </a:rPr>
              <a:t>Troyano</a:t>
            </a:r>
            <a:endParaRPr sz="1600">
              <a:solidFill>
                <a:schemeClr val="dk1"/>
              </a:solidFill>
              <a:latin typeface="Calibri"/>
              <a:ea typeface="Calibri"/>
              <a:cs typeface="Calibri"/>
              <a:sym typeface="Calibri"/>
            </a:endParaRPr>
          </a:p>
        </p:txBody>
      </p:sp>
      <p:pic>
        <p:nvPicPr>
          <p:cNvPr id="160" name="Google Shape;160;p5"/>
          <p:cNvPicPr preferRelativeResize="0"/>
          <p:nvPr/>
        </p:nvPicPr>
        <p:blipFill rotWithShape="1">
          <a:blip r:embed="rId4">
            <a:alphaModFix/>
          </a:blip>
          <a:srcRect/>
          <a:stretch/>
        </p:blipFill>
        <p:spPr>
          <a:xfrm>
            <a:off x="1191748" y="6280784"/>
            <a:ext cx="355681" cy="303345"/>
          </a:xfrm>
          <a:prstGeom prst="rect">
            <a:avLst/>
          </a:prstGeom>
          <a:noFill/>
          <a:ln>
            <a:noFill/>
          </a:ln>
        </p:spPr>
      </p:pic>
      <p:sp>
        <p:nvSpPr>
          <p:cNvPr id="161" name="Google Shape;161;p5"/>
          <p:cNvSpPr txBox="1"/>
          <p:nvPr/>
        </p:nvSpPr>
        <p:spPr>
          <a:xfrm>
            <a:off x="638938" y="1511575"/>
            <a:ext cx="80177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ES" sz="1800" u="sng">
                <a:solidFill>
                  <a:srgbClr val="281D51"/>
                </a:solidFill>
                <a:latin typeface="Calibri"/>
                <a:ea typeface="Calibri"/>
                <a:cs typeface="Calibri"/>
                <a:sym typeface="Calibri"/>
              </a:rPr>
              <a:t>TIPOS DE MALWARE</a:t>
            </a:r>
            <a:endParaRPr sz="1800" u="sng">
              <a:solidFill>
                <a:srgbClr val="281D5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6"/>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67" name="Google Shape;167;p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 - VIRUS</a:t>
            </a:r>
            <a:endParaRPr sz="3200" b="1">
              <a:solidFill>
                <a:schemeClr val="lt1"/>
              </a:solidFill>
              <a:latin typeface="Franklin Gothic"/>
              <a:ea typeface="Franklin Gothic"/>
              <a:cs typeface="Franklin Gothic"/>
              <a:sym typeface="Franklin Gothic"/>
            </a:endParaRPr>
          </a:p>
        </p:txBody>
      </p:sp>
      <p:graphicFrame>
        <p:nvGraphicFramePr>
          <p:cNvPr id="168" name="Google Shape;168;p6"/>
          <p:cNvGraphicFramePr/>
          <p:nvPr/>
        </p:nvGraphicFramePr>
        <p:xfrm>
          <a:off x="605889" y="1564333"/>
          <a:ext cx="9727950" cy="4734775"/>
        </p:xfrm>
        <a:graphic>
          <a:graphicData uri="http://schemas.openxmlformats.org/drawingml/2006/table">
            <a:tbl>
              <a:tblPr firstRow="1" bandRow="1">
                <a:noFill/>
                <a:tableStyleId>{2DE37976-9222-4198-8057-7B5E25FE3C4B}</a:tableStyleId>
              </a:tblPr>
              <a:tblGrid>
                <a:gridCol w="2715150">
                  <a:extLst>
                    <a:ext uri="{9D8B030D-6E8A-4147-A177-3AD203B41FA5}">
                      <a16:colId xmlns:a16="http://schemas.microsoft.com/office/drawing/2014/main" val="20000"/>
                    </a:ext>
                  </a:extLst>
                </a:gridCol>
                <a:gridCol w="872875">
                  <a:extLst>
                    <a:ext uri="{9D8B030D-6E8A-4147-A177-3AD203B41FA5}">
                      <a16:colId xmlns:a16="http://schemas.microsoft.com/office/drawing/2014/main" val="20001"/>
                    </a:ext>
                  </a:extLst>
                </a:gridCol>
                <a:gridCol w="6139925">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u="none" strike="noStrike" cap="none">
                          <a:latin typeface="Cambria"/>
                          <a:ea typeface="Cambria"/>
                          <a:cs typeface="Cambria"/>
                          <a:sym typeface="Cambria"/>
                        </a:rPr>
                        <a:t>VIRUS</a:t>
                      </a:r>
                      <a:endParaRPr sz="20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Programa o fragmento de código malicioso que se ejecuta en un dispositivo sin nuestro permiso o conocimiento.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Se instala al ejecutar un software, al abrir un archivo corrupto a través de una página web o como adjunto al correo electrónico.</a:t>
                      </a:r>
                      <a:endParaRPr sz="16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979225">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b="1">
                          <a:latin typeface="Cambria"/>
                          <a:ea typeface="Cambria"/>
                          <a:cs typeface="Cambria"/>
                          <a:sym typeface="Cambria"/>
                        </a:rPr>
                        <a:t>Infecta archivos y carpetas </a:t>
                      </a:r>
                      <a:r>
                        <a:rPr lang="es-ES" sz="1600">
                          <a:latin typeface="Cambria"/>
                          <a:ea typeface="Cambria"/>
                          <a:cs typeface="Cambria"/>
                          <a:sym typeface="Cambria"/>
                        </a:rPr>
                        <a:t>replicándose a sí mismo sin conocimiento del usuario, llegando a modificar o borrar datos y aplicaciones. Su intención es infectar por completo el dispositivo y propagar su código a través de Internet o por medio de otros dispositivos como memorias USB.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7554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Se debe evitar: instalar programas o aplicaciones desde fuentes desconocidas, descargar archivos no confiables, o abrir adjuntos de remitentes de correo sospechosos o desconocidos.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832925">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p>
                      <a:pPr marL="0" marR="0" lvl="0" indent="0" algn="l" rtl="0">
                        <a:spcBef>
                          <a:spcPts val="0"/>
                        </a:spcBef>
                        <a:spcAft>
                          <a:spcPts val="0"/>
                        </a:spcAft>
                        <a:buNone/>
                      </a:pP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El dispositivo puede volverse lento. El comportamiento de las aplicaciones es irregular.  La conexión a Internet puede ser inestable. Los programas de detección pueden desactivarse.</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Con herramientas </a:t>
                      </a:r>
                      <a:r>
                        <a:rPr lang="es-ES" sz="1600" b="1">
                          <a:latin typeface="Cambria"/>
                          <a:ea typeface="Cambria"/>
                          <a:cs typeface="Cambria"/>
                          <a:sym typeface="Cambria"/>
                        </a:rPr>
                        <a:t>antivirus</a:t>
                      </a:r>
                      <a:r>
                        <a:rPr lang="es-ES" sz="1600">
                          <a:latin typeface="Cambria"/>
                          <a:ea typeface="Cambria"/>
                          <a:cs typeface="Cambria"/>
                          <a:sym typeface="Cambria"/>
                        </a:rPr>
                        <a:t> o antimalware</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pic>
        <p:nvPicPr>
          <p:cNvPr id="169" name="Google Shape;169;p6"/>
          <p:cNvPicPr preferRelativeResize="0"/>
          <p:nvPr/>
        </p:nvPicPr>
        <p:blipFill rotWithShape="1">
          <a:blip r:embed="rId3">
            <a:alphaModFix/>
          </a:blip>
          <a:srcRect l="10186" t="6448" r="14247"/>
          <a:stretch/>
        </p:blipFill>
        <p:spPr>
          <a:xfrm>
            <a:off x="10216030" y="173452"/>
            <a:ext cx="1682188" cy="1754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7"/>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75" name="Google Shape;175;p7"/>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AMENAZAS:</a:t>
            </a:r>
            <a:endParaRPr/>
          </a:p>
          <a:p>
            <a:pPr marL="0" marR="0" lvl="0" indent="0" algn="r" rtl="0">
              <a:spcBef>
                <a:spcPts val="0"/>
              </a:spcBef>
              <a:spcAft>
                <a:spcPts val="0"/>
              </a:spcAft>
              <a:buNone/>
            </a:pPr>
            <a:r>
              <a:rPr lang="es-ES" sz="3200" b="1">
                <a:solidFill>
                  <a:schemeClr val="lt1"/>
                </a:solidFill>
                <a:latin typeface="Franklin Gothic"/>
                <a:ea typeface="Franklin Gothic"/>
                <a:cs typeface="Franklin Gothic"/>
                <a:sym typeface="Franklin Gothic"/>
              </a:rPr>
              <a:t>MALWARE - GUSANO</a:t>
            </a:r>
            <a:endParaRPr sz="3200" b="1">
              <a:solidFill>
                <a:schemeClr val="lt1"/>
              </a:solidFill>
              <a:latin typeface="Franklin Gothic"/>
              <a:ea typeface="Franklin Gothic"/>
              <a:cs typeface="Franklin Gothic"/>
              <a:sym typeface="Franklin Gothic"/>
            </a:endParaRPr>
          </a:p>
        </p:txBody>
      </p:sp>
      <p:graphicFrame>
        <p:nvGraphicFramePr>
          <p:cNvPr id="176" name="Google Shape;176;p7"/>
          <p:cNvGraphicFramePr/>
          <p:nvPr/>
        </p:nvGraphicFramePr>
        <p:xfrm>
          <a:off x="605891" y="1564333"/>
          <a:ext cx="9727950" cy="4718210"/>
        </p:xfrm>
        <a:graphic>
          <a:graphicData uri="http://schemas.openxmlformats.org/drawingml/2006/table">
            <a:tbl>
              <a:tblPr firstRow="1" bandRow="1">
                <a:noFill/>
                <a:tableStyleId>{2DE37976-9222-4198-8057-7B5E25FE3C4B}</a:tableStyleId>
              </a:tblPr>
              <a:tblGrid>
                <a:gridCol w="2636200">
                  <a:extLst>
                    <a:ext uri="{9D8B030D-6E8A-4147-A177-3AD203B41FA5}">
                      <a16:colId xmlns:a16="http://schemas.microsoft.com/office/drawing/2014/main" val="20000"/>
                    </a:ext>
                  </a:extLst>
                </a:gridCol>
                <a:gridCol w="847500">
                  <a:extLst>
                    <a:ext uri="{9D8B030D-6E8A-4147-A177-3AD203B41FA5}">
                      <a16:colId xmlns:a16="http://schemas.microsoft.com/office/drawing/2014/main" val="20001"/>
                    </a:ext>
                  </a:extLst>
                </a:gridCol>
                <a:gridCol w="6244250">
                  <a:extLst>
                    <a:ext uri="{9D8B030D-6E8A-4147-A177-3AD203B41FA5}">
                      <a16:colId xmlns:a16="http://schemas.microsoft.com/office/drawing/2014/main" val="20002"/>
                    </a:ext>
                  </a:extLst>
                </a:gridCol>
              </a:tblGrid>
              <a:tr h="350550">
                <a:tc gridSpan="2">
                  <a:txBody>
                    <a:bodyPr/>
                    <a:lstStyle/>
                    <a:p>
                      <a:pPr marL="0" marR="0" lvl="0" indent="0" algn="l" rtl="0">
                        <a:spcBef>
                          <a:spcPts val="0"/>
                        </a:spcBef>
                        <a:spcAft>
                          <a:spcPts val="0"/>
                        </a:spcAft>
                        <a:buNone/>
                      </a:pPr>
                      <a:r>
                        <a:rPr lang="es-ES" sz="2000">
                          <a:latin typeface="Cambria"/>
                          <a:ea typeface="Cambria"/>
                          <a:cs typeface="Cambria"/>
                          <a:sym typeface="Cambria"/>
                        </a:rPr>
                        <a:t>GUSANO</a:t>
                      </a:r>
                      <a:endParaRPr sz="2000">
                        <a:latin typeface="Cambria"/>
                        <a:ea typeface="Cambria"/>
                        <a:cs typeface="Cambria"/>
                        <a:sym typeface="Cambria"/>
                      </a:endParaRPr>
                    </a:p>
                  </a:txBody>
                  <a:tcPr marL="91450" marR="91450" marT="45725" marB="45725">
                    <a:solidFill>
                      <a:srgbClr val="281D51"/>
                    </a:solidFill>
                  </a:tcPr>
                </a:tc>
                <a:tc hMerge="1">
                  <a:txBody>
                    <a:bodyPr/>
                    <a:lstStyle/>
                    <a:p>
                      <a:endParaRPr lang="es-ES"/>
                    </a:p>
                  </a:txBody>
                  <a:tcPr/>
                </a:tc>
                <a:tc>
                  <a:txBody>
                    <a:bodyPr/>
                    <a:lstStyle/>
                    <a:p>
                      <a:pPr marL="0" marR="0" lvl="0" indent="0" algn="l" rtl="0">
                        <a:spcBef>
                          <a:spcPts val="0"/>
                        </a:spcBef>
                        <a:spcAft>
                          <a:spcPts val="0"/>
                        </a:spcAft>
                        <a:buNone/>
                      </a:pPr>
                      <a:endParaRPr sz="1800">
                        <a:latin typeface="Cambria"/>
                        <a:ea typeface="Cambria"/>
                        <a:cs typeface="Cambria"/>
                        <a:sym typeface="Cambria"/>
                      </a:endParaRPr>
                    </a:p>
                  </a:txBody>
                  <a:tcPr marL="91450" marR="91450" marT="45725" marB="45725">
                    <a:solidFill>
                      <a:schemeClr val="lt1"/>
                    </a:solidFill>
                  </a:tcPr>
                </a:tc>
                <a:extLst>
                  <a:ext uri="{0D108BD9-81ED-4DB2-BD59-A6C34878D82A}">
                    <a16:rowId xmlns:a16="http://schemas.microsoft.com/office/drawing/2014/main" val="10000"/>
                  </a:ext>
                </a:extLst>
              </a:tr>
              <a:tr h="531575">
                <a:tc>
                  <a:txBody>
                    <a:bodyPr/>
                    <a:lstStyle/>
                    <a:p>
                      <a:pPr marL="0" marR="0" lvl="0" indent="0" algn="l" rtl="0">
                        <a:spcBef>
                          <a:spcPts val="0"/>
                        </a:spcBef>
                        <a:spcAft>
                          <a:spcPts val="0"/>
                        </a:spcAft>
                        <a:buNone/>
                      </a:pPr>
                      <a:r>
                        <a:rPr lang="es-ES" sz="1800" b="1">
                          <a:latin typeface="Cambria"/>
                          <a:ea typeface="Cambria"/>
                          <a:cs typeface="Cambria"/>
                          <a:sym typeface="Cambria"/>
                        </a:rPr>
                        <a:t>¿Qué es?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600">
                          <a:latin typeface="Cambria"/>
                          <a:ea typeface="Cambria"/>
                          <a:cs typeface="Cambria"/>
                          <a:sym typeface="Cambria"/>
                        </a:rPr>
                        <a:t>Programa malicioso que se ejecuta en un dispositivo sin nuestro permiso o conocimiento.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1"/>
                  </a:ext>
                </a:extLst>
              </a:tr>
              <a:tr h="587525">
                <a:tc>
                  <a:txBody>
                    <a:bodyPr/>
                    <a:lstStyle/>
                    <a:p>
                      <a:pPr marL="0" marR="0" lvl="0" indent="0" algn="l" rtl="0">
                        <a:spcBef>
                          <a:spcPts val="0"/>
                        </a:spcBef>
                        <a:spcAft>
                          <a:spcPts val="0"/>
                        </a:spcAft>
                        <a:buNone/>
                      </a:pPr>
                      <a:r>
                        <a:rPr lang="es-ES" sz="1800" b="1">
                          <a:latin typeface="Cambria"/>
                          <a:ea typeface="Cambria"/>
                          <a:cs typeface="Cambria"/>
                          <a:sym typeface="Cambria"/>
                        </a:rPr>
                        <a:t>¿Cómo llega a los dispositivos?</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spcBef>
                          <a:spcPts val="0"/>
                        </a:spcBef>
                        <a:spcAft>
                          <a:spcPts val="0"/>
                        </a:spcAft>
                        <a:buNone/>
                      </a:pPr>
                      <a:r>
                        <a:rPr lang="es-ES" sz="1600">
                          <a:solidFill>
                            <a:schemeClr val="dk1"/>
                          </a:solidFill>
                          <a:latin typeface="Cambria"/>
                          <a:ea typeface="Cambria"/>
                          <a:cs typeface="Cambria"/>
                          <a:sym typeface="Cambria"/>
                        </a:rPr>
                        <a:t>Se instala al abrir un archivo corrupto a través de una página web o como adjunto al correo electrónico.</a:t>
                      </a:r>
                      <a:endParaRPr sz="1600">
                        <a:solidFill>
                          <a:schemeClr val="dk1"/>
                        </a:solidFill>
                        <a:latin typeface="Cambria"/>
                        <a:ea typeface="Cambria"/>
                        <a:cs typeface="Cambria"/>
                        <a:sym typeface="Cambria"/>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2"/>
                  </a:ext>
                </a:extLst>
              </a:tr>
              <a:tr h="979225">
                <a:tc>
                  <a:txBody>
                    <a:bodyPr/>
                    <a:lstStyle/>
                    <a:p>
                      <a:pPr marL="0" marR="0" lvl="0" indent="0" algn="l" rtl="0">
                        <a:spcBef>
                          <a:spcPts val="0"/>
                        </a:spcBef>
                        <a:spcAft>
                          <a:spcPts val="0"/>
                        </a:spcAft>
                        <a:buNone/>
                      </a:pPr>
                      <a:r>
                        <a:rPr lang="es-ES" sz="1800" b="1">
                          <a:latin typeface="Cambria"/>
                          <a:ea typeface="Cambria"/>
                          <a:cs typeface="Cambria"/>
                          <a:sym typeface="Cambria"/>
                        </a:rPr>
                        <a:t>¿Cómo actúa?</a:t>
                      </a: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Su principal objetivo es </a:t>
                      </a:r>
                      <a:r>
                        <a:rPr lang="es-ES" sz="1600" b="1">
                          <a:latin typeface="Cambria"/>
                          <a:ea typeface="Cambria"/>
                          <a:cs typeface="Cambria"/>
                          <a:sym typeface="Cambria"/>
                        </a:rPr>
                        <a:t>autoreplicarse</a:t>
                      </a:r>
                      <a:r>
                        <a:rPr lang="es-ES" sz="1600">
                          <a:latin typeface="Cambria"/>
                          <a:ea typeface="Cambria"/>
                          <a:cs typeface="Cambria"/>
                          <a:sym typeface="Cambria"/>
                        </a:rPr>
                        <a:t> dentro de un dispositivo de origen y </a:t>
                      </a:r>
                      <a:r>
                        <a:rPr lang="es-ES" sz="1600" b="1">
                          <a:latin typeface="Cambria"/>
                          <a:ea typeface="Cambria"/>
                          <a:cs typeface="Cambria"/>
                          <a:sym typeface="Cambria"/>
                        </a:rPr>
                        <a:t>propagarse</a:t>
                      </a:r>
                      <a:r>
                        <a:rPr lang="es-ES" sz="1600">
                          <a:latin typeface="Cambria"/>
                          <a:ea typeface="Cambria"/>
                          <a:cs typeface="Cambria"/>
                          <a:sym typeface="Cambria"/>
                        </a:rPr>
                        <a:t> a través de la red. Al contrario que los virus, no necesita ser ejecutado por el usuario. Comúnmente, consume una gran cantidad de memoria interna y datos de red. No suele causar daños severos en los archivos o dispositivos, pero su actividad puede llegar a bloquearlos. </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3"/>
                  </a:ext>
                </a:extLst>
              </a:tr>
              <a:tr h="755400">
                <a:tc>
                  <a:txBody>
                    <a:bodyPr/>
                    <a:lstStyle/>
                    <a:p>
                      <a:pPr marL="0" marR="0" lvl="0" indent="0" algn="l" rtl="0">
                        <a:spcBef>
                          <a:spcPts val="0"/>
                        </a:spcBef>
                        <a:spcAft>
                          <a:spcPts val="0"/>
                        </a:spcAft>
                        <a:buNone/>
                      </a:pPr>
                      <a:r>
                        <a:rPr lang="es-ES" sz="1800" b="1">
                          <a:latin typeface="Cambria"/>
                          <a:ea typeface="Cambria"/>
                          <a:cs typeface="Cambria"/>
                          <a:sym typeface="Cambria"/>
                        </a:rPr>
                        <a:t>¿Cómo se previene?</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Se debe evitar: descargar archivos no confiables o abrir adjuntos de remitentes de correo sospechosos o desconocidos.</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4"/>
                  </a:ext>
                </a:extLst>
              </a:tr>
              <a:tr h="605600">
                <a:tc>
                  <a:txBody>
                    <a:bodyPr/>
                    <a:lstStyle/>
                    <a:p>
                      <a:pPr marL="0" marR="0" lvl="0" indent="0" algn="l" rtl="0">
                        <a:lnSpc>
                          <a:spcPct val="100000"/>
                        </a:lnSpc>
                        <a:spcBef>
                          <a:spcPts val="0"/>
                        </a:spcBef>
                        <a:spcAft>
                          <a:spcPts val="0"/>
                        </a:spcAft>
                        <a:buClr>
                          <a:schemeClr val="dk1"/>
                        </a:buClr>
                        <a:buSzPts val="1800"/>
                        <a:buFont typeface="Cambria"/>
                        <a:buNone/>
                      </a:pPr>
                      <a:r>
                        <a:rPr lang="es-ES" sz="1800" b="1">
                          <a:latin typeface="Cambria"/>
                          <a:ea typeface="Cambria"/>
                          <a:cs typeface="Cambria"/>
                          <a:sym typeface="Cambria"/>
                        </a:rPr>
                        <a:t>¿Cómo se detecta?</a:t>
                      </a:r>
                      <a:endParaRPr/>
                    </a:p>
                    <a:p>
                      <a:pPr marL="0" marR="0" lvl="0" indent="0" algn="l" rtl="0">
                        <a:spcBef>
                          <a:spcPts val="0"/>
                        </a:spcBef>
                        <a:spcAft>
                          <a:spcPts val="0"/>
                        </a:spcAft>
                        <a:buNone/>
                      </a:pPr>
                      <a:endParaRPr sz="1800" b="1">
                        <a:latin typeface="Cambria"/>
                        <a:ea typeface="Cambria"/>
                        <a:cs typeface="Cambria"/>
                        <a:sym typeface="Cambria"/>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El dispositivo puede volverse lento hasta llegar a bloquearse. La conexión a Internet puede ser inestable. El </a:t>
                      </a:r>
                      <a:r>
                        <a:rPr lang="es-ES" sz="1600" b="1">
                          <a:latin typeface="Cambria"/>
                          <a:ea typeface="Cambria"/>
                          <a:cs typeface="Cambria"/>
                          <a:sym typeface="Cambria"/>
                        </a:rPr>
                        <a:t>consumo de datos</a:t>
                      </a:r>
                      <a:r>
                        <a:rPr lang="es-ES" sz="1600">
                          <a:latin typeface="Cambria"/>
                          <a:ea typeface="Cambria"/>
                          <a:cs typeface="Cambria"/>
                          <a:sym typeface="Cambria"/>
                        </a:rPr>
                        <a:t> de red se puede disparar.</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5"/>
                  </a:ext>
                </a:extLst>
              </a:tr>
              <a:tr h="396600">
                <a:tc>
                  <a:txBody>
                    <a:bodyPr/>
                    <a:lstStyle/>
                    <a:p>
                      <a:pPr marL="0" marR="0" lvl="0" indent="0" algn="l" rtl="0">
                        <a:spcBef>
                          <a:spcPts val="0"/>
                        </a:spcBef>
                        <a:spcAft>
                          <a:spcPts val="0"/>
                        </a:spcAft>
                        <a:buNone/>
                      </a:pPr>
                      <a:r>
                        <a:rPr lang="es-ES" sz="1800" b="1">
                          <a:latin typeface="Cambria"/>
                          <a:ea typeface="Cambria"/>
                          <a:cs typeface="Cambria"/>
                          <a:sym typeface="Cambria"/>
                        </a:rPr>
                        <a:t>¿Cómo se elimina?</a:t>
                      </a:r>
                      <a:endParaRPr/>
                    </a:p>
                  </a:txBody>
                  <a:tcPr marL="91450" marR="91450" marT="45725" marB="45725">
                    <a:solidFill>
                      <a:srgbClr val="9086B5"/>
                    </a:solidFill>
                  </a:tcPr>
                </a:tc>
                <a:tc gridSpan="2">
                  <a:txBody>
                    <a:bodyPr/>
                    <a:lstStyle/>
                    <a:p>
                      <a:pPr marL="0" marR="0" lvl="0" indent="0" algn="l" rtl="0">
                        <a:lnSpc>
                          <a:spcPct val="100000"/>
                        </a:lnSpc>
                        <a:spcBef>
                          <a:spcPts val="0"/>
                        </a:spcBef>
                        <a:spcAft>
                          <a:spcPts val="0"/>
                        </a:spcAft>
                        <a:buClr>
                          <a:schemeClr val="dk1"/>
                        </a:buClr>
                        <a:buSzPts val="1600"/>
                        <a:buFont typeface="Cambria"/>
                        <a:buNone/>
                      </a:pPr>
                      <a:r>
                        <a:rPr lang="es-ES" sz="1600">
                          <a:latin typeface="Cambria"/>
                          <a:ea typeface="Cambria"/>
                          <a:cs typeface="Cambria"/>
                          <a:sym typeface="Cambria"/>
                        </a:rPr>
                        <a:t>Con herramientas </a:t>
                      </a:r>
                      <a:r>
                        <a:rPr lang="es-ES" sz="1600" b="1">
                          <a:latin typeface="Cambria"/>
                          <a:ea typeface="Cambria"/>
                          <a:cs typeface="Cambria"/>
                          <a:sym typeface="Cambria"/>
                        </a:rPr>
                        <a:t>antivirus</a:t>
                      </a:r>
                      <a:r>
                        <a:rPr lang="es-ES" sz="1600">
                          <a:latin typeface="Cambria"/>
                          <a:ea typeface="Cambria"/>
                          <a:cs typeface="Cambria"/>
                          <a:sym typeface="Cambria"/>
                        </a:rPr>
                        <a:t> o antimalware</a:t>
                      </a:r>
                      <a:endParaRPr/>
                    </a:p>
                  </a:txBody>
                  <a:tcPr marL="91450" marR="91450" marT="45725" marB="45725">
                    <a:solidFill>
                      <a:srgbClr val="9086B5"/>
                    </a:solidFill>
                  </a:tcPr>
                </a:tc>
                <a:tc hMerge="1">
                  <a:txBody>
                    <a:bodyPr/>
                    <a:lstStyle/>
                    <a:p>
                      <a:endParaRPr lang="es-ES"/>
                    </a:p>
                  </a:txBody>
                  <a:tcPr/>
                </a:tc>
                <a:extLst>
                  <a:ext uri="{0D108BD9-81ED-4DB2-BD59-A6C34878D82A}">
                    <a16:rowId xmlns:a16="http://schemas.microsoft.com/office/drawing/2014/main" val="10006"/>
                  </a:ext>
                </a:extLst>
              </a:tr>
            </a:tbl>
          </a:graphicData>
        </a:graphic>
      </p:graphicFrame>
      <p:pic>
        <p:nvPicPr>
          <p:cNvPr id="177" name="Google Shape;177;p7"/>
          <p:cNvPicPr preferRelativeResize="0"/>
          <p:nvPr/>
        </p:nvPicPr>
        <p:blipFill rotWithShape="1">
          <a:blip r:embed="rId3">
            <a:alphaModFix/>
          </a:blip>
          <a:srcRect l="16492" t="16111" r="30591" b="16297"/>
          <a:stretch/>
        </p:blipFill>
        <p:spPr>
          <a:xfrm>
            <a:off x="9491472" y="141973"/>
            <a:ext cx="2514600" cy="1806750"/>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2233</Words>
  <Application>Microsoft Office PowerPoint</Application>
  <PresentationFormat>Panorámica</PresentationFormat>
  <Paragraphs>198</Paragraphs>
  <Slides>19</Slides>
  <Notes>17</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19</vt:i4>
      </vt:variant>
    </vt:vector>
  </HeadingPairs>
  <TitlesOfParts>
    <vt:vector size="27" baseType="lpstr">
      <vt:lpstr>Arial</vt:lpstr>
      <vt:lpstr>Franklin Gothic</vt:lpstr>
      <vt:lpstr>Calibri</vt:lpstr>
      <vt:lpstr>Verdana</vt:lpstr>
      <vt:lpstr>Bliss Pro</vt:lpstr>
      <vt:lpstr>Candara</vt:lpstr>
      <vt:lpstr>Cambria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GARCIA HERNANDEZ, PABLO</dc:creator>
  <cp:lastModifiedBy>Garbiñe Ustarroz</cp:lastModifiedBy>
  <cp:revision>1</cp:revision>
  <dcterms:created xsi:type="dcterms:W3CDTF">2018-07-04T14:22:37Z</dcterms:created>
  <dcterms:modified xsi:type="dcterms:W3CDTF">2019-10-18T13:45:08Z</dcterms:modified>
</cp:coreProperties>
</file>