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kv" ContentType="video/unknown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21"/>
  </p:notesMasterIdLst>
  <p:sldIdLst>
    <p:sldId id="256" r:id="rId5"/>
    <p:sldId id="257" r:id="rId6"/>
    <p:sldId id="285" r:id="rId7"/>
    <p:sldId id="286" r:id="rId8"/>
    <p:sldId id="258" r:id="rId9"/>
    <p:sldId id="259" r:id="rId10"/>
    <p:sldId id="276" r:id="rId11"/>
    <p:sldId id="260" r:id="rId12"/>
    <p:sldId id="268" r:id="rId13"/>
    <p:sldId id="263" r:id="rId14"/>
    <p:sldId id="280" r:id="rId15"/>
    <p:sldId id="283" r:id="rId16"/>
    <p:sldId id="284" r:id="rId17"/>
    <p:sldId id="277" r:id="rId18"/>
    <p:sldId id="266" r:id="rId19"/>
    <p:sldId id="267" r:id="rId20"/>
  </p:sldIdLst>
  <p:sldSz cx="18288000" cy="10287000"/>
  <p:notesSz cx="9144000" cy="6858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lear Sans Regular" panose="020B0604020202020204" charset="0"/>
      <p:regular r:id="rId26"/>
    </p:embeddedFont>
    <p:embeddedFont>
      <p:font typeface="Sacramento" panose="02000507000000020000" pitchFamily="2" charset="0"/>
      <p:regular r:id="rId27"/>
    </p:embeddedFont>
    <p:embeddedFont>
      <p:font typeface="Tenor Sans" panose="020B0604020202020204" charset="0"/>
      <p:regular r:id="rId28"/>
    </p:embeddedFont>
    <p:embeddedFont>
      <p:font typeface="Yanonne Kaffeesatz Regular" panose="020B0604020202020204" charset="0"/>
      <p:regular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86279" autoAdjust="0"/>
  </p:normalViewPr>
  <p:slideViewPr>
    <p:cSldViewPr>
      <p:cViewPr varScale="1">
        <p:scale>
          <a:sx n="48" d="100"/>
          <a:sy n="48" d="100"/>
        </p:scale>
        <p:origin x="1090" y="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12" d="100"/>
        <a:sy n="112" d="100"/>
      </p:scale>
      <p:origin x="0" y="-771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6684" y="0"/>
            <a:ext cx="52832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22.05.2023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4675" y="384175"/>
            <a:ext cx="3422650" cy="1925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2438400"/>
            <a:ext cx="9753600" cy="231100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4876800"/>
            <a:ext cx="5283200" cy="25598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6684" y="4876800"/>
            <a:ext cx="5283200" cy="25598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384675" y="384175"/>
            <a:ext cx="3422650" cy="1925638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ES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s-ES" sz="1000" dirty="0">
              <a:solidFill>
                <a:srgbClr val="82A696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s-E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1200" dirty="0">
              <a:solidFill>
                <a:srgbClr val="444949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2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CODIUS es el nombre genérico</a:t>
            </a:r>
            <a:r>
              <a:rPr lang="es-ES" sz="1200" baseline="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25 cursos virtuales, 1 por cada centro propio de la US, Dirigido al alumnado de nuevo ingreso y  dotado de 2 créditos de libre configuración,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1200" baseline="0" dirty="0">
              <a:solidFill>
                <a:srgbClr val="444949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200" baseline="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Nuestro objetivo es dotar al alumnado de las competencias digitales necesarias para encarar con éxito su paso por la universidad. Hemos tomado como referente el marco competencial DIGCOMP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1200" baseline="0" dirty="0">
              <a:solidFill>
                <a:srgbClr val="444949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200" baseline="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es-ES" sz="12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ignifica COMPETENCIAS DIGITALES EN LA US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2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también el nombre de un navío  famoso por sus exploraciones,  en el que el alumnado de la Universidad de Sevilla debe embarcarse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1200" dirty="0">
              <a:solidFill>
                <a:srgbClr val="444949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1661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6684" y="0"/>
            <a:ext cx="52832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4675" y="384175"/>
            <a:ext cx="3422650" cy="1925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2438400"/>
            <a:ext cx="9753600" cy="231100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1000" baseline="0" dirty="0">
              <a:solidFill>
                <a:srgbClr val="444949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1000" dirty="0">
              <a:solidFill>
                <a:srgbClr val="444949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CODIUS es el nombre genérico</a:t>
            </a:r>
            <a:r>
              <a:rPr lang="es-ES" sz="1000" baseline="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25 cursos virtuales, 1 por cada centro propio de la US, Dirigido al alumnado de nuevo ingreso y  dotado de 2 créditos de libre configuración,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1000" baseline="0" dirty="0">
              <a:solidFill>
                <a:srgbClr val="444949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 baseline="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Nuestro objetivo es dotar al alumnado de las competencias digitales necesarias para encarar con éxito su paso por la universidad. Hemos tomado como referente el marco competencial DIGCOMP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1000" baseline="0" dirty="0">
              <a:solidFill>
                <a:srgbClr val="444949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 baseline="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ignifica COMPETENCIAS DIGITALES EN LA US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también el nombre de un navío  famoso por sus exploraciones,  en el que el alumnado de la Universidad de Sevilla debe embarcarse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1000" dirty="0">
              <a:solidFill>
                <a:srgbClr val="444949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4876800"/>
            <a:ext cx="5283200" cy="25598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6684" y="4876800"/>
            <a:ext cx="5283200" cy="25598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6684" y="0"/>
            <a:ext cx="52832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4675" y="384175"/>
            <a:ext cx="3422650" cy="1925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2438400"/>
            <a:ext cx="9753600" cy="231100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212209" lvl="1" indent="0" algn="just">
              <a:lnSpc>
                <a:spcPts val="2752"/>
              </a:lnSpc>
              <a:buFont typeface="Arial"/>
              <a:buNone/>
            </a:pP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Los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alumnos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de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nuevo</a:t>
            </a:r>
            <a:r>
              <a:rPr lang="en-US" sz="1965" spc="-19" baseline="0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1965" spc="-19" baseline="0" dirty="0" err="1">
                <a:solidFill>
                  <a:schemeClr val="bg1"/>
                </a:solidFill>
                <a:latin typeface="Clear Sans Regular"/>
              </a:rPr>
              <a:t>ingreso</a:t>
            </a:r>
            <a:r>
              <a:rPr lang="en-US" sz="1965" spc="-19" baseline="0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1965" spc="-19" baseline="0" dirty="0" err="1">
                <a:solidFill>
                  <a:schemeClr val="bg1"/>
                </a:solidFill>
                <a:latin typeface="Clear Sans Regular"/>
              </a:rPr>
              <a:t>están</a:t>
            </a:r>
            <a:r>
              <a:rPr lang="en-US" sz="1965" spc="-19" baseline="0" dirty="0">
                <a:solidFill>
                  <a:schemeClr val="bg1"/>
                </a:solidFill>
                <a:latin typeface="Clear Sans Regular"/>
              </a:rPr>
              <a:t>:</a:t>
            </a:r>
          </a:p>
          <a:p>
            <a:pPr marL="97909" lvl="0" indent="-342900" algn="just">
              <a:lnSpc>
                <a:spcPts val="2752"/>
              </a:lnSpc>
              <a:buFont typeface="Arial" panose="020B0604020202020204" pitchFamily="34" charset="0"/>
              <a:buChar char="•"/>
            </a:pPr>
            <a:r>
              <a:rPr lang="en-US" sz="1965" spc="-19" baseline="0" dirty="0">
                <a:solidFill>
                  <a:schemeClr val="bg1"/>
                </a:solidFill>
                <a:latin typeface="Clear Sans Regular"/>
              </a:rPr>
              <a:t>  </a:t>
            </a:r>
            <a:r>
              <a:rPr lang="en-US" sz="1965" spc="-19" baseline="0" dirty="0" err="1">
                <a:solidFill>
                  <a:schemeClr val="bg1"/>
                </a:solidFill>
                <a:latin typeface="Clear Sans Regular"/>
              </a:rPr>
              <a:t>a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costumbrados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a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estudiar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con internet y con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Youtube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,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aprenden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de forma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diferente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. </a:t>
            </a:r>
          </a:p>
          <a:p>
            <a:pPr marL="424417" lvl="1" indent="-212208" algn="just">
              <a:lnSpc>
                <a:spcPts val="2752"/>
              </a:lnSpc>
              <a:buFont typeface="Arial"/>
              <a:buChar char="•"/>
            </a:pP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habituados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a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realizar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múltiples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tareas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de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manera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simultánea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y a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cambiar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con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facilidad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de un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tema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a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otro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. </a:t>
            </a:r>
          </a:p>
          <a:p>
            <a:pPr marL="424417" lvl="1" indent="-212208" algn="just">
              <a:lnSpc>
                <a:spcPts val="2752"/>
              </a:lnSpc>
              <a:buFont typeface="Arial"/>
              <a:buChar char="•"/>
            </a:pP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Pero son 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más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distraídos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,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desconcentrados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y con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periodos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más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cortos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de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atención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.</a:t>
            </a:r>
          </a:p>
          <a:p>
            <a:pPr marL="424417" lvl="1" indent="-212208" algn="just">
              <a:lnSpc>
                <a:spcPts val="2752"/>
              </a:lnSpc>
              <a:buFont typeface="Arial"/>
              <a:buChar char="•"/>
            </a:pPr>
            <a:endParaRPr lang="en-US" sz="1965" spc="-19" dirty="0">
              <a:solidFill>
                <a:schemeClr val="bg1"/>
              </a:solidFill>
              <a:latin typeface="Clear Sans Regular"/>
            </a:endParaRPr>
          </a:p>
          <a:p>
            <a:pPr marL="424417" lvl="1" indent="-212208" algn="just">
              <a:lnSpc>
                <a:spcPts val="2752"/>
              </a:lnSpc>
              <a:buFont typeface="Arial"/>
              <a:buChar char="•"/>
            </a:pPr>
            <a:endParaRPr lang="en-US" sz="1965" spc="-19" dirty="0">
              <a:solidFill>
                <a:schemeClr val="bg1"/>
              </a:solidFill>
              <a:latin typeface="Clear Sans Regular"/>
            </a:endParaRPr>
          </a:p>
          <a:p>
            <a:pPr algn="just">
              <a:lnSpc>
                <a:spcPts val="2966"/>
              </a:lnSpc>
            </a:pP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Es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una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herramienta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que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facilita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la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interiorización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de los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conocimientos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de forma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lúdica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,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generando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así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una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experiencia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positiva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en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el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alumno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.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Utilizamos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:</a:t>
            </a:r>
          </a:p>
          <a:p>
            <a:pPr algn="just">
              <a:lnSpc>
                <a:spcPts val="2966"/>
              </a:lnSpc>
            </a:pPr>
            <a:endParaRPr lang="en-US" sz="2118" spc="-21" dirty="0">
              <a:solidFill>
                <a:schemeClr val="bg1"/>
              </a:solidFill>
              <a:latin typeface="Clear Sans Regular"/>
            </a:endParaRPr>
          </a:p>
          <a:p>
            <a:pPr marL="457466" lvl="1" indent="-228733" algn="just">
              <a:lnSpc>
                <a:spcPts val="2966"/>
              </a:lnSpc>
              <a:buFont typeface="Arial"/>
              <a:buChar char="•"/>
            </a:pP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La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experiencia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positiva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para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aprender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.</a:t>
            </a:r>
          </a:p>
          <a:p>
            <a:pPr marL="457466" lvl="1" indent="-228733" algn="just">
              <a:lnSpc>
                <a:spcPts val="2966"/>
              </a:lnSpc>
              <a:buFont typeface="Arial"/>
              <a:buChar char="•"/>
            </a:pP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Los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retos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y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recompensas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como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forma de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motivación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.</a:t>
            </a:r>
          </a:p>
          <a:p>
            <a:pPr marL="457466" lvl="1" indent="-228733" algn="just">
              <a:lnSpc>
                <a:spcPts val="2966"/>
              </a:lnSpc>
              <a:buFont typeface="Arial"/>
              <a:buChar char="•"/>
            </a:pP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La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competitividad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.</a:t>
            </a:r>
          </a:p>
          <a:p>
            <a:pPr marL="457465" lvl="1" indent="-228733" algn="just">
              <a:lnSpc>
                <a:spcPts val="2966"/>
              </a:lnSpc>
              <a:buFont typeface="Arial"/>
              <a:buChar char="•"/>
            </a:pP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La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necesidad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de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ser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el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centro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de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atención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de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este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segmento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del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Papel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del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alumno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como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protagonista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 del </a:t>
            </a:r>
            <a:r>
              <a:rPr lang="en-US" sz="2118" spc="-21" dirty="0" err="1">
                <a:solidFill>
                  <a:schemeClr val="bg1"/>
                </a:solidFill>
                <a:latin typeface="Clear Sans Regular"/>
              </a:rPr>
              <a:t>juego</a:t>
            </a:r>
            <a:r>
              <a:rPr lang="en-US" sz="2118" spc="-21" dirty="0">
                <a:solidFill>
                  <a:schemeClr val="bg1"/>
                </a:solidFill>
                <a:latin typeface="Clear Sans Regular"/>
              </a:rPr>
              <a:t>.</a:t>
            </a:r>
          </a:p>
          <a:p>
            <a:pPr marL="424417" lvl="1" indent="-212208" algn="just">
              <a:lnSpc>
                <a:spcPts val="2752"/>
              </a:lnSpc>
              <a:buFont typeface="Arial"/>
              <a:buChar char="•"/>
            </a:pPr>
            <a:endParaRPr lang="en-US" sz="1965" spc="-19" dirty="0">
              <a:solidFill>
                <a:schemeClr val="bg1"/>
              </a:solidFill>
              <a:latin typeface="Clear Sans Regular"/>
            </a:endParaRPr>
          </a:p>
          <a:p>
            <a:pPr marL="424416" lvl="1" indent="-212208" algn="just">
              <a:lnSpc>
                <a:spcPts val="2752"/>
              </a:lnSpc>
              <a:buFont typeface="Arial"/>
              <a:buChar char="•"/>
            </a:pP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Por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eso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nuestros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productos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formativos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deben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adaptarse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 a </a:t>
            </a:r>
            <a:r>
              <a:rPr lang="en-US" sz="1965" spc="-19" dirty="0" err="1">
                <a:solidFill>
                  <a:schemeClr val="bg1"/>
                </a:solidFill>
                <a:latin typeface="Clear Sans Regular"/>
              </a:rPr>
              <a:t>ellos</a:t>
            </a:r>
            <a:r>
              <a:rPr lang="en-US" sz="1965" spc="-19" dirty="0">
                <a:solidFill>
                  <a:schemeClr val="bg1"/>
                </a:solidFill>
                <a:latin typeface="Clear Sans Regular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1200" dirty="0">
              <a:solidFill>
                <a:srgbClr val="82A696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1200" dirty="0">
              <a:solidFill>
                <a:srgbClr val="82A696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1200" dirty="0">
              <a:solidFill>
                <a:srgbClr val="82A696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200" dirty="0">
                <a:solidFill>
                  <a:srgbClr val="82A696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Tuvimos que aprender a gamificar  utilizando herramientas de forma creativa como: Genially, ,Google Drive, Kaltura Capture, Educaplay, YouTube..,  Unidas a BlackBoard </a:t>
            </a:r>
            <a:r>
              <a:rPr lang="es-ES" sz="1200" dirty="0" err="1">
                <a:solidFill>
                  <a:srgbClr val="82A696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Learning</a:t>
            </a:r>
            <a:r>
              <a:rPr lang="es-ES" sz="1200" dirty="0">
                <a:solidFill>
                  <a:srgbClr val="82A696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nuestra plataforma de Enseñanza virtual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4876800"/>
            <a:ext cx="5283200" cy="25598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6684" y="4876800"/>
            <a:ext cx="5283200" cy="25598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4813966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6684" y="0"/>
            <a:ext cx="52832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4675" y="384175"/>
            <a:ext cx="3422650" cy="1925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2438400"/>
            <a:ext cx="9753600" cy="231100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ES" sz="12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contenidos se muestran en el momento que se van necesitando, de acuerdo con la narración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3450"/>
              </a:lnSpc>
            </a:pPr>
            <a:r>
              <a:rPr lang="es-ES" sz="12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E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es-E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cada fase del juego se abordan varias competencias, pero no guardan la estructura del Marco DIGCOMP,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ES" sz="12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ejemplo, </a:t>
            </a:r>
            <a:r>
              <a:rPr lang="es-ES" sz="1200" i="1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identidad digital</a:t>
            </a:r>
            <a:r>
              <a:rPr lang="es-ES" sz="12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aborda al principio de la narración, en El Puerto,  cuando en el Marco competencial se localiza en el área 2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ES" sz="1200" dirty="0"/>
          </a:p>
          <a:p>
            <a:pPr algn="just">
              <a:lnSpc>
                <a:spcPts val="3450"/>
              </a:lnSpc>
              <a:spcAft>
                <a:spcPts val="800"/>
              </a:spcAft>
            </a:pPr>
            <a:r>
              <a:rPr lang="es-ES" sz="1200" spc="-1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contenidos están accesibles: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ES" sz="12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Dentro de la narración, </a:t>
            </a:r>
            <a:r>
              <a:rPr lang="es-ES" sz="1200" dirty="0" err="1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gamificados</a:t>
            </a:r>
            <a:endParaRPr lang="es-ES" sz="1200" dirty="0">
              <a:solidFill>
                <a:srgbClr val="444949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ES" sz="12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plataforma de enseñanza virtual, de la forma tradicional,</a:t>
            </a: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None/>
              <a:tabLst>
                <a:tab pos="457200" algn="l"/>
              </a:tabLst>
            </a:pPr>
            <a:r>
              <a:rPr lang="es-ES" sz="12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organizados en carpetas, para el alumnado que no quiera gamificar,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ES" dirty="0"/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4876800"/>
            <a:ext cx="5283200" cy="25598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6684" y="4876800"/>
            <a:ext cx="5283200" cy="25598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4812603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384675" y="384175"/>
            <a:ext cx="3422650" cy="1925638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personajes del CODIUS son : </a:t>
            </a:r>
            <a:endParaRPr lang="es-ES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alumnado, en el papel de grumete, </a:t>
            </a:r>
            <a:endParaRPr lang="es-ES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Leo, que estará cerca del alumnado cada vez que necesite ayuda.  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ha convertido en el hilo conductor del juego y, junto al barco, en el elemento identificador.</a:t>
            </a:r>
            <a:endParaRPr lang="es-ES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 los típicos de la época en que transcurre la historia: piratas, grumetes,  sirenas, famas, capitán, marinería, carpintería... </a:t>
            </a:r>
            <a:endParaRPr lang="es-ES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83590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384675" y="384175"/>
            <a:ext cx="3422650" cy="1925638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Estos personajes se mueven dentro de una narración,  situada en</a:t>
            </a:r>
            <a:r>
              <a:rPr lang="es-ES" sz="1000" baseline="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un momento indeterminado de la época de las exploraciones, que </a:t>
            </a: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permite que el alumnado vaya adentrándose en un universo de aventuras.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1000" dirty="0">
              <a:solidFill>
                <a:srgbClr val="444949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cada etapa o fase, (en la imagen podéis ver cuales son)  lo/as protagonistas afrontan numerosos retos que deben superar para avanzar</a:t>
            </a:r>
            <a:endParaRPr lang="es-ES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88115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384675" y="384175"/>
            <a:ext cx="3422650" cy="1925638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contenidos se muestran en el momento que se van necesitando, de acuerdo con la narración</a:t>
            </a:r>
            <a:endParaRPr lang="es-ES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3450"/>
              </a:lnSpc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ES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es-ES" sz="1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cada fase del juego se abordan varias competencias, pero no guardan la estructura del Marco DIGCOMP,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ejemplo, </a:t>
            </a:r>
            <a:r>
              <a:rPr lang="es-ES" sz="1000" i="1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identidad digital</a:t>
            </a: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aborda al principio de la narración, en El Puerto, 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en el Marco competencial se localiza en el área 2</a:t>
            </a:r>
            <a:endParaRPr lang="es-ES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ES" sz="1000" dirty="0"/>
          </a:p>
          <a:p>
            <a:pPr algn="just">
              <a:lnSpc>
                <a:spcPts val="3450"/>
              </a:lnSpc>
              <a:spcAft>
                <a:spcPts val="800"/>
              </a:spcAft>
            </a:pPr>
            <a:r>
              <a:rPr lang="es-ES" sz="1000" spc="-1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contenidos están accesibles:</a:t>
            </a:r>
            <a:endParaRPr lang="es-ES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Dentro de la narración, gamificados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plataforma de enseñanza virtual, de la forma tradicional,</a:t>
            </a: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None/>
              <a:tabLst>
                <a:tab pos="457200" algn="l"/>
              </a:tabLst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organizados en carpetas, para el alumnado que no quiera gamificar,</a:t>
            </a:r>
            <a:endParaRPr lang="es-ES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06154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384675" y="384175"/>
            <a:ext cx="3422650" cy="1925638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Hemos creado </a:t>
            </a:r>
            <a:r>
              <a:rPr lang="es-ES" sz="1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escenarios utilizando  contenidos digitales, partiendo de videos de base, y añadiendo diversos elementos del juego y contenidos teóricos y prácticos.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ejemplo es el que os muestro a continuación. En la exploración,  </a:t>
            </a:r>
            <a:r>
              <a:rPr lang="es-ES" sz="1000" baseline="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cada grumete se le encomienda una misión de forma individual </a:t>
            </a:r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68815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384675" y="384175"/>
            <a:ext cx="3422650" cy="1925638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Otro reto fue cómo evaluar.</a:t>
            </a:r>
            <a:endParaRPr lang="es-ES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ES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Teníamos claro que debía ser una evaluación  continúa y que las preguntas aparecerían a lo largo de la travesía.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s-ES" sz="1000" dirty="0">
              <a:solidFill>
                <a:srgbClr val="444949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Hay 51 retos, pero El alumnado no tiene por qué superar todos, sí debe superar la Gran prueba, y  solo pueden acceder a ella si han superado,</a:t>
            </a:r>
            <a:r>
              <a:rPr lang="es-ES" sz="1000" baseline="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al menos, 29 retos, y </a:t>
            </a: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práctica: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tienen que crear un documento</a:t>
            </a:r>
            <a:r>
              <a:rPr lang="es-ES" sz="1000" baseline="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 o365 institucional. con </a:t>
            </a: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cofre del tesoro,  y compartir la url con</a:t>
            </a:r>
            <a:r>
              <a:rPr lang="es-ES" sz="1000" baseline="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capital del codius.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lo hace bien, consigue la contraseña para abrir la puerta y terminar la aventura</a:t>
            </a:r>
            <a:endParaRPr lang="es-ES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73480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384675" y="384175"/>
            <a:ext cx="3422650" cy="1925638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cada reto superado el alumnado obtiene un logro o insignia  proporciona al estudiantado un objeto como el catalejo, provisiones, premios, camiseta, pañuelo... Todos se atesoran en </a:t>
            </a:r>
            <a:r>
              <a:rPr lang="es-ES" sz="1000" i="1" dirty="0">
                <a:solidFill>
                  <a:srgbClr val="444949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cofre de los tesoros</a:t>
            </a:r>
            <a:endParaRPr lang="es-ES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11904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384675" y="384175"/>
            <a:ext cx="3422650" cy="1925638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dirty="0"/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30340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384675" y="384175"/>
            <a:ext cx="3422650" cy="1925638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/>
              <a:t>4,2/4,4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/>
              <a:t>La desviación</a:t>
            </a:r>
            <a:r>
              <a:rPr lang="es-ES" baseline="0" dirty="0"/>
              <a:t> estándar es mayor, la diferencia es mayor, 0,11 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baseline="0" dirty="0"/>
              <a:t>Esto significa que el grupo de alumnos que  están mas cerca de la media es mucho mayor entre los que </a:t>
            </a:r>
            <a:r>
              <a:rPr lang="es-ES" baseline="0" dirty="0" err="1"/>
              <a:t>gamifican</a:t>
            </a:r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13959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384675" y="384175"/>
            <a:ext cx="3422650" cy="1925638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dirty="0"/>
          </a:p>
          <a:p>
            <a:r>
              <a:rPr lang="es-ES" dirty="0"/>
              <a:t>4,36 / 4,1 El grupo que</a:t>
            </a:r>
            <a:r>
              <a:rPr lang="es-ES" baseline="0" dirty="0"/>
              <a:t> </a:t>
            </a:r>
            <a:r>
              <a:rPr lang="es-ES" baseline="0" dirty="0" err="1"/>
              <a:t>gamifica</a:t>
            </a:r>
            <a:r>
              <a:rPr lang="es-ES" baseline="0" dirty="0"/>
              <a:t> está más cohesionado a la hora de valorar la información, hay mas alumnos cerca de la media</a:t>
            </a:r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44814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384675" y="384175"/>
            <a:ext cx="3422650" cy="1925638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dirty="0"/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52895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384675" y="384175"/>
            <a:ext cx="3422650" cy="1925638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lang="es-ES" dirty="0"/>
            </a:br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Los videos son muy divertidos, en mi opinión debería haber más preguntas en forma de video.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lang="es-ES" dirty="0"/>
            </a:br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 ha parecido muy acertado el curso pues estaba un poco perdido sobre el funcionamiento de algunos servicios de la universidad pues me parecía todo un mundo y poco a poco ya me he familiarizado con ella. </a:t>
            </a:r>
            <a:endParaRPr lang="es-ES" dirty="0"/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43626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384675" y="384175"/>
            <a:ext cx="3422650" cy="1925638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253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2.jpe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kv"/><Relationship Id="rId1" Type="http://schemas.microsoft.com/office/2007/relationships/media" Target="../media/media2.mkv"/><Relationship Id="rId6" Type="http://schemas.openxmlformats.org/officeDocument/2006/relationships/image" Target="../media/image13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3.mp4"/><Relationship Id="rId1" Type="http://schemas.openxmlformats.org/officeDocument/2006/relationships/video" Target="NULL" TargetMode="External"/><Relationship Id="rId5" Type="http://schemas.openxmlformats.org/officeDocument/2006/relationships/image" Target="../media/image14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CD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702790" y="-98196"/>
            <a:ext cx="13170421" cy="9111107"/>
            <a:chOff x="0" y="0"/>
            <a:chExt cx="17560561" cy="12148142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3"/>
            <a:srcRect t="734" b="734"/>
            <a:stretch>
              <a:fillRect/>
            </a:stretch>
          </p:blipFill>
          <p:spPr>
            <a:xfrm>
              <a:off x="0" y="0"/>
              <a:ext cx="8716781" cy="12148142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4"/>
            <a:srcRect l="36018" r="36018"/>
            <a:stretch>
              <a:fillRect/>
            </a:stretch>
          </p:blipFill>
          <p:spPr>
            <a:xfrm>
              <a:off x="8843781" y="0"/>
              <a:ext cx="8716781" cy="12148142"/>
            </a:xfrm>
            <a:prstGeom prst="rect">
              <a:avLst/>
            </a:prstGeom>
          </p:spPr>
        </p:pic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0" y="9012911"/>
            <a:ext cx="4847742" cy="71452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7473287" y="8898796"/>
            <a:ext cx="1035368" cy="103094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6026909" y="9323847"/>
            <a:ext cx="1579503" cy="526501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0" y="1019175"/>
            <a:ext cx="10723961" cy="7400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99"/>
              </a:lnSpc>
            </a:pPr>
            <a:r>
              <a:rPr lang="en-US" sz="6082" spc="-60" dirty="0">
                <a:solidFill>
                  <a:srgbClr val="FDF9F5"/>
                </a:solidFill>
                <a:latin typeface="Tenor Sans"/>
              </a:rPr>
              <a:t>DE SEVILLA A LO DESCONOCIDO</a:t>
            </a:r>
          </a:p>
          <a:p>
            <a:pPr algn="ctr">
              <a:lnSpc>
                <a:spcPts val="7299"/>
              </a:lnSpc>
            </a:pPr>
            <a:endParaRPr lang="en-US" sz="6082" spc="-60" dirty="0">
              <a:solidFill>
                <a:srgbClr val="FDF9F5"/>
              </a:solidFill>
              <a:latin typeface="Tenor Sans"/>
            </a:endParaRPr>
          </a:p>
          <a:p>
            <a:pPr algn="ctr">
              <a:lnSpc>
                <a:spcPts val="7299"/>
              </a:lnSpc>
            </a:pPr>
            <a:endParaRPr lang="en-US" sz="6082" spc="-60" dirty="0">
              <a:solidFill>
                <a:srgbClr val="FDF9F5"/>
              </a:solidFill>
              <a:latin typeface="Tenor Sans"/>
            </a:endParaRPr>
          </a:p>
          <a:p>
            <a:pPr algn="ctr">
              <a:lnSpc>
                <a:spcPts val="7299"/>
              </a:lnSpc>
            </a:pPr>
            <a:r>
              <a:rPr lang="en-US" sz="6082" spc="-60" dirty="0">
                <a:solidFill>
                  <a:srgbClr val="FDF9F5"/>
                </a:solidFill>
                <a:latin typeface="Tenor Sans"/>
              </a:rPr>
              <a:t>EMBARCAMOS EN EL CODIUS  </a:t>
            </a:r>
          </a:p>
          <a:p>
            <a:pPr algn="ctr">
              <a:lnSpc>
                <a:spcPts val="7299"/>
              </a:lnSpc>
            </a:pPr>
            <a:endParaRPr lang="en-US" sz="6082" spc="-60" dirty="0">
              <a:solidFill>
                <a:srgbClr val="FDF9F5"/>
              </a:solidFill>
              <a:latin typeface="Tenor Sans"/>
            </a:endParaRPr>
          </a:p>
          <a:p>
            <a:pPr algn="ctr">
              <a:lnSpc>
                <a:spcPts val="7299"/>
              </a:lnSpc>
            </a:pPr>
            <a:endParaRPr lang="en-US" sz="6082" spc="-60" dirty="0">
              <a:solidFill>
                <a:srgbClr val="FDF9F5"/>
              </a:solidFill>
              <a:latin typeface="Tenor Sans"/>
            </a:endParaR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7770137" y="9215220"/>
            <a:ext cx="373082" cy="63512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CD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>
            <a:off x="7168950" y="1226734"/>
            <a:ext cx="10280850" cy="7235389"/>
          </a:xfrm>
          <a:custGeom>
            <a:avLst/>
            <a:gdLst/>
            <a:ahLst/>
            <a:cxnLst/>
            <a:rect l="l" t="t" r="r" b="b"/>
            <a:pathLst>
              <a:path w="12941300" h="9107742">
                <a:moveTo>
                  <a:pt x="12815112" y="9107742"/>
                </a:moveTo>
                <a:lnTo>
                  <a:pt x="126187" y="9107742"/>
                </a:lnTo>
                <a:cubicBezTo>
                  <a:pt x="56502" y="9107742"/>
                  <a:pt x="0" y="9051252"/>
                  <a:pt x="0" y="8981555"/>
                </a:cubicBezTo>
                <a:lnTo>
                  <a:pt x="0" y="0"/>
                </a:lnTo>
                <a:lnTo>
                  <a:pt x="12941300" y="0"/>
                </a:lnTo>
                <a:lnTo>
                  <a:pt x="12941300" y="8981554"/>
                </a:lnTo>
                <a:cubicBezTo>
                  <a:pt x="12941300" y="9051239"/>
                  <a:pt x="12884810" y="9107742"/>
                  <a:pt x="12815112" y="9107742"/>
                </a:cubicBezTo>
                <a:close/>
              </a:path>
            </a:pathLst>
          </a:custGeom>
          <a:blipFill>
            <a:blip r:embed="rId3"/>
            <a:stretch>
              <a:fillRect t="-14532" b="-14532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513215" y="1225478"/>
            <a:ext cx="6303960" cy="10098186"/>
            <a:chOff x="0" y="0"/>
            <a:chExt cx="8405279" cy="13464247"/>
          </a:xfrm>
        </p:grpSpPr>
        <p:sp>
          <p:nvSpPr>
            <p:cNvPr id="6" name="TextBox 6"/>
            <p:cNvSpPr txBox="1"/>
            <p:nvPr/>
          </p:nvSpPr>
          <p:spPr>
            <a:xfrm>
              <a:off x="0" y="1674"/>
              <a:ext cx="8405279" cy="1184761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6926"/>
                </a:lnSpc>
              </a:pPr>
              <a:r>
                <a:rPr lang="en-US" sz="5772" spc="-57" dirty="0">
                  <a:solidFill>
                    <a:srgbClr val="FDF9F5"/>
                  </a:solidFill>
                  <a:latin typeface="Tenor Sans"/>
                </a:rPr>
                <a:t> CODIUS  </a:t>
              </a:r>
            </a:p>
            <a:p>
              <a:pPr>
                <a:lnSpc>
                  <a:spcPts val="5846"/>
                </a:lnSpc>
              </a:pPr>
              <a:endParaRPr lang="en-US" sz="5772" spc="-57" dirty="0">
                <a:solidFill>
                  <a:srgbClr val="FDF9F5"/>
                </a:solidFill>
                <a:latin typeface="Tenor Sans"/>
              </a:endParaRPr>
            </a:p>
            <a:p>
              <a:pPr>
                <a:lnSpc>
                  <a:spcPts val="5846"/>
                </a:lnSpc>
              </a:pPr>
              <a:endParaRPr lang="en-US" sz="5772" spc="-57" dirty="0">
                <a:solidFill>
                  <a:srgbClr val="FDF9F5"/>
                </a:solidFill>
                <a:latin typeface="Tenor Sans"/>
              </a:endParaRPr>
            </a:p>
            <a:p>
              <a:pPr marL="1051879" lvl="1" indent="-525940">
                <a:lnSpc>
                  <a:spcPts val="5846"/>
                </a:lnSpc>
                <a:buFont typeface="Arial"/>
                <a:buChar char="•"/>
              </a:pPr>
              <a:r>
                <a:rPr lang="en-US" sz="4872" spc="-48" dirty="0">
                  <a:solidFill>
                    <a:srgbClr val="FDF9F5"/>
                  </a:solidFill>
                  <a:latin typeface="Tenor Sans"/>
                </a:rPr>
                <a:t>COMPETENCIAS DIGITALES EN LA US</a:t>
              </a:r>
            </a:p>
            <a:p>
              <a:pPr>
                <a:lnSpc>
                  <a:spcPts val="5846"/>
                </a:lnSpc>
              </a:pPr>
              <a:endParaRPr lang="en-US" sz="4872" spc="-48" dirty="0">
                <a:solidFill>
                  <a:srgbClr val="FDF9F5"/>
                </a:solidFill>
                <a:latin typeface="Tenor Sans"/>
              </a:endParaRPr>
            </a:p>
            <a:p>
              <a:pPr marL="1051879" lvl="1" indent="-525940">
                <a:lnSpc>
                  <a:spcPts val="5846"/>
                </a:lnSpc>
                <a:buFont typeface="Arial"/>
                <a:buChar char="•"/>
              </a:pPr>
              <a:r>
                <a:rPr lang="en-US" sz="4872" spc="-48" dirty="0">
                  <a:solidFill>
                    <a:srgbClr val="FDF9F5"/>
                  </a:solidFill>
                  <a:latin typeface="Tenor Sans"/>
                </a:rPr>
                <a:t>UN NAVÍO</a:t>
              </a:r>
            </a:p>
            <a:p>
              <a:pPr>
                <a:lnSpc>
                  <a:spcPts val="5846"/>
                </a:lnSpc>
              </a:pPr>
              <a:endParaRPr lang="en-US" sz="4872" spc="-48" dirty="0">
                <a:solidFill>
                  <a:srgbClr val="FDF9F5"/>
                </a:solidFill>
                <a:latin typeface="Tenor Sans"/>
              </a:endParaRPr>
            </a:p>
            <a:p>
              <a:pPr>
                <a:lnSpc>
                  <a:spcPts val="5846"/>
                </a:lnSpc>
              </a:pPr>
              <a:endParaRPr lang="en-US" sz="4872" spc="-48" dirty="0">
                <a:solidFill>
                  <a:srgbClr val="FDF9F5"/>
                </a:solidFill>
                <a:latin typeface="Tenor Sans"/>
              </a:endParaRPr>
            </a:p>
            <a:p>
              <a:pPr>
                <a:lnSpc>
                  <a:spcPts val="5366"/>
                </a:lnSpc>
              </a:pPr>
              <a:endParaRPr lang="en-US" sz="4872" spc="-48" dirty="0">
                <a:solidFill>
                  <a:srgbClr val="FDF9F5"/>
                </a:solidFill>
                <a:latin typeface="Tenor Sans"/>
              </a:endParaRPr>
            </a:p>
            <a:p>
              <a:pPr>
                <a:lnSpc>
                  <a:spcPts val="5366"/>
                </a:lnSpc>
              </a:pPr>
              <a:endParaRPr lang="en-US" sz="4872" spc="-48" dirty="0">
                <a:solidFill>
                  <a:srgbClr val="FDF9F5"/>
                </a:solidFill>
                <a:latin typeface="Tenor Sans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12280642"/>
              <a:ext cx="8405279" cy="11450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592"/>
                </a:lnSpc>
              </a:pPr>
              <a:endParaRPr/>
            </a:p>
            <a:p>
              <a:pPr algn="l">
                <a:lnSpc>
                  <a:spcPts val="3592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CD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>
            <a:off x="7168949" y="1226734"/>
            <a:ext cx="10280851" cy="7235389"/>
          </a:xfrm>
          <a:custGeom>
            <a:avLst/>
            <a:gdLst/>
            <a:ahLst/>
            <a:cxnLst/>
            <a:rect l="l" t="t" r="r" b="b"/>
            <a:pathLst>
              <a:path w="12941300" h="9107742">
                <a:moveTo>
                  <a:pt x="12815112" y="9107742"/>
                </a:moveTo>
                <a:lnTo>
                  <a:pt x="126187" y="9107742"/>
                </a:lnTo>
                <a:cubicBezTo>
                  <a:pt x="56502" y="9107742"/>
                  <a:pt x="0" y="9051252"/>
                  <a:pt x="0" y="8981555"/>
                </a:cubicBezTo>
                <a:lnTo>
                  <a:pt x="0" y="0"/>
                </a:lnTo>
                <a:lnTo>
                  <a:pt x="12941300" y="0"/>
                </a:lnTo>
                <a:lnTo>
                  <a:pt x="12941300" y="8981554"/>
                </a:lnTo>
                <a:cubicBezTo>
                  <a:pt x="12941300" y="9051239"/>
                  <a:pt x="12884810" y="9107742"/>
                  <a:pt x="12815112" y="9107742"/>
                </a:cubicBezTo>
                <a:close/>
              </a:path>
            </a:pathLst>
          </a:custGeom>
          <a:blipFill>
            <a:blip r:embed="rId3"/>
            <a:stretch>
              <a:fillRect t="-14532" b="-14532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304800" y="1104900"/>
            <a:ext cx="6512375" cy="10451578"/>
            <a:chOff x="-277886" y="-160771"/>
            <a:chExt cx="8683165" cy="13935436"/>
          </a:xfrm>
        </p:grpSpPr>
        <p:sp>
          <p:nvSpPr>
            <p:cNvPr id="6" name="TextBox 6"/>
            <p:cNvSpPr txBox="1"/>
            <p:nvPr/>
          </p:nvSpPr>
          <p:spPr>
            <a:xfrm>
              <a:off x="-277886" y="-160771"/>
              <a:ext cx="8418730" cy="1393543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6926"/>
                </a:lnSpc>
              </a:pPr>
              <a:r>
                <a:rPr lang="en-US" sz="5772" spc="-57" dirty="0">
                  <a:solidFill>
                    <a:srgbClr val="FDF9F5"/>
                  </a:solidFill>
                  <a:latin typeface="Tenor Sans"/>
                </a:rPr>
                <a:t>RETOS</a:t>
              </a:r>
            </a:p>
            <a:p>
              <a:pPr marL="1051879" lvl="1" indent="-525940">
                <a:lnSpc>
                  <a:spcPts val="5846"/>
                </a:lnSpc>
                <a:buFont typeface="Arial"/>
                <a:buChar char="•"/>
              </a:pPr>
              <a:r>
                <a:rPr lang="en-US" sz="3600" spc="-48" dirty="0" err="1">
                  <a:solidFill>
                    <a:srgbClr val="FDF9F5"/>
                  </a:solidFill>
                  <a:latin typeface="Tenor Sans"/>
                </a:rPr>
                <a:t>Abordar</a:t>
              </a:r>
              <a:r>
                <a:rPr lang="en-US" sz="3600" spc="-48" dirty="0">
                  <a:solidFill>
                    <a:srgbClr val="FDF9F5"/>
                  </a:solidFill>
                  <a:latin typeface="Tenor Sans"/>
                </a:rPr>
                <a:t> </a:t>
              </a:r>
              <a:r>
                <a:rPr lang="en-US" sz="3600" spc="-48" dirty="0" err="1">
                  <a:solidFill>
                    <a:srgbClr val="FDF9F5"/>
                  </a:solidFill>
                  <a:latin typeface="Tenor Sans"/>
                </a:rPr>
                <a:t>nuevos</a:t>
              </a:r>
              <a:r>
                <a:rPr lang="en-US" sz="3600" spc="-48" dirty="0">
                  <a:solidFill>
                    <a:srgbClr val="FDF9F5"/>
                  </a:solidFill>
                  <a:latin typeface="Tenor Sans"/>
                </a:rPr>
                <a:t> </a:t>
              </a:r>
              <a:r>
                <a:rPr lang="en-US" sz="3600" spc="-48" dirty="0" err="1">
                  <a:solidFill>
                    <a:srgbClr val="FDF9F5"/>
                  </a:solidFill>
                  <a:latin typeface="Tenor Sans"/>
                </a:rPr>
                <a:t>contenidos</a:t>
              </a:r>
              <a:r>
                <a:rPr lang="en-US" sz="3600" spc="-48" dirty="0">
                  <a:solidFill>
                    <a:srgbClr val="FDF9F5"/>
                  </a:solidFill>
                  <a:latin typeface="Tenor Sans"/>
                </a:rPr>
                <a:t>. Son  los de </a:t>
              </a:r>
              <a:r>
                <a:rPr lang="en-US" sz="3600" spc="-48" dirty="0" err="1">
                  <a:solidFill>
                    <a:srgbClr val="FDF9F5"/>
                  </a:solidFill>
                  <a:latin typeface="Tenor Sans"/>
                </a:rPr>
                <a:t>algunas</a:t>
              </a:r>
              <a:r>
                <a:rPr lang="en-US" sz="3600" spc="-48" dirty="0">
                  <a:solidFill>
                    <a:srgbClr val="FDF9F5"/>
                  </a:solidFill>
                  <a:latin typeface="Tenor Sans"/>
                </a:rPr>
                <a:t> </a:t>
              </a:r>
              <a:r>
                <a:rPr lang="en-US" sz="3600" spc="-48" dirty="0" err="1">
                  <a:solidFill>
                    <a:srgbClr val="FDF9F5"/>
                  </a:solidFill>
                  <a:latin typeface="Tenor Sans"/>
                </a:rPr>
                <a:t>áreas</a:t>
              </a:r>
              <a:r>
                <a:rPr lang="en-US" sz="3600" spc="-48" dirty="0">
                  <a:solidFill>
                    <a:srgbClr val="FDF9F5"/>
                  </a:solidFill>
                  <a:latin typeface="Tenor Sans"/>
                </a:rPr>
                <a:t> del DigComp: </a:t>
              </a:r>
              <a:r>
                <a:rPr lang="en-US" sz="3600" spc="-48" dirty="0" err="1">
                  <a:solidFill>
                    <a:srgbClr val="FDF9F5"/>
                  </a:solidFill>
                  <a:latin typeface="Tenor Sans"/>
                </a:rPr>
                <a:t>Seguridad</a:t>
              </a:r>
              <a:endParaRPr lang="en-US" sz="3600" spc="-48" dirty="0">
                <a:solidFill>
                  <a:srgbClr val="FDF9F5"/>
                </a:solidFill>
                <a:latin typeface="Tenor Sans"/>
              </a:endParaRPr>
            </a:p>
            <a:p>
              <a:pPr>
                <a:lnSpc>
                  <a:spcPts val="5846"/>
                </a:lnSpc>
              </a:pPr>
              <a:endParaRPr lang="en-US" sz="4872" spc="-48" dirty="0">
                <a:solidFill>
                  <a:srgbClr val="FDF9F5"/>
                </a:solidFill>
                <a:latin typeface="Tenor Sans"/>
              </a:endParaRPr>
            </a:p>
            <a:p>
              <a:pPr marL="1051879" lvl="1" indent="-525940">
                <a:lnSpc>
                  <a:spcPts val="5846"/>
                </a:lnSpc>
                <a:buFont typeface="Arial"/>
                <a:buChar char="•"/>
              </a:pPr>
              <a:r>
                <a:rPr lang="en-US" sz="3600" spc="-48" dirty="0" err="1">
                  <a:solidFill>
                    <a:srgbClr val="FDF9F5"/>
                  </a:solidFill>
                  <a:latin typeface="Tenor Sans"/>
                </a:rPr>
                <a:t>Articularlos</a:t>
              </a:r>
              <a:r>
                <a:rPr lang="en-US" sz="3600" spc="-48" dirty="0">
                  <a:solidFill>
                    <a:srgbClr val="FDF9F5"/>
                  </a:solidFill>
                  <a:latin typeface="Tenor Sans"/>
                </a:rPr>
                <a:t> </a:t>
              </a:r>
              <a:r>
                <a:rPr lang="en-US" sz="3600" spc="-48" dirty="0" err="1">
                  <a:solidFill>
                    <a:srgbClr val="FDF9F5"/>
                  </a:solidFill>
                  <a:latin typeface="Tenor Sans"/>
                </a:rPr>
                <a:t>dentro</a:t>
              </a:r>
              <a:r>
                <a:rPr lang="en-US" sz="3600" spc="-48" dirty="0">
                  <a:solidFill>
                    <a:srgbClr val="FDF9F5"/>
                  </a:solidFill>
                  <a:latin typeface="Tenor Sans"/>
                </a:rPr>
                <a:t> de </a:t>
              </a:r>
              <a:r>
                <a:rPr lang="en-US" sz="3600" spc="-48" dirty="0" err="1">
                  <a:solidFill>
                    <a:srgbClr val="FDF9F5"/>
                  </a:solidFill>
                  <a:latin typeface="Tenor Sans"/>
                </a:rPr>
                <a:t>una</a:t>
              </a:r>
              <a:r>
                <a:rPr lang="en-US" sz="3600" spc="-48" dirty="0">
                  <a:solidFill>
                    <a:srgbClr val="FDF9F5"/>
                  </a:solidFill>
                  <a:latin typeface="Tenor Sans"/>
                </a:rPr>
                <a:t> </a:t>
              </a:r>
              <a:r>
                <a:rPr lang="en-US" sz="3600" spc="-48" dirty="0" err="1">
                  <a:solidFill>
                    <a:srgbClr val="FDF9F5"/>
                  </a:solidFill>
                  <a:latin typeface="Tenor Sans"/>
                </a:rPr>
                <a:t>narración</a:t>
              </a:r>
              <a:r>
                <a:rPr lang="en-US" sz="3600" spc="-48" dirty="0">
                  <a:solidFill>
                    <a:srgbClr val="FDF9F5"/>
                  </a:solidFill>
                  <a:latin typeface="Tenor Sans"/>
                </a:rPr>
                <a:t>, con </a:t>
              </a:r>
              <a:r>
                <a:rPr lang="en-US" sz="3600" spc="-48" dirty="0" err="1">
                  <a:solidFill>
                    <a:srgbClr val="FDF9F5"/>
                  </a:solidFill>
                  <a:latin typeface="Tenor Sans"/>
                </a:rPr>
                <a:t>actividades</a:t>
              </a:r>
              <a:r>
                <a:rPr lang="en-US" sz="3600" spc="-48" dirty="0">
                  <a:solidFill>
                    <a:srgbClr val="FDF9F5"/>
                  </a:solidFill>
                  <a:latin typeface="Tenor Sans"/>
                </a:rPr>
                <a:t> </a:t>
              </a:r>
              <a:r>
                <a:rPr lang="en-US" sz="3600" spc="-48" dirty="0" err="1">
                  <a:solidFill>
                    <a:srgbClr val="FDF9F5"/>
                  </a:solidFill>
                  <a:latin typeface="Tenor Sans"/>
                </a:rPr>
                <a:t>interesantes</a:t>
              </a:r>
              <a:r>
                <a:rPr lang="en-US" sz="3600" spc="-48" dirty="0">
                  <a:solidFill>
                    <a:srgbClr val="FDF9F5"/>
                  </a:solidFill>
                  <a:latin typeface="Tenor Sans"/>
                </a:rPr>
                <a:t> y </a:t>
              </a:r>
              <a:r>
                <a:rPr lang="en-US" sz="3600" spc="-48" dirty="0" err="1">
                  <a:solidFill>
                    <a:srgbClr val="FDF9F5"/>
                  </a:solidFill>
                  <a:latin typeface="Tenor Sans"/>
                </a:rPr>
                <a:t>evaluacíon</a:t>
              </a:r>
              <a:r>
                <a:rPr lang="en-US" sz="3600" spc="-48" dirty="0">
                  <a:solidFill>
                    <a:srgbClr val="FDF9F5"/>
                  </a:solidFill>
                  <a:latin typeface="Tenor Sans"/>
                </a:rPr>
                <a:t> </a:t>
              </a:r>
              <a:r>
                <a:rPr lang="en-US" sz="3600" spc="-48" dirty="0" err="1">
                  <a:solidFill>
                    <a:srgbClr val="FDF9F5"/>
                  </a:solidFill>
                  <a:latin typeface="Tenor Sans"/>
                </a:rPr>
                <a:t>eficiente</a:t>
              </a:r>
              <a:endParaRPr lang="en-US" sz="3600" spc="-48" dirty="0">
                <a:solidFill>
                  <a:srgbClr val="FDF9F5"/>
                </a:solidFill>
                <a:latin typeface="Tenor Sans"/>
              </a:endParaRPr>
            </a:p>
            <a:p>
              <a:pPr>
                <a:lnSpc>
                  <a:spcPts val="5846"/>
                </a:lnSpc>
              </a:pPr>
              <a:endParaRPr lang="en-US" sz="4872" spc="-48" dirty="0">
                <a:solidFill>
                  <a:srgbClr val="FDF9F5"/>
                </a:solidFill>
                <a:latin typeface="Tenor Sans"/>
              </a:endParaRPr>
            </a:p>
            <a:p>
              <a:pPr>
                <a:lnSpc>
                  <a:spcPts val="5846"/>
                </a:lnSpc>
              </a:pPr>
              <a:endParaRPr lang="en-US" sz="4872" spc="-48" dirty="0">
                <a:solidFill>
                  <a:srgbClr val="FDF9F5"/>
                </a:solidFill>
                <a:latin typeface="Tenor Sans"/>
              </a:endParaRPr>
            </a:p>
            <a:p>
              <a:pPr>
                <a:lnSpc>
                  <a:spcPts val="5366"/>
                </a:lnSpc>
              </a:pPr>
              <a:endParaRPr lang="en-US" sz="4872" spc="-48" dirty="0">
                <a:solidFill>
                  <a:srgbClr val="FDF9F5"/>
                </a:solidFill>
                <a:latin typeface="Tenor Sans"/>
              </a:endParaRPr>
            </a:p>
            <a:p>
              <a:pPr>
                <a:lnSpc>
                  <a:spcPts val="5366"/>
                </a:lnSpc>
              </a:pPr>
              <a:endParaRPr lang="en-US" sz="4872" spc="-48" dirty="0">
                <a:solidFill>
                  <a:srgbClr val="FDF9F5"/>
                </a:solidFill>
                <a:latin typeface="Tenor Sans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12280642"/>
              <a:ext cx="8405279" cy="11450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592"/>
                </a:lnSpc>
              </a:pPr>
              <a:endParaRPr/>
            </a:p>
            <a:p>
              <a:pPr algn="l">
                <a:lnSpc>
                  <a:spcPts val="3592"/>
                </a:lnSpc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564022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CD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>
            <a:off x="485732" y="571500"/>
            <a:ext cx="6314049" cy="10067980"/>
            <a:chOff x="-1" y="1675"/>
            <a:chExt cx="8418731" cy="13423972"/>
          </a:xfrm>
        </p:grpSpPr>
        <p:sp>
          <p:nvSpPr>
            <p:cNvPr id="6" name="TextBox 6"/>
            <p:cNvSpPr txBox="1"/>
            <p:nvPr/>
          </p:nvSpPr>
          <p:spPr>
            <a:xfrm>
              <a:off x="-1" y="1675"/>
              <a:ext cx="8418731" cy="302646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6926"/>
                </a:lnSpc>
              </a:pPr>
              <a:r>
                <a:rPr lang="en-US" sz="5772" spc="-57" dirty="0" err="1">
                  <a:solidFill>
                    <a:srgbClr val="FDF9F5"/>
                  </a:solidFill>
                  <a:latin typeface="Tenor Sans"/>
                </a:rPr>
                <a:t>Contenidos</a:t>
              </a:r>
              <a:endParaRPr lang="en-US" sz="5772" spc="-57" dirty="0">
                <a:solidFill>
                  <a:srgbClr val="FDF9F5"/>
                </a:solidFill>
                <a:latin typeface="Tenor Sans"/>
              </a:endParaRPr>
            </a:p>
            <a:p>
              <a:pPr>
                <a:lnSpc>
                  <a:spcPts val="5366"/>
                </a:lnSpc>
              </a:pPr>
              <a:endParaRPr lang="en-US" sz="4872" spc="-48" dirty="0">
                <a:solidFill>
                  <a:srgbClr val="FDF9F5"/>
                </a:solidFill>
                <a:latin typeface="Tenor Sans"/>
              </a:endParaRPr>
            </a:p>
            <a:p>
              <a:pPr>
                <a:lnSpc>
                  <a:spcPts val="5366"/>
                </a:lnSpc>
              </a:pPr>
              <a:endParaRPr lang="en-US" sz="4872" spc="-48" dirty="0">
                <a:solidFill>
                  <a:srgbClr val="FDF9F5"/>
                </a:solidFill>
                <a:latin typeface="Tenor Sans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12280642"/>
              <a:ext cx="8405279" cy="11450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592"/>
                </a:lnSpc>
              </a:pPr>
              <a:endParaRPr/>
            </a:p>
            <a:p>
              <a:pPr algn="l">
                <a:lnSpc>
                  <a:spcPts val="3592"/>
                </a:lnSpc>
              </a:pPr>
              <a:endParaRPr/>
            </a:p>
          </p:txBody>
        </p:sp>
      </p:grpSp>
      <p:sp>
        <p:nvSpPr>
          <p:cNvPr id="8" name="Rectángulo 7"/>
          <p:cNvSpPr/>
          <p:nvPr/>
        </p:nvSpPr>
        <p:spPr>
          <a:xfrm>
            <a:off x="138659" y="2552700"/>
            <a:ext cx="8167141" cy="619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359"/>
              </a:lnSpc>
            </a:pPr>
            <a:endParaRPr lang="en-US" sz="2800" b="1" spc="-24" dirty="0">
              <a:solidFill>
                <a:schemeClr val="bg1"/>
              </a:solidFill>
              <a:latin typeface="Clear Sans Regular"/>
            </a:endParaRPr>
          </a:p>
          <a:p>
            <a:pPr algn="just">
              <a:lnSpc>
                <a:spcPts val="3359"/>
              </a:lnSpc>
            </a:pPr>
            <a:r>
              <a:rPr lang="en-US" sz="2800" b="1" spc="-24" dirty="0">
                <a:solidFill>
                  <a:schemeClr val="bg1"/>
                </a:solidFill>
                <a:latin typeface="Clear Sans Regular"/>
              </a:rPr>
              <a:t>ÁREA 1.  INFORMACIÓN Y TRATAMIENTO DE DATOS</a:t>
            </a:r>
          </a:p>
          <a:p>
            <a:pPr algn="just">
              <a:lnSpc>
                <a:spcPts val="3360"/>
              </a:lnSpc>
            </a:pPr>
            <a:endParaRPr lang="en-US" sz="2800" spc="-24" dirty="0">
              <a:solidFill>
                <a:schemeClr val="bg1"/>
              </a:solidFill>
              <a:latin typeface="Clear Sans Regular"/>
            </a:endParaRPr>
          </a:p>
          <a:p>
            <a:pPr algn="just">
              <a:lnSpc>
                <a:spcPts val="3360"/>
              </a:lnSpc>
            </a:pPr>
            <a:r>
              <a:rPr lang="en-US" sz="2800" b="1" spc="-24" dirty="0">
                <a:solidFill>
                  <a:schemeClr val="bg1"/>
                </a:solidFill>
                <a:latin typeface="Clear Sans Regular"/>
              </a:rPr>
              <a:t>ÁREA 2. COLABORACIÓN Y COMUNICACIÓN</a:t>
            </a:r>
          </a:p>
          <a:p>
            <a:pPr algn="just">
              <a:lnSpc>
                <a:spcPts val="3360"/>
              </a:lnSpc>
            </a:pPr>
            <a:endParaRPr lang="en-US" sz="2800" spc="-24" dirty="0">
              <a:solidFill>
                <a:schemeClr val="bg1"/>
              </a:solidFill>
              <a:latin typeface="Clear Sans Regular"/>
            </a:endParaRPr>
          </a:p>
          <a:p>
            <a:pPr algn="just">
              <a:lnSpc>
                <a:spcPts val="3360"/>
              </a:lnSpc>
            </a:pPr>
            <a:r>
              <a:rPr lang="en-US" sz="2800" b="1" spc="-24" dirty="0">
                <a:solidFill>
                  <a:schemeClr val="bg1"/>
                </a:solidFill>
                <a:latin typeface="Clear Sans Regular"/>
              </a:rPr>
              <a:t>ÁREA 3. CREACIÓN  DE CONTENIDO DIGITAL</a:t>
            </a:r>
          </a:p>
          <a:p>
            <a:pPr algn="just">
              <a:lnSpc>
                <a:spcPts val="3360"/>
              </a:lnSpc>
            </a:pPr>
            <a:endParaRPr lang="en-US" sz="2800" spc="-24" dirty="0">
              <a:solidFill>
                <a:schemeClr val="bg1"/>
              </a:solidFill>
              <a:latin typeface="Clear Sans Regular"/>
            </a:endParaRPr>
          </a:p>
          <a:p>
            <a:pPr algn="just">
              <a:lnSpc>
                <a:spcPts val="3360"/>
              </a:lnSpc>
            </a:pPr>
            <a:r>
              <a:rPr lang="en-US" sz="2800" b="1" spc="-24" dirty="0">
                <a:solidFill>
                  <a:schemeClr val="bg1"/>
                </a:solidFill>
                <a:latin typeface="Clear Sans Regular"/>
              </a:rPr>
              <a:t>ÁREA 4.  SEGURIDAD</a:t>
            </a:r>
          </a:p>
          <a:p>
            <a:pPr algn="just">
              <a:lnSpc>
                <a:spcPts val="3360"/>
              </a:lnSpc>
            </a:pPr>
            <a:endParaRPr lang="en-US" sz="2800" spc="-24" dirty="0">
              <a:solidFill>
                <a:schemeClr val="bg1"/>
              </a:solidFill>
              <a:latin typeface="Clear Sans Regular"/>
            </a:endParaRPr>
          </a:p>
          <a:p>
            <a:pPr algn="just">
              <a:lnSpc>
                <a:spcPts val="3360"/>
              </a:lnSpc>
            </a:pPr>
            <a:r>
              <a:rPr lang="en-US" sz="2800" b="1" spc="-24" dirty="0">
                <a:solidFill>
                  <a:schemeClr val="bg1"/>
                </a:solidFill>
                <a:latin typeface="Clear Sans Regular"/>
              </a:rPr>
              <a:t>COMPETENCIA CLAVE  APRENDER A APRENDER.</a:t>
            </a:r>
          </a:p>
          <a:p>
            <a:pPr algn="just">
              <a:lnSpc>
                <a:spcPts val="3360"/>
              </a:lnSpc>
            </a:pPr>
            <a:endParaRPr lang="en-US" spc="-24" dirty="0">
              <a:solidFill>
                <a:srgbClr val="444949"/>
              </a:solidFill>
              <a:latin typeface="Clear Sans Regular"/>
            </a:endParaRPr>
          </a:p>
          <a:p>
            <a:pPr algn="just">
              <a:lnSpc>
                <a:spcPts val="3360"/>
              </a:lnSpc>
            </a:pPr>
            <a:endParaRPr lang="en-US" spc="-24" dirty="0">
              <a:solidFill>
                <a:srgbClr val="444949"/>
              </a:solidFill>
              <a:latin typeface="Clear Sans Regular"/>
            </a:endParaRPr>
          </a:p>
          <a:p>
            <a:pPr algn="just">
              <a:lnSpc>
                <a:spcPts val="3360"/>
              </a:lnSpc>
            </a:pPr>
            <a:endParaRPr lang="en-US" spc="-24" dirty="0">
              <a:solidFill>
                <a:srgbClr val="444949"/>
              </a:solidFill>
              <a:latin typeface="Clear Sans Regular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4400" y="685291"/>
            <a:ext cx="9368028" cy="891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9360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 l="15692" t="22681" r="13604" b="2268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rcRect t="1582" b="1582"/>
          <a:stretch>
            <a:fillRect/>
          </a:stretch>
        </p:blipFill>
        <p:spPr>
          <a:xfrm>
            <a:off x="0" y="346613"/>
            <a:ext cx="18288000" cy="994128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 l="14707" t="22727" r="14707" b="2272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27045" y="0"/>
            <a:ext cx="18052961" cy="102870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4105745" y="95250"/>
            <a:ext cx="3501380" cy="933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80"/>
              </a:lnSpc>
            </a:pPr>
            <a:r>
              <a:rPr lang="en-US" sz="5900" spc="-59">
                <a:solidFill>
                  <a:srgbClr val="8F4338"/>
                </a:solidFill>
                <a:latin typeface="Yanonne Kaffeesatz Regular"/>
              </a:rPr>
              <a:t>STORYTELLING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5"/>
          <a:srcRect l="13604" t="22727" r="15809" b="2272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t="4180" b="6187"/>
          <a:stretch>
            <a:fillRect/>
          </a:stretch>
        </p:blipFill>
        <p:spPr>
          <a:xfrm>
            <a:off x="152400" y="804862"/>
            <a:ext cx="18565829" cy="9360501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6019800" y="-9525"/>
            <a:ext cx="5020039" cy="828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480"/>
              </a:lnSpc>
            </a:pPr>
            <a:r>
              <a:rPr lang="en-US" sz="5400" spc="-54" dirty="0">
                <a:solidFill>
                  <a:srgbClr val="82A696"/>
                </a:solidFill>
                <a:latin typeface="Tenor Sans"/>
              </a:rPr>
              <a:t>CONTENIDOS</a:t>
            </a:r>
          </a:p>
        </p:txBody>
      </p:sp>
    </p:spTree>
    <p:extLst>
      <p:ext uri="{BB962C8B-B14F-4D97-AF65-F5344CB8AC3E}">
        <p14:creationId xmlns:p14="http://schemas.microsoft.com/office/powerpoint/2010/main" val="2472488770"/>
      </p:ext>
    </p:extLst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5"/>
          <a:srcRect l="15785" t="23032" r="14418" b="2303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6" name="fama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4400" y="900112"/>
            <a:ext cx="16687800" cy="9386888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5811259" y="123825"/>
            <a:ext cx="6665482" cy="904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80"/>
              </a:lnSpc>
            </a:pPr>
            <a:r>
              <a:rPr lang="en-US" sz="5900" spc="-59" dirty="0">
                <a:solidFill>
                  <a:srgbClr val="82A696"/>
                </a:solidFill>
                <a:latin typeface="Tenor Sans"/>
              </a:rPr>
              <a:t>AMBIENTACIÓN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3936" end="8280"/>
                </p14:media>
              </p:ext>
            </p:extLst>
          </p:nvPr>
        </p:nvPicPr>
        <p:blipFill>
          <a:blip r:embed="rId5"/>
          <a:srcRect t="4711" b="4711"/>
          <a:stretch>
            <a:fillRect/>
          </a:stretch>
        </p:blipFill>
        <p:spPr>
          <a:xfrm>
            <a:off x="304800" y="993913"/>
            <a:ext cx="17795733" cy="9066942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3908777" y="123825"/>
            <a:ext cx="11753015" cy="904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80"/>
              </a:lnSpc>
            </a:pPr>
            <a:r>
              <a:rPr lang="en-US" sz="5900" spc="-59">
                <a:solidFill>
                  <a:srgbClr val="82A696"/>
                </a:solidFill>
                <a:latin typeface="Tenor Sans"/>
              </a:rPr>
              <a:t>EVALUACIÓN CONTÍNUA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 l="14386" t="22479" r="14386" b="22479"/>
          <a:stretch>
            <a:fillRect/>
          </a:stretch>
        </p:blipFill>
        <p:spPr>
          <a:xfrm>
            <a:off x="135697" y="0"/>
            <a:ext cx="18288000" cy="102870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3607385" y="-9525"/>
            <a:ext cx="10631510" cy="904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80"/>
              </a:lnSpc>
            </a:pPr>
            <a:r>
              <a:rPr lang="en-US" sz="5900" spc="-59">
                <a:solidFill>
                  <a:srgbClr val="82A696"/>
                </a:solidFill>
                <a:latin typeface="Tenor Sans"/>
              </a:rPr>
              <a:t>EVALUACION CONTÍNUA</a:t>
            </a:r>
          </a:p>
        </p:txBody>
      </p:sp>
      <p:sp>
        <p:nvSpPr>
          <p:cNvPr id="5" name="AutoShape 2" descr="imag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0" t="7692" b="1538"/>
          <a:stretch/>
        </p:blipFill>
        <p:spPr>
          <a:xfrm>
            <a:off x="1392997" y="895350"/>
            <a:ext cx="15773400" cy="899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 amt="19999"/>
          </a:blip>
          <a:srcRect l="18694" r="18694"/>
          <a:stretch>
            <a:fillRect/>
          </a:stretch>
        </p:blipFill>
        <p:spPr>
          <a:xfrm rot="-5400000">
            <a:off x="4000500" y="-4000500"/>
            <a:ext cx="10287000" cy="182880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1388078" y="207577"/>
            <a:ext cx="6620144" cy="904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80"/>
              </a:lnSpc>
            </a:pPr>
            <a:r>
              <a:rPr lang="en-US" sz="5900" spc="-59" dirty="0">
                <a:solidFill>
                  <a:srgbClr val="82A696"/>
                </a:solidFill>
                <a:latin typeface="Tenor Sans"/>
              </a:rPr>
              <a:t>RESULTADOS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67050" y="-1424204"/>
            <a:ext cx="7972854" cy="13392153"/>
          </a:xfrm>
          <a:prstGeom prst="rect">
            <a:avLst/>
          </a:prstGeom>
        </p:spPr>
      </p:pic>
      <p:sp>
        <p:nvSpPr>
          <p:cNvPr id="4" name="TextBox 10">
            <a:extLst>
              <a:ext uri="{FF2B5EF4-FFF2-40B4-BE49-F238E27FC236}">
                <a16:creationId xmlns:a16="http://schemas.microsoft.com/office/drawing/2014/main" id="{F6D5FD01-F3D0-37DF-80E5-CFE5A4C0D943}"/>
              </a:ext>
            </a:extLst>
          </p:cNvPr>
          <p:cNvSpPr txBox="1"/>
          <p:nvPr/>
        </p:nvSpPr>
        <p:spPr>
          <a:xfrm>
            <a:off x="3429000" y="1866900"/>
            <a:ext cx="10591800" cy="71942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954"/>
              </a:lnSpc>
            </a:pPr>
            <a:endParaRPr sz="2400" dirty="0"/>
          </a:p>
          <a:p>
            <a:pPr marL="542023" lvl="1" indent="-271011" algn="just">
              <a:lnSpc>
                <a:spcPts val="3514"/>
              </a:lnSpc>
              <a:buFont typeface="Arial"/>
              <a:buChar char="•"/>
            </a:pP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Lo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han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superado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 2.771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estudiantes</a:t>
            </a:r>
            <a:endParaRPr lang="en-US" sz="3200" spc="-25" dirty="0">
              <a:solidFill>
                <a:srgbClr val="444949"/>
              </a:solidFill>
              <a:latin typeface="Clear Sans Regular"/>
            </a:endParaRPr>
          </a:p>
          <a:p>
            <a:pPr marL="542023" lvl="1" indent="-271011" algn="just">
              <a:lnSpc>
                <a:spcPts val="3514"/>
              </a:lnSpc>
              <a:buFont typeface="Arial"/>
              <a:buChar char="•"/>
            </a:pPr>
            <a:endParaRPr lang="en-US" sz="3200" spc="-25" dirty="0">
              <a:solidFill>
                <a:srgbClr val="444949"/>
              </a:solidFill>
              <a:latin typeface="Clear Sans Regular"/>
            </a:endParaRPr>
          </a:p>
          <a:p>
            <a:pPr marL="542023" lvl="1" indent="-271011" algn="just">
              <a:lnSpc>
                <a:spcPts val="3514"/>
              </a:lnSpc>
              <a:buFont typeface="Arial"/>
              <a:buChar char="•"/>
            </a:pP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El 73% de los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aprobados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 ha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gamificado</a:t>
            </a:r>
            <a:endParaRPr lang="en-US" sz="3200" spc="-25" dirty="0">
              <a:solidFill>
                <a:srgbClr val="444949"/>
              </a:solidFill>
              <a:latin typeface="Clear Sans Regular"/>
            </a:endParaRPr>
          </a:p>
          <a:p>
            <a:pPr algn="just">
              <a:lnSpc>
                <a:spcPts val="3514"/>
              </a:lnSpc>
            </a:pPr>
            <a:endParaRPr lang="en-US" sz="3200" spc="-25" dirty="0">
              <a:solidFill>
                <a:srgbClr val="444949"/>
              </a:solidFill>
              <a:latin typeface="Clear Sans Regular"/>
            </a:endParaRPr>
          </a:p>
          <a:p>
            <a:pPr marL="542023" lvl="1" indent="-271011" algn="just">
              <a:lnSpc>
                <a:spcPts val="3514"/>
              </a:lnSpc>
              <a:buFont typeface="Arial"/>
              <a:buChar char="•"/>
            </a:pP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Supone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el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 27 % del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alumnado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 de nuevo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ingreso</a:t>
            </a:r>
            <a:endParaRPr lang="en-US" sz="3200" spc="-25" dirty="0">
              <a:solidFill>
                <a:srgbClr val="444949"/>
              </a:solidFill>
              <a:latin typeface="Clear Sans Regular"/>
            </a:endParaRPr>
          </a:p>
          <a:p>
            <a:pPr algn="just">
              <a:lnSpc>
                <a:spcPts val="3514"/>
              </a:lnSpc>
            </a:pPr>
            <a:endParaRPr lang="en-US" sz="3200" spc="-25" dirty="0">
              <a:solidFill>
                <a:srgbClr val="444949"/>
              </a:solidFill>
              <a:latin typeface="Clear Sans Regular"/>
            </a:endParaRPr>
          </a:p>
          <a:p>
            <a:pPr marL="542023" lvl="1" indent="-271011" algn="just">
              <a:lnSpc>
                <a:spcPts val="3514"/>
              </a:lnSpc>
              <a:buFont typeface="Arial"/>
              <a:buChar char="•"/>
            </a:pP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En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varios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centros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 se ha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alcanzado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 un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porcentaje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 mayor:</a:t>
            </a:r>
          </a:p>
          <a:p>
            <a:pPr marL="1084046" lvl="2" indent="-361349" algn="just">
              <a:lnSpc>
                <a:spcPts val="3514"/>
              </a:lnSpc>
              <a:buFont typeface="Arial"/>
              <a:buChar char="⚬"/>
            </a:pP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Facultad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 de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Ciencias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Económicas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: 79 %</a:t>
            </a:r>
          </a:p>
          <a:p>
            <a:pPr marL="1084046" lvl="2" indent="-361349" algn="just">
              <a:lnSpc>
                <a:spcPts val="3514"/>
              </a:lnSpc>
              <a:buFont typeface="Arial"/>
              <a:buChar char="⚬"/>
            </a:pP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Escuela Superior de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Ingeniería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: 63 %</a:t>
            </a:r>
          </a:p>
          <a:p>
            <a:pPr marL="1084046" lvl="2" indent="-361349" algn="just">
              <a:lnSpc>
                <a:spcPts val="3514"/>
              </a:lnSpc>
              <a:buFont typeface="Arial"/>
              <a:buChar char="⚬"/>
            </a:pP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Facultad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 de 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Ciencias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 de la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Educación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: 57 %</a:t>
            </a:r>
          </a:p>
          <a:p>
            <a:pPr marL="1084046" lvl="2" indent="-361349" algn="just">
              <a:lnSpc>
                <a:spcPts val="3514"/>
              </a:lnSpc>
              <a:buFont typeface="Arial"/>
              <a:buChar char="⚬"/>
            </a:pP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Facultad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 de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Comunicación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: 34 %, </a:t>
            </a:r>
          </a:p>
          <a:p>
            <a:pPr marL="1084046" lvl="2" indent="-361349" algn="just">
              <a:lnSpc>
                <a:spcPts val="3514"/>
              </a:lnSpc>
              <a:buFont typeface="Arial"/>
              <a:buChar char="⚬"/>
            </a:pP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Facultad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 de </a:t>
            </a:r>
            <a:r>
              <a:rPr lang="en-US" sz="3200" spc="-25" dirty="0" err="1">
                <a:solidFill>
                  <a:srgbClr val="444949"/>
                </a:solidFill>
                <a:latin typeface="Clear Sans Regular"/>
              </a:rPr>
              <a:t>Bellas</a:t>
            </a:r>
            <a:r>
              <a:rPr lang="en-US" sz="3200" spc="-25" dirty="0">
                <a:solidFill>
                  <a:srgbClr val="444949"/>
                </a:solidFill>
                <a:latin typeface="Clear Sans Regular"/>
              </a:rPr>
              <a:t> Artes: 29 %</a:t>
            </a:r>
          </a:p>
          <a:p>
            <a:pPr algn="just">
              <a:lnSpc>
                <a:spcPts val="2954"/>
              </a:lnSpc>
            </a:pPr>
            <a:endParaRPr lang="en-US" sz="2510" spc="-25" dirty="0">
              <a:solidFill>
                <a:srgbClr val="444949"/>
              </a:solidFill>
              <a:latin typeface="Clear Sans Regular"/>
            </a:endParaRPr>
          </a:p>
          <a:p>
            <a:pPr algn="just">
              <a:lnSpc>
                <a:spcPts val="2954"/>
              </a:lnSpc>
            </a:pPr>
            <a:r>
              <a:rPr lang="en-US" sz="2110" spc="-21" dirty="0">
                <a:solidFill>
                  <a:srgbClr val="444949"/>
                </a:solidFill>
                <a:latin typeface="Clear Sans Regular"/>
              </a:rPr>
              <a:t>· </a:t>
            </a:r>
          </a:p>
          <a:p>
            <a:pPr algn="just">
              <a:lnSpc>
                <a:spcPts val="2954"/>
              </a:lnSpc>
            </a:pPr>
            <a:endParaRPr lang="en-US" sz="2110" spc="-21" dirty="0">
              <a:solidFill>
                <a:srgbClr val="444949"/>
              </a:solidFill>
              <a:latin typeface="Clear Sans Regular"/>
            </a:endParaRPr>
          </a:p>
          <a:p>
            <a:pPr>
              <a:lnSpc>
                <a:spcPts val="2114"/>
              </a:lnSpc>
              <a:spcBef>
                <a:spcPct val="0"/>
              </a:spcBef>
            </a:pPr>
            <a:endParaRPr lang="en-US" sz="2110" spc="-21" dirty="0">
              <a:solidFill>
                <a:srgbClr val="444949"/>
              </a:solidFill>
              <a:latin typeface="Clear Sans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6458844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 amt="19999"/>
          </a:blip>
          <a:srcRect l="18694" r="18694"/>
          <a:stretch>
            <a:fillRect/>
          </a:stretch>
        </p:blipFill>
        <p:spPr>
          <a:xfrm rot="-5400000">
            <a:off x="4000500" y="-4000500"/>
            <a:ext cx="10287000" cy="182880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1388078" y="207577"/>
            <a:ext cx="6620144" cy="904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80"/>
              </a:lnSpc>
            </a:pPr>
            <a:r>
              <a:rPr lang="en-US" sz="5900" spc="-59" dirty="0">
                <a:solidFill>
                  <a:srgbClr val="82A696"/>
                </a:solidFill>
                <a:latin typeface="Tenor Sans"/>
              </a:rPr>
              <a:t>RESULTADOS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67050" y="-1424204"/>
            <a:ext cx="7972854" cy="1339215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2800" y="2019300"/>
            <a:ext cx="10779154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9768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 amt="19999"/>
          </a:blip>
          <a:srcRect l="18694" r="18694"/>
          <a:stretch>
            <a:fillRect/>
          </a:stretch>
        </p:blipFill>
        <p:spPr>
          <a:xfrm rot="-5400000">
            <a:off x="4000500" y="-4000500"/>
            <a:ext cx="10287000" cy="182880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1388078" y="207577"/>
            <a:ext cx="6620144" cy="904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80"/>
              </a:lnSpc>
            </a:pPr>
            <a:r>
              <a:rPr lang="en-US" sz="5900" spc="-59" dirty="0">
                <a:solidFill>
                  <a:srgbClr val="82A696"/>
                </a:solidFill>
                <a:latin typeface="Tenor Sans"/>
              </a:rPr>
              <a:t>RESULTADOS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67050" y="-1424204"/>
            <a:ext cx="7972854" cy="1339215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8650" y="1943101"/>
            <a:ext cx="10818349" cy="66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0722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 amt="19999"/>
          </a:blip>
          <a:srcRect l="18694" r="18694"/>
          <a:stretch>
            <a:fillRect/>
          </a:stretch>
        </p:blipFill>
        <p:spPr>
          <a:xfrm rot="-5400000">
            <a:off x="4000500" y="-4000500"/>
            <a:ext cx="10287000" cy="182880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1388078" y="207577"/>
            <a:ext cx="6620144" cy="904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80"/>
              </a:lnSpc>
            </a:pPr>
            <a:r>
              <a:rPr lang="en-US" sz="5900" spc="-59" dirty="0">
                <a:solidFill>
                  <a:srgbClr val="82A696"/>
                </a:solidFill>
                <a:latin typeface="Tenor Sans"/>
              </a:rPr>
              <a:t>RESULTADOS</a:t>
            </a:r>
          </a:p>
        </p:txBody>
      </p:sp>
      <p:grpSp>
        <p:nvGrpSpPr>
          <p:cNvPr id="13" name="Grupo 12"/>
          <p:cNvGrpSpPr/>
          <p:nvPr/>
        </p:nvGrpSpPr>
        <p:grpSpPr>
          <a:xfrm>
            <a:off x="2057400" y="1285446"/>
            <a:ext cx="13392153" cy="7972854"/>
            <a:chOff x="3067048" y="985837"/>
            <a:chExt cx="12401553" cy="7281864"/>
          </a:xfrm>
        </p:grpSpPr>
        <p:pic>
          <p:nvPicPr>
            <p:cNvPr id="11" name="Imagen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626893" y="-1574008"/>
              <a:ext cx="7281864" cy="12401553"/>
            </a:xfrm>
            <a:prstGeom prst="rect">
              <a:avLst/>
            </a:prstGeom>
          </p:spPr>
        </p:pic>
        <p:pic>
          <p:nvPicPr>
            <p:cNvPr id="12" name="Imagen 1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267200" y="1587890"/>
              <a:ext cx="9978152" cy="60702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0089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 amt="19999"/>
          </a:blip>
          <a:srcRect l="18694" r="18694"/>
          <a:stretch>
            <a:fillRect/>
          </a:stretch>
        </p:blipFill>
        <p:spPr>
          <a:xfrm rot="-5400000">
            <a:off x="4022399" y="-4005263"/>
            <a:ext cx="10287000" cy="182880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1388078" y="207577"/>
            <a:ext cx="6620144" cy="904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80"/>
              </a:lnSpc>
            </a:pPr>
            <a:r>
              <a:rPr lang="en-US" sz="5900" spc="-59" dirty="0">
                <a:solidFill>
                  <a:srgbClr val="82A696"/>
                </a:solidFill>
                <a:latin typeface="Tenor Sans"/>
              </a:rPr>
              <a:t>RESULTADOS</a:t>
            </a:r>
          </a:p>
        </p:txBody>
      </p:sp>
      <p:sp>
        <p:nvSpPr>
          <p:cNvPr id="7" name="TextBox 5">
            <a:extLst>
              <a:ext uri="{FF2B5EF4-FFF2-40B4-BE49-F238E27FC236}">
                <a16:creationId xmlns:a16="http://schemas.microsoft.com/office/drawing/2014/main" id="{FBED4481-E82C-E38B-D03F-1A3FCAFBA02B}"/>
              </a:ext>
            </a:extLst>
          </p:cNvPr>
          <p:cNvSpPr txBox="1"/>
          <p:nvPr/>
        </p:nvSpPr>
        <p:spPr>
          <a:xfrm>
            <a:off x="288599" y="1143464"/>
            <a:ext cx="17754600" cy="86690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863611" lvl="1" indent="-431805" algn="just">
              <a:lnSpc>
                <a:spcPts val="5200"/>
              </a:lnSpc>
              <a:buFont typeface="Arial"/>
              <a:buChar char="•"/>
            </a:pPr>
            <a:r>
              <a:rPr lang="es-ES" sz="4000" spc="400" dirty="0">
                <a:solidFill>
                  <a:srgbClr val="000000"/>
                </a:solidFill>
                <a:latin typeface="Sacramento"/>
              </a:rPr>
              <a:t>Me habría gustado profundizar un poco más en el aprendizaje de estas competencias digitales, en especial la de seguridad.</a:t>
            </a:r>
          </a:p>
          <a:p>
            <a:pPr marL="863611" lvl="1" indent="-431805" algn="just">
              <a:lnSpc>
                <a:spcPts val="5200"/>
              </a:lnSpc>
              <a:buFont typeface="Arial"/>
              <a:buChar char="•"/>
            </a:pPr>
            <a:endParaRPr lang="es-ES" sz="4000" spc="400" dirty="0">
              <a:solidFill>
                <a:srgbClr val="000000"/>
              </a:solidFill>
              <a:latin typeface="Sacramento"/>
            </a:endParaRPr>
          </a:p>
          <a:p>
            <a:pPr marL="863611" lvl="1" indent="-431805" algn="just">
              <a:lnSpc>
                <a:spcPts val="5200"/>
              </a:lnSpc>
              <a:buFont typeface="Arial"/>
              <a:buChar char="•"/>
            </a:pPr>
            <a:r>
              <a:rPr lang="es-ES" sz="4000" spc="400" dirty="0">
                <a:solidFill>
                  <a:srgbClr val="000000"/>
                </a:solidFill>
                <a:latin typeface="Sacramento"/>
              </a:rPr>
              <a:t>La verdad es que el juego lo hace mucho más ameno, a pesar de ser muy sencillo.  Me he divertido y aprendido</a:t>
            </a:r>
          </a:p>
          <a:p>
            <a:pPr marL="431806" lvl="1" algn="just">
              <a:lnSpc>
                <a:spcPts val="5200"/>
              </a:lnSpc>
            </a:pPr>
            <a:endParaRPr lang="es-ES" sz="4000" spc="400" dirty="0">
              <a:solidFill>
                <a:srgbClr val="000000"/>
              </a:solidFill>
              <a:latin typeface="Sacramento"/>
            </a:endParaRPr>
          </a:p>
          <a:p>
            <a:pPr marL="863611" lvl="1" indent="-431805" algn="just">
              <a:lnSpc>
                <a:spcPts val="5200"/>
              </a:lnSpc>
              <a:buFont typeface="Arial"/>
              <a:buChar char="•"/>
            </a:pPr>
            <a:r>
              <a:rPr lang="es-ES" sz="4000" spc="400" dirty="0">
                <a:solidFill>
                  <a:srgbClr val="000000"/>
                </a:solidFill>
                <a:latin typeface="Sacramento"/>
              </a:rPr>
              <a:t>Me ha parecido muy acertado el curso pues estaba un poco perdido sobre el funcionamiento de algunos servicios de la universidad pues me parecía todo un mundo y poco a poco ya me he familiarizado con ella. </a:t>
            </a:r>
          </a:p>
          <a:p>
            <a:pPr algn="just">
              <a:lnSpc>
                <a:spcPts val="5200"/>
              </a:lnSpc>
            </a:pPr>
            <a:endParaRPr lang="en-US" sz="4000" spc="400" dirty="0">
              <a:solidFill>
                <a:srgbClr val="000000"/>
              </a:solidFill>
              <a:latin typeface="Sacramento"/>
            </a:endParaRPr>
          </a:p>
          <a:p>
            <a:pPr marL="863611" lvl="1" indent="-431805" algn="just">
              <a:lnSpc>
                <a:spcPts val="5200"/>
              </a:lnSpc>
              <a:buFont typeface="Arial"/>
              <a:buChar char="•"/>
            </a:pPr>
            <a:r>
              <a:rPr lang="en-US" sz="4000" spc="400" dirty="0">
                <a:solidFill>
                  <a:srgbClr val="000000"/>
                </a:solidFill>
                <a:latin typeface="Sacramento"/>
              </a:rPr>
              <a:t> La idea de los </a:t>
            </a:r>
            <a:r>
              <a:rPr lang="en-US" sz="4000" spc="400" dirty="0" err="1">
                <a:solidFill>
                  <a:srgbClr val="000000"/>
                </a:solidFill>
                <a:latin typeface="Sacramento"/>
              </a:rPr>
              <a:t>barcos</a:t>
            </a:r>
            <a:r>
              <a:rPr lang="en-US" sz="4000" spc="400" dirty="0">
                <a:solidFill>
                  <a:srgbClr val="000000"/>
                </a:solidFill>
                <a:latin typeface="Sacramento"/>
              </a:rPr>
              <a:t> </a:t>
            </a:r>
            <a:r>
              <a:rPr lang="en-US" sz="4000" spc="400" dirty="0" err="1">
                <a:solidFill>
                  <a:srgbClr val="000000"/>
                </a:solidFill>
                <a:latin typeface="Sacramento"/>
              </a:rPr>
              <a:t>es</a:t>
            </a:r>
            <a:r>
              <a:rPr lang="en-US" sz="4000" spc="400" dirty="0">
                <a:solidFill>
                  <a:srgbClr val="000000"/>
                </a:solidFill>
                <a:latin typeface="Sacramento"/>
              </a:rPr>
              <a:t> un </a:t>
            </a:r>
            <a:r>
              <a:rPr lang="en-US" sz="4000" spc="400" dirty="0" err="1">
                <a:solidFill>
                  <a:srgbClr val="000000"/>
                </a:solidFill>
                <a:latin typeface="Sacramento"/>
              </a:rPr>
              <a:t>rollo</a:t>
            </a:r>
            <a:r>
              <a:rPr lang="en-US" sz="4000" spc="400" dirty="0">
                <a:solidFill>
                  <a:srgbClr val="000000"/>
                </a:solidFill>
                <a:latin typeface="Sacramento"/>
              </a:rPr>
              <a:t>, </a:t>
            </a:r>
            <a:r>
              <a:rPr lang="en-US" sz="4000" spc="400" dirty="0" err="1">
                <a:solidFill>
                  <a:srgbClr val="000000"/>
                </a:solidFill>
                <a:latin typeface="Sacramento"/>
              </a:rPr>
              <a:t>yo</a:t>
            </a:r>
            <a:r>
              <a:rPr lang="en-US" sz="4000" spc="400" dirty="0">
                <a:solidFill>
                  <a:srgbClr val="000000"/>
                </a:solidFill>
                <a:latin typeface="Sacramento"/>
              </a:rPr>
              <a:t> lo </a:t>
            </a:r>
            <a:r>
              <a:rPr lang="en-US" sz="4000" spc="400" dirty="0" err="1">
                <a:solidFill>
                  <a:srgbClr val="000000"/>
                </a:solidFill>
                <a:latin typeface="Sacramento"/>
              </a:rPr>
              <a:t>haría</a:t>
            </a:r>
            <a:r>
              <a:rPr lang="en-US" sz="4000" spc="400" dirty="0">
                <a:solidFill>
                  <a:srgbClr val="000000"/>
                </a:solidFill>
                <a:latin typeface="Sacramento"/>
              </a:rPr>
              <a:t> con </a:t>
            </a:r>
            <a:r>
              <a:rPr lang="en-US" sz="4000" spc="400" dirty="0" err="1">
                <a:solidFill>
                  <a:srgbClr val="000000"/>
                </a:solidFill>
                <a:latin typeface="Sacramento"/>
              </a:rPr>
              <a:t>barbies</a:t>
            </a:r>
            <a:r>
              <a:rPr lang="en-US" sz="4000" spc="400" dirty="0">
                <a:solidFill>
                  <a:srgbClr val="000000"/>
                </a:solidFill>
                <a:latin typeface="Sacramento"/>
              </a:rPr>
              <a:t> y </a:t>
            </a:r>
            <a:r>
              <a:rPr lang="en-US" sz="4000" spc="400" dirty="0" err="1">
                <a:solidFill>
                  <a:srgbClr val="000000"/>
                </a:solidFill>
                <a:latin typeface="Sacramento"/>
              </a:rPr>
              <a:t>magia</a:t>
            </a:r>
            <a:r>
              <a:rPr lang="en-US" sz="4000" spc="400" dirty="0">
                <a:solidFill>
                  <a:srgbClr val="000000"/>
                </a:solidFill>
                <a:latin typeface="Sacramento"/>
              </a:rPr>
              <a:t>, </a:t>
            </a:r>
            <a:r>
              <a:rPr lang="en-US" sz="4000" spc="400" dirty="0" err="1">
                <a:solidFill>
                  <a:srgbClr val="000000"/>
                </a:solidFill>
                <a:latin typeface="Sacramento"/>
              </a:rPr>
              <a:t>algo</a:t>
            </a:r>
            <a:r>
              <a:rPr lang="en-US" sz="4000" spc="400" dirty="0">
                <a:solidFill>
                  <a:srgbClr val="000000"/>
                </a:solidFill>
                <a:latin typeface="Sacramento"/>
              </a:rPr>
              <a:t> </a:t>
            </a:r>
            <a:r>
              <a:rPr lang="en-US" sz="4000" spc="400" dirty="0" err="1">
                <a:solidFill>
                  <a:srgbClr val="000000"/>
                </a:solidFill>
                <a:latin typeface="Sacramento"/>
              </a:rPr>
              <a:t>así</a:t>
            </a:r>
            <a:r>
              <a:rPr lang="en-US" sz="4000" spc="400" dirty="0">
                <a:solidFill>
                  <a:srgbClr val="000000"/>
                </a:solidFill>
                <a:latin typeface="Sacramento"/>
              </a:rPr>
              <a:t> </a:t>
            </a:r>
            <a:r>
              <a:rPr lang="en-US" sz="4000" spc="400" dirty="0" err="1">
                <a:solidFill>
                  <a:srgbClr val="000000"/>
                </a:solidFill>
                <a:latin typeface="Sacramento"/>
              </a:rPr>
              <a:t>más</a:t>
            </a:r>
            <a:r>
              <a:rPr lang="en-US" sz="4000" spc="400" dirty="0">
                <a:solidFill>
                  <a:srgbClr val="000000"/>
                </a:solidFill>
                <a:latin typeface="Sacramento"/>
              </a:rPr>
              <a:t> de </a:t>
            </a:r>
            <a:r>
              <a:rPr lang="en-US" sz="4000" spc="400" dirty="0" err="1">
                <a:solidFill>
                  <a:srgbClr val="000000"/>
                </a:solidFill>
                <a:latin typeface="Sacramento"/>
              </a:rPr>
              <a:t>brilli</a:t>
            </a:r>
            <a:r>
              <a:rPr lang="en-US" sz="4000" spc="400" dirty="0">
                <a:solidFill>
                  <a:srgbClr val="000000"/>
                </a:solidFill>
                <a:latin typeface="Sacramento"/>
              </a:rPr>
              <a:t> </a:t>
            </a:r>
            <a:r>
              <a:rPr lang="en-US" sz="4000" spc="400" dirty="0" err="1">
                <a:solidFill>
                  <a:srgbClr val="000000"/>
                </a:solidFill>
                <a:latin typeface="Sacramento"/>
              </a:rPr>
              <a:t>brilli</a:t>
            </a:r>
            <a:endParaRPr lang="en-US" sz="4000" spc="400" dirty="0">
              <a:solidFill>
                <a:srgbClr val="000000"/>
              </a:solidFill>
              <a:latin typeface="Sacramento"/>
            </a:endParaRPr>
          </a:p>
          <a:p>
            <a:pPr algn="just">
              <a:lnSpc>
                <a:spcPts val="5200"/>
              </a:lnSpc>
            </a:pPr>
            <a:endParaRPr lang="en-US" sz="4000" spc="400" dirty="0">
              <a:solidFill>
                <a:srgbClr val="000000"/>
              </a:solidFill>
              <a:latin typeface="Sacramento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CD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717182" y="1028380"/>
            <a:ext cx="11141637" cy="7058454"/>
            <a:chOff x="0" y="0"/>
            <a:chExt cx="14855515" cy="9411272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3"/>
            <a:srcRect t="4831" b="4831"/>
            <a:stretch>
              <a:fillRect/>
            </a:stretch>
          </p:blipFill>
          <p:spPr>
            <a:xfrm>
              <a:off x="0" y="0"/>
              <a:ext cx="7364258" cy="9411272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4"/>
            <a:srcRect l="34753" r="34753"/>
            <a:stretch>
              <a:fillRect/>
            </a:stretch>
          </p:blipFill>
          <p:spPr>
            <a:xfrm>
              <a:off x="7491258" y="0"/>
              <a:ext cx="7364258" cy="9411272"/>
            </a:xfrm>
            <a:prstGeom prst="rect">
              <a:avLst/>
            </a:prstGeom>
          </p:spPr>
        </p:pic>
      </p:grpSp>
      <p:sp>
        <p:nvSpPr>
          <p:cNvPr id="5" name="TextBox 5"/>
          <p:cNvSpPr txBox="1"/>
          <p:nvPr/>
        </p:nvSpPr>
        <p:spPr>
          <a:xfrm>
            <a:off x="1997637" y="1303787"/>
            <a:ext cx="9294511" cy="55711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99"/>
              </a:lnSpc>
            </a:pPr>
            <a:r>
              <a:rPr lang="en-US" sz="6082" spc="-60" dirty="0">
                <a:solidFill>
                  <a:srgbClr val="FDF9F5"/>
                </a:solidFill>
                <a:latin typeface="Tenor Sans"/>
              </a:rPr>
              <a:t> </a:t>
            </a:r>
            <a:r>
              <a:rPr lang="en-US" sz="6082" spc="-60" dirty="0" err="1">
                <a:solidFill>
                  <a:srgbClr val="FDF9F5"/>
                </a:solidFill>
                <a:latin typeface="Tenor Sans"/>
              </a:rPr>
              <a:t>codius</a:t>
            </a:r>
            <a:r>
              <a:rPr lang="en-US" sz="6082" spc="-60" dirty="0">
                <a:solidFill>
                  <a:srgbClr val="FDF9F5"/>
                </a:solidFill>
                <a:latin typeface="Tenor Sans"/>
              </a:rPr>
              <a:t>, un nuevo </a:t>
            </a:r>
            <a:r>
              <a:rPr lang="en-US" sz="6082" spc="-60" dirty="0" err="1">
                <a:solidFill>
                  <a:srgbClr val="FDF9F5"/>
                </a:solidFill>
                <a:latin typeface="Tenor Sans"/>
              </a:rPr>
              <a:t>reto</a:t>
            </a:r>
            <a:endParaRPr lang="en-US" sz="6082" spc="-60" dirty="0">
              <a:solidFill>
                <a:srgbClr val="FDF9F5"/>
              </a:solidFill>
              <a:latin typeface="Tenor Sans"/>
            </a:endParaRPr>
          </a:p>
          <a:p>
            <a:pPr algn="ctr">
              <a:lnSpc>
                <a:spcPts val="7299"/>
              </a:lnSpc>
            </a:pPr>
            <a:endParaRPr lang="en-US" sz="6082" spc="-60" dirty="0">
              <a:solidFill>
                <a:srgbClr val="FDF9F5"/>
              </a:solidFill>
              <a:latin typeface="Tenor Sans"/>
            </a:endParaRPr>
          </a:p>
          <a:p>
            <a:pPr algn="ctr">
              <a:lnSpc>
                <a:spcPts val="7299"/>
              </a:lnSpc>
            </a:pPr>
            <a:endParaRPr lang="en-US" sz="6082" spc="-60" dirty="0">
              <a:solidFill>
                <a:srgbClr val="FDF9F5"/>
              </a:solidFill>
              <a:latin typeface="Tenor Sans"/>
            </a:endParaRPr>
          </a:p>
          <a:p>
            <a:pPr algn="ctr">
              <a:lnSpc>
                <a:spcPts val="7299"/>
              </a:lnSpc>
            </a:pPr>
            <a:r>
              <a:rPr lang="en-US" sz="6082" spc="-60" dirty="0">
                <a:solidFill>
                  <a:srgbClr val="FDF9F5"/>
                </a:solidFill>
                <a:latin typeface="Tenor Sans"/>
              </a:rPr>
              <a:t>DISFRUTA CON  LA AVENTURA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2463947BCB75824E8707DD34D752D9F3" ma:contentTypeVersion="13" ma:contentTypeDescription="Crear nuevo documento." ma:contentTypeScope="" ma:versionID="686c341597035c54db9cfb78fb1b20f5">
  <xsd:schema xmlns:xsd="http://www.w3.org/2001/XMLSchema" xmlns:xs="http://www.w3.org/2001/XMLSchema" xmlns:p="http://schemas.microsoft.com/office/2006/metadata/properties" xmlns:ns2="d1f56cb3-888f-46ac-ab5e-43ad8eda9a6b" xmlns:ns3="f1251364-07dc-4db6-8cfa-9f1033c3d327" targetNamespace="http://schemas.microsoft.com/office/2006/metadata/properties" ma:root="true" ma:fieldsID="f968b9b754c48deeeb45e987b6d188e0" ns2:_="" ns3:_="">
    <xsd:import namespace="d1f56cb3-888f-46ac-ab5e-43ad8eda9a6b"/>
    <xsd:import namespace="f1251364-07dc-4db6-8cfa-9f1033c3d32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f56cb3-888f-46ac-ab5e-43ad8eda9a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Etiquetas de imagen" ma:readOnly="false" ma:fieldId="{5cf76f15-5ced-4ddc-b409-7134ff3c332f}" ma:taxonomyMulti="true" ma:sspId="8a698e60-3d8f-4b30-b92a-bdf31bd9d27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251364-07dc-4db6-8cfa-9f1033c3d327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c74f4a4-ada9-46e7-8d08-2948b23069bc}" ma:internalName="TaxCatchAll" ma:showField="CatchAllData" ma:web="f1251364-07dc-4db6-8cfa-9f1033c3d3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f56cb3-888f-46ac-ab5e-43ad8eda9a6b">
      <Terms xmlns="http://schemas.microsoft.com/office/infopath/2007/PartnerControls"/>
    </lcf76f155ced4ddcb4097134ff3c332f>
    <TaxCatchAll xmlns="f1251364-07dc-4db6-8cfa-9f1033c3d327" xsi:nil="true"/>
  </documentManagement>
</p:properties>
</file>

<file path=customXml/itemProps1.xml><?xml version="1.0" encoding="utf-8"?>
<ds:datastoreItem xmlns:ds="http://schemas.openxmlformats.org/officeDocument/2006/customXml" ds:itemID="{A2B61E6B-BDA0-47DF-A9C5-27549DF0055E}"/>
</file>

<file path=customXml/itemProps2.xml><?xml version="1.0" encoding="utf-8"?>
<ds:datastoreItem xmlns:ds="http://schemas.openxmlformats.org/officeDocument/2006/customXml" ds:itemID="{668ABFF6-9AA4-4DDD-A1CC-94753060F47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C358695-CBB8-4360-8D42-0B2BABEAA7C4}">
  <ds:schemaRefs>
    <ds:schemaRef ds:uri="http://www.w3.org/XML/1998/namespace"/>
    <ds:schemaRef ds:uri="http://schemas.microsoft.com/office/infopath/2007/PartnerControls"/>
    <ds:schemaRef ds:uri="http://purl.org/dc/terms/"/>
    <ds:schemaRef ds:uri="http://purl.org/dc/dcmitype/"/>
    <ds:schemaRef ds:uri="http://schemas.microsoft.com/office/2006/metadata/properties"/>
    <ds:schemaRef ds:uri="http://purl.org/dc/elements/1.1/"/>
    <ds:schemaRef ds:uri="http://schemas.microsoft.com/office/2006/documentManagement/types"/>
    <ds:schemaRef ds:uri="7ff79113-0ae4-4657-9cd7-2c3400bc7ef8"/>
    <ds:schemaRef ds:uri="http://schemas.openxmlformats.org/package/2006/metadata/core-properties"/>
    <ds:schemaRef ds:uri="b81eb7c9-af68-4fd9-9c29-26eeba22c30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1353</TotalTime>
  <Words>1296</Words>
  <Application>Microsoft Office PowerPoint</Application>
  <PresentationFormat>Personalizado</PresentationFormat>
  <Paragraphs>166</Paragraphs>
  <Slides>16</Slides>
  <Notes>16</Notes>
  <HiddenSlides>0</HiddenSlides>
  <MMClips>3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entrega sello ccb</dc:title>
  <dc:creator>Inmaculada</dc:creator>
  <cp:lastModifiedBy>INMACULADA</cp:lastModifiedBy>
  <cp:revision>49</cp:revision>
  <dcterms:created xsi:type="dcterms:W3CDTF">2006-08-16T00:00:00Z</dcterms:created>
  <dcterms:modified xsi:type="dcterms:W3CDTF">2023-05-22T16:20:49Z</dcterms:modified>
  <dc:identifier>DAFaqcq1Z6k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0x0101002463947BCB75824E8707DD34D752D9F3</vt:lpwstr>
  </property>
</Properties>
</file>