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6" r:id="rId2"/>
    <p:sldId id="277" r:id="rId3"/>
    <p:sldId id="264" r:id="rId4"/>
    <p:sldId id="271" r:id="rId5"/>
    <p:sldId id="265" r:id="rId6"/>
    <p:sldId id="259" r:id="rId7"/>
    <p:sldId id="272" r:id="rId8"/>
    <p:sldId id="273" r:id="rId9"/>
    <p:sldId id="274" r:id="rId10"/>
    <p:sldId id="275" r:id="rId11"/>
    <p:sldId id="261" r:id="rId12"/>
    <p:sldId id="268" r:id="rId13"/>
    <p:sldId id="269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DDD1"/>
    <a:srgbClr val="A2D6A8"/>
    <a:srgbClr val="9086B5"/>
    <a:srgbClr val="281D51"/>
    <a:srgbClr val="38967B"/>
    <a:srgbClr val="FFAB61"/>
    <a:srgbClr val="BC5561"/>
    <a:srgbClr val="F0E8A7"/>
    <a:srgbClr val="938825"/>
    <a:srgbClr val="E88E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0FEFE-A6E4-4F0B-838F-A0BDCD2B9814}" type="datetimeFigureOut">
              <a:rPr lang="es-ES" smtClean="0"/>
              <a:t>18/10/2019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8AFA07-C334-42D2-BD2F-AF8A60C429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4059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4580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1470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50038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04f3d141c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204f3d141c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9413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9664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18/10/2019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145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18/10/2019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9576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18/10/2019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00260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06718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9631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18/10/2019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5763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18/10/2019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8369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18/10/2019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4124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18/10/2019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8316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18/10/2019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5297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18/10/2019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9552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18/10/2019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390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18/10/2019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8406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8C96C-6395-405B-BE95-A8A89D4E0000}" type="datetimeFigureOut">
              <a:rPr lang="es-ES" smtClean="0"/>
              <a:t>18/10/2019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3719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i.es/es/campanas/contrasenas-segura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" y="0"/>
            <a:ext cx="12187369" cy="68580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4337899" y="1462774"/>
            <a:ext cx="6471075" cy="128100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s-ES" sz="6267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467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4990187" y="610974"/>
            <a:ext cx="6723380" cy="128100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s-ES" sz="6267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467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10306842" y="805337"/>
            <a:ext cx="2397956" cy="131487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s-ES" sz="64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467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10782111" y="651747"/>
            <a:ext cx="93133" cy="1714500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2400"/>
          </a:p>
        </p:txBody>
      </p:sp>
      <p:sp>
        <p:nvSpPr>
          <p:cNvPr id="12" name="Rectangle 104"/>
          <p:cNvSpPr/>
          <p:nvPr/>
        </p:nvSpPr>
        <p:spPr>
          <a:xfrm>
            <a:off x="7749912" y="2469272"/>
            <a:ext cx="3020907" cy="86783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s-ES" sz="5467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467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4728229" y="3800721"/>
            <a:ext cx="7435028" cy="144419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300"/>
              </a:spcAft>
            </a:pPr>
            <a:r>
              <a:rPr lang="es-ES" sz="20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2000" dirty="0">
              <a:solidFill>
                <a:srgbClr val="000000"/>
              </a:solidFill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300"/>
              </a:spcAft>
            </a:pPr>
            <a:r>
              <a:rPr lang="es-ES" sz="20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</a:t>
            </a:r>
            <a:r>
              <a:rPr lang="es-ES" sz="2000" dirty="0" smtClean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DIGITAL</a:t>
            </a:r>
            <a:endParaRPr lang="es-ES" sz="2000" dirty="0">
              <a:solidFill>
                <a:srgbClr val="000000"/>
              </a:solidFill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47316" marR="847" indent="-8466"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1500" kern="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4</a:t>
            </a:r>
            <a:r>
              <a:rPr lang="es-ES" sz="1500" kern="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 Seguridad: 4.1. Protección de dispositivos: </a:t>
            </a:r>
            <a:br>
              <a:rPr lang="es-ES" sz="1500" kern="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</a:br>
            <a:r>
              <a:rPr lang="es-ES" sz="1500" kern="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2</a:t>
            </a:r>
            <a:r>
              <a:rPr lang="es-ES" sz="1500" kern="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 Contraseñas seguras</a:t>
            </a:r>
            <a:r>
              <a:rPr lang="es-ES" sz="1500" dirty="0" smtClean="0">
                <a:solidFill>
                  <a:srgbClr val="000000"/>
                </a:solidFill>
                <a:latin typeface="Bliss Pro" panose="02000506050000020004" pitchFamily="50" charset="0"/>
                <a:ea typeface="Calibri" panose="020F0502020204030204" pitchFamily="34" charset="0"/>
              </a:rPr>
              <a:t> </a:t>
            </a:r>
            <a:endParaRPr lang="es-ES" sz="1500" dirty="0">
              <a:solidFill>
                <a:srgbClr val="000000"/>
              </a:solidFill>
              <a:latin typeface="Bliss Pro" panose="02000506050000020004" pitchFamily="50" charset="0"/>
              <a:ea typeface="Calibri" panose="020F050202020403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608" y="5551075"/>
            <a:ext cx="5147393" cy="65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36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2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GESTIÓN DE CONTRASEÑAS</a:t>
            </a:r>
            <a:endParaRPr sz="32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515603" y="1738917"/>
            <a:ext cx="9710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Los </a:t>
            </a:r>
            <a:r>
              <a:rPr lang="es-ES" b="1" dirty="0" smtClean="0">
                <a:latin typeface="Cambria" panose="02040503050406030204" pitchFamily="18" charset="0"/>
              </a:rPr>
              <a:t>gestores de contraseñas</a:t>
            </a:r>
            <a:r>
              <a:rPr lang="es-ES" dirty="0" smtClean="0">
                <a:latin typeface="Cambria" panose="02040503050406030204" pitchFamily="18" charset="0"/>
              </a:rPr>
              <a:t> son herramientas que nos permiten almacenar las claves de acceso a múltiples servicios, sin necesidad de tener que memorizarlas. Además, ofrecen la posibilidad de generar por nosotros contraseñas complejas.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688563" y="3829869"/>
            <a:ext cx="7658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Generar de forma aleatoria contraseñas robustas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688564" y="4283354"/>
            <a:ext cx="7658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Almacenar múltiples contraseñas, asociadas a diferentes servicios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688563" y="4730324"/>
            <a:ext cx="7658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Recordarnos la importancia de cambiar las claves de forma frecuente 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1688563" y="5163333"/>
            <a:ext cx="7658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Advertirnos ante el uso repetido de una misma contraseña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515603" y="2820546"/>
            <a:ext cx="9710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Estas utilidades suelen estar integradas en los propios dispositivos y en los navegadores de Internet, o ser instaladas como aplicación independiente. </a:t>
            </a:r>
          </a:p>
          <a:p>
            <a:pPr algn="just"/>
            <a:r>
              <a:rPr lang="es-ES" dirty="0" smtClean="0">
                <a:latin typeface="Cambria" panose="02040503050406030204" pitchFamily="18" charset="0"/>
              </a:rPr>
              <a:t>Su uso es recomendable para: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516" y="3902222"/>
            <a:ext cx="402047" cy="224206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516" y="4349820"/>
            <a:ext cx="402047" cy="224206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516" y="4804062"/>
            <a:ext cx="402047" cy="22420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516" y="5231824"/>
            <a:ext cx="402047" cy="224206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358061" y="5967860"/>
            <a:ext cx="11412000" cy="584775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1600" b="1" dirty="0" smtClean="0">
                <a:latin typeface="Franklin Gothic"/>
              </a:rPr>
              <a:t>El uso de un gestor de contraseñas nos protege ante posibles ataques de </a:t>
            </a:r>
            <a:r>
              <a:rPr lang="es-ES" sz="1600" b="1" dirty="0" err="1" smtClean="0">
                <a:latin typeface="Franklin Gothic"/>
              </a:rPr>
              <a:t>phising</a:t>
            </a:r>
            <a:r>
              <a:rPr lang="es-ES" sz="1600" b="1" dirty="0" smtClean="0">
                <a:latin typeface="Franklin Gothic"/>
              </a:rPr>
              <a:t>, ya que será capaz de distinguir entre la página de acceso original y una de posible suplantación pese a que su interfaz sea idéntica.</a:t>
            </a:r>
            <a:endParaRPr lang="es-ES" sz="1600" b="1" dirty="0">
              <a:latin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2337755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2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DOBLE AUTENTICACIÓN</a:t>
            </a:r>
            <a:endParaRPr sz="32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466344" y="1526409"/>
            <a:ext cx="100474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El uso de contraseñas como método de acceso a servicios en línea tiene múltiples riesgos asociados, por lo que algunos de ellos, como correo, comercio o banca electrónica, recomiendan a sus usuarios el uso de un </a:t>
            </a:r>
            <a:r>
              <a:rPr lang="es-ES" b="1" dirty="0" smtClean="0">
                <a:latin typeface="Cambria" panose="02040503050406030204" pitchFamily="18" charset="0"/>
              </a:rPr>
              <a:t>sistema de verificación </a:t>
            </a:r>
            <a:r>
              <a:rPr lang="es-ES" dirty="0" smtClean="0">
                <a:latin typeface="Cambria" panose="02040503050406030204" pitchFamily="18" charset="0"/>
              </a:rPr>
              <a:t>de identidad en dos pasos: la </a:t>
            </a:r>
            <a:r>
              <a:rPr lang="es-ES" b="1" dirty="0" smtClean="0">
                <a:latin typeface="Cambria" panose="02040503050406030204" pitchFamily="18" charset="0"/>
              </a:rPr>
              <a:t>doble autenticación</a:t>
            </a:r>
            <a:r>
              <a:rPr lang="es-ES" dirty="0" smtClean="0">
                <a:latin typeface="Cambria" panose="02040503050406030204" pitchFamily="18" charset="0"/>
              </a:rPr>
              <a:t>. 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5960484" y="6379236"/>
            <a:ext cx="7242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Cambria" panose="02040503050406030204" pitchFamily="18" charset="0"/>
              </a:rPr>
              <a:t>Latch</a:t>
            </a:r>
            <a:endParaRPr lang="es-ES" sz="1600" dirty="0">
              <a:latin typeface="Cambria" panose="02040503050406030204" pitchFamily="18" charset="0"/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2779891" y="6379236"/>
            <a:ext cx="20344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Cambria" panose="02040503050406030204" pitchFamily="18" charset="0"/>
              </a:rPr>
              <a:t>Google Authenticator</a:t>
            </a:r>
            <a:endParaRPr lang="es-ES" sz="1600" dirty="0">
              <a:latin typeface="Cambria" panose="02040503050406030204" pitchFamily="18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66344" y="2469230"/>
            <a:ext cx="9937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Mediante este sistema, además del usuario y contraseña, deberemos verificar nuestra identidad aportando información adicional como puede ser: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74" y="3153366"/>
            <a:ext cx="272338" cy="279903"/>
          </a:xfrm>
          <a:prstGeom prst="rect">
            <a:avLst/>
          </a:prstGeom>
        </p:spPr>
      </p:pic>
      <p:sp>
        <p:nvSpPr>
          <p:cNvPr id="21" name="CuadroTexto 20"/>
          <p:cNvSpPr txBox="1"/>
          <p:nvPr/>
        </p:nvSpPr>
        <p:spPr>
          <a:xfrm>
            <a:off x="1285912" y="3125360"/>
            <a:ext cx="60384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Cambria" panose="02040503050406030204" pitchFamily="18" charset="0"/>
              </a:rPr>
              <a:t>Introducción de código recibido por </a:t>
            </a:r>
            <a:r>
              <a:rPr lang="es-ES" sz="1600" dirty="0" err="1" smtClean="0">
                <a:latin typeface="Cambria" panose="02040503050406030204" pitchFamily="18" charset="0"/>
              </a:rPr>
              <a:t>sms</a:t>
            </a:r>
            <a:r>
              <a:rPr lang="es-ES" sz="1600" dirty="0" smtClean="0">
                <a:latin typeface="Cambria" panose="02040503050406030204" pitchFamily="18" charset="0"/>
              </a:rPr>
              <a:t> o llamada telefónica</a:t>
            </a:r>
            <a:endParaRPr lang="es-ES" sz="1600" dirty="0">
              <a:latin typeface="Cambria" panose="02040503050406030204" pitchFamily="18" charset="0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74" y="3514747"/>
            <a:ext cx="272338" cy="279903"/>
          </a:xfrm>
          <a:prstGeom prst="rect">
            <a:avLst/>
          </a:prstGeom>
        </p:spPr>
      </p:pic>
      <p:sp>
        <p:nvSpPr>
          <p:cNvPr id="23" name="CuadroTexto 22"/>
          <p:cNvSpPr txBox="1"/>
          <p:nvPr/>
        </p:nvSpPr>
        <p:spPr>
          <a:xfrm>
            <a:off x="1285912" y="3466831"/>
            <a:ext cx="8214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Cambria" panose="02040503050406030204" pitchFamily="18" charset="0"/>
              </a:rPr>
              <a:t>Verificación mediante sistemas de reconocimiento biométricos asociados al dispositivo como huella digital o reconocimiento facial</a:t>
            </a:r>
            <a:endParaRPr lang="es-ES" sz="1600" dirty="0">
              <a:latin typeface="Cambria" panose="02040503050406030204" pitchFamily="18" charset="0"/>
            </a:endParaRPr>
          </a:p>
        </p:txBody>
      </p:sp>
      <p:pic>
        <p:nvPicPr>
          <p:cNvPr id="27" name="Imagen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74" y="4065429"/>
            <a:ext cx="272338" cy="279903"/>
          </a:xfrm>
          <a:prstGeom prst="rect">
            <a:avLst/>
          </a:prstGeom>
        </p:spPr>
      </p:pic>
      <p:sp>
        <p:nvSpPr>
          <p:cNvPr id="29" name="CuadroTexto 28"/>
          <p:cNvSpPr txBox="1"/>
          <p:nvPr/>
        </p:nvSpPr>
        <p:spPr>
          <a:xfrm>
            <a:off x="1285912" y="4032361"/>
            <a:ext cx="862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Cambria" panose="02040503050406030204" pitchFamily="18" charset="0"/>
              </a:rPr>
              <a:t>Código de uso único proporcionado por un dispositivo específico para su creación como una tarjeta numérica o una </a:t>
            </a:r>
            <a:r>
              <a:rPr lang="es-ES" sz="1600" dirty="0" err="1" smtClean="0">
                <a:latin typeface="Cambria" panose="02040503050406030204" pitchFamily="18" charset="0"/>
              </a:rPr>
              <a:t>criptocalculadora</a:t>
            </a:r>
            <a:endParaRPr lang="es-ES" sz="1600" dirty="0">
              <a:latin typeface="Cambria" panose="02040503050406030204" pitchFamily="18" charset="0"/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466344" y="4628170"/>
            <a:ext cx="9937729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Muchos servicios en línea, especialmente aquellos basados en la nube permiten activar la autenticación en dos pasos.</a:t>
            </a:r>
          </a:p>
          <a:p>
            <a:endParaRPr lang="es-ES" sz="1050" dirty="0" smtClean="0">
              <a:latin typeface="Cambria" panose="02040503050406030204" pitchFamily="18" charset="0"/>
            </a:endParaRPr>
          </a:p>
          <a:p>
            <a:r>
              <a:rPr lang="es-ES" dirty="0" smtClean="0">
                <a:latin typeface="Cambria" panose="02040503050406030204" pitchFamily="18" charset="0"/>
              </a:rPr>
              <a:t>Como alternativa existen aplicaciones que nos permiten contar con esta segunda capa de seguridad: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232" y="5747368"/>
            <a:ext cx="685800" cy="6858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974" y="5734291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510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9"/>
          <p:cNvSpPr/>
          <p:nvPr/>
        </p:nvSpPr>
        <p:spPr>
          <a:xfrm>
            <a:off x="1812200" y="1475367"/>
            <a:ext cx="8567600" cy="10092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8" name="Google Shape;258;p29"/>
          <p:cNvSpPr/>
          <p:nvPr/>
        </p:nvSpPr>
        <p:spPr>
          <a:xfrm>
            <a:off x="1812200" y="2484567"/>
            <a:ext cx="8567600" cy="2697600"/>
          </a:xfrm>
          <a:prstGeom prst="rect">
            <a:avLst/>
          </a:prstGeom>
          <a:solidFill>
            <a:srgbClr val="F0E8A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2400" b="1" dirty="0">
                <a:solidFill>
                  <a:srgbClr val="38967B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lang="es-ES" sz="2400" b="1" dirty="0">
              <a:solidFill>
                <a:srgbClr val="38967B"/>
              </a:solidFill>
            </a:endParaRPr>
          </a:p>
          <a:p>
            <a:pPr lvl="0"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24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https://www.osi.es/es/campanas/contrasenas-seguras</a:t>
            </a:r>
            <a:endParaRPr lang="es-ES" sz="2400" b="1" dirty="0" smtClean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lvl="0" algn="ctr">
              <a:lnSpc>
                <a:spcPct val="115000"/>
              </a:lnSpc>
              <a:buClr>
                <a:schemeClr val="dk1"/>
              </a:buClr>
              <a:buSzPts val="1100"/>
            </a:pPr>
            <a:endParaRPr lang="es-ES" sz="2400" b="1" dirty="0" smtClean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lvl="0"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24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¡</a:t>
            </a:r>
            <a:r>
              <a:rPr lang="es-ES" sz="24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</a:t>
            </a:r>
            <a:r>
              <a:rPr lang="es-ES" sz="24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 tienes dudas pregunta a los bibliotecarios!</a:t>
            </a:r>
            <a:endParaRPr lang="es-ES" sz="2400" b="1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59" name="Google Shape;259;p29"/>
          <p:cNvSpPr txBox="1"/>
          <p:nvPr/>
        </p:nvSpPr>
        <p:spPr>
          <a:xfrm>
            <a:off x="3707500" y="1557567"/>
            <a:ext cx="5656400" cy="7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" sz="40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4000" b="1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50045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/>
          <p:nvPr/>
        </p:nvSpPr>
        <p:spPr>
          <a:xfrm>
            <a:off x="3945167" y="0"/>
            <a:ext cx="8246800" cy="68580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8" name="Shape 218"/>
          <p:cNvSpPr/>
          <p:nvPr/>
        </p:nvSpPr>
        <p:spPr>
          <a:xfrm>
            <a:off x="3945167" y="4218467"/>
            <a:ext cx="4812800" cy="665600"/>
          </a:xfrm>
          <a:prstGeom prst="rect">
            <a:avLst/>
          </a:prstGeom>
          <a:solidFill>
            <a:srgbClr val="3896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219" name="Shape 2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56" y="4218467"/>
            <a:ext cx="3788211" cy="665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284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7132320" y="609599"/>
            <a:ext cx="3727269" cy="24622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79417" y="1206149"/>
            <a:ext cx="889461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  <a:endParaRPr lang="es-E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LA COMPETENCIA DIGITAL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600" b="1" dirty="0"/>
          </a:p>
          <a:p>
            <a:pPr algn="ctr"/>
            <a:r>
              <a:rPr lang="es-ES" sz="1600" b="1" dirty="0"/>
              <a:t> </a:t>
            </a:r>
            <a:endParaRPr lang="es-ES" sz="1600" dirty="0"/>
          </a:p>
          <a:p>
            <a:pPr algn="ctr">
              <a:lnSpc>
                <a:spcPct val="150000"/>
              </a:lnSpc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4. Seguridad: 4.1. Protección de dispositivos: </a:t>
            </a:r>
            <a:b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2. Contraseñas seguras </a:t>
            </a:r>
          </a:p>
          <a:p>
            <a:pPr algn="ctr"/>
            <a:r>
              <a:rPr lang="es-ES" sz="1600" dirty="0"/>
              <a:t> </a:t>
            </a:r>
          </a:p>
          <a:p>
            <a:pPr algn="ctr"/>
            <a:endParaRPr lang="es-ES" sz="1600" dirty="0"/>
          </a:p>
          <a:p>
            <a:pPr algn="ctr"/>
            <a:r>
              <a:rPr lang="es-ES" sz="1600" dirty="0"/>
              <a:t> </a:t>
            </a:r>
          </a:p>
          <a:p>
            <a:pPr algn="ctr"/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592946" y="4006916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24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563437" y="4889738"/>
            <a:ext cx="440601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6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6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24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3468947" y="5428040"/>
            <a:ext cx="5115560" cy="65033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551" y="4723181"/>
            <a:ext cx="1292884" cy="45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684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/>
        </p:nvSpPr>
        <p:spPr>
          <a:xfrm>
            <a:off x="-11867" y="0"/>
            <a:ext cx="3909600" cy="68580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5" name="Shape 55"/>
          <p:cNvSpPr/>
          <p:nvPr/>
        </p:nvSpPr>
        <p:spPr>
          <a:xfrm>
            <a:off x="3897733" y="1425966"/>
            <a:ext cx="7545600" cy="1756145"/>
          </a:xfrm>
          <a:prstGeom prst="rect">
            <a:avLst/>
          </a:prstGeom>
          <a:solidFill>
            <a:srgbClr val="A2D6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6" name="Shape 56"/>
          <p:cNvSpPr/>
          <p:nvPr/>
        </p:nvSpPr>
        <p:spPr>
          <a:xfrm>
            <a:off x="233700" y="1425967"/>
            <a:ext cx="3664000" cy="2542800"/>
          </a:xfrm>
          <a:prstGeom prst="rect">
            <a:avLst/>
          </a:prstGeom>
          <a:solidFill>
            <a:srgbClr val="3896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8" name="Shape 58"/>
          <p:cNvSpPr txBox="1"/>
          <p:nvPr/>
        </p:nvSpPr>
        <p:spPr>
          <a:xfrm>
            <a:off x="203500" y="1425967"/>
            <a:ext cx="3724400" cy="23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" sz="2400" dirty="0" smtClean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Seguridad. </a:t>
            </a:r>
            <a:endParaRPr sz="240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r>
              <a:rPr lang="es" sz="2400" dirty="0" smtClean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Protección de dispositivos.</a:t>
            </a:r>
            <a:endParaRPr sz="240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79267" y="5671801"/>
            <a:ext cx="4120767" cy="72403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59"/>
          <p:cNvSpPr txBox="1"/>
          <p:nvPr/>
        </p:nvSpPr>
        <p:spPr>
          <a:xfrm>
            <a:off x="4173467" y="1581211"/>
            <a:ext cx="7084317" cy="1445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" sz="4000" b="1" kern="0" dirty="0" smtClean="0">
                <a:solidFill>
                  <a:srgbClr val="38967B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CONTRASEÑAS </a:t>
            </a:r>
          </a:p>
          <a:p>
            <a:pPr algn="ctr" defTabSz="1219170">
              <a:buClr>
                <a:srgbClr val="000000"/>
              </a:buClr>
            </a:pPr>
            <a:r>
              <a:rPr lang="es" sz="4000" b="1" kern="0" dirty="0" smtClean="0">
                <a:solidFill>
                  <a:srgbClr val="38967B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SEGURAS</a:t>
            </a:r>
            <a:endParaRPr sz="2400" b="1" kern="0" dirty="0">
              <a:solidFill>
                <a:srgbClr val="38967B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97993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/>
        </p:nvSpPr>
        <p:spPr>
          <a:xfrm>
            <a:off x="2008267" y="1685167"/>
            <a:ext cx="8234800" cy="4201200"/>
          </a:xfrm>
          <a:prstGeom prst="rect">
            <a:avLst/>
          </a:prstGeom>
          <a:solidFill>
            <a:srgbClr val="3896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Shape 75"/>
          <p:cNvSpPr/>
          <p:nvPr/>
        </p:nvSpPr>
        <p:spPr>
          <a:xfrm>
            <a:off x="0" y="1019567"/>
            <a:ext cx="5014800" cy="6656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31465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Shape 76"/>
          <p:cNvSpPr txBox="1"/>
          <p:nvPr/>
        </p:nvSpPr>
        <p:spPr>
          <a:xfrm>
            <a:off x="2193000" y="1126500"/>
            <a:ext cx="2828000" cy="4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1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7" name="Shape 77"/>
          <p:cNvSpPr txBox="1"/>
          <p:nvPr/>
        </p:nvSpPr>
        <p:spPr>
          <a:xfrm>
            <a:off x="1872809" y="1963038"/>
            <a:ext cx="7724000" cy="2133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Uso de contraseñas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lang="es-ES" sz="2400" dirty="0" smtClean="0">
                <a:solidFill>
                  <a:srgbClr val="FFFFFF"/>
                </a:solidFill>
                <a:latin typeface="Arial"/>
              </a:rPr>
              <a:t>Riesgos del uso de contraseñas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Crear contraseñas seguras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dirty="0">
                <a:solidFill>
                  <a:srgbClr val="FFFFFF"/>
                </a:solidFill>
                <a:latin typeface="Arial"/>
              </a:rPr>
              <a:t>	</a:t>
            </a:r>
            <a:r>
              <a:rPr lang="es-ES" sz="2400" dirty="0" smtClean="0">
                <a:solidFill>
                  <a:srgbClr val="FFFFFF"/>
                </a:solidFill>
                <a:latin typeface="Arial"/>
              </a:rPr>
              <a:t>Gestión de contraseñas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dirty="0">
                <a:solidFill>
                  <a:srgbClr val="FFFFFF"/>
                </a:solidFill>
                <a:latin typeface="Arial"/>
              </a:rPr>
              <a:t>	</a:t>
            </a:r>
            <a:r>
              <a:rPr lang="es-ES" sz="2400" dirty="0" smtClean="0">
                <a:solidFill>
                  <a:srgbClr val="FFFFFF"/>
                </a:solidFill>
                <a:latin typeface="Arial"/>
              </a:rPr>
              <a:t>Doble autenticación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Shape 78"/>
          <p:cNvSpPr/>
          <p:nvPr/>
        </p:nvSpPr>
        <p:spPr>
          <a:xfrm>
            <a:off x="2580967" y="2205379"/>
            <a:ext cx="166400" cy="166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Shape 79"/>
          <p:cNvSpPr/>
          <p:nvPr/>
        </p:nvSpPr>
        <p:spPr>
          <a:xfrm>
            <a:off x="2580967" y="2565633"/>
            <a:ext cx="166400" cy="166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Shape 80"/>
          <p:cNvSpPr/>
          <p:nvPr/>
        </p:nvSpPr>
        <p:spPr>
          <a:xfrm>
            <a:off x="2580967" y="2926704"/>
            <a:ext cx="166400" cy="166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Shape 80"/>
          <p:cNvSpPr/>
          <p:nvPr/>
        </p:nvSpPr>
        <p:spPr>
          <a:xfrm>
            <a:off x="2580967" y="3287775"/>
            <a:ext cx="166400" cy="166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Shape 80"/>
          <p:cNvSpPr/>
          <p:nvPr/>
        </p:nvSpPr>
        <p:spPr>
          <a:xfrm>
            <a:off x="2580967" y="3648846"/>
            <a:ext cx="166400" cy="166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299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" y="3235762"/>
            <a:ext cx="4086000" cy="2541600"/>
          </a:xfrm>
          <a:prstGeom prst="rect">
            <a:avLst/>
          </a:prstGeom>
        </p:spPr>
      </p:pic>
      <p:sp>
        <p:nvSpPr>
          <p:cNvPr id="67" name="Shape 67"/>
          <p:cNvSpPr txBox="1"/>
          <p:nvPr/>
        </p:nvSpPr>
        <p:spPr>
          <a:xfrm>
            <a:off x="1164667" y="1841867"/>
            <a:ext cx="7747600" cy="6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" sz="2667" dirty="0"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667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8" name="Shape 68"/>
          <p:cNvSpPr txBox="1"/>
          <p:nvPr/>
        </p:nvSpPr>
        <p:spPr>
          <a:xfrm>
            <a:off x="4186967" y="3070634"/>
            <a:ext cx="7161200" cy="3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" sz="2400" dirty="0" smtClean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  <a:t>Conocer las ventajas del uso de contraseñas para el acceso a servicios en línea</a:t>
            </a:r>
          </a:p>
          <a:p>
            <a:r>
              <a:rPr lang="es" sz="2400" dirty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  <a:t/>
            </a:r>
            <a:br>
              <a:rPr lang="es" sz="2400" dirty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</a:br>
            <a:r>
              <a:rPr lang="es" sz="2400" dirty="0" smtClean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  <a:t>Entender los riesgos asociados al uso de contraseñas en el entorno digital</a:t>
            </a:r>
          </a:p>
          <a:p>
            <a:r>
              <a:rPr lang="es" sz="2400" dirty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  <a:t/>
            </a:r>
            <a:br>
              <a:rPr lang="es" sz="2400" dirty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</a:br>
            <a:r>
              <a:rPr lang="es" sz="2400" dirty="0" smtClean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  <a:t>Aprender a crear contraseñas seguras</a:t>
            </a:r>
            <a:endParaRPr sz="2400" dirty="0">
              <a:latin typeface="Cambria" panose="02040503050406030204" pitchFamily="18" charset="0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38967B"/>
              </a:solidFill>
            </a:endParaRPr>
          </a:p>
        </p:txBody>
      </p:sp>
      <p:sp>
        <p:nvSpPr>
          <p:cNvPr id="8" name="Shape 66"/>
          <p:cNvSpPr txBox="1"/>
          <p:nvPr/>
        </p:nvSpPr>
        <p:spPr>
          <a:xfrm>
            <a:off x="1164667" y="516333"/>
            <a:ext cx="4206400" cy="6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3867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80466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832104" y="3042801"/>
            <a:ext cx="7606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      Proteger </a:t>
            </a:r>
            <a:r>
              <a:rPr lang="es-ES" dirty="0">
                <a:latin typeface="Cambria" panose="02040503050406030204" pitchFamily="18" charset="0"/>
              </a:rPr>
              <a:t>nuestra información </a:t>
            </a:r>
            <a:r>
              <a:rPr lang="es-ES" dirty="0" smtClean="0">
                <a:latin typeface="Cambria" panose="02040503050406030204" pitchFamily="18" charset="0"/>
              </a:rPr>
              <a:t>personal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5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2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USO DE CONTRASEÑAS</a:t>
            </a:r>
          </a:p>
          <a:p>
            <a:pPr algn="r"/>
            <a:endParaRPr sz="32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832104" y="1675768"/>
            <a:ext cx="9710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Las</a:t>
            </a:r>
            <a:r>
              <a:rPr lang="es-ES" b="1" dirty="0" smtClean="0">
                <a:latin typeface="Cambria" panose="02040503050406030204" pitchFamily="18" charset="0"/>
              </a:rPr>
              <a:t> contraseñas </a:t>
            </a:r>
            <a:r>
              <a:rPr lang="es-ES" dirty="0" smtClean="0">
                <a:latin typeface="Cambria" panose="02040503050406030204" pitchFamily="18" charset="0"/>
              </a:rPr>
              <a:t>son un método de protección que usamos para </a:t>
            </a:r>
            <a:r>
              <a:rPr lang="es-ES" b="1" dirty="0" smtClean="0">
                <a:latin typeface="Cambria" panose="02040503050406030204" pitchFamily="18" charset="0"/>
              </a:rPr>
              <a:t>limitar el acceso </a:t>
            </a:r>
            <a:r>
              <a:rPr lang="es-ES" dirty="0" smtClean="0">
                <a:latin typeface="Cambria" panose="02040503050406030204" pitchFamily="18" charset="0"/>
              </a:rPr>
              <a:t>a la información y los archivos contenidos en nuestros dispositivos y cuentas personales de servicios en línea como: correo electrónico, banca en línea o redes sociales.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832104" y="2630775"/>
            <a:ext cx="9710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Sirven para: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832104" y="4709863"/>
            <a:ext cx="9710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El sistema de autentificación de acceso basado en la creación de un usuario y una contraseña es utilizado por la mayoría de servicios en línea, pero también presenta debilidades: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4" y="3074016"/>
            <a:ext cx="297248" cy="306902"/>
          </a:xfrm>
          <a:prstGeom prst="rect">
            <a:avLst/>
          </a:prstGeom>
        </p:spPr>
      </p:pic>
      <p:sp>
        <p:nvSpPr>
          <p:cNvPr id="19" name="CuadroTexto 18"/>
          <p:cNvSpPr txBox="1"/>
          <p:nvPr/>
        </p:nvSpPr>
        <p:spPr>
          <a:xfrm>
            <a:off x="832104" y="3547935"/>
            <a:ext cx="8408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      Garantizar la privacidad de contenidos </a:t>
            </a:r>
            <a:r>
              <a:rPr lang="es-ES" dirty="0">
                <a:latin typeface="Cambria" panose="02040503050406030204" pitchFamily="18" charset="0"/>
              </a:rPr>
              <a:t>como </a:t>
            </a:r>
            <a:r>
              <a:rPr lang="es-ES" dirty="0" smtClean="0">
                <a:latin typeface="Cambria" panose="02040503050406030204" pitchFamily="18" charset="0"/>
              </a:rPr>
              <a:t>chats, correos</a:t>
            </a:r>
            <a:r>
              <a:rPr lang="es-ES" dirty="0">
                <a:latin typeface="Cambria" panose="02040503050406030204" pitchFamily="18" charset="0"/>
              </a:rPr>
              <a:t>, fotos o archivos</a:t>
            </a: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4" y="3579150"/>
            <a:ext cx="297248" cy="306902"/>
          </a:xfrm>
          <a:prstGeom prst="rect">
            <a:avLst/>
          </a:prstGeom>
        </p:spPr>
      </p:pic>
      <p:sp>
        <p:nvSpPr>
          <p:cNvPr id="22" name="CuadroTexto 21"/>
          <p:cNvSpPr txBox="1"/>
          <p:nvPr/>
        </p:nvSpPr>
        <p:spPr>
          <a:xfrm>
            <a:off x="832104" y="4047364"/>
            <a:ext cx="8408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      </a:t>
            </a:r>
            <a:r>
              <a:rPr lang="es-ES" dirty="0">
                <a:latin typeface="Cambria" panose="02040503050406030204" pitchFamily="18" charset="0"/>
              </a:rPr>
              <a:t>Evitar </a:t>
            </a:r>
            <a:r>
              <a:rPr lang="es-ES" dirty="0" smtClean="0">
                <a:latin typeface="Cambria" panose="02040503050406030204" pitchFamily="18" charset="0"/>
              </a:rPr>
              <a:t>accesos no deseados a dispositivos </a:t>
            </a:r>
            <a:r>
              <a:rPr lang="es-ES" dirty="0">
                <a:latin typeface="Cambria" panose="02040503050406030204" pitchFamily="18" charset="0"/>
              </a:rPr>
              <a:t>o </a:t>
            </a:r>
            <a:r>
              <a:rPr lang="es-ES" dirty="0" smtClean="0">
                <a:latin typeface="Cambria" panose="02040503050406030204" pitchFamily="18" charset="0"/>
              </a:rPr>
              <a:t>cuentas personales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4" y="4078579"/>
            <a:ext cx="297248" cy="30690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78" y="5496361"/>
            <a:ext cx="296374" cy="30600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4" y="5942528"/>
            <a:ext cx="296374" cy="306000"/>
          </a:xfrm>
          <a:prstGeom prst="rect">
            <a:avLst/>
          </a:prstGeom>
        </p:spPr>
      </p:pic>
      <p:sp>
        <p:nvSpPr>
          <p:cNvPr id="25" name="CuadroTexto 24"/>
          <p:cNvSpPr txBox="1"/>
          <p:nvPr/>
        </p:nvSpPr>
        <p:spPr>
          <a:xfrm>
            <a:off x="832103" y="5459782"/>
            <a:ext cx="7606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      Dificultad para memorizar múltiples contraseñas complejas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832103" y="5914229"/>
            <a:ext cx="9611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      Vulnerabilidad frente a las técnicas de robo de contraseñas utilizadas por </a:t>
            </a:r>
            <a:r>
              <a:rPr lang="es-ES" dirty="0" err="1" smtClean="0">
                <a:latin typeface="Cambria" panose="02040503050406030204" pitchFamily="18" charset="0"/>
              </a:rPr>
              <a:t>ciberdelincuentes</a:t>
            </a:r>
            <a:r>
              <a:rPr lang="es-ES" dirty="0" smtClean="0">
                <a:latin typeface="Cambria" panose="02040503050406030204" pitchFamily="18" charset="0"/>
              </a:rPr>
              <a:t>  </a:t>
            </a:r>
            <a:endParaRPr lang="es-ES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107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2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RIESGOS DEL USO DE CONTRASEÑAS</a:t>
            </a:r>
            <a:endParaRPr sz="32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3609490" y="3493243"/>
            <a:ext cx="1266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A esa hora tengo clase</a:t>
            </a:r>
            <a:endParaRPr lang="es-ES" dirty="0">
              <a:solidFill>
                <a:schemeClr val="bg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1408" y="152149"/>
            <a:ext cx="5458815" cy="883482"/>
          </a:xfrm>
          <a:prstGeom prst="rect">
            <a:avLst/>
          </a:prstGeom>
          <a:ln w="47625" cmpd="dbl">
            <a:solidFill>
              <a:srgbClr val="38967B"/>
            </a:solidFill>
          </a:ln>
          <a:effectLst>
            <a:softEdge rad="0"/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5177" y="617227"/>
            <a:ext cx="5458815" cy="873955"/>
          </a:xfrm>
          <a:prstGeom prst="rect">
            <a:avLst/>
          </a:prstGeom>
          <a:ln w="47625" cmpd="dbl">
            <a:solidFill>
              <a:srgbClr val="38967B"/>
            </a:solidFill>
          </a:ln>
        </p:spPr>
      </p:pic>
      <p:sp>
        <p:nvSpPr>
          <p:cNvPr id="10" name="CuadroTexto 9"/>
          <p:cNvSpPr txBox="1"/>
          <p:nvPr/>
        </p:nvSpPr>
        <p:spPr>
          <a:xfrm>
            <a:off x="639599" y="1659524"/>
            <a:ext cx="10720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Los </a:t>
            </a:r>
            <a:r>
              <a:rPr lang="es-ES" b="1" dirty="0" err="1" smtClean="0">
                <a:latin typeface="Cambria" panose="02040503050406030204" pitchFamily="18" charset="0"/>
              </a:rPr>
              <a:t>ciberdelincuentes</a:t>
            </a:r>
            <a:r>
              <a:rPr lang="es-ES" dirty="0" smtClean="0">
                <a:latin typeface="Cambria" panose="02040503050406030204" pitchFamily="18" charset="0"/>
              </a:rPr>
              <a:t> usan diferentes tipos de ataques para tratar de robar contraseñas y poder acceder con fines maliciosos a nuestros dispositivos y cuentas personales.</a:t>
            </a:r>
            <a:endParaRPr lang="es-ES" dirty="0">
              <a:latin typeface="Cambria" panose="02040503050406030204" pitchFamily="18" charset="0"/>
            </a:endParaRPr>
          </a:p>
        </p:txBody>
      </p:sp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531363"/>
              </p:ext>
            </p:extLst>
          </p:nvPr>
        </p:nvGraphicFramePr>
        <p:xfrm>
          <a:off x="638940" y="2382441"/>
          <a:ext cx="10168740" cy="3195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4232">
                  <a:extLst>
                    <a:ext uri="{9D8B030D-6E8A-4147-A177-3AD203B41FA5}">
                      <a16:colId xmlns:a16="http://schemas.microsoft.com/office/drawing/2014/main" val="1670801388"/>
                    </a:ext>
                  </a:extLst>
                </a:gridCol>
                <a:gridCol w="7794508">
                  <a:extLst>
                    <a:ext uri="{9D8B030D-6E8A-4147-A177-3AD203B41FA5}">
                      <a16:colId xmlns:a16="http://schemas.microsoft.com/office/drawing/2014/main" val="4028450089"/>
                    </a:ext>
                  </a:extLst>
                </a:gridCol>
              </a:tblGrid>
              <a:tr h="354535"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Cambria" panose="02040503050406030204" pitchFamily="18" charset="0"/>
                        </a:rPr>
                        <a:t>Tipo de ataque</a:t>
                      </a:r>
                      <a:endParaRPr lang="es-ES" sz="18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281D5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800" dirty="0" smtClean="0">
                          <a:latin typeface="Cambria" panose="02040503050406030204" pitchFamily="18" charset="0"/>
                        </a:rPr>
                        <a:t>Características</a:t>
                      </a:r>
                      <a:endParaRPr lang="es-ES" sz="18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281D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105765"/>
                  </a:ext>
                </a:extLst>
              </a:tr>
              <a:tr h="668768">
                <a:tc>
                  <a:txBody>
                    <a:bodyPr/>
                    <a:lstStyle/>
                    <a:p>
                      <a:r>
                        <a:rPr lang="es-ES" sz="1800" b="1" dirty="0" smtClean="0">
                          <a:latin typeface="Cambria" panose="02040503050406030204" pitchFamily="18" charset="0"/>
                        </a:rPr>
                        <a:t>Fuerza bruta</a:t>
                      </a:r>
                    </a:p>
                  </a:txBody>
                  <a:tcPr>
                    <a:solidFill>
                      <a:srgbClr val="9086B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700" dirty="0" smtClean="0">
                          <a:latin typeface="Cambria" panose="02040503050406030204" pitchFamily="18" charset="0"/>
                        </a:rPr>
                        <a:t>Consiste</a:t>
                      </a:r>
                      <a:r>
                        <a:rPr lang="es-ES" sz="1700" baseline="0" dirty="0" smtClean="0">
                          <a:latin typeface="Cambria" panose="02040503050406030204" pitchFamily="18" charset="0"/>
                        </a:rPr>
                        <a:t> en adivinar la contraseña a base de ensayo y error. Los </a:t>
                      </a:r>
                      <a:r>
                        <a:rPr lang="es-ES" sz="1700" baseline="0" dirty="0" err="1" smtClean="0">
                          <a:latin typeface="Cambria" panose="02040503050406030204" pitchFamily="18" charset="0"/>
                        </a:rPr>
                        <a:t>ciberdelincuentes</a:t>
                      </a:r>
                      <a:r>
                        <a:rPr lang="es-ES" sz="1700" baseline="0" dirty="0" smtClean="0">
                          <a:latin typeface="Cambria" panose="02040503050406030204" pitchFamily="18" charset="0"/>
                        </a:rPr>
                        <a:t> prueban distintas combinaciones hasta que dan con el patrón correcto.</a:t>
                      </a:r>
                    </a:p>
                  </a:txBody>
                  <a:tcPr>
                    <a:solidFill>
                      <a:srgbClr val="9086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6866684"/>
                  </a:ext>
                </a:extLst>
              </a:tr>
              <a:tr h="632603">
                <a:tc>
                  <a:txBody>
                    <a:bodyPr/>
                    <a:lstStyle/>
                    <a:p>
                      <a:r>
                        <a:rPr lang="es-ES" sz="1800" b="1" dirty="0" smtClean="0">
                          <a:latin typeface="Cambria" panose="02040503050406030204" pitchFamily="18" charset="0"/>
                        </a:rPr>
                        <a:t>Ataque de diccionario</a:t>
                      </a:r>
                    </a:p>
                  </a:txBody>
                  <a:tcPr>
                    <a:solidFill>
                      <a:srgbClr val="9086B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700" dirty="0" smtClean="0">
                          <a:latin typeface="Cambria" panose="02040503050406030204" pitchFamily="18" charset="0"/>
                        </a:rPr>
                        <a:t>Un software se encarga de intentar obtener la contraseña</a:t>
                      </a:r>
                      <a:r>
                        <a:rPr lang="es-ES" sz="1700" baseline="0" dirty="0" smtClean="0">
                          <a:latin typeface="Cambria" panose="02040503050406030204" pitchFamily="18" charset="0"/>
                        </a:rPr>
                        <a:t> de forma automática, probando con combinaciones de letras y palabras.</a:t>
                      </a:r>
                      <a:endParaRPr lang="es-ES" sz="17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086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721400"/>
                  </a:ext>
                </a:extLst>
              </a:tr>
              <a:tr h="627246">
                <a:tc>
                  <a:txBody>
                    <a:bodyPr/>
                    <a:lstStyle/>
                    <a:p>
                      <a:r>
                        <a:rPr lang="es-ES" sz="1800" b="1" dirty="0" err="1" smtClean="0">
                          <a:latin typeface="Cambria" panose="02040503050406030204" pitchFamily="18" charset="0"/>
                        </a:rPr>
                        <a:t>Phising</a:t>
                      </a:r>
                      <a:endParaRPr lang="es-ES" sz="1800" b="1" dirty="0" smtClean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086B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700" dirty="0" smtClean="0">
                          <a:latin typeface="Cambria" panose="02040503050406030204" pitchFamily="18" charset="0"/>
                        </a:rPr>
                        <a:t>Es una técnica de engaño que simula o suplanta la interfaz de un servicio en línea, como la banca electrónica, para</a:t>
                      </a:r>
                      <a:r>
                        <a:rPr lang="es-ES" sz="1700" baseline="0" dirty="0" smtClean="0">
                          <a:latin typeface="Cambria" panose="02040503050406030204" pitchFamily="18" charset="0"/>
                        </a:rPr>
                        <a:t> que introduzcamos nuestras claves y obtenerlas así fácilmente.</a:t>
                      </a:r>
                    </a:p>
                  </a:txBody>
                  <a:tcPr>
                    <a:solidFill>
                      <a:srgbClr val="9086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956768"/>
                  </a:ext>
                </a:extLst>
              </a:tr>
              <a:tr h="6524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1" dirty="0" err="1" smtClean="0">
                          <a:latin typeface="Cambria" panose="02040503050406030204" pitchFamily="18" charset="0"/>
                        </a:rPr>
                        <a:t>Keylogger</a:t>
                      </a:r>
                      <a:endParaRPr lang="es-ES" sz="1800" b="1" dirty="0" smtClean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086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700" dirty="0" smtClean="0">
                          <a:latin typeface="Cambria" panose="02040503050406030204" pitchFamily="18" charset="0"/>
                        </a:rPr>
                        <a:t>Se trata de un software malicioso</a:t>
                      </a:r>
                      <a:r>
                        <a:rPr lang="es-ES" sz="1700" baseline="0" dirty="0" smtClean="0">
                          <a:latin typeface="Cambria" panose="02040503050406030204" pitchFamily="18" charset="0"/>
                        </a:rPr>
                        <a:t> de tipo spyware</a:t>
                      </a:r>
                      <a:r>
                        <a:rPr lang="es-ES" sz="1700" dirty="0" smtClean="0">
                          <a:latin typeface="Cambria" panose="02040503050406030204" pitchFamily="18" charset="0"/>
                        </a:rPr>
                        <a:t> que captura todas las pulsaciones del teclado,</a:t>
                      </a:r>
                      <a:r>
                        <a:rPr lang="es-ES" sz="1700" baseline="0" dirty="0" smtClean="0">
                          <a:latin typeface="Cambria" panose="02040503050406030204" pitchFamily="18" charset="0"/>
                        </a:rPr>
                        <a:t> incluidas las contraseñas.</a:t>
                      </a:r>
                      <a:endParaRPr lang="es-ES" sz="1700" dirty="0" smtClean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086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130158"/>
                  </a:ext>
                </a:extLst>
              </a:tr>
            </a:tbl>
          </a:graphicData>
        </a:graphic>
      </p:graphicFrame>
      <p:sp>
        <p:nvSpPr>
          <p:cNvPr id="14" name="CuadroTexto 13"/>
          <p:cNvSpPr txBox="1"/>
          <p:nvPr/>
        </p:nvSpPr>
        <p:spPr>
          <a:xfrm>
            <a:off x="358063" y="6013790"/>
            <a:ext cx="11283696" cy="584775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just"/>
            <a:r>
              <a:rPr lang="es-ES" sz="1600" b="1" dirty="0">
                <a:latin typeface="Franklin Gothic"/>
              </a:rPr>
              <a:t>El uso de contraseñas robustas y seguras reduce los riesgos sobre accesos no deseados, manipulación o destrucción de datos, y difusión no autorizada de información o archivos personales.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638940" y="5553795"/>
            <a:ext cx="111513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smtClean="0">
                <a:latin typeface="Cambria" panose="02040503050406030204" pitchFamily="18" charset="0"/>
              </a:rPr>
              <a:t>Adaptado de: Oficina de Seguridad del Internauta. (2019). Ataques a las contraseñas. </a:t>
            </a:r>
            <a:r>
              <a:rPr lang="es-ES" sz="1050" dirty="0">
                <a:latin typeface="Cambria" panose="02040503050406030204" pitchFamily="18" charset="0"/>
              </a:rPr>
              <a:t>Recuperado de https://www.osi.es/es/campanas/contrasenas-seguras/ataques-contrasenas</a:t>
            </a:r>
          </a:p>
        </p:txBody>
      </p:sp>
    </p:spTree>
    <p:extLst>
      <p:ext uri="{BB962C8B-B14F-4D97-AF65-F5344CB8AC3E}">
        <p14:creationId xmlns:p14="http://schemas.microsoft.com/office/powerpoint/2010/main" val="3797924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2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CREAR CONTRASEÑAS SEGURAS</a:t>
            </a:r>
            <a:endParaRPr sz="32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559671" y="1575152"/>
            <a:ext cx="10677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Cuando creamos una contraseña debemos ser cuidadosos y ponérselo difícil a los </a:t>
            </a:r>
            <a:r>
              <a:rPr lang="es-ES" dirty="0" err="1" smtClean="0">
                <a:latin typeface="Cambria" panose="02040503050406030204" pitchFamily="18" charset="0"/>
              </a:rPr>
              <a:t>ciberdelincuentes</a:t>
            </a:r>
            <a:r>
              <a:rPr lang="es-ES" dirty="0" smtClean="0">
                <a:latin typeface="Cambria" panose="02040503050406030204" pitchFamily="18" charset="0"/>
              </a:rPr>
              <a:t>:</a:t>
            </a: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855831"/>
              </p:ext>
            </p:extLst>
          </p:nvPr>
        </p:nvGraphicFramePr>
        <p:xfrm>
          <a:off x="5177930" y="2326103"/>
          <a:ext cx="5268941" cy="3556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2338">
                  <a:extLst>
                    <a:ext uri="{9D8B030D-6E8A-4147-A177-3AD203B41FA5}">
                      <a16:colId xmlns:a16="http://schemas.microsoft.com/office/drawing/2014/main" val="1670801388"/>
                    </a:ext>
                  </a:extLst>
                </a:gridCol>
                <a:gridCol w="3066603">
                  <a:extLst>
                    <a:ext uri="{9D8B030D-6E8A-4147-A177-3AD203B41FA5}">
                      <a16:colId xmlns:a16="http://schemas.microsoft.com/office/drawing/2014/main" val="4028450089"/>
                    </a:ext>
                  </a:extLst>
                </a:gridCol>
              </a:tblGrid>
              <a:tr h="655481">
                <a:tc>
                  <a:txBody>
                    <a:bodyPr/>
                    <a:lstStyle/>
                    <a:p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Contraseña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281D5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Tiempo que tardaría en ser descubierta en un ataque</a:t>
                      </a:r>
                      <a:r>
                        <a:rPr lang="es-ES" sz="16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281D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105765"/>
                  </a:ext>
                </a:extLst>
              </a:tr>
              <a:tr h="498445">
                <a:tc>
                  <a:txBody>
                    <a:bodyPr/>
                    <a:lstStyle/>
                    <a:p>
                      <a:r>
                        <a:rPr lang="es-ES" sz="1800" b="1" dirty="0" smtClean="0">
                          <a:latin typeface="Cambria" panose="02040503050406030204" pitchFamily="18" charset="0"/>
                        </a:rPr>
                        <a:t>123456</a:t>
                      </a:r>
                    </a:p>
                  </a:txBody>
                  <a:tcPr>
                    <a:solidFill>
                      <a:srgbClr val="9086B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800" dirty="0" smtClean="0">
                          <a:latin typeface="Cambria" panose="02040503050406030204" pitchFamily="18" charset="0"/>
                        </a:rPr>
                        <a:t>Menos de 1 segundo</a:t>
                      </a:r>
                      <a:endParaRPr lang="es-ES" sz="1800" baseline="0" dirty="0" smtClean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086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6866684"/>
                  </a:ext>
                </a:extLst>
              </a:tr>
              <a:tr h="498445">
                <a:tc>
                  <a:txBody>
                    <a:bodyPr/>
                    <a:lstStyle/>
                    <a:p>
                      <a:r>
                        <a:rPr lang="es-ES" sz="1800" b="1" dirty="0" err="1" smtClean="0">
                          <a:latin typeface="Cambria" panose="02040503050406030204" pitchFamily="18" charset="0"/>
                        </a:rPr>
                        <a:t>asdfghjk</a:t>
                      </a:r>
                      <a:endParaRPr lang="es-ES" sz="1800" b="1" dirty="0" smtClean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086B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800" baseline="0" dirty="0" smtClean="0">
                          <a:latin typeface="Cambria" panose="02040503050406030204" pitchFamily="18" charset="0"/>
                        </a:rPr>
                        <a:t>Menos de 1 segundo</a:t>
                      </a:r>
                    </a:p>
                  </a:txBody>
                  <a:tcPr>
                    <a:solidFill>
                      <a:srgbClr val="9086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18092"/>
                  </a:ext>
                </a:extLst>
              </a:tr>
              <a:tr h="498445">
                <a:tc>
                  <a:txBody>
                    <a:bodyPr/>
                    <a:lstStyle/>
                    <a:p>
                      <a:r>
                        <a:rPr lang="es-ES" sz="1800" b="1" dirty="0" smtClean="0">
                          <a:latin typeface="Cambria" panose="02040503050406030204" pitchFamily="18" charset="0"/>
                        </a:rPr>
                        <a:t>551882342</a:t>
                      </a:r>
                    </a:p>
                  </a:txBody>
                  <a:tcPr>
                    <a:solidFill>
                      <a:srgbClr val="9086B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800" baseline="0" dirty="0" smtClean="0">
                          <a:latin typeface="Cambria" panose="02040503050406030204" pitchFamily="18" charset="0"/>
                        </a:rPr>
                        <a:t>Menos de 1 segundo</a:t>
                      </a:r>
                    </a:p>
                  </a:txBody>
                  <a:tcPr>
                    <a:solidFill>
                      <a:srgbClr val="9086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2451188"/>
                  </a:ext>
                </a:extLst>
              </a:tr>
              <a:tr h="483038">
                <a:tc>
                  <a:txBody>
                    <a:bodyPr/>
                    <a:lstStyle/>
                    <a:p>
                      <a:r>
                        <a:rPr lang="es-ES" sz="1800" b="1" dirty="0" smtClean="0">
                          <a:latin typeface="Cambria" panose="02040503050406030204" pitchFamily="18" charset="0"/>
                        </a:rPr>
                        <a:t>alcala13</a:t>
                      </a:r>
                    </a:p>
                  </a:txBody>
                  <a:tcPr>
                    <a:solidFill>
                      <a:srgbClr val="9086B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800" dirty="0" smtClean="0">
                          <a:latin typeface="Cambria" panose="02040503050406030204" pitchFamily="18" charset="0"/>
                        </a:rPr>
                        <a:t>1 minuto</a:t>
                      </a:r>
                      <a:endParaRPr lang="es-ES" sz="18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086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721400"/>
                  </a:ext>
                </a:extLst>
              </a:tr>
              <a:tr h="444214">
                <a:tc>
                  <a:txBody>
                    <a:bodyPr/>
                    <a:lstStyle/>
                    <a:p>
                      <a:r>
                        <a:rPr lang="es-ES" sz="1800" b="1" dirty="0" smtClean="0">
                          <a:latin typeface="Cambria" panose="02040503050406030204" pitchFamily="18" charset="0"/>
                        </a:rPr>
                        <a:t>Tokio2020</a:t>
                      </a:r>
                    </a:p>
                  </a:txBody>
                  <a:tcPr>
                    <a:solidFill>
                      <a:srgbClr val="9086B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800" baseline="0" dirty="0" smtClean="0">
                          <a:latin typeface="Cambria" panose="02040503050406030204" pitchFamily="18" charset="0"/>
                        </a:rPr>
                        <a:t>4 días</a:t>
                      </a:r>
                    </a:p>
                  </a:txBody>
                  <a:tcPr>
                    <a:solidFill>
                      <a:srgbClr val="9086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956768"/>
                  </a:ext>
                </a:extLst>
              </a:tr>
              <a:tr h="4785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1" dirty="0" smtClean="0">
                          <a:latin typeface="Cambria" panose="02040503050406030204" pitchFamily="18" charset="0"/>
                        </a:rPr>
                        <a:t>Era$e1vez!</a:t>
                      </a:r>
                    </a:p>
                  </a:txBody>
                  <a:tcPr>
                    <a:solidFill>
                      <a:srgbClr val="9086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dirty="0" smtClean="0">
                          <a:latin typeface="Cambria" panose="02040503050406030204" pitchFamily="18" charset="0"/>
                        </a:rPr>
                        <a:t>6 años</a:t>
                      </a:r>
                    </a:p>
                  </a:txBody>
                  <a:tcPr>
                    <a:solidFill>
                      <a:srgbClr val="9086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130158"/>
                  </a:ext>
                </a:extLst>
              </a:tr>
            </a:tbl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966773" y="2219774"/>
            <a:ext cx="3417940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 smtClean="0">
                <a:latin typeface="Cambria" panose="02040503050406030204" pitchFamily="18" charset="0"/>
              </a:rPr>
              <a:t>Elegir una contraseña con </a:t>
            </a:r>
            <a:r>
              <a:rPr lang="es-ES" sz="1600" dirty="0">
                <a:latin typeface="Cambria" panose="02040503050406030204" pitchFamily="18" charset="0"/>
              </a:rPr>
              <a:t>un mínimo de 8 caracteres de </a:t>
            </a:r>
            <a:r>
              <a:rPr lang="es-ES" sz="1600" dirty="0" smtClean="0">
                <a:latin typeface="Cambria" panose="02040503050406030204" pitchFamily="18" charset="0"/>
              </a:rPr>
              <a:t>longitud.</a:t>
            </a:r>
            <a:endParaRPr lang="es-ES" sz="1600" dirty="0"/>
          </a:p>
          <a:p>
            <a:pPr algn="just"/>
            <a:endParaRPr lang="es-ES" dirty="0" smtClean="0">
              <a:latin typeface="Cambria" panose="02040503050406030204" pitchFamily="18" charset="0"/>
            </a:endParaRPr>
          </a:p>
          <a:p>
            <a:pPr algn="just"/>
            <a:r>
              <a:rPr lang="es-ES" sz="1600" dirty="0" smtClean="0">
                <a:latin typeface="Cambria" panose="02040503050406030204" pitchFamily="18" charset="0"/>
              </a:rPr>
              <a:t>Utilizar datos personales como nombre, DNI, fecha de nacimiento, número de teléfono o dirección postal.</a:t>
            </a:r>
            <a:endParaRPr lang="es-ES" sz="1600" dirty="0"/>
          </a:p>
          <a:p>
            <a:pPr algn="just"/>
            <a:endParaRPr lang="es-ES" dirty="0" smtClean="0">
              <a:latin typeface="Cambria" panose="02040503050406030204" pitchFamily="18" charset="0"/>
            </a:endParaRPr>
          </a:p>
          <a:p>
            <a:pPr algn="just"/>
            <a:r>
              <a:rPr lang="es-ES" sz="1600" dirty="0" smtClean="0">
                <a:latin typeface="Cambria" panose="02040503050406030204" pitchFamily="18" charset="0"/>
              </a:rPr>
              <a:t>Recurrir a una secuencia de letras del teclado (</a:t>
            </a:r>
            <a:r>
              <a:rPr lang="es-ES" sz="1600" dirty="0" err="1" smtClean="0">
                <a:latin typeface="Cambria" panose="02040503050406030204" pitchFamily="18" charset="0"/>
              </a:rPr>
              <a:t>qwerty</a:t>
            </a:r>
            <a:r>
              <a:rPr lang="es-ES" sz="1600" dirty="0" smtClean="0">
                <a:latin typeface="Cambria" panose="02040503050406030204" pitchFamily="18" charset="0"/>
              </a:rPr>
              <a:t>, 1234…) o repetir el mismo </a:t>
            </a:r>
            <a:r>
              <a:rPr lang="es-ES" sz="1600" dirty="0" err="1" smtClean="0">
                <a:latin typeface="Cambria" panose="02040503050406030204" pitchFamily="18" charset="0"/>
              </a:rPr>
              <a:t>caracter</a:t>
            </a:r>
            <a:r>
              <a:rPr lang="es-ES" sz="1600" dirty="0" smtClean="0">
                <a:latin typeface="Cambria" panose="02040503050406030204" pitchFamily="18" charset="0"/>
              </a:rPr>
              <a:t> en la contraseña (11ee44).</a:t>
            </a:r>
            <a:endParaRPr lang="es-ES" dirty="0">
              <a:latin typeface="Cambria" panose="02040503050406030204" pitchFamily="18" charset="0"/>
            </a:endParaRPr>
          </a:p>
          <a:p>
            <a:pPr algn="just"/>
            <a:endParaRPr lang="es-ES" dirty="0">
              <a:latin typeface="Cambria" panose="02040503050406030204" pitchFamily="18" charset="0"/>
            </a:endParaRPr>
          </a:p>
          <a:p>
            <a:pPr algn="just"/>
            <a:r>
              <a:rPr lang="es-ES" sz="1600" dirty="0" smtClean="0">
                <a:latin typeface="Cambria" panose="02040503050406030204" pitchFamily="18" charset="0"/>
              </a:rPr>
              <a:t>Combinar </a:t>
            </a:r>
            <a:r>
              <a:rPr lang="es-ES" sz="1600" dirty="0">
                <a:latin typeface="Cambria" panose="02040503050406030204" pitchFamily="18" charset="0"/>
              </a:rPr>
              <a:t>letras mayúsculas y minúsculas, con números y </a:t>
            </a:r>
            <a:r>
              <a:rPr lang="es-ES" sz="1600" dirty="0" smtClean="0">
                <a:latin typeface="Cambria" panose="02040503050406030204" pitchFamily="18" charset="0"/>
              </a:rPr>
              <a:t>caracteres especiales (símbolos).</a:t>
            </a:r>
            <a:endParaRPr lang="es-ES" sz="1600" dirty="0">
              <a:latin typeface="Cambria" panose="020405030504060302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71" y="2216873"/>
            <a:ext cx="444758" cy="38757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88" y="5442333"/>
            <a:ext cx="444758" cy="38757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28" y="3036360"/>
            <a:ext cx="444601" cy="38743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71" y="4286996"/>
            <a:ext cx="444601" cy="387438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 rot="10800000" flipV="1">
            <a:off x="5136266" y="5837438"/>
            <a:ext cx="403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smtClean="0">
                <a:latin typeface="Cambria" panose="02040503050406030204" pitchFamily="18" charset="0"/>
              </a:rPr>
              <a:t>Según cálculos obtenidos </a:t>
            </a:r>
            <a:r>
              <a:rPr lang="es-ES" sz="1050" dirty="0">
                <a:latin typeface="Cambria" panose="02040503050406030204" pitchFamily="18" charset="0"/>
              </a:rPr>
              <a:t>de https://howsecureismypassword.net/</a:t>
            </a:r>
          </a:p>
        </p:txBody>
      </p:sp>
    </p:spTree>
    <p:extLst>
      <p:ext uri="{BB962C8B-B14F-4D97-AF65-F5344CB8AC3E}">
        <p14:creationId xmlns:p14="http://schemas.microsoft.com/office/powerpoint/2010/main" val="3600263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2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CREAR CONTRASEÑAS SEGURAS</a:t>
            </a:r>
            <a:endParaRPr sz="32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515603" y="1738917"/>
            <a:ext cx="9710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Debemos tomar conciencia de la importancia de utilizar contraseñas robustas y seguir medidas de </a:t>
            </a:r>
            <a:r>
              <a:rPr lang="es-ES" dirty="0">
                <a:latin typeface="Cambria" panose="02040503050406030204" pitchFamily="18" charset="0"/>
              </a:rPr>
              <a:t>b</a:t>
            </a:r>
            <a:r>
              <a:rPr lang="es-ES" dirty="0" smtClean="0">
                <a:latin typeface="Cambria" panose="02040503050406030204" pitchFamily="18" charset="0"/>
              </a:rPr>
              <a:t>uenas prácticas para mejorar la seguridad en la creación y uso de contraseñas: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358061" y="6008247"/>
            <a:ext cx="11412000" cy="5040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1600" b="1" dirty="0" smtClean="0">
                <a:latin typeface="Franklin Gothic"/>
              </a:rPr>
              <a:t>En el caso de utilizar un gran número de contraseñas diferentes, es recomendable utilizar un gestor de contraseñas</a:t>
            </a:r>
            <a:endParaRPr lang="es-ES" sz="1600" b="1" dirty="0">
              <a:latin typeface="Franklin Gothic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033392" y="2563752"/>
            <a:ext cx="7658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latin typeface="Cambria" panose="02040503050406030204" pitchFamily="18" charset="0"/>
              </a:rPr>
              <a:t>Elegir una contraseña </a:t>
            </a:r>
            <a:r>
              <a:rPr lang="es-ES" dirty="0" smtClean="0">
                <a:latin typeface="Cambria" panose="02040503050406030204" pitchFamily="18" charset="0"/>
              </a:rPr>
              <a:t>fácil </a:t>
            </a:r>
            <a:r>
              <a:rPr lang="es-ES" dirty="0">
                <a:latin typeface="Cambria" panose="02040503050406030204" pitchFamily="18" charset="0"/>
              </a:rPr>
              <a:t>de recordar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033389" y="3395643"/>
            <a:ext cx="7658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Crear una contraseña única para cada servicio  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033389" y="3835472"/>
            <a:ext cx="7658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Cambiar la contraseña periódicamente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1033389" y="4271869"/>
            <a:ext cx="8969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Evitar apuntar las contraseñas en papel o en un archivo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30" y="2598791"/>
            <a:ext cx="272338" cy="279903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29" y="3420049"/>
            <a:ext cx="272338" cy="27990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29" y="3869171"/>
            <a:ext cx="272338" cy="279903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30" y="4296264"/>
            <a:ext cx="272338" cy="279903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1033389" y="4688352"/>
            <a:ext cx="8969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Nunca compartir contraseñas o difundirlas por medios electrónicos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29" y="4715076"/>
            <a:ext cx="272338" cy="279903"/>
          </a:xfrm>
          <a:prstGeom prst="rect">
            <a:avLst/>
          </a:prstGeom>
        </p:spPr>
      </p:pic>
      <p:sp>
        <p:nvSpPr>
          <p:cNvPr id="19" name="CuadroTexto 18"/>
          <p:cNvSpPr txBox="1"/>
          <p:nvPr/>
        </p:nvSpPr>
        <p:spPr>
          <a:xfrm>
            <a:off x="1033388" y="2988602"/>
            <a:ext cx="7658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Usar </a:t>
            </a:r>
            <a:r>
              <a:rPr lang="es-ES" dirty="0">
                <a:latin typeface="Cambria" panose="02040503050406030204" pitchFamily="18" charset="0"/>
              </a:rPr>
              <a:t>una contraseña </a:t>
            </a:r>
            <a:r>
              <a:rPr lang="es-ES" dirty="0" smtClean="0">
                <a:latin typeface="Cambria" panose="02040503050406030204" pitchFamily="18" charset="0"/>
              </a:rPr>
              <a:t>que pueda escribirse rápidamente, sin mirar el teclado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30" y="3006572"/>
            <a:ext cx="272338" cy="27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8610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3656</TotalTime>
  <Words>961</Words>
  <Application>Microsoft Office PowerPoint</Application>
  <PresentationFormat>Panorámica</PresentationFormat>
  <Paragraphs>115</Paragraphs>
  <Slides>13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2" baseType="lpstr">
      <vt:lpstr>Arial</vt:lpstr>
      <vt:lpstr>Bliss Pro</vt:lpstr>
      <vt:lpstr>Calibri</vt:lpstr>
      <vt:lpstr>Calibri Light</vt:lpstr>
      <vt:lpstr>Cambria</vt:lpstr>
      <vt:lpstr>Candara</vt:lpstr>
      <vt:lpstr>Franklin Gothic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UC3M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Contraseñas seguras</dc:title>
  <dc:creator>GARCIA HERNANDEZ, PABLO</dc:creator>
  <cp:lastModifiedBy>Garbiñe Ustarroz</cp:lastModifiedBy>
  <cp:revision>162</cp:revision>
  <dcterms:created xsi:type="dcterms:W3CDTF">2018-07-04T14:22:37Z</dcterms:created>
  <dcterms:modified xsi:type="dcterms:W3CDTF">2019-10-18T13:45:58Z</dcterms:modified>
</cp:coreProperties>
</file>