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5"/>
  </p:notesMasterIdLst>
  <p:sldIdLst>
    <p:sldId id="269" r:id="rId2"/>
    <p:sldId id="268" r:id="rId3"/>
    <p:sldId id="256" r:id="rId4"/>
    <p:sldId id="257" r:id="rId5"/>
    <p:sldId id="258" r:id="rId6"/>
    <p:sldId id="259" r:id="rId7"/>
    <p:sldId id="260" r:id="rId8"/>
    <p:sldId id="261" r:id="rId9"/>
    <p:sldId id="262" r:id="rId10"/>
    <p:sldId id="263" r:id="rId11"/>
    <p:sldId id="264" r:id="rId12"/>
    <p:sldId id="265" r:id="rId13"/>
    <p:sldId id="266" r:id="rId14"/>
  </p:sldIdLst>
  <p:sldSz cx="9144000" cy="5143500" type="screen16x9"/>
  <p:notesSz cx="6858000" cy="9144000"/>
  <p:embeddedFontLst>
    <p:embeddedFont>
      <p:font typeface="Calibri" panose="020F0502020204030204" pitchFamily="34" charset="0"/>
      <p:regular r:id="rId16"/>
      <p:bold r:id="rId17"/>
      <p:italic r:id="rId18"/>
      <p:boldItalic r:id="rId19"/>
    </p:embeddedFont>
    <p:embeddedFont>
      <p:font typeface="Franklin Gothic" panose="020B0604020202020204" charset="0"/>
      <p:bold r:id="rId20"/>
    </p:embeddedFont>
    <p:embeddedFont>
      <p:font typeface="Verdana" panose="020B0604030504040204" pitchFamily="34" charset="0"/>
      <p:regular r:id="rId21"/>
      <p:bold r:id="rId22"/>
      <p:italic r:id="rId23"/>
      <p:boldItalic r:id="rId24"/>
    </p:embeddedFont>
    <p:embeddedFont>
      <p:font typeface="Candara" panose="020E0502030303020204" pitchFamily="34" charset="0"/>
      <p:regular r:id="rId25"/>
      <p:bold r:id="rId26"/>
      <p:italic r:id="rId27"/>
      <p:boldItalic r:id="rId28"/>
    </p:embeddedFont>
    <p:embeddedFont>
      <p:font typeface="Cambria" panose="02040503050406030204" pitchFamily="18"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8FAECE7-CD7E-4CA0-81B7-0088A9269489}">
  <a:tblStyle styleId="{A8FAECE7-CD7E-4CA0-81B7-0088A9269489}"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0" d="100"/>
          <a:sy n="110" d="100"/>
        </p:scale>
        <p:origin x="65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font" Target="fonts/font6.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font" Target="fonts/font17.fntdata"/><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font" Target="fonts/font1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font" Target="fonts/font15.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7" name="Google Shape;167;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 name="Google Shape;6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2" name="Google Shape;7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6" name="Google Shape;86;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8" name="Google Shape;9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2" name="Google Shape;112;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1" name="Google Shape;121;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3" name="Google Shape;143;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2" name="Google Shape;152;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lstStyle>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endParaRPr/>
          </a:p>
        </p:txBody>
      </p:sp>
      <p:sp>
        <p:nvSpPr>
          <p:cNvPr id="11" name="Google Shape;11;p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lstStyle>
            <a:lvl1pPr marR="0" lvl="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lstStyle>
            <a:lvl1pPr marR="0" lvl="0"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9pPr>
          </a:lstStyle>
          <a:p>
            <a:r>
              <a:t>xx%</a:t>
            </a:r>
          </a:p>
        </p:txBody>
      </p:sp>
      <p:sp>
        <p:nvSpPr>
          <p:cNvPr id="46" name="Google Shape;46;p1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lstStyle>
            <a:lvl1pPr marL="457200" marR="0" lvl="0" indent="-342900" algn="ctr"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ctr"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15" name="Google Shape;15;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16" name="Google Shape;16;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lstStyle>
            <a:lvl1pPr marL="457200" marR="0" lvl="0"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23" name="Google Shape;23;p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lstStyle>
            <a:lvl1pPr marL="457200" marR="0" lvl="0"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24" name="Google Shape;24;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
        <p:nvSpPr>
          <p:cNvPr id="30" name="Google Shape;30;p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lstStyle>
            <a:lvl1pPr marL="457200" marR="0" lvl="0" indent="-304800" algn="l" rtl="0">
              <a:lnSpc>
                <a:spcPct val="115000"/>
              </a:lnSpc>
              <a:spcBef>
                <a:spcPts val="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31" name="Google Shape;31;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9pPr>
          </a:lstStyle>
          <a:p>
            <a:endParaRPr/>
          </a:p>
        </p:txBody>
      </p:sp>
      <p:sp>
        <p:nvSpPr>
          <p:cNvPr id="34" name="Google Shape;34;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lstStyle>
            <a:lvl1pPr marR="0" lvl="0"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9pPr>
          </a:lstStyle>
          <a:p>
            <a:endParaRPr/>
          </a:p>
        </p:txBody>
      </p:sp>
      <p:sp>
        <p:nvSpPr>
          <p:cNvPr id="38" name="Google Shape;38;p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lstStyle>
            <a:lvl1pPr marR="0" lvl="0"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9pPr>
          </a:lstStyle>
          <a:p>
            <a:endParaRPr/>
          </a:p>
        </p:txBody>
      </p:sp>
      <p:sp>
        <p:nvSpPr>
          <p:cNvPr id="39" name="Google Shape;39;p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lstStyle>
            <a:lvl1pPr marL="457200" marR="0" lvl="0" indent="-228600" algn="l" rtl="0">
              <a:lnSpc>
                <a:spcPct val="100000"/>
              </a:lnSpc>
              <a:spcBef>
                <a:spcPts val="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hyperlink" Target="http://fama2.us.es/bgu/ad/tfg/Evalua/index.ht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rua.ua.es/dspace/bitstream/10045/46567/1/ci2_avanzado_2014-15_Como-evaluar-informacion.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7" y="0"/>
            <a:ext cx="9140527" cy="5143500"/>
          </a:xfrm>
          <a:prstGeom prst="rect">
            <a:avLst/>
          </a:prstGeom>
        </p:spPr>
      </p:pic>
      <p:sp>
        <p:nvSpPr>
          <p:cNvPr id="8" name="Rectangle 103"/>
          <p:cNvSpPr/>
          <p:nvPr/>
        </p:nvSpPr>
        <p:spPr>
          <a:xfrm>
            <a:off x="3253425" y="1097081"/>
            <a:ext cx="4853306" cy="960755"/>
          </a:xfrm>
          <a:prstGeom prst="rect">
            <a:avLst/>
          </a:prstGeom>
          <a:ln>
            <a:noFill/>
          </a:ln>
        </p:spPr>
        <p:txBody>
          <a:bodyPr vert="horz" lIns="0" tIns="0" rIns="0" bIns="0" rtlCol="0">
            <a:noAutofit/>
          </a:bodyPr>
          <a:lstStyle/>
          <a:p>
            <a:pPr>
              <a:lnSpc>
                <a:spcPct val="107000"/>
              </a:lnSpc>
              <a:spcAft>
                <a:spcPts val="800"/>
              </a:spcAft>
            </a:pPr>
            <a:r>
              <a:rPr lang="es-ES" sz="4700" b="1" dirty="0">
                <a:solidFill>
                  <a:srgbClr val="504F4B"/>
                </a:solidFill>
                <a:latin typeface="Verdana" panose="020B0604030504040204" pitchFamily="34" charset="0"/>
                <a:ea typeface="Verdana" panose="020B0604030504040204" pitchFamily="34" charset="0"/>
                <a:cs typeface="Verdana" panose="020B0604030504040204" pitchFamily="34" charset="0"/>
              </a:rPr>
              <a:t>APRENDIZAJE</a:t>
            </a:r>
            <a:endParaRPr lang="es-ES" sz="1100" dirty="0">
              <a:latin typeface="Calibri" panose="020F0502020204030204" pitchFamily="34" charset="0"/>
              <a:ea typeface="Calibri" panose="020F0502020204030204" pitchFamily="34" charset="0"/>
            </a:endParaRPr>
          </a:p>
        </p:txBody>
      </p:sp>
      <p:sp>
        <p:nvSpPr>
          <p:cNvPr id="9" name="Rectangle 101"/>
          <p:cNvSpPr/>
          <p:nvPr/>
        </p:nvSpPr>
        <p:spPr>
          <a:xfrm>
            <a:off x="3742640" y="458231"/>
            <a:ext cx="5042535" cy="960755"/>
          </a:xfrm>
          <a:prstGeom prst="rect">
            <a:avLst/>
          </a:prstGeom>
          <a:ln>
            <a:noFill/>
          </a:ln>
        </p:spPr>
        <p:txBody>
          <a:bodyPr vert="horz" lIns="0" tIns="0" rIns="0" bIns="0" rtlCol="0">
            <a:noAutofit/>
          </a:bodyPr>
          <a:lstStyle/>
          <a:p>
            <a:pPr>
              <a:lnSpc>
                <a:spcPct val="107000"/>
              </a:lnSpc>
              <a:spcAft>
                <a:spcPts val="800"/>
              </a:spcAft>
            </a:pPr>
            <a:r>
              <a:rPr lang="es-ES" sz="4700" dirty="0">
                <a:solidFill>
                  <a:srgbClr val="504F4B"/>
                </a:solidFill>
                <a:latin typeface="Verdana" panose="020B0604030504040204" pitchFamily="34" charset="0"/>
                <a:ea typeface="Verdana" panose="020B0604030504040204" pitchFamily="34" charset="0"/>
                <a:cs typeface="Verdana" panose="020B0604030504040204" pitchFamily="34" charset="0"/>
              </a:rPr>
              <a:t>OBJETOS DE</a:t>
            </a:r>
            <a:endParaRPr lang="es-ES" sz="1100" dirty="0">
              <a:latin typeface="Calibri" panose="020F0502020204030204" pitchFamily="34" charset="0"/>
              <a:ea typeface="Calibri" panose="020F0502020204030204" pitchFamily="34" charset="0"/>
            </a:endParaRPr>
          </a:p>
        </p:txBody>
      </p:sp>
      <p:sp>
        <p:nvSpPr>
          <p:cNvPr id="10" name="Rectangle 105"/>
          <p:cNvSpPr/>
          <p:nvPr/>
        </p:nvSpPr>
        <p:spPr>
          <a:xfrm rot="16200001">
            <a:off x="7730132" y="604003"/>
            <a:ext cx="1798467" cy="986155"/>
          </a:xfrm>
          <a:prstGeom prst="rect">
            <a:avLst/>
          </a:prstGeom>
          <a:ln>
            <a:noFill/>
          </a:ln>
        </p:spPr>
        <p:txBody>
          <a:bodyPr vert="horz" lIns="0" tIns="0" rIns="0" bIns="0" rtlCol="0">
            <a:noAutofit/>
          </a:bodyPr>
          <a:lstStyle/>
          <a:p>
            <a:pPr>
              <a:lnSpc>
                <a:spcPct val="107000"/>
              </a:lnSpc>
              <a:spcAft>
                <a:spcPts val="800"/>
              </a:spcAft>
            </a:pPr>
            <a:r>
              <a:rPr lang="es-ES" sz="4800" b="1" dirty="0">
                <a:solidFill>
                  <a:srgbClr val="237DAF"/>
                </a:solidFill>
                <a:latin typeface="Verdana" panose="020B0604030504040204" pitchFamily="34" charset="0"/>
                <a:ea typeface="Verdana" panose="020B0604030504040204" pitchFamily="34" charset="0"/>
                <a:cs typeface="Verdana" panose="020B0604030504040204" pitchFamily="34" charset="0"/>
              </a:rPr>
              <a:t>2019</a:t>
            </a:r>
            <a:endParaRPr lang="es-ES" sz="1100" dirty="0">
              <a:solidFill>
                <a:srgbClr val="237DAF"/>
              </a:solidFill>
              <a:latin typeface="Calibri" panose="020F0502020204030204" pitchFamily="34" charset="0"/>
              <a:ea typeface="Calibri" panose="020F0502020204030204" pitchFamily="34" charset="0"/>
            </a:endParaRPr>
          </a:p>
        </p:txBody>
      </p:sp>
      <p:sp>
        <p:nvSpPr>
          <p:cNvPr id="11" name="Shape 474"/>
          <p:cNvSpPr/>
          <p:nvPr/>
        </p:nvSpPr>
        <p:spPr>
          <a:xfrm>
            <a:off x="8086584" y="488810"/>
            <a:ext cx="69850" cy="1285875"/>
          </a:xfrm>
          <a:custGeom>
            <a:avLst/>
            <a:gdLst/>
            <a:ahLst/>
            <a:cxnLst/>
            <a:rect l="0" t="0" r="0" b="0"/>
            <a:pathLst>
              <a:path w="70193" h="1286269">
                <a:moveTo>
                  <a:pt x="0" y="0"/>
                </a:moveTo>
                <a:lnTo>
                  <a:pt x="70193" y="0"/>
                </a:lnTo>
                <a:lnTo>
                  <a:pt x="70193" y="1286269"/>
                </a:lnTo>
                <a:lnTo>
                  <a:pt x="0" y="1286269"/>
                </a:lnTo>
                <a:lnTo>
                  <a:pt x="0" y="0"/>
                </a:lnTo>
              </a:path>
            </a:pathLst>
          </a:custGeom>
          <a:ln w="0" cap="flat">
            <a:miter lim="127000"/>
          </a:ln>
        </p:spPr>
        <p:style>
          <a:lnRef idx="0">
            <a:srgbClr val="000000">
              <a:alpha val="0"/>
            </a:srgbClr>
          </a:lnRef>
          <a:fillRef idx="1">
            <a:srgbClr val="504F4B"/>
          </a:fillRef>
          <a:effectRef idx="0">
            <a:scrgbClr r="0" g="0" b="0"/>
          </a:effectRef>
          <a:fontRef idx="none"/>
        </p:style>
        <p:txBody>
          <a:bodyPr/>
          <a:lstStyle/>
          <a:p>
            <a:endParaRPr lang="es-ES" sz="1800"/>
          </a:p>
        </p:txBody>
      </p:sp>
      <p:sp>
        <p:nvSpPr>
          <p:cNvPr id="12" name="Rectangle 104"/>
          <p:cNvSpPr/>
          <p:nvPr/>
        </p:nvSpPr>
        <p:spPr>
          <a:xfrm>
            <a:off x="5812435" y="1851954"/>
            <a:ext cx="2265680" cy="650875"/>
          </a:xfrm>
          <a:prstGeom prst="rect">
            <a:avLst/>
          </a:prstGeom>
          <a:ln>
            <a:noFill/>
          </a:ln>
        </p:spPr>
        <p:txBody>
          <a:bodyPr vert="horz" lIns="0" tIns="0" rIns="0" bIns="0" rtlCol="0">
            <a:noAutofit/>
          </a:bodyPr>
          <a:lstStyle/>
          <a:p>
            <a:pPr>
              <a:lnSpc>
                <a:spcPct val="107000"/>
              </a:lnSpc>
              <a:spcAft>
                <a:spcPts val="800"/>
              </a:spcAft>
            </a:pPr>
            <a:r>
              <a:rPr lang="es-ES" sz="4100" dirty="0">
                <a:solidFill>
                  <a:srgbClr val="908D88"/>
                </a:solidFill>
                <a:latin typeface="Verdana" panose="020B0604030504040204" pitchFamily="34" charset="0"/>
                <a:ea typeface="Verdana" panose="020B0604030504040204" pitchFamily="34" charset="0"/>
                <a:cs typeface="Verdana" panose="020B0604030504040204" pitchFamily="34" charset="0"/>
              </a:rPr>
              <a:t>LÍNEA 2</a:t>
            </a:r>
            <a:endParaRPr lang="es-ES" sz="1100" dirty="0">
              <a:latin typeface="Calibri" panose="020F0502020204030204" pitchFamily="34" charset="0"/>
              <a:ea typeface="Calibri" panose="020F0502020204030204" pitchFamily="34" charset="0"/>
            </a:endParaRPr>
          </a:p>
        </p:txBody>
      </p:sp>
      <p:sp>
        <p:nvSpPr>
          <p:cNvPr id="13" name="Rectangle 99"/>
          <p:cNvSpPr/>
          <p:nvPr/>
        </p:nvSpPr>
        <p:spPr>
          <a:xfrm>
            <a:off x="3546172" y="2850541"/>
            <a:ext cx="5576271" cy="1083149"/>
          </a:xfrm>
          <a:prstGeom prst="rect">
            <a:avLst/>
          </a:prstGeom>
          <a:ln>
            <a:noFill/>
          </a:ln>
        </p:spPr>
        <p:txBody>
          <a:bodyPr vert="horz" lIns="0" tIns="0" rIns="0" bIns="0" rtlCol="0">
            <a:noAutofit/>
          </a:bodyPr>
          <a:lstStyle/>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MATERIALES DE FORMACIÓN PARA ESTUDIANTES</a:t>
            </a:r>
            <a:endParaRPr lang="es-ES" sz="1500" dirty="0">
              <a:latin typeface="Bliss Pro" panose="02000506050000020004" pitchFamily="50" charset="0"/>
              <a:ea typeface="Calibri" panose="020F0502020204030204" pitchFamily="34" charset="0"/>
            </a:endParaRPr>
          </a:p>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DE GRADO DE LA COMPETENCIA </a:t>
            </a: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DIGITAL</a:t>
            </a:r>
            <a:endParaRPr lang="es-ES" sz="1500" dirty="0">
              <a:latin typeface="Bliss Pro" panose="02000506050000020004" pitchFamily="50" charset="0"/>
              <a:ea typeface="Calibri" panose="020F0502020204030204" pitchFamily="34" charset="0"/>
            </a:endParaRPr>
          </a:p>
          <a:p>
            <a:pPr marL="110487" marR="635" indent="-6350" algn="ctr">
              <a:lnSpc>
                <a:spcPct val="150000"/>
              </a:lnSpc>
              <a:spcBef>
                <a:spcPts val="225"/>
              </a:spcBef>
              <a:spcAft>
                <a:spcPts val="225"/>
              </a:spcAft>
            </a:pP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1. Información y tratamiento de datos: 1.2. Evaluación de la información, datos y contenidos digitales: 1. La necesidad de evaluar la información</a:t>
            </a:r>
            <a:endParaRPr lang="es-ES" sz="1100" dirty="0">
              <a:latin typeface="Bliss Pro" panose="02000506050000020004" pitchFamily="50" charset="0"/>
              <a:ea typeface="Calibri" panose="020F0502020204030204" pitchFamily="34" charset="0"/>
            </a:endParaRP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2706" y="4163306"/>
            <a:ext cx="3860545" cy="491115"/>
          </a:xfrm>
          <a:prstGeom prst="rect">
            <a:avLst/>
          </a:prstGeom>
        </p:spPr>
      </p:pic>
    </p:spTree>
    <p:extLst>
      <p:ext uri="{BB962C8B-B14F-4D97-AF65-F5344CB8AC3E}">
        <p14:creationId xmlns:p14="http://schemas.microsoft.com/office/powerpoint/2010/main" val="15719829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0"/>
          <p:cNvSpPr txBox="1"/>
          <p:nvPr/>
        </p:nvSpPr>
        <p:spPr>
          <a:xfrm>
            <a:off x="244775" y="1228300"/>
            <a:ext cx="8350200" cy="3832800"/>
          </a:xfrm>
          <a:prstGeom prst="rect">
            <a:avLst/>
          </a:prstGeom>
          <a:noFill/>
          <a:ln>
            <a:noFill/>
          </a:ln>
        </p:spPr>
        <p:txBody>
          <a:bodyPr spcFirstLastPara="1" wrap="square" lIns="91425" tIns="91425" rIns="91425" bIns="91425" anchor="t" anchorCtr="0">
            <a:noAutofit/>
          </a:bodyPr>
          <a:lstStyle/>
          <a:p>
            <a:pPr marL="457200" marR="0" lvl="0" indent="-298450" algn="just" rtl="0">
              <a:lnSpc>
                <a:spcPct val="115000"/>
              </a:lnSpc>
              <a:spcBef>
                <a:spcPts val="0"/>
              </a:spcBef>
              <a:spcAft>
                <a:spcPts val="0"/>
              </a:spcAft>
              <a:buClr>
                <a:schemeClr val="dk1"/>
              </a:buClr>
              <a:buSzPts val="1100"/>
              <a:buFont typeface="Arial"/>
              <a:buAutoNum type="arabicPeriod"/>
            </a:pPr>
            <a:r>
              <a:rPr lang="es" sz="1500" b="0" i="0" u="none" strike="noStrike" cap="none">
                <a:solidFill>
                  <a:srgbClr val="000000"/>
                </a:solidFill>
                <a:latin typeface="Cambria"/>
                <a:ea typeface="Cambria"/>
                <a:cs typeface="Cambria"/>
                <a:sym typeface="Cambria"/>
              </a:rPr>
              <a:t>Comprueba que las fuentes usadas sean fiables. Desconfía de la información anónima.</a:t>
            </a:r>
            <a:endParaRPr sz="1500" b="0" i="0" u="none" strike="noStrike" cap="none">
              <a:solidFill>
                <a:srgbClr val="000000"/>
              </a:solidFill>
              <a:latin typeface="Cambria"/>
              <a:ea typeface="Cambria"/>
              <a:cs typeface="Cambria"/>
              <a:sym typeface="Cambria"/>
            </a:endParaRPr>
          </a:p>
          <a:p>
            <a:pPr marL="457200" marR="0" lvl="0" indent="0" algn="just" rtl="0">
              <a:lnSpc>
                <a:spcPct val="115000"/>
              </a:lnSpc>
              <a:spcBef>
                <a:spcPts val="0"/>
              </a:spcBef>
              <a:spcAft>
                <a:spcPts val="0"/>
              </a:spcAft>
              <a:buClr>
                <a:srgbClr val="000000"/>
              </a:buClr>
              <a:buSzPts val="1500"/>
              <a:buFont typeface="Arial"/>
              <a:buNone/>
            </a:pPr>
            <a:endParaRPr sz="1500" b="0" i="0" u="none" strike="noStrike" cap="none">
              <a:solidFill>
                <a:srgbClr val="000000"/>
              </a:solidFill>
              <a:latin typeface="Cambria"/>
              <a:ea typeface="Cambria"/>
              <a:cs typeface="Cambria"/>
              <a:sym typeface="Cambria"/>
            </a:endParaRPr>
          </a:p>
          <a:p>
            <a:pPr marL="457200" marR="0" lvl="0" indent="-298450" algn="just" rtl="0">
              <a:lnSpc>
                <a:spcPct val="115000"/>
              </a:lnSpc>
              <a:spcBef>
                <a:spcPts val="0"/>
              </a:spcBef>
              <a:spcAft>
                <a:spcPts val="0"/>
              </a:spcAft>
              <a:buClr>
                <a:schemeClr val="dk1"/>
              </a:buClr>
              <a:buSzPts val="1100"/>
              <a:buFont typeface="Arial"/>
              <a:buAutoNum type="arabicPeriod"/>
            </a:pPr>
            <a:r>
              <a:rPr lang="es" sz="1500" b="0" i="0" u="none" strike="noStrike" cap="none">
                <a:solidFill>
                  <a:srgbClr val="000000"/>
                </a:solidFill>
                <a:latin typeface="Cambria"/>
                <a:ea typeface="Cambria"/>
                <a:cs typeface="Cambria"/>
                <a:sym typeface="Cambria"/>
              </a:rPr>
              <a:t>Busca, busca y busca. No te conformes con el primer recurso que encuentres.   Busca información variada, consultando diferentes fuentes, </a:t>
            </a:r>
            <a:r>
              <a:rPr lang="es" sz="1500" b="0" i="0" u="none" strike="noStrike" cap="none">
                <a:solidFill>
                  <a:schemeClr val="dk1"/>
                </a:solidFill>
                <a:latin typeface="Cambria"/>
                <a:ea typeface="Cambria"/>
                <a:cs typeface="Cambria"/>
                <a:sym typeface="Cambria"/>
              </a:rPr>
              <a:t>contrastando diferentes documentos, </a:t>
            </a:r>
            <a:r>
              <a:rPr lang="es" sz="1500" b="0" i="0" u="none" strike="noStrike" cap="none">
                <a:solidFill>
                  <a:srgbClr val="000000"/>
                </a:solidFill>
                <a:latin typeface="Cambria"/>
                <a:ea typeface="Cambria"/>
                <a:cs typeface="Cambria"/>
                <a:sym typeface="Cambria"/>
              </a:rPr>
              <a:t>revísalos y compáralos antes de dar por buena una información.</a:t>
            </a:r>
            <a:endParaRPr sz="1500" b="0" i="0" u="none" strike="noStrike" cap="none">
              <a:solidFill>
                <a:srgbClr val="000000"/>
              </a:solidFill>
              <a:latin typeface="Cambria"/>
              <a:ea typeface="Cambria"/>
              <a:cs typeface="Cambria"/>
              <a:sym typeface="Cambria"/>
            </a:endParaRPr>
          </a:p>
          <a:p>
            <a:pPr marL="457200" marR="0" lvl="0" indent="0" algn="just" rtl="0">
              <a:lnSpc>
                <a:spcPct val="115000"/>
              </a:lnSpc>
              <a:spcBef>
                <a:spcPts val="0"/>
              </a:spcBef>
              <a:spcAft>
                <a:spcPts val="0"/>
              </a:spcAft>
              <a:buClr>
                <a:srgbClr val="000000"/>
              </a:buClr>
              <a:buSzPts val="1500"/>
              <a:buFont typeface="Arial"/>
              <a:buNone/>
            </a:pPr>
            <a:endParaRPr sz="1500" b="0" i="0" u="none" strike="noStrike" cap="none">
              <a:solidFill>
                <a:srgbClr val="000000"/>
              </a:solidFill>
              <a:latin typeface="Cambria"/>
              <a:ea typeface="Cambria"/>
              <a:cs typeface="Cambria"/>
              <a:sym typeface="Cambria"/>
            </a:endParaRPr>
          </a:p>
          <a:p>
            <a:pPr marL="457200" marR="0" lvl="0" indent="-298450" algn="just" rtl="0">
              <a:lnSpc>
                <a:spcPct val="115000"/>
              </a:lnSpc>
              <a:spcBef>
                <a:spcPts val="0"/>
              </a:spcBef>
              <a:spcAft>
                <a:spcPts val="0"/>
              </a:spcAft>
              <a:buClr>
                <a:schemeClr val="dk1"/>
              </a:buClr>
              <a:buSzPts val="1100"/>
              <a:buFont typeface="Arial"/>
              <a:buAutoNum type="arabicPeriod"/>
            </a:pPr>
            <a:r>
              <a:rPr lang="es" sz="1500" b="0" i="0" u="none" strike="noStrike" cap="none">
                <a:solidFill>
                  <a:schemeClr val="dk1"/>
                </a:solidFill>
                <a:latin typeface="Cambria"/>
                <a:ea typeface="Cambria"/>
                <a:cs typeface="Cambria"/>
                <a:sym typeface="Cambria"/>
              </a:rPr>
              <a:t>Ten una actitud crítica y reflexiva hacia la información disponible en cualquier soporte. </a:t>
            </a:r>
            <a:r>
              <a:rPr lang="es" sz="1500" b="0" i="0" u="none" strike="noStrike" cap="none">
                <a:solidFill>
                  <a:srgbClr val="000000"/>
                </a:solidFill>
                <a:latin typeface="Cambria"/>
                <a:ea typeface="Cambria"/>
                <a:cs typeface="Cambria"/>
                <a:sym typeface="Cambria"/>
              </a:rPr>
              <a:t>Siempre hay que analizar y evaluar la información encontrada con diferentes criterios; ya sea en Internet como fuera de ella, en soporte impreso o electrónico. </a:t>
            </a:r>
            <a:endParaRPr sz="1500" b="0" i="0" u="none" strike="noStrike" cap="none">
              <a:solidFill>
                <a:srgbClr val="000000"/>
              </a:solidFill>
              <a:latin typeface="Cambria"/>
              <a:ea typeface="Cambria"/>
              <a:cs typeface="Cambria"/>
              <a:sym typeface="Cambria"/>
            </a:endParaRPr>
          </a:p>
          <a:p>
            <a:pPr marL="457200" marR="0" lvl="0" indent="0" algn="just" rtl="0">
              <a:lnSpc>
                <a:spcPct val="115000"/>
              </a:lnSpc>
              <a:spcBef>
                <a:spcPts val="0"/>
              </a:spcBef>
              <a:spcAft>
                <a:spcPts val="0"/>
              </a:spcAft>
              <a:buClr>
                <a:srgbClr val="000000"/>
              </a:buClr>
              <a:buSzPts val="1500"/>
              <a:buFont typeface="Arial"/>
              <a:buNone/>
            </a:pPr>
            <a:endParaRPr sz="1500" b="0" i="0" u="none" strike="noStrike" cap="none">
              <a:solidFill>
                <a:srgbClr val="000000"/>
              </a:solidFill>
              <a:latin typeface="Cambria"/>
              <a:ea typeface="Cambria"/>
              <a:cs typeface="Cambria"/>
              <a:sym typeface="Cambria"/>
            </a:endParaRPr>
          </a:p>
          <a:p>
            <a:pPr marL="457200" marR="0" lvl="0" indent="-298450" algn="just" rtl="0">
              <a:lnSpc>
                <a:spcPct val="115000"/>
              </a:lnSpc>
              <a:spcBef>
                <a:spcPts val="0"/>
              </a:spcBef>
              <a:spcAft>
                <a:spcPts val="0"/>
              </a:spcAft>
              <a:buClr>
                <a:schemeClr val="dk1"/>
              </a:buClr>
              <a:buSzPts val="1100"/>
              <a:buFont typeface="Arial"/>
              <a:buAutoNum type="arabicPeriod"/>
            </a:pPr>
            <a:r>
              <a:rPr lang="es" sz="1500" b="0" i="0" u="none" strike="noStrike" cap="none">
                <a:solidFill>
                  <a:srgbClr val="000000"/>
                </a:solidFill>
                <a:latin typeface="Cambria"/>
                <a:ea typeface="Cambria"/>
                <a:cs typeface="Cambria"/>
                <a:sym typeface="Cambria"/>
              </a:rPr>
              <a:t>No uses solamente los buscadores de internet, debemos consultar otros recursos para  buscar y contrastar la información (catálogos, bases de datos,  enciclopedias, etc.)</a:t>
            </a:r>
            <a:endParaRPr sz="1500" b="0" i="0" u="none" strike="noStrike" cap="none">
              <a:solidFill>
                <a:srgbClr val="000000"/>
              </a:solidFill>
              <a:latin typeface="Cambria"/>
              <a:ea typeface="Cambria"/>
              <a:cs typeface="Cambria"/>
              <a:sym typeface="Cambria"/>
            </a:endParaRPr>
          </a:p>
          <a:p>
            <a:pPr marL="457200" marR="0" lvl="0" indent="0" algn="just" rtl="0">
              <a:lnSpc>
                <a:spcPct val="115000"/>
              </a:lnSpc>
              <a:spcBef>
                <a:spcPts val="0"/>
              </a:spcBef>
              <a:spcAft>
                <a:spcPts val="0"/>
              </a:spcAft>
              <a:buClr>
                <a:srgbClr val="000000"/>
              </a:buClr>
              <a:buSzPts val="1500"/>
              <a:buFont typeface="Arial"/>
              <a:buNone/>
            </a:pPr>
            <a:endParaRPr sz="1500" b="0" i="0" u="none" strike="noStrike" cap="none">
              <a:solidFill>
                <a:schemeClr val="dk1"/>
              </a:solidFill>
              <a:latin typeface="Cambria"/>
              <a:ea typeface="Cambria"/>
              <a:cs typeface="Cambria"/>
              <a:sym typeface="Cambria"/>
            </a:endParaRPr>
          </a:p>
          <a:p>
            <a:pPr marL="457200" marR="0" lvl="0" indent="0" algn="just" rtl="0">
              <a:lnSpc>
                <a:spcPct val="115000"/>
              </a:lnSpc>
              <a:spcBef>
                <a:spcPts val="0"/>
              </a:spcBef>
              <a:spcAft>
                <a:spcPts val="0"/>
              </a:spcAft>
              <a:buClr>
                <a:srgbClr val="000000"/>
              </a:buClr>
              <a:buSzPts val="1500"/>
              <a:buFont typeface="Arial"/>
              <a:buNone/>
            </a:pPr>
            <a:endParaRPr sz="1500" b="0" i="0" u="none" strike="noStrike" cap="none">
              <a:solidFill>
                <a:srgbClr val="000000"/>
              </a:solidFill>
              <a:latin typeface="Cambria"/>
              <a:ea typeface="Cambria"/>
              <a:cs typeface="Cambria"/>
              <a:sym typeface="Cambria"/>
            </a:endParaRPr>
          </a:p>
          <a:p>
            <a:pPr marL="0" marR="0" lvl="0" indent="0" algn="just" rtl="0">
              <a:lnSpc>
                <a:spcPct val="100000"/>
              </a:lnSpc>
              <a:spcBef>
                <a:spcPts val="0"/>
              </a:spcBef>
              <a:spcAft>
                <a:spcPts val="0"/>
              </a:spcAft>
              <a:buClr>
                <a:srgbClr val="000000"/>
              </a:buClr>
              <a:buSzPts val="1500"/>
              <a:buFont typeface="Arial"/>
              <a:buNone/>
            </a:pPr>
            <a:r>
              <a:rPr lang="es" sz="1500" b="0" i="0" u="none" strike="noStrike" cap="none">
                <a:solidFill>
                  <a:srgbClr val="000000"/>
                </a:solidFill>
                <a:latin typeface="Cambria"/>
                <a:ea typeface="Cambria"/>
                <a:cs typeface="Cambria"/>
                <a:sym typeface="Cambria"/>
              </a:rPr>
              <a:t> </a:t>
            </a:r>
            <a:endParaRPr sz="1500" b="0" i="0" u="none" strike="noStrike" cap="none">
              <a:solidFill>
                <a:srgbClr val="000000"/>
              </a:solidFill>
              <a:latin typeface="Cambria"/>
              <a:ea typeface="Cambria"/>
              <a:cs typeface="Cambria"/>
              <a:sym typeface="Cambria"/>
            </a:endParaRPr>
          </a:p>
        </p:txBody>
      </p:sp>
      <p:pic>
        <p:nvPicPr>
          <p:cNvPr id="146" name="Google Shape;146;p20"/>
          <p:cNvPicPr preferRelativeResize="0"/>
          <p:nvPr/>
        </p:nvPicPr>
        <p:blipFill rotWithShape="1">
          <a:blip r:embed="rId3">
            <a:alphaModFix/>
          </a:blip>
          <a:srcRect/>
          <a:stretch/>
        </p:blipFill>
        <p:spPr>
          <a:xfrm>
            <a:off x="7648225" y="0"/>
            <a:ext cx="1369350" cy="1285200"/>
          </a:xfrm>
          <a:prstGeom prst="rect">
            <a:avLst/>
          </a:prstGeom>
          <a:noFill/>
          <a:ln>
            <a:noFill/>
          </a:ln>
        </p:spPr>
      </p:pic>
      <p:sp>
        <p:nvSpPr>
          <p:cNvPr id="147" name="Google Shape;147;p20"/>
          <p:cNvSpPr/>
          <p:nvPr/>
        </p:nvSpPr>
        <p:spPr>
          <a:xfrm>
            <a:off x="0" y="-8375"/>
            <a:ext cx="5062200" cy="1016100"/>
          </a:xfrm>
          <a:prstGeom prst="rect">
            <a:avLst/>
          </a:prstGeom>
          <a:solidFill>
            <a:srgbClr val="65C1B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 name="Google Shape;148;p20"/>
          <p:cNvSpPr txBox="1"/>
          <p:nvPr/>
        </p:nvSpPr>
        <p:spPr>
          <a:xfrm>
            <a:off x="686300" y="59400"/>
            <a:ext cx="4161900" cy="5079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900"/>
              <a:buFont typeface="Arial"/>
              <a:buNone/>
            </a:pPr>
            <a:r>
              <a:rPr lang="es" sz="2900" b="1" i="0" u="none" strike="noStrike" cap="none">
                <a:solidFill>
                  <a:schemeClr val="dk1"/>
                </a:solidFill>
                <a:latin typeface="Franklin Gothic"/>
                <a:ea typeface="Franklin Gothic"/>
                <a:cs typeface="Franklin Gothic"/>
                <a:sym typeface="Franklin Gothic"/>
              </a:rPr>
              <a:t>CONSEJOS DE EVALUACIÓN</a:t>
            </a:r>
            <a:endParaRPr sz="2400" b="1" i="0" u="none" strike="noStrike" cap="none">
              <a:solidFill>
                <a:srgbClr val="000000"/>
              </a:solidFill>
              <a:latin typeface="Franklin Gothic"/>
              <a:ea typeface="Franklin Gothic"/>
              <a:cs typeface="Franklin Gothic"/>
              <a:sym typeface="Franklin Gothic"/>
            </a:endParaRPr>
          </a:p>
        </p:txBody>
      </p:sp>
      <p:pic>
        <p:nvPicPr>
          <p:cNvPr id="149" name="Google Shape;149;p20"/>
          <p:cNvPicPr preferRelativeResize="0"/>
          <p:nvPr/>
        </p:nvPicPr>
        <p:blipFill rotWithShape="1">
          <a:blip r:embed="rId4">
            <a:alphaModFix/>
          </a:blip>
          <a:srcRect/>
          <a:stretch/>
        </p:blipFill>
        <p:spPr>
          <a:xfrm>
            <a:off x="262724" y="174313"/>
            <a:ext cx="661644" cy="66746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1"/>
          <p:cNvSpPr/>
          <p:nvPr/>
        </p:nvSpPr>
        <p:spPr>
          <a:xfrm>
            <a:off x="8900" y="0"/>
            <a:ext cx="4839300" cy="1016100"/>
          </a:xfrm>
          <a:prstGeom prst="rect">
            <a:avLst/>
          </a:prstGeom>
          <a:solidFill>
            <a:srgbClr val="65C1B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 name="Google Shape;155;p21"/>
          <p:cNvSpPr txBox="1"/>
          <p:nvPr/>
        </p:nvSpPr>
        <p:spPr>
          <a:xfrm>
            <a:off x="686300" y="59400"/>
            <a:ext cx="4161900" cy="5079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chemeClr val="dk1"/>
              </a:buClr>
              <a:buSzPts val="1100"/>
              <a:buFont typeface="Arial"/>
              <a:buNone/>
            </a:pPr>
            <a:r>
              <a:rPr lang="es" sz="2900" b="1" i="0" u="none" strike="noStrike" cap="none">
                <a:solidFill>
                  <a:schemeClr val="dk1"/>
                </a:solidFill>
                <a:latin typeface="Franklin Gothic"/>
                <a:ea typeface="Franklin Gothic"/>
                <a:cs typeface="Franklin Gothic"/>
                <a:sym typeface="Franklin Gothic"/>
              </a:rPr>
              <a:t>CONSEJOS DE EVALUACIÓN</a:t>
            </a:r>
            <a:endParaRPr sz="2400" b="1" i="0" u="none" strike="noStrike" cap="none">
              <a:solidFill>
                <a:srgbClr val="000000"/>
              </a:solidFill>
              <a:latin typeface="Franklin Gothic"/>
              <a:ea typeface="Franklin Gothic"/>
              <a:cs typeface="Franklin Gothic"/>
              <a:sym typeface="Franklin Gothic"/>
            </a:endParaRPr>
          </a:p>
        </p:txBody>
      </p:sp>
      <p:sp>
        <p:nvSpPr>
          <p:cNvPr id="156" name="Google Shape;156;p21"/>
          <p:cNvSpPr txBox="1"/>
          <p:nvPr/>
        </p:nvSpPr>
        <p:spPr>
          <a:xfrm>
            <a:off x="619575" y="1502250"/>
            <a:ext cx="7864800" cy="2528400"/>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0"/>
              </a:spcBef>
              <a:spcAft>
                <a:spcPts val="0"/>
              </a:spcAft>
              <a:buClr>
                <a:srgbClr val="000000"/>
              </a:buClr>
              <a:buSzPts val="1100"/>
              <a:buFont typeface="Arial"/>
              <a:buNone/>
            </a:pPr>
            <a:r>
              <a:rPr lang="es" sz="1400" b="0" i="0" u="none" strike="noStrike" cap="none">
                <a:solidFill>
                  <a:srgbClr val="000000"/>
                </a:solidFill>
                <a:latin typeface="Franklin Gothic"/>
                <a:ea typeface="Franklin Gothic"/>
                <a:cs typeface="Franklin Gothic"/>
                <a:sym typeface="Franklin Gothic"/>
              </a:rPr>
              <a:t>Comprueba que el autor es especialista en la materia.</a:t>
            </a:r>
            <a:endParaRPr sz="1400" b="0" i="0" u="none" strike="noStrike" cap="none">
              <a:solidFill>
                <a:srgbClr val="000000"/>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400"/>
              <a:buFont typeface="Arial"/>
              <a:buNone/>
            </a:pPr>
            <a:r>
              <a:rPr lang="es" sz="1400" b="0" i="0" u="none" strike="noStrike" cap="none">
                <a:solidFill>
                  <a:srgbClr val="000000"/>
                </a:solidFill>
                <a:latin typeface="Franklin Gothic"/>
                <a:ea typeface="Franklin Gothic"/>
                <a:cs typeface="Franklin Gothic"/>
                <a:sym typeface="Franklin Gothic"/>
              </a:rPr>
              <a:t>La información que contiene el documento ha de estar actualizada.</a:t>
            </a:r>
            <a:endParaRPr sz="1400" b="0" i="0" u="none" strike="noStrike" cap="none">
              <a:solidFill>
                <a:srgbClr val="000000"/>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400"/>
              <a:buFont typeface="Arial"/>
              <a:buNone/>
            </a:pPr>
            <a:r>
              <a:rPr lang="es" sz="1400" b="0" i="0" u="none" strike="noStrike" cap="none">
                <a:solidFill>
                  <a:srgbClr val="000000"/>
                </a:solidFill>
                <a:latin typeface="Franklin Gothic"/>
                <a:ea typeface="Franklin Gothic"/>
                <a:cs typeface="Franklin Gothic"/>
                <a:sym typeface="Franklin Gothic"/>
              </a:rPr>
              <a:t/>
            </a:r>
            <a:br>
              <a:rPr lang="es" sz="1400" b="0" i="0" u="none" strike="noStrike" cap="none">
                <a:solidFill>
                  <a:srgbClr val="000000"/>
                </a:solidFill>
                <a:latin typeface="Franklin Gothic"/>
                <a:ea typeface="Franklin Gothic"/>
                <a:cs typeface="Franklin Gothic"/>
                <a:sym typeface="Franklin Gothic"/>
              </a:rPr>
            </a:br>
            <a:r>
              <a:rPr lang="es" sz="1400" b="0" i="0" u="none" strike="noStrike" cap="none">
                <a:solidFill>
                  <a:srgbClr val="000000"/>
                </a:solidFill>
                <a:latin typeface="Franklin Gothic"/>
                <a:ea typeface="Franklin Gothic"/>
                <a:cs typeface="Franklin Gothic"/>
                <a:sym typeface="Franklin Gothic"/>
              </a:rPr>
              <a:t>El contenido, su extensión y su profundidad deben ajustarse a  tus necesidades.</a:t>
            </a:r>
            <a:endParaRPr sz="1400" b="0" i="0" u="none" strike="noStrike" cap="none">
              <a:solidFill>
                <a:srgbClr val="000000"/>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400"/>
              <a:buFont typeface="Arial"/>
              <a:buNone/>
            </a:pPr>
            <a:r>
              <a:rPr lang="es" sz="1400" b="0" i="0" u="none" strike="noStrike" cap="none">
                <a:solidFill>
                  <a:srgbClr val="000000"/>
                </a:solidFill>
                <a:latin typeface="Franklin Gothic"/>
                <a:ea typeface="Franklin Gothic"/>
                <a:cs typeface="Franklin Gothic"/>
                <a:sym typeface="Franklin Gothic"/>
              </a:rPr>
              <a:t>Aplica todos los criterios de evaluación de forma lógica y prioriza los más pertinentes según la tipología documental</a:t>
            </a:r>
            <a:endParaRPr sz="1400" b="0" i="0" u="none" strike="noStrike" cap="none">
              <a:solidFill>
                <a:srgbClr val="000000"/>
              </a:solidFill>
              <a:latin typeface="Franklin Gothic"/>
              <a:ea typeface="Franklin Gothic"/>
              <a:cs typeface="Franklin Gothic"/>
              <a:sym typeface="Franklin Gothic"/>
            </a:endParaRPr>
          </a:p>
        </p:txBody>
      </p:sp>
      <p:sp>
        <p:nvSpPr>
          <p:cNvPr id="157" name="Google Shape;157;p21"/>
          <p:cNvSpPr/>
          <p:nvPr/>
        </p:nvSpPr>
        <p:spPr>
          <a:xfrm>
            <a:off x="422900" y="1619825"/>
            <a:ext cx="124800" cy="124800"/>
          </a:xfrm>
          <a:prstGeom prst="ellipse">
            <a:avLst/>
          </a:prstGeom>
          <a:solidFill>
            <a:srgbClr val="E54B4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 name="Google Shape;158;p21"/>
          <p:cNvSpPr/>
          <p:nvPr/>
        </p:nvSpPr>
        <p:spPr>
          <a:xfrm>
            <a:off x="422900" y="2026238"/>
            <a:ext cx="124800" cy="124800"/>
          </a:xfrm>
          <a:prstGeom prst="ellipse">
            <a:avLst/>
          </a:prstGeom>
          <a:solidFill>
            <a:srgbClr val="E54B4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 name="Google Shape;159;p21"/>
          <p:cNvSpPr/>
          <p:nvPr/>
        </p:nvSpPr>
        <p:spPr>
          <a:xfrm>
            <a:off x="422900" y="2522675"/>
            <a:ext cx="124800" cy="124800"/>
          </a:xfrm>
          <a:prstGeom prst="ellipse">
            <a:avLst/>
          </a:prstGeom>
          <a:solidFill>
            <a:srgbClr val="E54B4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 name="Google Shape;160;p21"/>
          <p:cNvSpPr/>
          <p:nvPr/>
        </p:nvSpPr>
        <p:spPr>
          <a:xfrm>
            <a:off x="547700" y="3697700"/>
            <a:ext cx="7468500" cy="730800"/>
          </a:xfrm>
          <a:prstGeom prst="rect">
            <a:avLst/>
          </a:prstGeom>
          <a:solidFill>
            <a:srgbClr val="F2F2F2"/>
          </a:solidFill>
          <a:ln w="38100" cap="flat" cmpd="sng">
            <a:solidFill>
              <a:srgbClr val="65C1B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chemeClr val="dk1"/>
              </a:buClr>
              <a:buSzPts val="1100"/>
              <a:buFont typeface="Arial"/>
              <a:buNone/>
            </a:pPr>
            <a:r>
              <a:rPr lang="es" sz="1400" b="0" i="0" u="none" strike="noStrike" cap="none">
                <a:solidFill>
                  <a:schemeClr val="dk1"/>
                </a:solidFill>
                <a:latin typeface="Cambria"/>
                <a:ea typeface="Cambria"/>
                <a:cs typeface="Cambria"/>
                <a:sym typeface="Cambria"/>
              </a:rPr>
              <a:t>Consejo: Busca información variada, consulta diferentes recursos, revísalos y compáralos antes de dar por buena una información.</a:t>
            </a:r>
            <a:endParaRPr sz="1400" b="0" i="0" u="none" strike="noStrike" cap="none">
              <a:solidFill>
                <a:srgbClr val="000000"/>
              </a:solidFill>
              <a:latin typeface="Arial"/>
              <a:ea typeface="Arial"/>
              <a:cs typeface="Arial"/>
              <a:sym typeface="Arial"/>
            </a:endParaRPr>
          </a:p>
        </p:txBody>
      </p:sp>
      <p:pic>
        <p:nvPicPr>
          <p:cNvPr id="161" name="Google Shape;161;p21"/>
          <p:cNvPicPr preferRelativeResize="0"/>
          <p:nvPr/>
        </p:nvPicPr>
        <p:blipFill rotWithShape="1">
          <a:blip r:embed="rId3">
            <a:alphaModFix/>
          </a:blip>
          <a:srcRect/>
          <a:stretch/>
        </p:blipFill>
        <p:spPr>
          <a:xfrm rot="311420">
            <a:off x="8057096" y="3307295"/>
            <a:ext cx="478455" cy="925838"/>
          </a:xfrm>
          <a:prstGeom prst="rect">
            <a:avLst/>
          </a:prstGeom>
          <a:noFill/>
          <a:ln>
            <a:noFill/>
          </a:ln>
        </p:spPr>
      </p:pic>
      <p:sp>
        <p:nvSpPr>
          <p:cNvPr id="162" name="Google Shape;162;p21"/>
          <p:cNvSpPr/>
          <p:nvPr/>
        </p:nvSpPr>
        <p:spPr>
          <a:xfrm>
            <a:off x="422900" y="2932575"/>
            <a:ext cx="124800" cy="124800"/>
          </a:xfrm>
          <a:prstGeom prst="ellipse">
            <a:avLst/>
          </a:prstGeom>
          <a:solidFill>
            <a:srgbClr val="E54B4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63" name="Google Shape;163;p21"/>
          <p:cNvPicPr preferRelativeResize="0"/>
          <p:nvPr/>
        </p:nvPicPr>
        <p:blipFill rotWithShape="1">
          <a:blip r:embed="rId4">
            <a:alphaModFix/>
          </a:blip>
          <a:srcRect/>
          <a:stretch/>
        </p:blipFill>
        <p:spPr>
          <a:xfrm>
            <a:off x="262724" y="174313"/>
            <a:ext cx="661644" cy="667461"/>
          </a:xfrm>
          <a:prstGeom prst="rect">
            <a:avLst/>
          </a:prstGeom>
          <a:noFill/>
          <a:ln>
            <a:noFill/>
          </a:ln>
        </p:spPr>
      </p:pic>
      <p:pic>
        <p:nvPicPr>
          <p:cNvPr id="164" name="Google Shape;164;p21"/>
          <p:cNvPicPr preferRelativeResize="0"/>
          <p:nvPr/>
        </p:nvPicPr>
        <p:blipFill rotWithShape="1">
          <a:blip r:embed="rId5">
            <a:alphaModFix/>
          </a:blip>
          <a:srcRect/>
          <a:stretch/>
        </p:blipFill>
        <p:spPr>
          <a:xfrm>
            <a:off x="7648225" y="0"/>
            <a:ext cx="1369350" cy="12852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2"/>
          <p:cNvSpPr/>
          <p:nvPr/>
        </p:nvSpPr>
        <p:spPr>
          <a:xfrm>
            <a:off x="1130550" y="954125"/>
            <a:ext cx="6544200" cy="756900"/>
          </a:xfrm>
          <a:prstGeom prst="rect">
            <a:avLst/>
          </a:prstGeom>
          <a:solidFill>
            <a:srgbClr val="65C1B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 name="Google Shape;170;p22"/>
          <p:cNvSpPr/>
          <p:nvPr/>
        </p:nvSpPr>
        <p:spPr>
          <a:xfrm>
            <a:off x="1130550" y="1711025"/>
            <a:ext cx="6544200" cy="3024000"/>
          </a:xfrm>
          <a:prstGeom prst="rect">
            <a:avLst/>
          </a:prstGeom>
          <a:solidFill>
            <a:srgbClr val="DDE4E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 name="Google Shape;171;p22"/>
          <p:cNvSpPr txBox="1"/>
          <p:nvPr/>
        </p:nvSpPr>
        <p:spPr>
          <a:xfrm>
            <a:off x="2780625" y="1015775"/>
            <a:ext cx="4242300" cy="579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s" sz="3000" b="1" i="0" u="none" strike="noStrike" cap="none">
                <a:solidFill>
                  <a:srgbClr val="000000"/>
                </a:solidFill>
                <a:latin typeface="Franklin Gothic"/>
                <a:ea typeface="Franklin Gothic"/>
                <a:cs typeface="Franklin Gothic"/>
                <a:sym typeface="Franklin Gothic"/>
              </a:rPr>
              <a:t>PARA SABER MÁS...</a:t>
            </a:r>
            <a:endParaRPr sz="3000" b="1" i="0" u="none" strike="noStrike" cap="none">
              <a:solidFill>
                <a:srgbClr val="000000"/>
              </a:solidFill>
              <a:latin typeface="Franklin Gothic"/>
              <a:ea typeface="Franklin Gothic"/>
              <a:cs typeface="Franklin Gothic"/>
              <a:sym typeface="Franklin Gothic"/>
            </a:endParaRPr>
          </a:p>
        </p:txBody>
      </p:sp>
      <p:sp>
        <p:nvSpPr>
          <p:cNvPr id="172" name="Google Shape;172;p22"/>
          <p:cNvSpPr txBox="1"/>
          <p:nvPr/>
        </p:nvSpPr>
        <p:spPr>
          <a:xfrm>
            <a:off x="1297650" y="1684175"/>
            <a:ext cx="6377100" cy="3077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s" sz="1800" b="0" i="0" u="none" strike="noStrike" cap="none">
                <a:solidFill>
                  <a:srgbClr val="000000"/>
                </a:solidFill>
                <a:latin typeface="Cambria"/>
                <a:ea typeface="Cambria"/>
                <a:cs typeface="Cambria"/>
                <a:sym typeface="Cambria"/>
              </a:rPr>
              <a:t>Echa un vistazo a los apartados de:</a:t>
            </a:r>
            <a:endParaRPr sz="1800" b="0" i="0" u="none" strike="noStrike" cap="none">
              <a:solidFill>
                <a:srgbClr val="000000"/>
              </a:solidFill>
              <a:latin typeface="Cambria"/>
              <a:ea typeface="Cambria"/>
              <a:cs typeface="Cambria"/>
              <a:sym typeface="Cambria"/>
            </a:endParaRPr>
          </a:p>
          <a:p>
            <a:pPr marL="457200" marR="0" lvl="0" indent="-342900" algn="l" rtl="0">
              <a:lnSpc>
                <a:spcPct val="100000"/>
              </a:lnSpc>
              <a:spcBef>
                <a:spcPts val="0"/>
              </a:spcBef>
              <a:spcAft>
                <a:spcPts val="0"/>
              </a:spcAft>
              <a:buClr>
                <a:srgbClr val="000000"/>
              </a:buClr>
              <a:buSzPts val="1800"/>
              <a:buFont typeface="Cambria"/>
              <a:buChar char="❏"/>
            </a:pPr>
            <a:r>
              <a:rPr lang="es" sz="1800" b="0" i="0" u="none" strike="noStrike" cap="none">
                <a:solidFill>
                  <a:srgbClr val="000000"/>
                </a:solidFill>
                <a:latin typeface="Cambria"/>
                <a:ea typeface="Cambria"/>
                <a:cs typeface="Cambria"/>
                <a:sym typeface="Cambria"/>
              </a:rPr>
              <a:t>Criterios de evaluación de publicaciones científicas </a:t>
            </a:r>
            <a:endParaRPr sz="1800" b="0" i="0" u="none" strike="noStrike" cap="none">
              <a:solidFill>
                <a:srgbClr val="000000"/>
              </a:solidFill>
              <a:latin typeface="Cambria"/>
              <a:ea typeface="Cambria"/>
              <a:cs typeface="Cambria"/>
              <a:sym typeface="Cambria"/>
            </a:endParaRPr>
          </a:p>
          <a:p>
            <a:pPr marL="457200" lvl="0" indent="-342900" algn="l" rtl="0">
              <a:spcBef>
                <a:spcPts val="0"/>
              </a:spcBef>
              <a:spcAft>
                <a:spcPts val="0"/>
              </a:spcAft>
              <a:buClr>
                <a:srgbClr val="000000"/>
              </a:buClr>
              <a:buSzPts val="1800"/>
              <a:buFont typeface="Cambria"/>
              <a:buChar char="❏"/>
            </a:pPr>
            <a:r>
              <a:rPr lang="es" sz="1800">
                <a:solidFill>
                  <a:schemeClr val="dk1"/>
                </a:solidFill>
                <a:latin typeface="Cambria"/>
                <a:ea typeface="Cambria"/>
                <a:cs typeface="Cambria"/>
                <a:sym typeface="Cambria"/>
              </a:rPr>
              <a:t>Evaluación de las fuentes de información</a:t>
            </a:r>
            <a:endParaRPr sz="1800">
              <a:latin typeface="Cambria"/>
              <a:ea typeface="Cambria"/>
              <a:cs typeface="Cambria"/>
              <a:sym typeface="Cambria"/>
            </a:endParaRPr>
          </a:p>
          <a:p>
            <a:pPr marL="457200" marR="0" lvl="0" indent="-342900" algn="l" rtl="0">
              <a:lnSpc>
                <a:spcPct val="100000"/>
              </a:lnSpc>
              <a:spcBef>
                <a:spcPts val="0"/>
              </a:spcBef>
              <a:spcAft>
                <a:spcPts val="0"/>
              </a:spcAft>
              <a:buClr>
                <a:srgbClr val="000000"/>
              </a:buClr>
              <a:buSzPts val="1800"/>
              <a:buFont typeface="Cambria"/>
              <a:buChar char="❏"/>
            </a:pPr>
            <a:r>
              <a:rPr lang="es" sz="1800" b="0" i="0" u="none" strike="noStrike" cap="none">
                <a:solidFill>
                  <a:srgbClr val="000000"/>
                </a:solidFill>
                <a:latin typeface="Cambria"/>
                <a:ea typeface="Cambria"/>
                <a:cs typeface="Cambria"/>
                <a:sym typeface="Cambria"/>
              </a:rPr>
              <a:t>Criterios de evaluación de sitios web</a:t>
            </a:r>
            <a:endParaRPr sz="1800" b="0" i="0" u="none" strike="noStrike" cap="none">
              <a:solidFill>
                <a:srgbClr val="000000"/>
              </a:solidFill>
              <a:latin typeface="Cambria"/>
              <a:ea typeface="Cambria"/>
              <a:cs typeface="Cambria"/>
              <a:sym typeface="Cambria"/>
            </a:endParaRPr>
          </a:p>
          <a:p>
            <a:pPr marL="0" marR="0" lvl="0" indent="0" algn="l" rtl="0">
              <a:lnSpc>
                <a:spcPct val="100000"/>
              </a:lnSpc>
              <a:spcBef>
                <a:spcPts val="0"/>
              </a:spcBef>
              <a:spcAft>
                <a:spcPts val="0"/>
              </a:spcAft>
              <a:buClr>
                <a:srgbClr val="000000"/>
              </a:buClr>
              <a:buSzPts val="1800"/>
              <a:buFont typeface="Arial"/>
              <a:buNone/>
            </a:pPr>
            <a:r>
              <a:rPr lang="es" sz="1800" b="0" i="0" u="none" strike="noStrike" cap="none">
                <a:solidFill>
                  <a:srgbClr val="000000"/>
                </a:solidFill>
                <a:latin typeface="Cambria"/>
                <a:ea typeface="Cambria"/>
                <a:cs typeface="Cambria"/>
                <a:sym typeface="Cambria"/>
              </a:rPr>
              <a:t/>
            </a:r>
            <a:br>
              <a:rPr lang="es" sz="1800" b="0" i="0" u="none" strike="noStrike" cap="none">
                <a:solidFill>
                  <a:srgbClr val="000000"/>
                </a:solidFill>
                <a:latin typeface="Cambria"/>
                <a:ea typeface="Cambria"/>
                <a:cs typeface="Cambria"/>
                <a:sym typeface="Cambria"/>
              </a:rPr>
            </a:br>
            <a:r>
              <a:rPr lang="es" sz="1800" b="0" i="0" u="none" strike="noStrike" cap="none">
                <a:solidFill>
                  <a:srgbClr val="000000"/>
                </a:solidFill>
                <a:latin typeface="Cambria"/>
                <a:ea typeface="Cambria"/>
                <a:cs typeface="Cambria"/>
                <a:sym typeface="Cambria"/>
              </a:rPr>
              <a:t>Consulta las páginas:</a:t>
            </a:r>
            <a:endParaRPr sz="1800" b="0" i="0" u="none" strike="noStrike" cap="none">
              <a:solidFill>
                <a:srgbClr val="000000"/>
              </a:solidFill>
              <a:latin typeface="Cambria"/>
              <a:ea typeface="Cambria"/>
              <a:cs typeface="Cambria"/>
              <a:sym typeface="Cambria"/>
            </a:endParaRPr>
          </a:p>
          <a:p>
            <a:pPr marL="457200" marR="0" lvl="0" indent="-342900" algn="just" rtl="0">
              <a:lnSpc>
                <a:spcPct val="100000"/>
              </a:lnSpc>
              <a:spcBef>
                <a:spcPts val="0"/>
              </a:spcBef>
              <a:spcAft>
                <a:spcPts val="0"/>
              </a:spcAft>
              <a:buClr>
                <a:srgbClr val="000000"/>
              </a:buClr>
              <a:buSzPts val="1800"/>
              <a:buFont typeface="Cambria"/>
              <a:buChar char="❏"/>
            </a:pPr>
            <a:r>
              <a:rPr lang="es" sz="1800" b="0" i="0" u="sng" strike="noStrike" cap="none">
                <a:solidFill>
                  <a:schemeClr val="hlink"/>
                </a:solidFill>
                <a:latin typeface="Cambria"/>
                <a:ea typeface="Cambria"/>
                <a:cs typeface="Cambria"/>
                <a:sym typeface="Cambria"/>
                <a:hlinkClick r:id="rId3"/>
              </a:rPr>
              <a:t>Trabajo Fin de Grado: material de apoyo. Evaluar. Biblioteca de la Universidad de Sevilla</a:t>
            </a:r>
            <a:endParaRPr sz="1800" b="0" i="0" u="none" strike="noStrike" cap="none">
              <a:solidFill>
                <a:srgbClr val="000000"/>
              </a:solidFill>
              <a:latin typeface="Cambria"/>
              <a:ea typeface="Cambria"/>
              <a:cs typeface="Cambria"/>
              <a:sym typeface="Cambria"/>
            </a:endParaRPr>
          </a:p>
          <a:p>
            <a:pPr marL="457200" marR="0" lvl="0" indent="-342900" algn="just" rtl="0">
              <a:lnSpc>
                <a:spcPct val="100000"/>
              </a:lnSpc>
              <a:spcBef>
                <a:spcPts val="0"/>
              </a:spcBef>
              <a:spcAft>
                <a:spcPts val="0"/>
              </a:spcAft>
              <a:buClr>
                <a:srgbClr val="000000"/>
              </a:buClr>
              <a:buSzPts val="1800"/>
              <a:buFont typeface="Cambria"/>
              <a:buChar char="❏"/>
            </a:pPr>
            <a:endParaRPr sz="1800" b="0" i="0" u="none" strike="noStrike" cap="none">
              <a:solidFill>
                <a:srgbClr val="000000"/>
              </a:solidFill>
              <a:latin typeface="Cambria"/>
              <a:ea typeface="Cambria"/>
              <a:cs typeface="Cambria"/>
              <a:sym typeface="Cambria"/>
            </a:endParaRPr>
          </a:p>
          <a:p>
            <a:pPr marL="457200" marR="0" lvl="0" indent="-342900" algn="just" rtl="0">
              <a:lnSpc>
                <a:spcPct val="100000"/>
              </a:lnSpc>
              <a:spcBef>
                <a:spcPts val="0"/>
              </a:spcBef>
              <a:spcAft>
                <a:spcPts val="0"/>
              </a:spcAft>
              <a:buClr>
                <a:srgbClr val="000000"/>
              </a:buClr>
              <a:buSzPts val="1800"/>
              <a:buFont typeface="Cambria"/>
              <a:buChar char="❏"/>
            </a:pPr>
            <a:r>
              <a:rPr lang="es" sz="1800" b="0" i="0" u="sng" strike="noStrike" cap="none">
                <a:solidFill>
                  <a:schemeClr val="hlink"/>
                </a:solidFill>
                <a:latin typeface="Cambria"/>
                <a:ea typeface="Cambria"/>
                <a:cs typeface="Cambria"/>
                <a:sym typeface="Cambria"/>
                <a:hlinkClick r:id="rId4"/>
              </a:rPr>
              <a:t>Cómo evaluar la información encontrada. Biblioteca universitaria de Alicante</a:t>
            </a:r>
            <a:endParaRPr sz="1800" b="0" i="0" u="none" strike="noStrike" cap="none">
              <a:solidFill>
                <a:srgbClr val="000000"/>
              </a:solidFill>
              <a:latin typeface="Cambria"/>
              <a:ea typeface="Cambria"/>
              <a:cs typeface="Cambria"/>
              <a:sym typeface="Cambria"/>
            </a:endParaRPr>
          </a:p>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mbria"/>
              <a:ea typeface="Cambria"/>
              <a:cs typeface="Cambria"/>
              <a:sym typeface="Cambria"/>
            </a:endParaRPr>
          </a:p>
          <a:p>
            <a:pPr marL="0" marR="0" lvl="0" indent="0" algn="ctr" rtl="0">
              <a:lnSpc>
                <a:spcPct val="100000"/>
              </a:lnSpc>
              <a:spcBef>
                <a:spcPts val="0"/>
              </a:spcBef>
              <a:spcAft>
                <a:spcPts val="0"/>
              </a:spcAft>
              <a:buClr>
                <a:schemeClr val="dk1"/>
              </a:buClr>
              <a:buSzPts val="1100"/>
              <a:buFont typeface="Arial"/>
              <a:buNone/>
            </a:pPr>
            <a:r>
              <a:rPr lang="es" sz="1800" b="1" i="0" u="none" strike="noStrike" cap="none">
                <a:solidFill>
                  <a:srgbClr val="FFFF00"/>
                </a:solidFill>
                <a:latin typeface="Franklin Gothic"/>
                <a:ea typeface="Franklin Gothic"/>
                <a:cs typeface="Franklin Gothic"/>
                <a:sym typeface="Franklin Gothic"/>
              </a:rPr>
              <a:t>[a personalizar por cada institución]</a:t>
            </a:r>
            <a:endParaRPr sz="1400" b="1" i="0" u="none" strike="noStrike" cap="none">
              <a:solidFill>
                <a:srgbClr val="FFFF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mbria"/>
              <a:ea typeface="Cambria"/>
              <a:cs typeface="Cambria"/>
              <a:sym typeface="Cambria"/>
            </a:endParaRPr>
          </a:p>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mbria"/>
              <a:ea typeface="Cambria"/>
              <a:cs typeface="Cambria"/>
              <a:sym typeface="Cambri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23"/>
          <p:cNvSpPr/>
          <p:nvPr/>
        </p:nvSpPr>
        <p:spPr>
          <a:xfrm>
            <a:off x="2958875" y="0"/>
            <a:ext cx="6185100" cy="5143500"/>
          </a:xfrm>
          <a:prstGeom prst="rect">
            <a:avLst/>
          </a:prstGeom>
          <a:solidFill>
            <a:srgbClr val="65C1B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 name="Google Shape;178;p23"/>
          <p:cNvSpPr/>
          <p:nvPr/>
        </p:nvSpPr>
        <p:spPr>
          <a:xfrm>
            <a:off x="2958875" y="3163850"/>
            <a:ext cx="3609600" cy="499200"/>
          </a:xfrm>
          <a:prstGeom prst="rect">
            <a:avLst/>
          </a:prstGeom>
          <a:solidFill>
            <a:srgbClr val="31465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79" name="Google Shape;179;p23"/>
          <p:cNvPicPr preferRelativeResize="0"/>
          <p:nvPr/>
        </p:nvPicPr>
        <p:blipFill rotWithShape="1">
          <a:blip r:embed="rId3">
            <a:alphaModFix/>
          </a:blip>
          <a:srcRect/>
          <a:stretch/>
        </p:blipFill>
        <p:spPr>
          <a:xfrm>
            <a:off x="37617" y="3163850"/>
            <a:ext cx="2841158" cy="499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5349240" y="457199"/>
            <a:ext cx="2795452" cy="184666"/>
          </a:xfrm>
          <a:prstGeom prst="rect">
            <a:avLst/>
          </a:prstGeom>
          <a:solidFill>
            <a:schemeClr val="tx2">
              <a:lumMod val="90000"/>
            </a:schemeClr>
          </a:solidFill>
        </p:spPr>
        <p:txBody>
          <a:bodyPr wrap="square" lIns="0" tIns="0" rIns="0" bIns="0" rtlCol="0">
            <a:spAutoFit/>
          </a:bodyPr>
          <a:lstStyle/>
          <a:p>
            <a:pPr algn="ctr"/>
            <a:r>
              <a:rPr lang="es-ES" sz="1200" dirty="0">
                <a:latin typeface="Arial" panose="020B0604020202020204" pitchFamily="34" charset="0"/>
                <a:cs typeface="Arial" panose="020B0604020202020204" pitchFamily="34" charset="0"/>
              </a:rPr>
              <a:t>Colección Objetos de Aprendizaje, 2019 </a:t>
            </a:r>
          </a:p>
        </p:txBody>
      </p:sp>
      <p:sp>
        <p:nvSpPr>
          <p:cNvPr id="7" name="CuadroTexto 6"/>
          <p:cNvSpPr txBox="1"/>
          <p:nvPr/>
        </p:nvSpPr>
        <p:spPr>
          <a:xfrm>
            <a:off x="1184563" y="904612"/>
            <a:ext cx="6670964" cy="2308324"/>
          </a:xfrm>
          <a:prstGeom prst="rect">
            <a:avLst/>
          </a:prstGeom>
          <a:noFill/>
        </p:spPr>
        <p:txBody>
          <a:bodyPr wrap="square" rtlCol="0">
            <a:spAutoFit/>
          </a:bodyPr>
          <a:lstStyle/>
          <a:p>
            <a:pPr algn="ctr">
              <a:lnSpc>
                <a:spcPct val="150000"/>
              </a:lnSpc>
            </a:pPr>
            <a:r>
              <a:rPr lang="es-ES" sz="1200" b="1" dirty="0">
                <a:latin typeface="Arial" panose="020B0604020202020204" pitchFamily="34" charset="0"/>
                <a:cs typeface="Arial" panose="020B0604020202020204" pitchFamily="34" charset="0"/>
              </a:rPr>
              <a:t>MATERIALES DE FORMACIÓN PARA ESTUDIANTES DE GRADO </a:t>
            </a:r>
          </a:p>
          <a:p>
            <a:pPr algn="ctr">
              <a:lnSpc>
                <a:spcPct val="150000"/>
              </a:lnSpc>
            </a:pPr>
            <a:r>
              <a:rPr lang="es-ES" sz="1200" b="1" dirty="0">
                <a:latin typeface="Arial" panose="020B0604020202020204" pitchFamily="34" charset="0"/>
                <a:cs typeface="Arial" panose="020B0604020202020204" pitchFamily="34" charset="0"/>
              </a:rPr>
              <a:t>DE LA COMPETENCIA DIGITAL</a:t>
            </a:r>
            <a:endParaRPr lang="es-ES" sz="1200" dirty="0">
              <a:latin typeface="Arial" panose="020B0604020202020204" pitchFamily="34" charset="0"/>
              <a:cs typeface="Arial" panose="020B0604020202020204" pitchFamily="34" charset="0"/>
            </a:endParaRPr>
          </a:p>
          <a:p>
            <a:pPr algn="ctr"/>
            <a:endParaRPr lang="es-ES" sz="1200" b="1" dirty="0"/>
          </a:p>
          <a:p>
            <a:pPr algn="ctr"/>
            <a:r>
              <a:rPr lang="es-ES" sz="1200" b="1" dirty="0"/>
              <a:t> </a:t>
            </a:r>
            <a:endParaRPr lang="es-ES" sz="1200" dirty="0"/>
          </a:p>
          <a:p>
            <a:pPr algn="ctr">
              <a:lnSpc>
                <a:spcPct val="150000"/>
              </a:lnSpc>
            </a:pPr>
            <a:r>
              <a:rPr lang="es-ES" sz="1200" dirty="0">
                <a:latin typeface="Arial" panose="020B0604020202020204" pitchFamily="34" charset="0"/>
                <a:cs typeface="Arial" panose="020B0604020202020204" pitchFamily="34" charset="0"/>
              </a:rPr>
              <a:t>1. Información y tratamiento de datos: 1.2. Evaluación de la información, datos y contenidos digitales: 1. La necesidad de evaluar la información</a:t>
            </a:r>
            <a:endParaRPr lang="es-ES" sz="1200" dirty="0"/>
          </a:p>
          <a:p>
            <a:pPr algn="ctr"/>
            <a:endParaRPr lang="es-ES" sz="1200" dirty="0"/>
          </a:p>
          <a:p>
            <a:pPr algn="ctr"/>
            <a:endParaRPr lang="es-ES" sz="1200" dirty="0"/>
          </a:p>
          <a:p>
            <a:pPr algn="ctr"/>
            <a:endParaRPr lang="es-ES" sz="1200" dirty="0"/>
          </a:p>
          <a:p>
            <a:pPr algn="ctr"/>
            <a:r>
              <a:rPr lang="es-ES" sz="1200" b="1" dirty="0">
                <a:latin typeface="Arial" panose="020B0604020202020204" pitchFamily="34" charset="0"/>
                <a:cs typeface="Arial" panose="020B0604020202020204" pitchFamily="34" charset="0"/>
              </a:rPr>
              <a:t>REBIUN Línea 2 (3er. P.E.) Grupo de Competencia Digital</a:t>
            </a:r>
            <a:endParaRPr lang="es-ES" sz="1200" dirty="0">
              <a:latin typeface="Arial" panose="020B0604020202020204" pitchFamily="34" charset="0"/>
              <a:cs typeface="Arial" panose="020B0604020202020204" pitchFamily="34" charset="0"/>
            </a:endParaRPr>
          </a:p>
        </p:txBody>
      </p:sp>
      <p:sp>
        <p:nvSpPr>
          <p:cNvPr id="8" name="Rectangle 7"/>
          <p:cNvSpPr>
            <a:spLocks noChangeArrowheads="1"/>
          </p:cNvSpPr>
          <p:nvPr/>
        </p:nvSpPr>
        <p:spPr bwMode="auto">
          <a:xfrm>
            <a:off x="2694709" y="300518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sz="1800"/>
          </a:p>
        </p:txBody>
      </p:sp>
      <p:sp>
        <p:nvSpPr>
          <p:cNvPr id="9" name="Rectangle 8"/>
          <p:cNvSpPr>
            <a:spLocks noChangeArrowheads="1"/>
          </p:cNvSpPr>
          <p:nvPr/>
        </p:nvSpPr>
        <p:spPr bwMode="auto">
          <a:xfrm>
            <a:off x="3422578" y="3667304"/>
            <a:ext cx="329609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914378" eaLnBrk="0" fontAlgn="base" hangingPunct="0">
              <a:spcBef>
                <a:spcPct val="0"/>
              </a:spcBef>
              <a:spcAft>
                <a:spcPct val="0"/>
              </a:spcAft>
            </a:pPr>
            <a:r>
              <a:rPr lang="es-ES" altLang="es-ES" sz="1200" dirty="0">
                <a:latin typeface="Arial" panose="020B0604020202020204" pitchFamily="34" charset="0"/>
                <a:ea typeface="Arial" panose="020B0604020202020204" pitchFamily="34" charset="0"/>
              </a:rPr>
              <a:t> Documento bajo licencia </a:t>
            </a:r>
            <a:r>
              <a:rPr lang="es-ES" altLang="es-ES" sz="1200" dirty="0" err="1">
                <a:latin typeface="Arial" panose="020B0604020202020204" pitchFamily="34" charset="0"/>
                <a:ea typeface="Arial" panose="020B0604020202020204" pitchFamily="34" charset="0"/>
              </a:rPr>
              <a:t>Creative</a:t>
            </a:r>
            <a:r>
              <a:rPr lang="es-ES" altLang="es-ES" sz="1200" dirty="0">
                <a:latin typeface="Arial" panose="020B0604020202020204" pitchFamily="34" charset="0"/>
                <a:ea typeface="Arial" panose="020B0604020202020204" pitchFamily="34" charset="0"/>
              </a:rPr>
              <a:t> </a:t>
            </a:r>
            <a:r>
              <a:rPr lang="es-ES" altLang="es-ES" sz="1200" dirty="0" err="1">
                <a:latin typeface="Arial" panose="020B0604020202020204" pitchFamily="34" charset="0"/>
                <a:ea typeface="Arial" panose="020B0604020202020204" pitchFamily="34" charset="0"/>
              </a:rPr>
              <a:t>Commons</a:t>
            </a:r>
            <a:r>
              <a:rPr lang="es-ES" altLang="es-ES" sz="1200" dirty="0">
                <a:latin typeface="Arial" panose="020B0604020202020204" pitchFamily="34" charset="0"/>
                <a:ea typeface="Arial" panose="020B0604020202020204" pitchFamily="34" charset="0"/>
              </a:rPr>
              <a:t> </a:t>
            </a:r>
            <a:endParaRPr lang="es-ES" altLang="es-ES" sz="1800" dirty="0">
              <a:latin typeface="Arial" panose="020B0604020202020204" pitchFamily="34" charset="0"/>
            </a:endParaRPr>
          </a:p>
        </p:txBody>
      </p:sp>
      <p:pic>
        <p:nvPicPr>
          <p:cNvPr id="13" name="Picture 124"/>
          <p:cNvPicPr/>
          <p:nvPr/>
        </p:nvPicPr>
        <p:blipFill>
          <a:blip r:embed="rId2"/>
          <a:stretch>
            <a:fillRect/>
          </a:stretch>
        </p:blipFill>
        <p:spPr>
          <a:xfrm>
            <a:off x="2601710" y="4071030"/>
            <a:ext cx="3836670" cy="487750"/>
          </a:xfrm>
          <a:prstGeom prst="rect">
            <a:avLst/>
          </a:prstGeom>
        </p:spPr>
      </p:pic>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2913" y="3542386"/>
            <a:ext cx="969663" cy="341586"/>
          </a:xfrm>
          <a:prstGeom prst="rect">
            <a:avLst/>
          </a:prstGeom>
        </p:spPr>
      </p:pic>
    </p:spTree>
    <p:extLst>
      <p:ext uri="{BB962C8B-B14F-4D97-AF65-F5344CB8AC3E}">
        <p14:creationId xmlns:p14="http://schemas.microsoft.com/office/powerpoint/2010/main" val="40959717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p:nvPr/>
        </p:nvSpPr>
        <p:spPr>
          <a:xfrm>
            <a:off x="-8900" y="0"/>
            <a:ext cx="2932200" cy="5143500"/>
          </a:xfrm>
          <a:prstGeom prst="rect">
            <a:avLst/>
          </a:prstGeom>
          <a:solidFill>
            <a:srgbClr val="65C1B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13"/>
          <p:cNvSpPr/>
          <p:nvPr/>
        </p:nvSpPr>
        <p:spPr>
          <a:xfrm>
            <a:off x="2923300" y="1069475"/>
            <a:ext cx="5659200" cy="1149600"/>
          </a:xfrm>
          <a:prstGeom prst="rect">
            <a:avLst/>
          </a:prstGeom>
          <a:solidFill>
            <a:srgbClr val="BFD6D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13"/>
          <p:cNvSpPr/>
          <p:nvPr/>
        </p:nvSpPr>
        <p:spPr>
          <a:xfrm>
            <a:off x="175275" y="1069475"/>
            <a:ext cx="2748000" cy="1907100"/>
          </a:xfrm>
          <a:prstGeom prst="rect">
            <a:avLst/>
          </a:prstGeom>
          <a:solidFill>
            <a:srgbClr val="31465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13"/>
          <p:cNvSpPr txBox="1"/>
          <p:nvPr/>
        </p:nvSpPr>
        <p:spPr>
          <a:xfrm>
            <a:off x="2985625" y="1090400"/>
            <a:ext cx="5864400" cy="686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s" sz="3000" b="1" i="0" u="none" strike="noStrike" cap="none">
                <a:solidFill>
                  <a:srgbClr val="314656"/>
                </a:solidFill>
                <a:latin typeface="Franklin Gothic"/>
                <a:ea typeface="Franklin Gothic"/>
                <a:cs typeface="Franklin Gothic"/>
                <a:sym typeface="Franklin Gothic"/>
              </a:rPr>
              <a:t>LA NECESIDAD DE EVALUAR LA INFORMACIÓN</a:t>
            </a:r>
            <a:endParaRPr sz="3000" b="1" i="0" u="none" strike="noStrike" cap="none">
              <a:solidFill>
                <a:srgbClr val="314656"/>
              </a:solidFill>
              <a:latin typeface="Franklin Gothic"/>
              <a:ea typeface="Franklin Gothic"/>
              <a:cs typeface="Franklin Gothic"/>
              <a:sym typeface="Franklin Gothic"/>
            </a:endParaRPr>
          </a:p>
        </p:txBody>
      </p:sp>
      <p:sp>
        <p:nvSpPr>
          <p:cNvPr id="58" name="Google Shape;58;p13"/>
          <p:cNvSpPr txBox="1"/>
          <p:nvPr/>
        </p:nvSpPr>
        <p:spPr>
          <a:xfrm>
            <a:off x="152625" y="1069475"/>
            <a:ext cx="2793300" cy="1791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s" sz="1800" b="0" i="0" u="none" strike="noStrike" cap="none">
                <a:solidFill>
                  <a:srgbClr val="F2F2F2"/>
                </a:solidFill>
                <a:latin typeface="Cambria"/>
                <a:ea typeface="Cambria"/>
                <a:cs typeface="Cambria"/>
                <a:sym typeface="Cambria"/>
              </a:rPr>
              <a:t>Información y tratamiento de datos. </a:t>
            </a:r>
            <a:endParaRPr sz="1800" b="0" i="0" u="none" strike="noStrike" cap="none">
              <a:solidFill>
                <a:srgbClr val="F2F2F2"/>
              </a:solidFill>
              <a:latin typeface="Cambria"/>
              <a:ea typeface="Cambria"/>
              <a:cs typeface="Cambria"/>
              <a:sym typeface="Cambria"/>
            </a:endParaRPr>
          </a:p>
          <a:p>
            <a:pPr marL="0" marR="0" lvl="0" indent="0" algn="l" rtl="0">
              <a:lnSpc>
                <a:spcPct val="100000"/>
              </a:lnSpc>
              <a:spcBef>
                <a:spcPts val="0"/>
              </a:spcBef>
              <a:spcAft>
                <a:spcPts val="0"/>
              </a:spcAft>
              <a:buClr>
                <a:schemeClr val="dk1"/>
              </a:buClr>
              <a:buSzPts val="1100"/>
              <a:buFont typeface="Arial"/>
              <a:buNone/>
            </a:pPr>
            <a:r>
              <a:rPr lang="es" sz="1800" b="0" i="0" u="none" strike="noStrike" cap="none">
                <a:solidFill>
                  <a:srgbClr val="F2F2F2"/>
                </a:solidFill>
                <a:latin typeface="Cambria"/>
                <a:ea typeface="Cambria"/>
                <a:cs typeface="Cambria"/>
                <a:sym typeface="Cambria"/>
              </a:rPr>
              <a:t>Evaluación de información, datos  y contenidos digitales</a:t>
            </a:r>
            <a:endParaRPr sz="1800" b="0" i="0" u="none" strike="noStrike" cap="none">
              <a:solidFill>
                <a:srgbClr val="F2F2F2"/>
              </a:solidFill>
              <a:latin typeface="Cambria"/>
              <a:ea typeface="Cambria"/>
              <a:cs typeface="Cambria"/>
              <a:sym typeface="Cambria"/>
            </a:endParaRPr>
          </a:p>
        </p:txBody>
      </p:sp>
      <p:sp>
        <p:nvSpPr>
          <p:cNvPr id="59" name="Google Shape;59;p13"/>
          <p:cNvSpPr txBox="1"/>
          <p:nvPr/>
        </p:nvSpPr>
        <p:spPr>
          <a:xfrm>
            <a:off x="3154950" y="2682600"/>
            <a:ext cx="2268900" cy="409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60" name="Google Shape;60;p13"/>
          <p:cNvPicPr preferRelativeResize="0"/>
          <p:nvPr/>
        </p:nvPicPr>
        <p:blipFill rotWithShape="1">
          <a:blip r:embed="rId3">
            <a:alphaModFix/>
          </a:blip>
          <a:srcRect/>
          <a:stretch/>
        </p:blipFill>
        <p:spPr>
          <a:xfrm>
            <a:off x="5759450" y="4253850"/>
            <a:ext cx="3090575" cy="5430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p:nvPr/>
        </p:nvSpPr>
        <p:spPr>
          <a:xfrm>
            <a:off x="8900" y="0"/>
            <a:ext cx="4019400" cy="1016100"/>
          </a:xfrm>
          <a:prstGeom prst="rect">
            <a:avLst/>
          </a:prstGeom>
          <a:solidFill>
            <a:srgbClr val="829E9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14"/>
          <p:cNvSpPr txBox="1"/>
          <p:nvPr/>
        </p:nvSpPr>
        <p:spPr>
          <a:xfrm>
            <a:off x="873500" y="387250"/>
            <a:ext cx="3154800" cy="5079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900"/>
              <a:buFont typeface="Arial"/>
              <a:buNone/>
            </a:pPr>
            <a:r>
              <a:rPr lang="es" sz="2900" b="1" i="0" u="none" strike="noStrike" cap="none">
                <a:solidFill>
                  <a:srgbClr val="FFFFFF"/>
                </a:solidFill>
                <a:latin typeface="Franklin Gothic"/>
                <a:ea typeface="Franklin Gothic"/>
                <a:cs typeface="Franklin Gothic"/>
                <a:sym typeface="Franklin Gothic"/>
              </a:rPr>
              <a:t>OBJETIVOS</a:t>
            </a:r>
            <a:endParaRPr sz="2900" b="1" i="0" u="none" strike="noStrike" cap="none">
              <a:solidFill>
                <a:srgbClr val="FFFFFF"/>
              </a:solidFill>
              <a:latin typeface="Franklin Gothic"/>
              <a:ea typeface="Franklin Gothic"/>
              <a:cs typeface="Franklin Gothic"/>
              <a:sym typeface="Franklin Gothic"/>
            </a:endParaRPr>
          </a:p>
        </p:txBody>
      </p:sp>
      <p:sp>
        <p:nvSpPr>
          <p:cNvPr id="67" name="Google Shape;67;p14"/>
          <p:cNvSpPr txBox="1"/>
          <p:nvPr/>
        </p:nvSpPr>
        <p:spPr>
          <a:xfrm>
            <a:off x="873500" y="1381400"/>
            <a:ext cx="5810700" cy="507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s" sz="2000" b="0" i="0" u="none" strike="noStrike" cap="none">
                <a:solidFill>
                  <a:schemeClr val="dk1"/>
                </a:solidFill>
                <a:latin typeface="Cambria"/>
                <a:ea typeface="Cambria"/>
                <a:cs typeface="Cambria"/>
                <a:sym typeface="Cambria"/>
              </a:rPr>
              <a:t>Al finalizar esta actividad tienes que ser capaz de:</a:t>
            </a:r>
            <a:endParaRPr sz="2000" b="0" i="0" u="none" strike="noStrike" cap="none">
              <a:solidFill>
                <a:srgbClr val="000000"/>
              </a:solidFill>
              <a:latin typeface="Cambria"/>
              <a:ea typeface="Cambria"/>
              <a:cs typeface="Cambria"/>
              <a:sym typeface="Cambria"/>
            </a:endParaRPr>
          </a:p>
        </p:txBody>
      </p:sp>
      <p:sp>
        <p:nvSpPr>
          <p:cNvPr id="68" name="Google Shape;68;p14"/>
          <p:cNvSpPr txBox="1"/>
          <p:nvPr/>
        </p:nvSpPr>
        <p:spPr>
          <a:xfrm>
            <a:off x="3140225" y="2241889"/>
            <a:ext cx="5611500" cy="2477700"/>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0"/>
              </a:spcBef>
              <a:spcAft>
                <a:spcPts val="0"/>
              </a:spcAft>
              <a:buClr>
                <a:schemeClr val="dk1"/>
              </a:buClr>
              <a:buSzPts val="1100"/>
              <a:buFont typeface="Arial"/>
              <a:buNone/>
            </a:pPr>
            <a:r>
              <a:rPr lang="es" sz="1800" b="0" i="0" u="none" strike="noStrike" cap="none">
                <a:solidFill>
                  <a:schemeClr val="dk1"/>
                </a:solidFill>
                <a:latin typeface="Franklin Gothic"/>
                <a:ea typeface="Franklin Gothic"/>
                <a:cs typeface="Franklin Gothic"/>
                <a:sym typeface="Franklin Gothic"/>
              </a:rPr>
              <a:t>Identificar los criterios de calidad de las publicaciones científicas.</a:t>
            </a:r>
            <a:br>
              <a:rPr lang="es" sz="1800" b="0" i="0" u="none" strike="noStrike" cap="none">
                <a:solidFill>
                  <a:schemeClr val="dk1"/>
                </a:solidFill>
                <a:latin typeface="Franklin Gothic"/>
                <a:ea typeface="Franklin Gothic"/>
                <a:cs typeface="Franklin Gothic"/>
                <a:sym typeface="Franklin Gothic"/>
              </a:rPr>
            </a:br>
            <a:r>
              <a:rPr lang="es" sz="1800" b="0" i="0" u="none" strike="noStrike" cap="none">
                <a:solidFill>
                  <a:schemeClr val="dk1"/>
                </a:solidFill>
                <a:latin typeface="Franklin Gothic"/>
                <a:ea typeface="Franklin Gothic"/>
                <a:cs typeface="Franklin Gothic"/>
                <a:sym typeface="Franklin Gothic"/>
              </a:rPr>
              <a:t/>
            </a:r>
            <a:br>
              <a:rPr lang="es" sz="1800" b="0" i="0" u="none" strike="noStrike" cap="none">
                <a:solidFill>
                  <a:schemeClr val="dk1"/>
                </a:solidFill>
                <a:latin typeface="Franklin Gothic"/>
                <a:ea typeface="Franklin Gothic"/>
                <a:cs typeface="Franklin Gothic"/>
                <a:sym typeface="Franklin Gothic"/>
              </a:rPr>
            </a:br>
            <a:r>
              <a:rPr lang="es" sz="1800" b="0" i="0" u="none" strike="noStrike" cap="none">
                <a:solidFill>
                  <a:schemeClr val="dk1"/>
                </a:solidFill>
                <a:latin typeface="Franklin Gothic"/>
                <a:ea typeface="Franklin Gothic"/>
                <a:cs typeface="Franklin Gothic"/>
                <a:sym typeface="Franklin Gothic"/>
              </a:rPr>
              <a:t>Conocer las herramientas que te van a permitir evaluar las publicaciones científicas.</a:t>
            </a:r>
            <a:endParaRPr sz="1800" b="0" i="0" u="none" strike="noStrike" cap="none">
              <a:solidFill>
                <a:schemeClr val="dk1"/>
              </a:solidFill>
              <a:latin typeface="Franklin Gothic"/>
              <a:ea typeface="Franklin Gothic"/>
              <a:cs typeface="Franklin Gothic"/>
              <a:sym typeface="Franklin Gothic"/>
            </a:endParaRPr>
          </a:p>
          <a:p>
            <a:pPr marL="0" marR="0" lvl="0" indent="0" algn="just" rtl="0">
              <a:lnSpc>
                <a:spcPct val="100000"/>
              </a:lnSpc>
              <a:spcBef>
                <a:spcPts val="0"/>
              </a:spcBef>
              <a:spcAft>
                <a:spcPts val="0"/>
              </a:spcAft>
              <a:buClr>
                <a:schemeClr val="dk1"/>
              </a:buClr>
              <a:buSzPts val="1100"/>
              <a:buFont typeface="Arial"/>
              <a:buNone/>
            </a:pPr>
            <a:endParaRPr sz="1800" b="0" i="0" u="none" strike="noStrike" cap="none">
              <a:solidFill>
                <a:schemeClr val="dk1"/>
              </a:solidFill>
              <a:latin typeface="Franklin Gothic"/>
              <a:ea typeface="Franklin Gothic"/>
              <a:cs typeface="Franklin Gothic"/>
              <a:sym typeface="Franklin Gothic"/>
            </a:endParaRPr>
          </a:p>
        </p:txBody>
      </p:sp>
      <p:pic>
        <p:nvPicPr>
          <p:cNvPr id="69" name="Google Shape;69;p14" descr="Ma_2.png"/>
          <p:cNvPicPr preferRelativeResize="0"/>
          <p:nvPr/>
        </p:nvPicPr>
        <p:blipFill rotWithShape="1">
          <a:blip r:embed="rId3">
            <a:alphaModFix/>
          </a:blip>
          <a:srcRect t="12968" b="17488"/>
          <a:stretch/>
        </p:blipFill>
        <p:spPr>
          <a:xfrm>
            <a:off x="0" y="2174000"/>
            <a:ext cx="3204150" cy="19056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5"/>
          <p:cNvSpPr/>
          <p:nvPr/>
        </p:nvSpPr>
        <p:spPr>
          <a:xfrm>
            <a:off x="1506200" y="1263875"/>
            <a:ext cx="6176100" cy="3150900"/>
          </a:xfrm>
          <a:prstGeom prst="rect">
            <a:avLst/>
          </a:prstGeom>
          <a:solidFill>
            <a:srgbClr val="65C1B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 name="Google Shape;75;p15"/>
          <p:cNvSpPr/>
          <p:nvPr/>
        </p:nvSpPr>
        <p:spPr>
          <a:xfrm>
            <a:off x="0" y="764675"/>
            <a:ext cx="3761100" cy="499200"/>
          </a:xfrm>
          <a:prstGeom prst="rect">
            <a:avLst/>
          </a:prstGeom>
          <a:solidFill>
            <a:srgbClr val="31465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314656"/>
              </a:solidFill>
              <a:latin typeface="Arial"/>
              <a:ea typeface="Arial"/>
              <a:cs typeface="Arial"/>
              <a:sym typeface="Arial"/>
            </a:endParaRPr>
          </a:p>
        </p:txBody>
      </p:sp>
      <p:sp>
        <p:nvSpPr>
          <p:cNvPr id="76" name="Google Shape;76;p15"/>
          <p:cNvSpPr txBox="1"/>
          <p:nvPr/>
        </p:nvSpPr>
        <p:spPr>
          <a:xfrm>
            <a:off x="1644750" y="844875"/>
            <a:ext cx="2121000" cy="3297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800"/>
              <a:buFont typeface="Arial"/>
              <a:buNone/>
            </a:pPr>
            <a:r>
              <a:rPr lang="es" sz="1800" b="1" i="0" u="none" strike="noStrike" cap="none">
                <a:solidFill>
                  <a:srgbClr val="F2F2F2"/>
                </a:solidFill>
                <a:latin typeface="Franklin Gothic"/>
                <a:ea typeface="Franklin Gothic"/>
                <a:cs typeface="Franklin Gothic"/>
                <a:sym typeface="Franklin Gothic"/>
              </a:rPr>
              <a:t>SUMARIO</a:t>
            </a:r>
            <a:endParaRPr sz="1800" b="1" i="0" u="none" strike="noStrike" cap="none">
              <a:solidFill>
                <a:srgbClr val="F2F2F2"/>
              </a:solidFill>
              <a:latin typeface="Franklin Gothic"/>
              <a:ea typeface="Franklin Gothic"/>
              <a:cs typeface="Franklin Gothic"/>
              <a:sym typeface="Franklin Gothic"/>
            </a:endParaRPr>
          </a:p>
        </p:txBody>
      </p:sp>
      <p:sp>
        <p:nvSpPr>
          <p:cNvPr id="77" name="Google Shape;77;p15"/>
          <p:cNvSpPr txBox="1"/>
          <p:nvPr/>
        </p:nvSpPr>
        <p:spPr>
          <a:xfrm>
            <a:off x="1720075" y="1384525"/>
            <a:ext cx="5793000" cy="30303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00000"/>
              </a:lnSpc>
              <a:spcBef>
                <a:spcPts val="0"/>
              </a:spcBef>
              <a:spcAft>
                <a:spcPts val="0"/>
              </a:spcAft>
              <a:buClr>
                <a:srgbClr val="000000"/>
              </a:buClr>
              <a:buSzPts val="1400"/>
              <a:buFont typeface="Franklin Gothic"/>
              <a:buChar char="●"/>
            </a:pPr>
            <a:r>
              <a:rPr lang="es" sz="1800" b="0" i="0" u="none" strike="noStrike" cap="none">
                <a:solidFill>
                  <a:srgbClr val="000000"/>
                </a:solidFill>
                <a:latin typeface="Franklin Gothic"/>
                <a:ea typeface="Franklin Gothic"/>
                <a:cs typeface="Franklin Gothic"/>
                <a:sym typeface="Franklin Gothic"/>
              </a:rPr>
              <a:t>Por qué debemos evaluar la información</a:t>
            </a:r>
            <a:endParaRPr sz="1800" b="0" i="0" u="none" strike="noStrike" cap="none">
              <a:solidFill>
                <a:srgbClr val="000000"/>
              </a:solidFill>
              <a:latin typeface="Franklin Gothic"/>
              <a:ea typeface="Franklin Gothic"/>
              <a:cs typeface="Franklin Gothic"/>
              <a:sym typeface="Franklin Gothic"/>
            </a:endParaRPr>
          </a:p>
          <a:p>
            <a:pPr marL="457200" marR="0" lvl="0" indent="-317500" algn="l" rtl="0">
              <a:lnSpc>
                <a:spcPct val="100000"/>
              </a:lnSpc>
              <a:spcBef>
                <a:spcPts val="1000"/>
              </a:spcBef>
              <a:spcAft>
                <a:spcPts val="0"/>
              </a:spcAft>
              <a:buClr>
                <a:srgbClr val="000000"/>
              </a:buClr>
              <a:buSzPts val="1400"/>
              <a:buFont typeface="Franklin Gothic"/>
              <a:buChar char="●"/>
            </a:pPr>
            <a:r>
              <a:rPr lang="es" sz="1800" b="0" i="0" u="none" strike="noStrike" cap="none">
                <a:solidFill>
                  <a:srgbClr val="000000"/>
                </a:solidFill>
                <a:latin typeface="Franklin Gothic"/>
                <a:ea typeface="Franklin Gothic"/>
                <a:cs typeface="Franklin Gothic"/>
                <a:sym typeface="Franklin Gothic"/>
              </a:rPr>
              <a:t>Las fuentes de información</a:t>
            </a:r>
            <a:endParaRPr sz="1800" b="0" i="0" u="none" strike="noStrike" cap="none">
              <a:solidFill>
                <a:srgbClr val="000000"/>
              </a:solidFill>
              <a:latin typeface="Franklin Gothic"/>
              <a:ea typeface="Franklin Gothic"/>
              <a:cs typeface="Franklin Gothic"/>
              <a:sym typeface="Franklin Gothic"/>
            </a:endParaRPr>
          </a:p>
          <a:p>
            <a:pPr marL="457200" marR="0" lvl="0" indent="-317500" algn="l" rtl="0">
              <a:lnSpc>
                <a:spcPct val="100000"/>
              </a:lnSpc>
              <a:spcBef>
                <a:spcPts val="1000"/>
              </a:spcBef>
              <a:spcAft>
                <a:spcPts val="0"/>
              </a:spcAft>
              <a:buClr>
                <a:srgbClr val="000000"/>
              </a:buClr>
              <a:buSzPts val="1400"/>
              <a:buFont typeface="Franklin Gothic"/>
              <a:buChar char="●"/>
            </a:pPr>
            <a:r>
              <a:rPr lang="es" sz="1800" b="0" i="0" u="none" strike="noStrike" cap="none">
                <a:solidFill>
                  <a:srgbClr val="000000"/>
                </a:solidFill>
                <a:latin typeface="Franklin Gothic"/>
                <a:ea typeface="Franklin Gothic"/>
                <a:cs typeface="Franklin Gothic"/>
                <a:sym typeface="Franklin Gothic"/>
              </a:rPr>
              <a:t>Cómo evaluar la información</a:t>
            </a:r>
            <a:endParaRPr sz="1800" b="0" i="0" u="none" strike="noStrike" cap="none">
              <a:solidFill>
                <a:srgbClr val="000000"/>
              </a:solidFill>
              <a:latin typeface="Franklin Gothic"/>
              <a:ea typeface="Franklin Gothic"/>
              <a:cs typeface="Franklin Gothic"/>
              <a:sym typeface="Franklin Gothic"/>
            </a:endParaRPr>
          </a:p>
          <a:p>
            <a:pPr marL="457200" marR="0" lvl="0" indent="-317500" algn="l" rtl="0">
              <a:lnSpc>
                <a:spcPct val="100000"/>
              </a:lnSpc>
              <a:spcBef>
                <a:spcPts val="1000"/>
              </a:spcBef>
              <a:spcAft>
                <a:spcPts val="0"/>
              </a:spcAft>
              <a:buClr>
                <a:srgbClr val="000000"/>
              </a:buClr>
              <a:buSzPts val="1400"/>
              <a:buFont typeface="Franklin Gothic"/>
              <a:buChar char="●"/>
            </a:pPr>
            <a:r>
              <a:rPr lang="es" sz="1800" b="0" i="0" u="none" strike="noStrike" cap="none">
                <a:solidFill>
                  <a:srgbClr val="000000"/>
                </a:solidFill>
                <a:latin typeface="Franklin Gothic"/>
                <a:ea typeface="Franklin Gothic"/>
                <a:cs typeface="Franklin Gothic"/>
                <a:sym typeface="Franklin Gothic"/>
              </a:rPr>
              <a:t>Pon a prueba tus conocimientos</a:t>
            </a:r>
            <a:endParaRPr sz="1800" b="0" i="0" u="none" strike="noStrike" cap="none">
              <a:solidFill>
                <a:srgbClr val="000000"/>
              </a:solidFill>
              <a:latin typeface="Franklin Gothic"/>
              <a:ea typeface="Franklin Gothic"/>
              <a:cs typeface="Franklin Gothic"/>
              <a:sym typeface="Franklin Gothic"/>
            </a:endParaRPr>
          </a:p>
          <a:p>
            <a:pPr marL="457200" marR="0" lvl="0" indent="-317500" algn="l" rtl="0">
              <a:lnSpc>
                <a:spcPct val="100000"/>
              </a:lnSpc>
              <a:spcBef>
                <a:spcPts val="1000"/>
              </a:spcBef>
              <a:spcAft>
                <a:spcPts val="0"/>
              </a:spcAft>
              <a:buClr>
                <a:srgbClr val="000000"/>
              </a:buClr>
              <a:buSzPts val="1400"/>
              <a:buFont typeface="Franklin Gothic"/>
              <a:buChar char="●"/>
            </a:pPr>
            <a:r>
              <a:rPr lang="es" sz="1800" b="0" i="0" u="none" strike="noStrike" cap="none">
                <a:solidFill>
                  <a:srgbClr val="000000"/>
                </a:solidFill>
                <a:latin typeface="Franklin Gothic"/>
                <a:ea typeface="Franklin Gothic"/>
                <a:cs typeface="Franklin Gothic"/>
                <a:sym typeface="Franklin Gothic"/>
              </a:rPr>
              <a:t>Consejos</a:t>
            </a:r>
            <a:endParaRPr sz="1800" b="0" i="0" u="none" strike="noStrike" cap="none">
              <a:solidFill>
                <a:srgbClr val="000000"/>
              </a:solidFill>
              <a:latin typeface="Franklin Gothic"/>
              <a:ea typeface="Franklin Gothic"/>
              <a:cs typeface="Franklin Gothic"/>
              <a:sym typeface="Franklin Gothic"/>
            </a:endParaRPr>
          </a:p>
          <a:p>
            <a:pPr marL="457200" marR="0" lvl="0" indent="-317500" algn="l" rtl="0">
              <a:lnSpc>
                <a:spcPct val="100000"/>
              </a:lnSpc>
              <a:spcBef>
                <a:spcPts val="1000"/>
              </a:spcBef>
              <a:spcAft>
                <a:spcPts val="1000"/>
              </a:spcAft>
              <a:buClr>
                <a:srgbClr val="000000"/>
              </a:buClr>
              <a:buSzPts val="1400"/>
              <a:buFont typeface="Franklin Gothic"/>
              <a:buChar char="●"/>
            </a:pPr>
            <a:r>
              <a:rPr lang="es" sz="1800" b="0" i="0" u="none" strike="noStrike" cap="none">
                <a:solidFill>
                  <a:srgbClr val="000000"/>
                </a:solidFill>
                <a:latin typeface="Franklin Gothic"/>
                <a:ea typeface="Franklin Gothic"/>
                <a:cs typeface="Franklin Gothic"/>
                <a:sym typeface="Franklin Gothic"/>
              </a:rPr>
              <a:t>Para saber más...</a:t>
            </a:r>
            <a:endParaRPr sz="1800" b="0" i="0" u="none" strike="noStrike" cap="none">
              <a:solidFill>
                <a:srgbClr val="000000"/>
              </a:solidFill>
              <a:latin typeface="Franklin Gothic"/>
              <a:ea typeface="Franklin Gothic"/>
              <a:cs typeface="Franklin Gothic"/>
              <a:sym typeface="Franklin Gothic"/>
            </a:endParaRPr>
          </a:p>
        </p:txBody>
      </p:sp>
      <p:sp>
        <p:nvSpPr>
          <p:cNvPr id="78" name="Google Shape;78;p15"/>
          <p:cNvSpPr/>
          <p:nvPr/>
        </p:nvSpPr>
        <p:spPr>
          <a:xfrm>
            <a:off x="1935725" y="1585575"/>
            <a:ext cx="124800" cy="124800"/>
          </a:xfrm>
          <a:prstGeom prst="ellipse">
            <a:avLst/>
          </a:prstGeom>
          <a:solidFill>
            <a:srgbClr val="E54B4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p15"/>
          <p:cNvSpPr/>
          <p:nvPr/>
        </p:nvSpPr>
        <p:spPr>
          <a:xfrm>
            <a:off x="1935725" y="1987425"/>
            <a:ext cx="124800" cy="124800"/>
          </a:xfrm>
          <a:prstGeom prst="ellipse">
            <a:avLst/>
          </a:prstGeom>
          <a:solidFill>
            <a:srgbClr val="E54B4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5"/>
          <p:cNvSpPr/>
          <p:nvPr/>
        </p:nvSpPr>
        <p:spPr>
          <a:xfrm>
            <a:off x="1935725" y="2389275"/>
            <a:ext cx="124800" cy="124800"/>
          </a:xfrm>
          <a:prstGeom prst="ellipse">
            <a:avLst/>
          </a:prstGeom>
          <a:solidFill>
            <a:srgbClr val="E54B4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 name="Google Shape;81;p15"/>
          <p:cNvSpPr/>
          <p:nvPr/>
        </p:nvSpPr>
        <p:spPr>
          <a:xfrm>
            <a:off x="1935725" y="2791913"/>
            <a:ext cx="124800" cy="124800"/>
          </a:xfrm>
          <a:prstGeom prst="ellipse">
            <a:avLst/>
          </a:prstGeom>
          <a:solidFill>
            <a:srgbClr val="E54B4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 name="Google Shape;82;p15"/>
          <p:cNvSpPr/>
          <p:nvPr/>
        </p:nvSpPr>
        <p:spPr>
          <a:xfrm>
            <a:off x="1935725" y="3192975"/>
            <a:ext cx="124800" cy="124800"/>
          </a:xfrm>
          <a:prstGeom prst="ellipse">
            <a:avLst/>
          </a:prstGeom>
          <a:solidFill>
            <a:srgbClr val="E54B4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 name="Google Shape;83;p15"/>
          <p:cNvSpPr/>
          <p:nvPr/>
        </p:nvSpPr>
        <p:spPr>
          <a:xfrm>
            <a:off x="1935725" y="3594025"/>
            <a:ext cx="124800" cy="124800"/>
          </a:xfrm>
          <a:prstGeom prst="ellipse">
            <a:avLst/>
          </a:prstGeom>
          <a:solidFill>
            <a:srgbClr val="E54B4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6"/>
          <p:cNvSpPr/>
          <p:nvPr/>
        </p:nvSpPr>
        <p:spPr>
          <a:xfrm>
            <a:off x="8900" y="0"/>
            <a:ext cx="4896900" cy="1016100"/>
          </a:xfrm>
          <a:prstGeom prst="rect">
            <a:avLst/>
          </a:prstGeom>
          <a:solidFill>
            <a:srgbClr val="65C1B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p16"/>
          <p:cNvSpPr txBox="1"/>
          <p:nvPr/>
        </p:nvSpPr>
        <p:spPr>
          <a:xfrm>
            <a:off x="26750" y="41475"/>
            <a:ext cx="4563900" cy="9747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500"/>
              <a:buFont typeface="Arial"/>
              <a:buNone/>
            </a:pPr>
            <a:endParaRPr sz="1500" b="1" i="0" u="none" strike="noStrike" cap="none">
              <a:solidFill>
                <a:schemeClr val="dk1"/>
              </a:solidFill>
              <a:latin typeface="Arial"/>
              <a:ea typeface="Arial"/>
              <a:cs typeface="Arial"/>
              <a:sym typeface="Arial"/>
            </a:endParaRPr>
          </a:p>
          <a:p>
            <a:pPr marL="0" marR="0" lvl="0" indent="0" algn="r" rtl="0">
              <a:lnSpc>
                <a:spcPct val="115000"/>
              </a:lnSpc>
              <a:spcBef>
                <a:spcPts val="0"/>
              </a:spcBef>
              <a:spcAft>
                <a:spcPts val="0"/>
              </a:spcAft>
              <a:buClr>
                <a:srgbClr val="000000"/>
              </a:buClr>
              <a:buSzPts val="1800"/>
              <a:buFont typeface="Arial"/>
              <a:buNone/>
            </a:pPr>
            <a:r>
              <a:rPr lang="es" sz="1800" b="1" i="0" u="none" strike="noStrike" cap="none">
                <a:solidFill>
                  <a:schemeClr val="dk1"/>
                </a:solidFill>
                <a:latin typeface="Arial"/>
                <a:ea typeface="Arial"/>
                <a:cs typeface="Arial"/>
                <a:sym typeface="Arial"/>
              </a:rPr>
              <a:t>POR QUÉ DEBEMOS EVALUAR</a:t>
            </a:r>
            <a:endParaRPr sz="1800" b="1" i="0" u="none" strike="noStrike" cap="none">
              <a:solidFill>
                <a:srgbClr val="000000"/>
              </a:solidFill>
              <a:latin typeface="Arial"/>
              <a:ea typeface="Arial"/>
              <a:cs typeface="Arial"/>
              <a:sym typeface="Arial"/>
            </a:endParaRPr>
          </a:p>
        </p:txBody>
      </p:sp>
      <p:sp>
        <p:nvSpPr>
          <p:cNvPr id="90" name="Google Shape;90;p16"/>
          <p:cNvSpPr txBox="1"/>
          <p:nvPr/>
        </p:nvSpPr>
        <p:spPr>
          <a:xfrm>
            <a:off x="320625" y="1228866"/>
            <a:ext cx="6020700" cy="1016100"/>
          </a:xfrm>
          <a:prstGeom prst="rect">
            <a:avLst/>
          </a:prstGeom>
          <a:noFill/>
          <a:ln>
            <a:noFill/>
          </a:ln>
        </p:spPr>
        <p:txBody>
          <a:bodyPr spcFirstLastPara="1" wrap="square" lIns="91425" tIns="91425" rIns="91425" bIns="91425" anchor="t" anchorCtr="0">
            <a:noAutofit/>
          </a:bodyPr>
          <a:lstStyle/>
          <a:p>
            <a:pPr marL="0" marR="0" lvl="0" indent="0" algn="just" rtl="0">
              <a:lnSpc>
                <a:spcPct val="115000"/>
              </a:lnSpc>
              <a:spcBef>
                <a:spcPts val="0"/>
              </a:spcBef>
              <a:spcAft>
                <a:spcPts val="0"/>
              </a:spcAft>
              <a:buClr>
                <a:srgbClr val="000000"/>
              </a:buClr>
              <a:buSzPts val="1800"/>
              <a:buFont typeface="Arial"/>
              <a:buNone/>
            </a:pPr>
            <a:r>
              <a:rPr lang="es" sz="1800" b="0" i="0" u="none" strike="noStrike" cap="none">
                <a:solidFill>
                  <a:srgbClr val="000000"/>
                </a:solidFill>
                <a:latin typeface="Cambria"/>
                <a:ea typeface="Cambria"/>
                <a:cs typeface="Cambria"/>
                <a:sym typeface="Cambria"/>
              </a:rPr>
              <a:t>Ya has aprendido a encontrar  información científica. Pero seguro que has encontrado demasiada: es lo que llamamos </a:t>
            </a:r>
            <a:r>
              <a:rPr lang="es" sz="1800" b="1" i="0" u="none" strike="noStrike" cap="none">
                <a:solidFill>
                  <a:srgbClr val="000000"/>
                </a:solidFill>
                <a:latin typeface="Cambria"/>
                <a:ea typeface="Cambria"/>
                <a:cs typeface="Cambria"/>
                <a:sym typeface="Cambria"/>
              </a:rPr>
              <a:t>infoxicación o ruido informativo</a:t>
            </a:r>
            <a:r>
              <a:rPr lang="es" sz="1800" b="0" i="0" u="none" strike="noStrike" cap="none">
                <a:solidFill>
                  <a:srgbClr val="000000"/>
                </a:solidFill>
                <a:latin typeface="Cambria"/>
                <a:ea typeface="Cambria"/>
                <a:cs typeface="Cambria"/>
                <a:sym typeface="Cambria"/>
              </a:rPr>
              <a:t>.</a:t>
            </a:r>
            <a:endParaRPr sz="1800" b="0" i="0" u="none" strike="noStrike" cap="none">
              <a:solidFill>
                <a:srgbClr val="000000"/>
              </a:solidFill>
              <a:latin typeface="Cambria"/>
              <a:ea typeface="Cambria"/>
              <a:cs typeface="Cambria"/>
              <a:sym typeface="Cambria"/>
            </a:endParaRPr>
          </a:p>
          <a:p>
            <a:pPr marL="0" marR="0" lvl="0" indent="0" algn="just" rtl="0">
              <a:lnSpc>
                <a:spcPct val="115000"/>
              </a:lnSpc>
              <a:spcBef>
                <a:spcPts val="0"/>
              </a:spcBef>
              <a:spcAft>
                <a:spcPts val="0"/>
              </a:spcAft>
              <a:buClr>
                <a:srgbClr val="000000"/>
              </a:buClr>
              <a:buSzPts val="1800"/>
              <a:buFont typeface="Arial"/>
              <a:buNone/>
            </a:pPr>
            <a:endParaRPr sz="1800" b="0" i="0" u="none" strike="noStrike" cap="none">
              <a:solidFill>
                <a:srgbClr val="000000"/>
              </a:solidFill>
              <a:latin typeface="Cambria"/>
              <a:ea typeface="Cambria"/>
              <a:cs typeface="Cambria"/>
              <a:sym typeface="Cambria"/>
            </a:endParaRPr>
          </a:p>
          <a:p>
            <a:pPr marL="0" marR="0" lvl="0" indent="0" algn="just" rtl="0">
              <a:lnSpc>
                <a:spcPct val="115000"/>
              </a:lnSpc>
              <a:spcBef>
                <a:spcPts val="0"/>
              </a:spcBef>
              <a:spcAft>
                <a:spcPts val="0"/>
              </a:spcAft>
              <a:buClr>
                <a:srgbClr val="000000"/>
              </a:buClr>
              <a:buSzPts val="1800"/>
              <a:buFont typeface="Arial"/>
              <a:buNone/>
            </a:pPr>
            <a:endParaRPr sz="1800" b="0" i="0" u="none" strike="noStrike" cap="none">
              <a:solidFill>
                <a:srgbClr val="000000"/>
              </a:solidFill>
              <a:latin typeface="Cambria"/>
              <a:ea typeface="Cambria"/>
              <a:cs typeface="Cambria"/>
              <a:sym typeface="Cambria"/>
            </a:endParaRPr>
          </a:p>
          <a:p>
            <a:pPr marL="0" marR="0" lvl="0" indent="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mbria"/>
              <a:ea typeface="Cambria"/>
              <a:cs typeface="Cambria"/>
              <a:sym typeface="Cambria"/>
            </a:endParaRPr>
          </a:p>
          <a:p>
            <a:pPr marL="0" marR="0" lvl="0" indent="0" algn="just" rtl="0">
              <a:lnSpc>
                <a:spcPct val="100000"/>
              </a:lnSpc>
              <a:spcBef>
                <a:spcPts val="100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a:p>
            <a:pPr marL="0" marR="0" lvl="0" indent="0" algn="just" rtl="0">
              <a:lnSpc>
                <a:spcPct val="115000"/>
              </a:lnSpc>
              <a:spcBef>
                <a:spcPts val="0"/>
              </a:spcBef>
              <a:spcAft>
                <a:spcPts val="0"/>
              </a:spcAft>
              <a:buClr>
                <a:schemeClr val="dk1"/>
              </a:buClr>
              <a:buSzPts val="1100"/>
              <a:buFont typeface="Arial"/>
              <a:buNone/>
            </a:pPr>
            <a:r>
              <a:rPr lang="es" sz="1100" b="0" i="0" u="none" strike="noStrike" cap="none">
                <a:solidFill>
                  <a:schemeClr val="dk1"/>
                </a:solidFill>
                <a:latin typeface="Arial"/>
                <a:ea typeface="Arial"/>
                <a:cs typeface="Arial"/>
                <a:sym typeface="Arial"/>
              </a:rPr>
              <a:t> </a:t>
            </a:r>
            <a:endParaRPr sz="1100" b="0" i="0" u="none" strike="noStrike" cap="none">
              <a:solidFill>
                <a:schemeClr val="dk1"/>
              </a:solidFill>
              <a:latin typeface="Arial"/>
              <a:ea typeface="Arial"/>
              <a:cs typeface="Arial"/>
              <a:sym typeface="Arial"/>
            </a:endParaRPr>
          </a:p>
          <a:p>
            <a:pPr marL="0" marR="0" lvl="0" indent="0" algn="just" rtl="0">
              <a:lnSpc>
                <a:spcPct val="115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mbria"/>
              <a:ea typeface="Cambria"/>
              <a:cs typeface="Cambria"/>
              <a:sym typeface="Cambria"/>
            </a:endParaRPr>
          </a:p>
        </p:txBody>
      </p:sp>
      <p:sp>
        <p:nvSpPr>
          <p:cNvPr id="91" name="Google Shape;91;p16"/>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92" name="Google Shape;92;p16"/>
          <p:cNvGrpSpPr/>
          <p:nvPr/>
        </p:nvGrpSpPr>
        <p:grpSpPr>
          <a:xfrm>
            <a:off x="6639025" y="107200"/>
            <a:ext cx="2343900" cy="2299200"/>
            <a:chOff x="6711075" y="2312425"/>
            <a:chExt cx="2343900" cy="2299200"/>
          </a:xfrm>
        </p:grpSpPr>
        <p:sp>
          <p:nvSpPr>
            <p:cNvPr id="93" name="Google Shape;93;p16"/>
            <p:cNvSpPr/>
            <p:nvPr/>
          </p:nvSpPr>
          <p:spPr>
            <a:xfrm>
              <a:off x="6711075" y="2312425"/>
              <a:ext cx="2343900" cy="2299200"/>
            </a:xfrm>
            <a:prstGeom prst="ellipse">
              <a:avLst/>
            </a:prstGeom>
            <a:solidFill>
              <a:srgbClr val="31465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Google Shape;94;p16"/>
            <p:cNvSpPr txBox="1"/>
            <p:nvPr/>
          </p:nvSpPr>
          <p:spPr>
            <a:xfrm>
              <a:off x="6930050" y="2457350"/>
              <a:ext cx="1894200" cy="2103300"/>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rgbClr val="000000"/>
                </a:buClr>
                <a:buSzPts val="1100"/>
                <a:buFont typeface="Arial"/>
                <a:buNone/>
              </a:pPr>
              <a:r>
                <a:rPr lang="es" sz="1200" b="0" i="0" u="none" strike="noStrike" cap="none">
                  <a:solidFill>
                    <a:srgbClr val="FFFFFF"/>
                  </a:solidFill>
                  <a:latin typeface="Franklin Gothic"/>
                  <a:ea typeface="Franklin Gothic"/>
                  <a:cs typeface="Franklin Gothic"/>
                  <a:sym typeface="Franklin Gothic"/>
                </a:rPr>
                <a:t>La evaluación de la información es tan importante como el proceso de búsqueda.</a:t>
              </a:r>
              <a:endParaRPr sz="1200" b="0" i="0" u="none" strike="noStrike" cap="none">
                <a:solidFill>
                  <a:srgbClr val="FFFFFF"/>
                </a:solidFill>
                <a:latin typeface="Franklin Gothic"/>
                <a:ea typeface="Franklin Gothic"/>
                <a:cs typeface="Franklin Gothic"/>
                <a:sym typeface="Franklin Gothic"/>
              </a:endParaRPr>
            </a:p>
            <a:p>
              <a:pPr marL="0" marR="0" lvl="0" indent="0" algn="ctr" rtl="0">
                <a:lnSpc>
                  <a:spcPct val="115000"/>
                </a:lnSpc>
                <a:spcBef>
                  <a:spcPts val="0"/>
                </a:spcBef>
                <a:spcAft>
                  <a:spcPts val="0"/>
                </a:spcAft>
                <a:buClr>
                  <a:srgbClr val="000000"/>
                </a:buClr>
                <a:buSzPts val="1100"/>
                <a:buFont typeface="Arial"/>
                <a:buNone/>
              </a:pPr>
              <a:r>
                <a:rPr lang="es" sz="1200" b="0" i="0" u="none" strike="noStrike" cap="none">
                  <a:solidFill>
                    <a:srgbClr val="FFFFFF"/>
                  </a:solidFill>
                  <a:latin typeface="Franklin Gothic"/>
                  <a:ea typeface="Franklin Gothic"/>
                  <a:cs typeface="Franklin Gothic"/>
                  <a:sym typeface="Franklin Gothic"/>
                </a:rPr>
                <a:t>Nos asegura que la información que utilicemos sea  pertinente y de calidad</a:t>
              </a:r>
              <a:endParaRPr sz="1200" b="0" i="0" u="none" strike="noStrike" cap="none">
                <a:solidFill>
                  <a:srgbClr val="FFFFFF"/>
                </a:solidFill>
                <a:latin typeface="Franklin Gothic"/>
                <a:ea typeface="Franklin Gothic"/>
                <a:cs typeface="Franklin Gothic"/>
                <a:sym typeface="Franklin Gothic"/>
              </a:endParaRPr>
            </a:p>
          </p:txBody>
        </p:sp>
      </p:grpSp>
      <p:sp>
        <p:nvSpPr>
          <p:cNvPr id="95" name="Google Shape;95;p16"/>
          <p:cNvSpPr txBox="1"/>
          <p:nvPr/>
        </p:nvSpPr>
        <p:spPr>
          <a:xfrm>
            <a:off x="389700" y="2406400"/>
            <a:ext cx="8364600" cy="2299200"/>
          </a:xfrm>
          <a:prstGeom prst="rect">
            <a:avLst/>
          </a:prstGeom>
          <a:noFill/>
          <a:ln>
            <a:noFill/>
          </a:ln>
        </p:spPr>
        <p:txBody>
          <a:bodyPr spcFirstLastPara="1" wrap="square" lIns="91425" tIns="91425" rIns="91425" bIns="91425" anchor="t" anchorCtr="0">
            <a:noAutofit/>
          </a:bodyPr>
          <a:lstStyle/>
          <a:p>
            <a:pPr marL="0" marR="0" lvl="0" indent="0" algn="just" rtl="0">
              <a:lnSpc>
                <a:spcPct val="115000"/>
              </a:lnSpc>
              <a:spcBef>
                <a:spcPts val="0"/>
              </a:spcBef>
              <a:spcAft>
                <a:spcPts val="0"/>
              </a:spcAft>
              <a:buClr>
                <a:srgbClr val="000000"/>
              </a:buClr>
              <a:buSzPts val="1800"/>
              <a:buFont typeface="Arial"/>
              <a:buNone/>
            </a:pPr>
            <a:r>
              <a:rPr lang="es" sz="1800" b="0" i="0" u="none" strike="noStrike" cap="none">
                <a:solidFill>
                  <a:srgbClr val="000000"/>
                </a:solidFill>
                <a:latin typeface="Cambria"/>
                <a:ea typeface="Cambria"/>
                <a:cs typeface="Cambria"/>
                <a:sym typeface="Cambria"/>
              </a:rPr>
              <a:t>La mayoría de la información que has recuperado responde a tu tema y parecen pertinentes. Imagina que tienes  15 artículos muy interesantes, 5 monografías y unas  7 páginas de internet  … ¿Qué debes hacer ahora? </a:t>
            </a:r>
            <a:endParaRPr sz="1800" b="0" i="0" u="none" strike="noStrike" cap="none">
              <a:solidFill>
                <a:srgbClr val="000000"/>
              </a:solidFill>
              <a:latin typeface="Cambria"/>
              <a:ea typeface="Cambria"/>
              <a:cs typeface="Cambria"/>
              <a:sym typeface="Cambria"/>
            </a:endParaRPr>
          </a:p>
          <a:p>
            <a:pPr marL="0" marR="0" lvl="0" indent="0" algn="just" rtl="0">
              <a:lnSpc>
                <a:spcPct val="115000"/>
              </a:lnSpc>
              <a:spcBef>
                <a:spcPts val="0"/>
              </a:spcBef>
              <a:spcAft>
                <a:spcPts val="0"/>
              </a:spcAft>
              <a:buClr>
                <a:srgbClr val="000000"/>
              </a:buClr>
              <a:buSzPts val="1800"/>
              <a:buFont typeface="Arial"/>
              <a:buNone/>
            </a:pPr>
            <a:endParaRPr sz="1800" b="0" i="0" u="none" strike="noStrike" cap="none">
              <a:solidFill>
                <a:srgbClr val="000000"/>
              </a:solidFill>
              <a:latin typeface="Cambria"/>
              <a:ea typeface="Cambria"/>
              <a:cs typeface="Cambria"/>
              <a:sym typeface="Cambria"/>
            </a:endParaRPr>
          </a:p>
          <a:p>
            <a:pPr marL="0" marR="0" lvl="0" indent="0" algn="just" rtl="0">
              <a:lnSpc>
                <a:spcPct val="115000"/>
              </a:lnSpc>
              <a:spcBef>
                <a:spcPts val="0"/>
              </a:spcBef>
              <a:spcAft>
                <a:spcPts val="0"/>
              </a:spcAft>
              <a:buClr>
                <a:srgbClr val="000000"/>
              </a:buClr>
              <a:buSzPts val="1800"/>
              <a:buFont typeface="Arial"/>
              <a:buNone/>
            </a:pPr>
            <a:r>
              <a:rPr lang="es" sz="1800" b="0" i="0" u="none" strike="noStrike" cap="none">
                <a:solidFill>
                  <a:srgbClr val="000000"/>
                </a:solidFill>
                <a:latin typeface="Cambria"/>
                <a:ea typeface="Cambria"/>
                <a:cs typeface="Cambria"/>
                <a:sym typeface="Cambria"/>
              </a:rPr>
              <a:t>Pues algo tan lógico como evaluar las fuentes consultadas  y  </a:t>
            </a:r>
            <a:r>
              <a:rPr lang="es" sz="1800" b="0" i="0" u="none" strike="noStrike" cap="none">
                <a:solidFill>
                  <a:schemeClr val="dk1"/>
                </a:solidFill>
                <a:latin typeface="Cambria"/>
                <a:ea typeface="Cambria"/>
                <a:cs typeface="Cambria"/>
                <a:sym typeface="Cambria"/>
              </a:rPr>
              <a:t>la información encontrada.</a:t>
            </a:r>
            <a:endParaRPr sz="1800" b="0" i="0" u="none" strike="noStrike" cap="none">
              <a:solidFill>
                <a:srgbClr val="000000"/>
              </a:solidFill>
              <a:latin typeface="Cambria"/>
              <a:ea typeface="Cambria"/>
              <a:cs typeface="Cambria"/>
              <a:sym typeface="Cambria"/>
            </a:endParaRPr>
          </a:p>
          <a:p>
            <a:pPr marL="0" marR="0" lvl="0" indent="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mbria"/>
              <a:ea typeface="Cambria"/>
              <a:cs typeface="Cambria"/>
              <a:sym typeface="Cambria"/>
            </a:endParaRPr>
          </a:p>
          <a:p>
            <a:pPr marL="0" marR="0" lvl="0" indent="0" algn="just" rtl="0">
              <a:lnSpc>
                <a:spcPct val="100000"/>
              </a:lnSpc>
              <a:spcBef>
                <a:spcPts val="100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a:p>
            <a:pPr marL="0" marR="0" lvl="0" indent="0" algn="just" rtl="0">
              <a:lnSpc>
                <a:spcPct val="115000"/>
              </a:lnSpc>
              <a:spcBef>
                <a:spcPts val="0"/>
              </a:spcBef>
              <a:spcAft>
                <a:spcPts val="0"/>
              </a:spcAft>
              <a:buClr>
                <a:schemeClr val="dk1"/>
              </a:buClr>
              <a:buSzPts val="1100"/>
              <a:buFont typeface="Arial"/>
              <a:buNone/>
            </a:pPr>
            <a:r>
              <a:rPr lang="es" sz="1100" b="0" i="0" u="none" strike="noStrike" cap="none">
                <a:solidFill>
                  <a:schemeClr val="dk1"/>
                </a:solidFill>
                <a:latin typeface="Arial"/>
                <a:ea typeface="Arial"/>
                <a:cs typeface="Arial"/>
                <a:sym typeface="Arial"/>
              </a:rPr>
              <a:t> </a:t>
            </a:r>
            <a:endParaRPr sz="1100" b="0" i="0" u="none" strike="noStrike" cap="none">
              <a:solidFill>
                <a:schemeClr val="dk1"/>
              </a:solidFill>
              <a:latin typeface="Arial"/>
              <a:ea typeface="Arial"/>
              <a:cs typeface="Arial"/>
              <a:sym typeface="Arial"/>
            </a:endParaRPr>
          </a:p>
          <a:p>
            <a:pPr marL="0" marR="0" lvl="0" indent="0" algn="just" rtl="0">
              <a:lnSpc>
                <a:spcPct val="115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mbria"/>
              <a:ea typeface="Cambria"/>
              <a:cs typeface="Cambria"/>
              <a:sym typeface="Cambri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7"/>
          <p:cNvSpPr/>
          <p:nvPr/>
        </p:nvSpPr>
        <p:spPr>
          <a:xfrm>
            <a:off x="8900" y="0"/>
            <a:ext cx="5076000" cy="1016100"/>
          </a:xfrm>
          <a:prstGeom prst="rect">
            <a:avLst/>
          </a:prstGeom>
          <a:solidFill>
            <a:srgbClr val="65C1B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 name="Google Shape;101;p17"/>
          <p:cNvSpPr txBox="1"/>
          <p:nvPr/>
        </p:nvSpPr>
        <p:spPr>
          <a:xfrm>
            <a:off x="652375" y="51000"/>
            <a:ext cx="4432500" cy="507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1" i="0" u="none" strike="noStrike" cap="none">
                <a:solidFill>
                  <a:srgbClr val="000000"/>
                </a:solidFill>
                <a:latin typeface="Franklin Gothic"/>
                <a:ea typeface="Franklin Gothic"/>
                <a:cs typeface="Franklin Gothic"/>
                <a:sym typeface="Franklin Gothic"/>
              </a:rPr>
              <a:t>FUENTES DE INFORMACIÓN  </a:t>
            </a:r>
            <a:endParaRPr sz="2400" b="1" i="0" u="none" strike="noStrike" cap="none">
              <a:solidFill>
                <a:srgbClr val="000000"/>
              </a:solidFill>
              <a:latin typeface="Franklin Gothic"/>
              <a:ea typeface="Franklin Gothic"/>
              <a:cs typeface="Franklin Gothic"/>
              <a:sym typeface="Franklin Gothic"/>
            </a:endParaRPr>
          </a:p>
        </p:txBody>
      </p:sp>
      <p:sp>
        <p:nvSpPr>
          <p:cNvPr id="102" name="Google Shape;102;p17"/>
          <p:cNvSpPr/>
          <p:nvPr/>
        </p:nvSpPr>
        <p:spPr>
          <a:xfrm>
            <a:off x="8900" y="4208350"/>
            <a:ext cx="9188700" cy="873300"/>
          </a:xfrm>
          <a:prstGeom prst="rect">
            <a:avLst/>
          </a:prstGeom>
          <a:solidFill>
            <a:srgbClr val="AC38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 name="Google Shape;103;p17"/>
          <p:cNvSpPr txBox="1"/>
          <p:nvPr/>
        </p:nvSpPr>
        <p:spPr>
          <a:xfrm>
            <a:off x="726025" y="1075363"/>
            <a:ext cx="7515900" cy="2064900"/>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0"/>
              </a:spcBef>
              <a:spcAft>
                <a:spcPts val="0"/>
              </a:spcAft>
              <a:buClr>
                <a:srgbClr val="000000"/>
              </a:buClr>
              <a:buSzPts val="1400"/>
              <a:buFont typeface="Arial"/>
              <a:buNone/>
            </a:pPr>
            <a:r>
              <a:rPr lang="es" sz="1400" b="0" i="0" u="none" strike="noStrike" cap="none">
                <a:solidFill>
                  <a:srgbClr val="000000"/>
                </a:solidFill>
                <a:latin typeface="Cambria"/>
                <a:ea typeface="Cambria"/>
                <a:cs typeface="Cambria"/>
                <a:sym typeface="Cambria"/>
              </a:rPr>
              <a:t>Los  principales recursos de información son </a:t>
            </a:r>
            <a:r>
              <a:rPr lang="es" sz="1400" b="1" i="0" u="none" strike="noStrike" cap="none">
                <a:solidFill>
                  <a:srgbClr val="000000"/>
                </a:solidFill>
                <a:latin typeface="Cambria"/>
                <a:ea typeface="Cambria"/>
                <a:cs typeface="Cambria"/>
                <a:sym typeface="Cambria"/>
              </a:rPr>
              <a:t>los catálogos</a:t>
            </a:r>
            <a:r>
              <a:rPr lang="es" sz="1400" b="0" i="0" u="none" strike="noStrike" cap="none">
                <a:solidFill>
                  <a:srgbClr val="000000"/>
                </a:solidFill>
                <a:latin typeface="Cambria"/>
                <a:ea typeface="Cambria"/>
                <a:cs typeface="Cambria"/>
                <a:sym typeface="Cambria"/>
              </a:rPr>
              <a:t>,</a:t>
            </a:r>
            <a:r>
              <a:rPr lang="es" sz="1400" b="1" i="0" u="none" strike="noStrike" cap="none">
                <a:solidFill>
                  <a:srgbClr val="000000"/>
                </a:solidFill>
                <a:latin typeface="Cambria"/>
                <a:ea typeface="Cambria"/>
                <a:cs typeface="Cambria"/>
                <a:sym typeface="Cambria"/>
              </a:rPr>
              <a:t> las bases de datos e Internet. </a:t>
            </a:r>
            <a:r>
              <a:rPr lang="es" sz="1400" b="0" i="0" u="none" strike="noStrike" cap="none">
                <a:solidFill>
                  <a:srgbClr val="000000"/>
                </a:solidFill>
                <a:latin typeface="Cambria"/>
                <a:ea typeface="Cambria"/>
                <a:cs typeface="Cambria"/>
                <a:sym typeface="Cambria"/>
              </a:rPr>
              <a:t> Conocer sus principales características es el primer paso para evaluar la información.</a:t>
            </a:r>
            <a:endParaRPr sz="14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s" sz="1400" b="0" i="0" u="none" strike="noStrike" cap="none">
                <a:solidFill>
                  <a:srgbClr val="000000"/>
                </a:solidFill>
                <a:latin typeface="Cambria"/>
                <a:ea typeface="Cambria"/>
                <a:cs typeface="Cambria"/>
                <a:sym typeface="Cambria"/>
              </a:rPr>
              <a:t>Para tu trabajo seguramente deberás recurrir a todas ellas pero en cada caso priorizarás unas sobre otras.  No usarás las mismas si estás estudiando la importancia de las redes sociales en la escuela que el papel del tutor en la escuela. Normalmente dependerá de tu tema de investigación.  </a:t>
            </a:r>
            <a:endParaRPr sz="1400" b="0" i="0" u="none" strike="noStrike" cap="none">
              <a:solidFill>
                <a:srgbClr val="000000"/>
              </a:solidFill>
              <a:latin typeface="Cambria"/>
              <a:ea typeface="Cambria"/>
              <a:cs typeface="Cambria"/>
              <a:sym typeface="Cambria"/>
            </a:endParaRPr>
          </a:p>
          <a:p>
            <a:pPr marL="91440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mbria"/>
              <a:ea typeface="Cambria"/>
              <a:cs typeface="Cambria"/>
              <a:sym typeface="Cambria"/>
            </a:endParaRPr>
          </a:p>
          <a:p>
            <a:pPr marL="0" marR="0" lvl="0" indent="0" algn="just" rtl="0">
              <a:lnSpc>
                <a:spcPct val="100000"/>
              </a:lnSpc>
              <a:spcBef>
                <a:spcPts val="0"/>
              </a:spcBef>
              <a:spcAft>
                <a:spcPts val="0"/>
              </a:spcAft>
              <a:buClr>
                <a:srgbClr val="000000"/>
              </a:buClr>
              <a:buSzPts val="1400"/>
              <a:buFont typeface="Arial"/>
              <a:buNone/>
            </a:pPr>
            <a:r>
              <a:rPr lang="es" sz="1400" b="0" i="0" u="none" strike="noStrike" cap="none">
                <a:solidFill>
                  <a:schemeClr val="dk1"/>
                </a:solidFill>
                <a:latin typeface="Cambria"/>
                <a:ea typeface="Cambria"/>
                <a:cs typeface="Cambria"/>
                <a:sym typeface="Cambria"/>
              </a:rPr>
              <a:t>En estas fuentes de información encontrarás información diversa: monografías, artículos de revistas, informes, páginas web…  Para poder filtrarlas debes evaluarlas.</a:t>
            </a:r>
            <a:endParaRPr sz="1400" b="0" i="0" u="none" strike="noStrike" cap="none">
              <a:solidFill>
                <a:srgbClr val="000000"/>
              </a:solidFill>
              <a:latin typeface="Cambria"/>
              <a:ea typeface="Cambria"/>
              <a:cs typeface="Cambria"/>
              <a:sym typeface="Cambria"/>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mbria"/>
              <a:ea typeface="Cambria"/>
              <a:cs typeface="Cambria"/>
              <a:sym typeface="Cambria"/>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mbria"/>
              <a:ea typeface="Cambria"/>
              <a:cs typeface="Cambria"/>
              <a:sym typeface="Cambria"/>
            </a:endParaRPr>
          </a:p>
          <a:p>
            <a:pPr marL="0" marR="0" lvl="0" indent="0" algn="l" rtl="0">
              <a:lnSpc>
                <a:spcPct val="100000"/>
              </a:lnSpc>
              <a:spcBef>
                <a:spcPts val="0"/>
              </a:spcBef>
              <a:spcAft>
                <a:spcPts val="0"/>
              </a:spcAft>
              <a:buClr>
                <a:srgbClr val="000000"/>
              </a:buClr>
              <a:buSzPts val="1100"/>
              <a:buFont typeface="Arial"/>
              <a:buNone/>
            </a:pPr>
            <a:r>
              <a:rPr lang="es" sz="1700" b="0" i="0" u="none" strike="noStrike" cap="none">
                <a:solidFill>
                  <a:srgbClr val="000000"/>
                </a:solidFill>
                <a:latin typeface="Cambria"/>
                <a:ea typeface="Cambria"/>
                <a:cs typeface="Cambria"/>
                <a:sym typeface="Cambria"/>
              </a:rPr>
              <a:t> </a:t>
            </a:r>
            <a:endParaRPr sz="1700" b="0" i="0" u="none" strike="noStrike" cap="none">
              <a:solidFill>
                <a:srgbClr val="000000"/>
              </a:solidFill>
              <a:latin typeface="Cambria"/>
              <a:ea typeface="Cambria"/>
              <a:cs typeface="Cambria"/>
              <a:sym typeface="Cambria"/>
            </a:endParaRPr>
          </a:p>
          <a:p>
            <a:pPr marL="0" marR="0" lvl="0" indent="0" algn="l" rtl="0">
              <a:lnSpc>
                <a:spcPct val="100000"/>
              </a:lnSpc>
              <a:spcBef>
                <a:spcPts val="0"/>
              </a:spcBef>
              <a:spcAft>
                <a:spcPts val="0"/>
              </a:spcAft>
              <a:buClr>
                <a:srgbClr val="000000"/>
              </a:buClr>
              <a:buSzPts val="1100"/>
              <a:buFont typeface="Arial"/>
              <a:buNone/>
            </a:pPr>
            <a:r>
              <a:rPr lang="es" sz="1700" b="0" i="0" u="none" strike="noStrike" cap="none">
                <a:solidFill>
                  <a:srgbClr val="000000"/>
                </a:solidFill>
                <a:latin typeface="Cambria"/>
                <a:ea typeface="Cambria"/>
                <a:cs typeface="Cambria"/>
                <a:sym typeface="Cambria"/>
              </a:rPr>
              <a:t> </a:t>
            </a:r>
            <a:endParaRPr sz="1700" b="0" i="0" u="none" strike="noStrike" cap="none">
              <a:solidFill>
                <a:srgbClr val="000000"/>
              </a:solidFill>
              <a:latin typeface="Cambria"/>
              <a:ea typeface="Cambria"/>
              <a:cs typeface="Cambria"/>
              <a:sym typeface="Cambria"/>
            </a:endParaRPr>
          </a:p>
          <a:p>
            <a:pPr marL="0" marR="0" lvl="0" indent="0" algn="l" rtl="0">
              <a:lnSpc>
                <a:spcPct val="100000"/>
              </a:lnSpc>
              <a:spcBef>
                <a:spcPts val="0"/>
              </a:spcBef>
              <a:spcAft>
                <a:spcPts val="0"/>
              </a:spcAft>
              <a:buClr>
                <a:srgbClr val="000000"/>
              </a:buClr>
              <a:buSzPts val="1700"/>
              <a:buFont typeface="Arial"/>
              <a:buNone/>
            </a:pPr>
            <a:endParaRPr sz="1700" b="0" i="0" u="none" strike="noStrike" cap="none">
              <a:solidFill>
                <a:srgbClr val="000000"/>
              </a:solidFill>
              <a:latin typeface="Cambria"/>
              <a:ea typeface="Cambria"/>
              <a:cs typeface="Cambria"/>
              <a:sym typeface="Cambria"/>
            </a:endParaRPr>
          </a:p>
        </p:txBody>
      </p:sp>
      <p:sp>
        <p:nvSpPr>
          <p:cNvPr id="104" name="Google Shape;104;p17"/>
          <p:cNvSpPr txBox="1"/>
          <p:nvPr/>
        </p:nvSpPr>
        <p:spPr>
          <a:xfrm>
            <a:off x="410775" y="4208350"/>
            <a:ext cx="6572100" cy="667500"/>
          </a:xfrm>
          <a:prstGeom prst="rect">
            <a:avLst/>
          </a:prstGeom>
          <a:solidFill>
            <a:srgbClr val="AC383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s" sz="1400" b="0" i="0" u="none" strike="noStrike" cap="none">
                <a:solidFill>
                  <a:srgbClr val="000000"/>
                </a:solidFill>
                <a:latin typeface="Arial"/>
                <a:ea typeface="Arial"/>
                <a:cs typeface="Arial"/>
                <a:sym typeface="Arial"/>
              </a:rPr>
              <a:t>Consulta la lista de bases de datos que te ofrece la Biblioteca [a personalizar por cada institución]</a:t>
            </a:r>
            <a:endParaRPr sz="1400" b="0" i="0" u="none" strike="noStrike" cap="none">
              <a:solidFill>
                <a:srgbClr val="000000"/>
              </a:solidFill>
              <a:latin typeface="Arial"/>
              <a:ea typeface="Arial"/>
              <a:cs typeface="Arial"/>
              <a:sym typeface="Arial"/>
            </a:endParaRPr>
          </a:p>
        </p:txBody>
      </p:sp>
      <p:pic>
        <p:nvPicPr>
          <p:cNvPr id="105" name="Google Shape;105;p17"/>
          <p:cNvPicPr preferRelativeResize="0"/>
          <p:nvPr/>
        </p:nvPicPr>
        <p:blipFill rotWithShape="1">
          <a:blip r:embed="rId3">
            <a:alphaModFix/>
          </a:blip>
          <a:srcRect/>
          <a:stretch/>
        </p:blipFill>
        <p:spPr>
          <a:xfrm>
            <a:off x="110331" y="178053"/>
            <a:ext cx="661644" cy="667461"/>
          </a:xfrm>
          <a:prstGeom prst="rect">
            <a:avLst/>
          </a:prstGeom>
          <a:noFill/>
          <a:ln>
            <a:noFill/>
          </a:ln>
        </p:spPr>
      </p:pic>
      <p:sp>
        <p:nvSpPr>
          <p:cNvPr id="106" name="Google Shape;106;p17"/>
          <p:cNvSpPr/>
          <p:nvPr/>
        </p:nvSpPr>
        <p:spPr>
          <a:xfrm>
            <a:off x="527575" y="1192300"/>
            <a:ext cx="124800" cy="124800"/>
          </a:xfrm>
          <a:prstGeom prst="ellipse">
            <a:avLst/>
          </a:prstGeom>
          <a:solidFill>
            <a:srgbClr val="E54B4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mbria"/>
              <a:ea typeface="Cambria"/>
              <a:cs typeface="Cambria"/>
              <a:sym typeface="Cambria"/>
            </a:endParaRPr>
          </a:p>
        </p:txBody>
      </p:sp>
      <p:sp>
        <p:nvSpPr>
          <p:cNvPr id="107" name="Google Shape;107;p17"/>
          <p:cNvSpPr/>
          <p:nvPr/>
        </p:nvSpPr>
        <p:spPr>
          <a:xfrm>
            <a:off x="527575" y="1795813"/>
            <a:ext cx="124800" cy="124800"/>
          </a:xfrm>
          <a:prstGeom prst="ellipse">
            <a:avLst/>
          </a:prstGeom>
          <a:solidFill>
            <a:srgbClr val="E54B4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8" name="Google Shape;108;p17"/>
          <p:cNvPicPr preferRelativeResize="0"/>
          <p:nvPr/>
        </p:nvPicPr>
        <p:blipFill rotWithShape="1">
          <a:blip r:embed="rId4">
            <a:alphaModFix/>
          </a:blip>
          <a:srcRect/>
          <a:stretch/>
        </p:blipFill>
        <p:spPr>
          <a:xfrm>
            <a:off x="2476275" y="3273300"/>
            <a:ext cx="3771575" cy="935050"/>
          </a:xfrm>
          <a:prstGeom prst="rect">
            <a:avLst/>
          </a:prstGeom>
          <a:noFill/>
          <a:ln>
            <a:noFill/>
          </a:ln>
        </p:spPr>
      </p:pic>
      <p:sp>
        <p:nvSpPr>
          <p:cNvPr id="109" name="Google Shape;109;p17"/>
          <p:cNvSpPr/>
          <p:nvPr/>
        </p:nvSpPr>
        <p:spPr>
          <a:xfrm>
            <a:off x="527575" y="2700325"/>
            <a:ext cx="124800" cy="124800"/>
          </a:xfrm>
          <a:prstGeom prst="ellipse">
            <a:avLst/>
          </a:prstGeom>
          <a:solidFill>
            <a:srgbClr val="E54B4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18"/>
          <p:cNvSpPr/>
          <p:nvPr/>
        </p:nvSpPr>
        <p:spPr>
          <a:xfrm>
            <a:off x="8900" y="0"/>
            <a:ext cx="5062200" cy="1016100"/>
          </a:xfrm>
          <a:prstGeom prst="rect">
            <a:avLst/>
          </a:prstGeom>
          <a:solidFill>
            <a:srgbClr val="65C1B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 name="Google Shape;115;p18"/>
          <p:cNvSpPr txBox="1"/>
          <p:nvPr/>
        </p:nvSpPr>
        <p:spPr>
          <a:xfrm>
            <a:off x="285100" y="1526925"/>
            <a:ext cx="6447600" cy="3115500"/>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0"/>
              </a:spcBef>
              <a:spcAft>
                <a:spcPts val="0"/>
              </a:spcAft>
              <a:buClr>
                <a:srgbClr val="000000"/>
              </a:buClr>
              <a:buSzPts val="1500"/>
              <a:buFont typeface="Arial"/>
              <a:buNone/>
            </a:pPr>
            <a:r>
              <a:rPr lang="es" sz="1500" b="0" i="0" u="none" strike="noStrike" cap="none">
                <a:solidFill>
                  <a:srgbClr val="000000"/>
                </a:solidFill>
                <a:latin typeface="Cambria"/>
                <a:ea typeface="Cambria"/>
                <a:cs typeface="Cambria"/>
                <a:sym typeface="Cambria"/>
              </a:rPr>
              <a:t>Existen unos criterios de evaluación generales y otros específicos para determinadas tipología, por ejemplo usaremos algunos criterios diferentes si  evaluamos un blog o un artículo científico.</a:t>
            </a:r>
            <a:endParaRPr sz="1500" b="0" i="0" u="none" strike="noStrike" cap="none">
              <a:solidFill>
                <a:srgbClr val="000000"/>
              </a:solidFill>
              <a:latin typeface="Cambria"/>
              <a:ea typeface="Cambria"/>
              <a:cs typeface="Cambria"/>
              <a:sym typeface="Cambria"/>
            </a:endParaRPr>
          </a:p>
          <a:p>
            <a:pPr marL="0" marR="0" lvl="0" indent="0" algn="just"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Cambria"/>
              <a:ea typeface="Cambria"/>
              <a:cs typeface="Cambria"/>
              <a:sym typeface="Cambria"/>
            </a:endParaRPr>
          </a:p>
          <a:p>
            <a:pPr marL="0" marR="0" lvl="0" indent="0" algn="just" rtl="0">
              <a:lnSpc>
                <a:spcPct val="100000"/>
              </a:lnSpc>
              <a:spcBef>
                <a:spcPts val="0"/>
              </a:spcBef>
              <a:spcAft>
                <a:spcPts val="0"/>
              </a:spcAft>
              <a:buClr>
                <a:srgbClr val="000000"/>
              </a:buClr>
              <a:buSzPts val="1500"/>
              <a:buFont typeface="Arial"/>
              <a:buNone/>
            </a:pPr>
            <a:r>
              <a:rPr lang="es" sz="1500" b="0" i="0" u="none" strike="noStrike" cap="none">
                <a:solidFill>
                  <a:srgbClr val="000000"/>
                </a:solidFill>
                <a:latin typeface="Cambria"/>
                <a:ea typeface="Cambria"/>
                <a:cs typeface="Cambria"/>
                <a:sym typeface="Cambria"/>
              </a:rPr>
              <a:t>Estos criterios  pueden referirse a :</a:t>
            </a:r>
            <a:endParaRPr sz="1500" b="0" i="0" u="none" strike="noStrike" cap="none">
              <a:solidFill>
                <a:srgbClr val="000000"/>
              </a:solidFill>
              <a:latin typeface="Cambria"/>
              <a:ea typeface="Cambria"/>
              <a:cs typeface="Cambria"/>
              <a:sym typeface="Cambria"/>
            </a:endParaRPr>
          </a:p>
          <a:p>
            <a:pPr marL="0" marR="0" lvl="0" indent="0" algn="just"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Cambria"/>
              <a:ea typeface="Cambria"/>
              <a:cs typeface="Cambria"/>
              <a:sym typeface="Cambria"/>
            </a:endParaRPr>
          </a:p>
          <a:p>
            <a:pPr marL="457200" marR="0" lvl="0" indent="-323850" algn="just" rtl="0">
              <a:lnSpc>
                <a:spcPct val="100000"/>
              </a:lnSpc>
              <a:spcBef>
                <a:spcPts val="0"/>
              </a:spcBef>
              <a:spcAft>
                <a:spcPts val="0"/>
              </a:spcAft>
              <a:buClr>
                <a:srgbClr val="000000"/>
              </a:buClr>
              <a:buSzPts val="1500"/>
              <a:buFont typeface="Cambria"/>
              <a:buChar char="❏"/>
            </a:pPr>
            <a:r>
              <a:rPr lang="es" sz="1500" b="0" i="0" u="none" strike="noStrike" cap="none">
                <a:solidFill>
                  <a:srgbClr val="000000"/>
                </a:solidFill>
                <a:latin typeface="Cambria"/>
                <a:ea typeface="Cambria"/>
                <a:cs typeface="Cambria"/>
                <a:sym typeface="Cambria"/>
              </a:rPr>
              <a:t>Elementos internos como es el contenido, la autoría, la  objetividad. </a:t>
            </a:r>
            <a:endParaRPr sz="1500" b="0" i="0" u="none" strike="noStrike" cap="none">
              <a:solidFill>
                <a:srgbClr val="000000"/>
              </a:solidFill>
              <a:latin typeface="Cambria"/>
              <a:ea typeface="Cambria"/>
              <a:cs typeface="Cambria"/>
              <a:sym typeface="Cambria"/>
            </a:endParaRPr>
          </a:p>
          <a:p>
            <a:pPr marL="457200" marR="0" lvl="0" indent="-323850" algn="just" rtl="0">
              <a:lnSpc>
                <a:spcPct val="100000"/>
              </a:lnSpc>
              <a:spcBef>
                <a:spcPts val="0"/>
              </a:spcBef>
              <a:spcAft>
                <a:spcPts val="0"/>
              </a:spcAft>
              <a:buClr>
                <a:srgbClr val="000000"/>
              </a:buClr>
              <a:buSzPts val="1500"/>
              <a:buFont typeface="Cambria"/>
              <a:buChar char="❏"/>
            </a:pPr>
            <a:r>
              <a:rPr lang="es" sz="1500" b="0" i="0" u="none" strike="noStrike" cap="none">
                <a:solidFill>
                  <a:srgbClr val="000000"/>
                </a:solidFill>
                <a:latin typeface="Cambria"/>
                <a:ea typeface="Cambria"/>
                <a:cs typeface="Cambria"/>
                <a:sym typeface="Cambria"/>
              </a:rPr>
              <a:t>Elementos  externos  a la obra  como sería, por ejemplo, la presentación.</a:t>
            </a:r>
            <a:endParaRPr sz="1500" b="0" i="0" u="none" strike="noStrike" cap="none">
              <a:solidFill>
                <a:srgbClr val="000000"/>
              </a:solidFill>
              <a:latin typeface="Cambria"/>
              <a:ea typeface="Cambria"/>
              <a:cs typeface="Cambria"/>
              <a:sym typeface="Cambria"/>
            </a:endParaRPr>
          </a:p>
          <a:p>
            <a:pPr marL="0" marR="0" lvl="0" indent="0" algn="just"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Cambria"/>
              <a:ea typeface="Cambria"/>
              <a:cs typeface="Cambria"/>
              <a:sym typeface="Cambria"/>
            </a:endParaRPr>
          </a:p>
          <a:p>
            <a:pPr marL="0" marR="0" lvl="0" indent="0" algn="just" rtl="0">
              <a:lnSpc>
                <a:spcPct val="100000"/>
              </a:lnSpc>
              <a:spcBef>
                <a:spcPts val="0"/>
              </a:spcBef>
              <a:spcAft>
                <a:spcPts val="0"/>
              </a:spcAft>
              <a:buClr>
                <a:srgbClr val="000000"/>
              </a:buClr>
              <a:buSzPts val="1500"/>
              <a:buFont typeface="Arial"/>
              <a:buNone/>
            </a:pPr>
            <a:r>
              <a:rPr lang="es" sz="1500" b="0" i="0" u="none" strike="noStrike" cap="none">
                <a:solidFill>
                  <a:srgbClr val="000000"/>
                </a:solidFill>
                <a:latin typeface="Cambria"/>
                <a:ea typeface="Cambria"/>
                <a:cs typeface="Cambria"/>
                <a:sym typeface="Cambria"/>
              </a:rPr>
              <a:t>Los más importantes son los que afectan al contenido y a la autoría, pero no podemos ignorar, entre otros criterios fundamentales, la actualidad de la información ni su finalidad.</a:t>
            </a:r>
            <a:endParaRPr sz="1500" b="0" i="0" u="none" strike="noStrike" cap="none">
              <a:solidFill>
                <a:srgbClr val="000000"/>
              </a:solidFill>
              <a:latin typeface="Cambria"/>
              <a:ea typeface="Cambria"/>
              <a:cs typeface="Cambria"/>
              <a:sym typeface="Cambria"/>
            </a:endParaRPr>
          </a:p>
          <a:p>
            <a:pPr marL="0" marR="0" lvl="0" indent="0" algn="just"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Cambria"/>
              <a:ea typeface="Cambria"/>
              <a:cs typeface="Cambria"/>
              <a:sym typeface="Cambria"/>
            </a:endParaRPr>
          </a:p>
          <a:p>
            <a:pPr marL="0" marR="0" lvl="0" indent="0" algn="just"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Cambria"/>
              <a:ea typeface="Cambria"/>
              <a:cs typeface="Cambria"/>
              <a:sym typeface="Cambria"/>
            </a:endParaRPr>
          </a:p>
        </p:txBody>
      </p:sp>
      <p:pic>
        <p:nvPicPr>
          <p:cNvPr id="116" name="Google Shape;116;p18"/>
          <p:cNvPicPr preferRelativeResize="0"/>
          <p:nvPr/>
        </p:nvPicPr>
        <p:blipFill rotWithShape="1">
          <a:blip r:embed="rId3">
            <a:alphaModFix/>
          </a:blip>
          <a:srcRect/>
          <a:stretch/>
        </p:blipFill>
        <p:spPr>
          <a:xfrm>
            <a:off x="6165025" y="134825"/>
            <a:ext cx="2910325" cy="1957425"/>
          </a:xfrm>
          <a:prstGeom prst="rect">
            <a:avLst/>
          </a:prstGeom>
          <a:noFill/>
          <a:ln>
            <a:noFill/>
          </a:ln>
        </p:spPr>
      </p:pic>
      <p:pic>
        <p:nvPicPr>
          <p:cNvPr id="117" name="Google Shape;117;p18"/>
          <p:cNvPicPr preferRelativeResize="0"/>
          <p:nvPr/>
        </p:nvPicPr>
        <p:blipFill rotWithShape="1">
          <a:blip r:embed="rId4">
            <a:alphaModFix/>
          </a:blip>
          <a:srcRect/>
          <a:stretch/>
        </p:blipFill>
        <p:spPr>
          <a:xfrm>
            <a:off x="236000" y="174327"/>
            <a:ext cx="661644" cy="667461"/>
          </a:xfrm>
          <a:prstGeom prst="rect">
            <a:avLst/>
          </a:prstGeom>
          <a:noFill/>
          <a:ln>
            <a:noFill/>
          </a:ln>
        </p:spPr>
      </p:pic>
      <p:sp>
        <p:nvSpPr>
          <p:cNvPr id="118" name="Google Shape;118;p18"/>
          <p:cNvSpPr txBox="1"/>
          <p:nvPr/>
        </p:nvSpPr>
        <p:spPr>
          <a:xfrm>
            <a:off x="686250" y="151525"/>
            <a:ext cx="3954300" cy="8049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400"/>
              <a:buFont typeface="Arial"/>
              <a:buNone/>
            </a:pPr>
            <a:r>
              <a:rPr lang="es" sz="2400" b="1" i="0" u="none" strike="noStrike" cap="none">
                <a:solidFill>
                  <a:srgbClr val="000000"/>
                </a:solidFill>
                <a:latin typeface="Franklin Gothic"/>
                <a:ea typeface="Franklin Gothic"/>
                <a:cs typeface="Franklin Gothic"/>
                <a:sym typeface="Franklin Gothic"/>
              </a:rPr>
              <a:t>CRITERIOS DE EVALUACIÓN</a:t>
            </a:r>
            <a:endParaRPr sz="2400" b="1" i="0" u="none" strike="noStrike" cap="none">
              <a:solidFill>
                <a:srgbClr val="000000"/>
              </a:solidFill>
              <a:latin typeface="Franklin Gothic"/>
              <a:ea typeface="Franklin Gothic"/>
              <a:cs typeface="Franklin Gothic"/>
              <a:sym typeface="Franklin Gothic"/>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graphicFrame>
        <p:nvGraphicFramePr>
          <p:cNvPr id="123" name="Google Shape;123;p19"/>
          <p:cNvGraphicFramePr/>
          <p:nvPr/>
        </p:nvGraphicFramePr>
        <p:xfrm>
          <a:off x="776100" y="1156100"/>
          <a:ext cx="7626675" cy="4305235"/>
        </p:xfrm>
        <a:graphic>
          <a:graphicData uri="http://schemas.openxmlformats.org/drawingml/2006/table">
            <a:tbl>
              <a:tblPr>
                <a:noFill/>
                <a:tableStyleId>{A8FAECE7-CD7E-4CA0-81B7-0088A9269489}</a:tableStyleId>
              </a:tblPr>
              <a:tblGrid>
                <a:gridCol w="7626675">
                  <a:extLst>
                    <a:ext uri="{9D8B030D-6E8A-4147-A177-3AD203B41FA5}">
                      <a16:colId xmlns:a16="http://schemas.microsoft.com/office/drawing/2014/main" val="20000"/>
                    </a:ext>
                  </a:extLst>
                </a:gridCol>
              </a:tblGrid>
              <a:tr h="531875">
                <a:tc>
                  <a:txBody>
                    <a:bodyPr/>
                    <a:lstStyle/>
                    <a:p>
                      <a:pPr marL="0" marR="0" lvl="0" indent="0" algn="l" rtl="0">
                        <a:lnSpc>
                          <a:spcPct val="100000"/>
                        </a:lnSpc>
                        <a:spcBef>
                          <a:spcPts val="0"/>
                        </a:spcBef>
                        <a:spcAft>
                          <a:spcPts val="0"/>
                        </a:spcAft>
                        <a:buClr>
                          <a:srgbClr val="000000"/>
                        </a:buClr>
                        <a:buSzPts val="1400"/>
                        <a:buFont typeface="Arial"/>
                        <a:buNone/>
                      </a:pPr>
                      <a:endParaRPr sz="1400" b="1" u="none" strike="noStrike" cap="none">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400"/>
                        <a:buFont typeface="Arial"/>
                        <a:buNone/>
                      </a:pPr>
                      <a:endParaRPr sz="1400" b="1" u="none" strike="noStrike" cap="none">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531875">
                <a:tc>
                  <a:txBody>
                    <a:bodyPr/>
                    <a:lstStyle/>
                    <a:p>
                      <a:pPr marL="0" marR="0" lvl="0" indent="0" algn="l" rtl="0">
                        <a:lnSpc>
                          <a:spcPct val="100000"/>
                        </a:lnSpc>
                        <a:spcBef>
                          <a:spcPts val="0"/>
                        </a:spcBef>
                        <a:spcAft>
                          <a:spcPts val="0"/>
                        </a:spcAft>
                        <a:buClr>
                          <a:srgbClr val="000000"/>
                        </a:buClr>
                        <a:buSzPts val="1400"/>
                        <a:buFont typeface="Arial"/>
                        <a:buNone/>
                      </a:pPr>
                      <a:endParaRPr sz="1400" b="1" u="none" strike="noStrike" cap="none">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531875">
                <a:tc>
                  <a:txBody>
                    <a:bodyPr/>
                    <a:lstStyle/>
                    <a:p>
                      <a:pPr marL="0" marR="0" lvl="0" indent="0" algn="l" rtl="0">
                        <a:lnSpc>
                          <a:spcPct val="100000"/>
                        </a:lnSpc>
                        <a:spcBef>
                          <a:spcPts val="0"/>
                        </a:spcBef>
                        <a:spcAft>
                          <a:spcPts val="0"/>
                        </a:spcAft>
                        <a:buClr>
                          <a:srgbClr val="000000"/>
                        </a:buClr>
                        <a:buSzPts val="1400"/>
                        <a:buFont typeface="Arial"/>
                        <a:buNone/>
                      </a:pPr>
                      <a:endParaRPr sz="1400" b="1" u="none" strike="noStrike" cap="none">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531875">
                <a:tc>
                  <a:txBody>
                    <a:bodyPr/>
                    <a:lstStyle/>
                    <a:p>
                      <a:pPr marL="0" marR="0" lvl="0" indent="0" algn="l" rtl="0">
                        <a:lnSpc>
                          <a:spcPct val="100000"/>
                        </a:lnSpc>
                        <a:spcBef>
                          <a:spcPts val="0"/>
                        </a:spcBef>
                        <a:spcAft>
                          <a:spcPts val="0"/>
                        </a:spcAft>
                        <a:buClr>
                          <a:srgbClr val="000000"/>
                        </a:buClr>
                        <a:buSzPts val="1400"/>
                        <a:buFont typeface="Arial"/>
                        <a:buNone/>
                      </a:pPr>
                      <a:r>
                        <a:rPr lang="es" sz="1400" b="1" u="none" strike="noStrike" cap="none">
                          <a:latin typeface="Franklin Gothic"/>
                          <a:ea typeface="Franklin Gothic"/>
                          <a:cs typeface="Franklin Gothic"/>
                          <a:sym typeface="Franklin Gothic"/>
                        </a:rPr>
                        <a:t>AUDIENCIA</a:t>
                      </a:r>
                      <a:endParaRPr sz="1400" b="1" u="none" strike="noStrike" cap="none">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400"/>
                        <a:buFont typeface="Arial"/>
                        <a:buNone/>
                      </a:pPr>
                      <a:endParaRPr sz="1400" b="1" u="none" strike="noStrike" cap="none">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400"/>
                        <a:buFont typeface="Arial"/>
                        <a:buNone/>
                      </a:pPr>
                      <a:endParaRPr sz="1400" b="1" u="none" strike="noStrike" cap="none">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400"/>
                        <a:buFont typeface="Arial"/>
                        <a:buNone/>
                      </a:pPr>
                      <a:endParaRPr sz="1400" b="1" u="none" strike="noStrike" cap="none">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r h="531875">
                <a:tc>
                  <a:txBody>
                    <a:bodyPr/>
                    <a:lstStyle/>
                    <a:p>
                      <a:pPr marL="0" marR="0" lvl="0" indent="0" algn="l" rtl="0">
                        <a:lnSpc>
                          <a:spcPct val="100000"/>
                        </a:lnSpc>
                        <a:spcBef>
                          <a:spcPts val="0"/>
                        </a:spcBef>
                        <a:spcAft>
                          <a:spcPts val="0"/>
                        </a:spcAft>
                        <a:buClr>
                          <a:srgbClr val="000000"/>
                        </a:buClr>
                        <a:buSzPts val="1400"/>
                        <a:buFont typeface="Arial"/>
                        <a:buNone/>
                      </a:pPr>
                      <a:endParaRPr sz="1400" b="1" u="none" strike="noStrike" cap="none">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2F2F2"/>
                    </a:solidFill>
                  </a:tcPr>
                </a:tc>
                <a:extLst>
                  <a:ext uri="{0D108BD9-81ED-4DB2-BD59-A6C34878D82A}">
                    <a16:rowId xmlns:a16="http://schemas.microsoft.com/office/drawing/2014/main" val="10004"/>
                  </a:ext>
                </a:extLst>
              </a:tr>
              <a:tr h="531875">
                <a:tc>
                  <a:txBody>
                    <a:bodyPr/>
                    <a:lstStyle/>
                    <a:p>
                      <a:pPr marL="0" marR="0" lvl="0" indent="0" algn="l" rtl="0">
                        <a:lnSpc>
                          <a:spcPct val="100000"/>
                        </a:lnSpc>
                        <a:spcBef>
                          <a:spcPts val="0"/>
                        </a:spcBef>
                        <a:spcAft>
                          <a:spcPts val="0"/>
                        </a:spcAft>
                        <a:buClr>
                          <a:srgbClr val="000000"/>
                        </a:buClr>
                        <a:buSzPts val="1400"/>
                        <a:buFont typeface="Arial"/>
                        <a:buNone/>
                      </a:pPr>
                      <a:endParaRPr sz="1400" b="1" u="none" strike="noStrike" cap="none">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2F2F2"/>
                    </a:solidFill>
                  </a:tcPr>
                </a:tc>
                <a:extLst>
                  <a:ext uri="{0D108BD9-81ED-4DB2-BD59-A6C34878D82A}">
                    <a16:rowId xmlns:a16="http://schemas.microsoft.com/office/drawing/2014/main" val="10005"/>
                  </a:ext>
                </a:extLst>
              </a:tr>
              <a:tr h="531875">
                <a:tc>
                  <a:txBody>
                    <a:bodyPr/>
                    <a:lstStyle/>
                    <a:p>
                      <a:pPr marL="0" marR="0" lvl="0" indent="0" algn="l" rtl="0">
                        <a:lnSpc>
                          <a:spcPct val="100000"/>
                        </a:lnSpc>
                        <a:spcBef>
                          <a:spcPts val="0"/>
                        </a:spcBef>
                        <a:spcAft>
                          <a:spcPts val="0"/>
                        </a:spcAft>
                        <a:buClr>
                          <a:srgbClr val="000000"/>
                        </a:buClr>
                        <a:buSzPts val="1400"/>
                        <a:buFont typeface="Arial"/>
                        <a:buNone/>
                      </a:pPr>
                      <a:endParaRPr sz="1400" b="1" u="none" strike="noStrike" cap="none">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2F2F2"/>
                    </a:solidFill>
                  </a:tcPr>
                </a:tc>
                <a:extLst>
                  <a:ext uri="{0D108BD9-81ED-4DB2-BD59-A6C34878D82A}">
                    <a16:rowId xmlns:a16="http://schemas.microsoft.com/office/drawing/2014/main" val="10006"/>
                  </a:ext>
                </a:extLst>
              </a:tr>
            </a:tbl>
          </a:graphicData>
        </a:graphic>
      </p:graphicFrame>
      <p:sp>
        <p:nvSpPr>
          <p:cNvPr id="124" name="Google Shape;124;p19"/>
          <p:cNvSpPr txBox="1"/>
          <p:nvPr/>
        </p:nvSpPr>
        <p:spPr>
          <a:xfrm>
            <a:off x="3057650" y="1104250"/>
            <a:ext cx="5275800" cy="615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s" sz="1200" b="0" i="0" u="none" strike="noStrike" cap="none">
                <a:solidFill>
                  <a:schemeClr val="dk1"/>
                </a:solidFill>
                <a:latin typeface="Cambria"/>
                <a:ea typeface="Cambria"/>
                <a:cs typeface="Cambria"/>
                <a:sym typeface="Cambria"/>
              </a:rPr>
              <a:t>¿Es un contenido de calidad? ¿Aborda el tema de forma adecuada?  ¿aporta bibliografía para fundamentar sus aportaciones? ¿Es el contenido apropiado para tu trabajo de investigación? </a:t>
            </a:r>
            <a:endParaRPr sz="1200" b="0" i="0" u="none" strike="noStrike" cap="none">
              <a:solidFill>
                <a:schemeClr val="dk1"/>
              </a:solidFill>
              <a:latin typeface="Cambria"/>
              <a:ea typeface="Cambria"/>
              <a:cs typeface="Cambria"/>
              <a:sym typeface="Cambria"/>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Cambria"/>
              <a:ea typeface="Cambria"/>
              <a:cs typeface="Cambria"/>
              <a:sym typeface="Cambria"/>
            </a:endParaRPr>
          </a:p>
        </p:txBody>
      </p:sp>
      <p:sp>
        <p:nvSpPr>
          <p:cNvPr id="125" name="Google Shape;125;p19"/>
          <p:cNvSpPr txBox="1"/>
          <p:nvPr/>
        </p:nvSpPr>
        <p:spPr>
          <a:xfrm>
            <a:off x="3057650" y="1643050"/>
            <a:ext cx="5275800" cy="615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Cambria"/>
              <a:ea typeface="Cambria"/>
              <a:cs typeface="Cambria"/>
              <a:sym typeface="Cambria"/>
            </a:endParaRPr>
          </a:p>
        </p:txBody>
      </p:sp>
      <p:sp>
        <p:nvSpPr>
          <p:cNvPr id="126" name="Google Shape;126;p19"/>
          <p:cNvSpPr txBox="1"/>
          <p:nvPr/>
        </p:nvSpPr>
        <p:spPr>
          <a:xfrm>
            <a:off x="3057650" y="1777013"/>
            <a:ext cx="5275800" cy="615000"/>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0"/>
              </a:spcBef>
              <a:spcAft>
                <a:spcPts val="0"/>
              </a:spcAft>
              <a:buClr>
                <a:schemeClr val="dk1"/>
              </a:buClr>
              <a:buSzPts val="1100"/>
              <a:buFont typeface="Arial"/>
              <a:buNone/>
            </a:pPr>
            <a:r>
              <a:rPr lang="es" sz="1200" b="0" i="0" u="none" strike="noStrike" cap="none">
                <a:solidFill>
                  <a:schemeClr val="dk1"/>
                </a:solidFill>
                <a:latin typeface="Cambria"/>
                <a:ea typeface="Cambria"/>
                <a:cs typeface="Cambria"/>
                <a:sym typeface="Cambria"/>
              </a:rPr>
              <a:t>¿El autor/es es un especialista en la materia?  ¿pertenece a una institución o empresa? ¿qué papel tiene en la obra? ¿es autor, compilador, editor…?</a:t>
            </a:r>
            <a:endParaRPr sz="1200" b="0" i="0" u="none" strike="noStrike" cap="none">
              <a:solidFill>
                <a:srgbClr val="000000"/>
              </a:solidFill>
              <a:latin typeface="Cambria"/>
              <a:ea typeface="Cambria"/>
              <a:cs typeface="Cambria"/>
              <a:sym typeface="Cambria"/>
            </a:endParaRPr>
          </a:p>
        </p:txBody>
      </p:sp>
      <p:sp>
        <p:nvSpPr>
          <p:cNvPr id="127" name="Google Shape;127;p19"/>
          <p:cNvSpPr txBox="1"/>
          <p:nvPr/>
        </p:nvSpPr>
        <p:spPr>
          <a:xfrm>
            <a:off x="3057600" y="2313725"/>
            <a:ext cx="5409900" cy="615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s" sz="1200" b="0" i="0" u="none" strike="noStrike" cap="none">
                <a:solidFill>
                  <a:schemeClr val="dk1"/>
                </a:solidFill>
                <a:latin typeface="Cambria"/>
                <a:ea typeface="Cambria"/>
                <a:cs typeface="Cambria"/>
                <a:sym typeface="Cambria"/>
              </a:rPr>
              <a:t>¿Se aborda el tema de forma neutral? ¿Se refleja en el texto creencias, dogmas o puntos de vista?</a:t>
            </a:r>
            <a:endParaRPr sz="1200" b="0" i="0" u="none" strike="noStrike" cap="none">
              <a:solidFill>
                <a:srgbClr val="000000"/>
              </a:solidFill>
              <a:latin typeface="Cambria"/>
              <a:ea typeface="Cambria"/>
              <a:cs typeface="Cambria"/>
              <a:sym typeface="Cambria"/>
            </a:endParaRPr>
          </a:p>
        </p:txBody>
      </p:sp>
      <p:sp>
        <p:nvSpPr>
          <p:cNvPr id="128" name="Google Shape;128;p19"/>
          <p:cNvSpPr txBox="1"/>
          <p:nvPr/>
        </p:nvSpPr>
        <p:spPr>
          <a:xfrm>
            <a:off x="262100" y="1859925"/>
            <a:ext cx="1702200" cy="355500"/>
          </a:xfrm>
          <a:prstGeom prst="rect">
            <a:avLst/>
          </a:prstGeom>
          <a:noFill/>
          <a:ln>
            <a:noFill/>
          </a:ln>
        </p:spPr>
        <p:txBody>
          <a:bodyPr spcFirstLastPara="1" wrap="square" lIns="91425" tIns="91425" rIns="91425" bIns="91425" anchor="t" anchorCtr="0">
            <a:noAutofit/>
          </a:bodyPr>
          <a:lstStyle/>
          <a:p>
            <a:pPr marL="0" marR="0" lvl="0" indent="457200" algn="l" rtl="0">
              <a:lnSpc>
                <a:spcPct val="100000"/>
              </a:lnSpc>
              <a:spcBef>
                <a:spcPts val="0"/>
              </a:spcBef>
              <a:spcAft>
                <a:spcPts val="0"/>
              </a:spcAft>
              <a:buClr>
                <a:srgbClr val="000000"/>
              </a:buClr>
              <a:buSzPts val="1400"/>
              <a:buFont typeface="Arial"/>
              <a:buNone/>
            </a:pPr>
            <a:r>
              <a:rPr lang="es" sz="1400" b="1" i="0" u="none" strike="noStrike" cap="none">
                <a:solidFill>
                  <a:srgbClr val="000000"/>
                </a:solidFill>
                <a:latin typeface="Franklin Gothic"/>
                <a:ea typeface="Franklin Gothic"/>
                <a:cs typeface="Franklin Gothic"/>
                <a:sym typeface="Franklin Gothic"/>
              </a:rPr>
              <a:t> AUTORÍA</a:t>
            </a:r>
            <a:endParaRPr sz="1400" b="1" i="0" u="none" strike="noStrike" cap="none">
              <a:solidFill>
                <a:srgbClr val="000000"/>
              </a:solidFill>
              <a:latin typeface="Franklin Gothic"/>
              <a:ea typeface="Franklin Gothic"/>
              <a:cs typeface="Franklin Gothic"/>
              <a:sym typeface="Franklin Gothic"/>
            </a:endParaRPr>
          </a:p>
        </p:txBody>
      </p:sp>
      <p:sp>
        <p:nvSpPr>
          <p:cNvPr id="129" name="Google Shape;129;p19"/>
          <p:cNvSpPr txBox="1"/>
          <p:nvPr/>
        </p:nvSpPr>
        <p:spPr>
          <a:xfrm>
            <a:off x="520450" y="2459888"/>
            <a:ext cx="1702200" cy="355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s" sz="1400" b="1" i="0" u="none" strike="noStrike" cap="none">
                <a:solidFill>
                  <a:srgbClr val="000000"/>
                </a:solidFill>
                <a:latin typeface="Franklin Gothic"/>
                <a:ea typeface="Franklin Gothic"/>
                <a:cs typeface="Franklin Gothic"/>
                <a:sym typeface="Franklin Gothic"/>
              </a:rPr>
              <a:t>OBJETIVIDAD</a:t>
            </a:r>
            <a:endParaRPr sz="1400" b="1" i="0" u="none" strike="noStrike" cap="none">
              <a:solidFill>
                <a:srgbClr val="000000"/>
              </a:solidFill>
              <a:latin typeface="Franklin Gothic"/>
              <a:ea typeface="Franklin Gothic"/>
              <a:cs typeface="Franklin Gothic"/>
              <a:sym typeface="Franklin Gothic"/>
            </a:endParaRPr>
          </a:p>
        </p:txBody>
      </p:sp>
      <p:sp>
        <p:nvSpPr>
          <p:cNvPr id="130" name="Google Shape;130;p19"/>
          <p:cNvSpPr txBox="1"/>
          <p:nvPr/>
        </p:nvSpPr>
        <p:spPr>
          <a:xfrm>
            <a:off x="726625" y="3350950"/>
            <a:ext cx="1702200" cy="355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400" b="1" i="0" u="none" strike="noStrike" cap="none">
                <a:solidFill>
                  <a:srgbClr val="000000"/>
                </a:solidFill>
                <a:latin typeface="Franklin Gothic"/>
                <a:ea typeface="Franklin Gothic"/>
                <a:cs typeface="Franklin Gothic"/>
                <a:sym typeface="Franklin Gothic"/>
              </a:rPr>
              <a:t> ACTUALIDAD</a:t>
            </a:r>
            <a:endParaRPr sz="1400" b="1" i="0" u="none" strike="noStrike" cap="none">
              <a:solidFill>
                <a:srgbClr val="000000"/>
              </a:solidFill>
              <a:latin typeface="Franklin Gothic"/>
              <a:ea typeface="Franklin Gothic"/>
              <a:cs typeface="Franklin Gothic"/>
              <a:sym typeface="Franklin Gothic"/>
            </a:endParaRPr>
          </a:p>
        </p:txBody>
      </p:sp>
      <p:sp>
        <p:nvSpPr>
          <p:cNvPr id="131" name="Google Shape;131;p19"/>
          <p:cNvSpPr txBox="1"/>
          <p:nvPr/>
        </p:nvSpPr>
        <p:spPr>
          <a:xfrm>
            <a:off x="676450" y="3892225"/>
            <a:ext cx="1702200" cy="355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400" b="1" i="0" u="none" strike="noStrike" cap="none">
                <a:solidFill>
                  <a:srgbClr val="000000"/>
                </a:solidFill>
                <a:latin typeface="Franklin Gothic"/>
                <a:ea typeface="Franklin Gothic"/>
                <a:cs typeface="Franklin Gothic"/>
                <a:sym typeface="Franklin Gothic"/>
              </a:rPr>
              <a:t>  ALCANCE</a:t>
            </a:r>
            <a:endParaRPr sz="1400" b="1" i="0" u="none" strike="noStrike" cap="none">
              <a:solidFill>
                <a:srgbClr val="000000"/>
              </a:solidFill>
              <a:latin typeface="Franklin Gothic"/>
              <a:ea typeface="Franklin Gothic"/>
              <a:cs typeface="Franklin Gothic"/>
              <a:sym typeface="Franklin Gothic"/>
            </a:endParaRPr>
          </a:p>
        </p:txBody>
      </p:sp>
      <p:sp>
        <p:nvSpPr>
          <p:cNvPr id="132" name="Google Shape;132;p19"/>
          <p:cNvSpPr txBox="1"/>
          <p:nvPr/>
        </p:nvSpPr>
        <p:spPr>
          <a:xfrm>
            <a:off x="513200" y="4433500"/>
            <a:ext cx="2571600" cy="355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s" sz="1400" b="1" i="0" u="none" strike="noStrike" cap="none">
                <a:solidFill>
                  <a:srgbClr val="000000"/>
                </a:solidFill>
                <a:latin typeface="Franklin Gothic"/>
                <a:ea typeface="Franklin Gothic"/>
                <a:cs typeface="Franklin Gothic"/>
                <a:sym typeface="Franklin Gothic"/>
              </a:rPr>
              <a:t> TIPOLOGÍA DOCUMENTAL</a:t>
            </a:r>
            <a:endParaRPr sz="1400" b="1" i="0" u="none" strike="noStrike" cap="none">
              <a:solidFill>
                <a:srgbClr val="000000"/>
              </a:solidFill>
              <a:latin typeface="Franklin Gothic"/>
              <a:ea typeface="Franklin Gothic"/>
              <a:cs typeface="Franklin Gothic"/>
              <a:sym typeface="Franklin Gothic"/>
            </a:endParaRPr>
          </a:p>
          <a:p>
            <a:pPr marL="0" marR="0" lvl="0" indent="0" algn="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Franklin Gothic"/>
              <a:ea typeface="Franklin Gothic"/>
              <a:cs typeface="Franklin Gothic"/>
              <a:sym typeface="Franklin Gothic"/>
            </a:endParaRPr>
          </a:p>
          <a:p>
            <a:pPr marL="0" marR="0" lvl="0" indent="0" algn="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Franklin Gothic"/>
              <a:ea typeface="Franklin Gothic"/>
              <a:cs typeface="Franklin Gothic"/>
              <a:sym typeface="Franklin Gothic"/>
            </a:endParaRPr>
          </a:p>
        </p:txBody>
      </p:sp>
      <p:sp>
        <p:nvSpPr>
          <p:cNvPr id="133" name="Google Shape;133;p19"/>
          <p:cNvSpPr txBox="1"/>
          <p:nvPr/>
        </p:nvSpPr>
        <p:spPr>
          <a:xfrm>
            <a:off x="143050" y="1211200"/>
            <a:ext cx="1702200" cy="3555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s" sz="1400" b="1" i="0" u="none" strike="noStrike" cap="none">
                <a:solidFill>
                  <a:srgbClr val="000000"/>
                </a:solidFill>
                <a:latin typeface="Franklin Gothic"/>
                <a:ea typeface="Franklin Gothic"/>
                <a:cs typeface="Franklin Gothic"/>
                <a:sym typeface="Franklin Gothic"/>
              </a:rPr>
              <a:t>CONTENIDO</a:t>
            </a:r>
            <a:endParaRPr sz="1400" b="1" i="0" u="none" strike="noStrike" cap="none">
              <a:solidFill>
                <a:srgbClr val="000000"/>
              </a:solidFill>
              <a:latin typeface="Franklin Gothic"/>
              <a:ea typeface="Franklin Gothic"/>
              <a:cs typeface="Franklin Gothic"/>
              <a:sym typeface="Franklin Gothic"/>
            </a:endParaRPr>
          </a:p>
        </p:txBody>
      </p:sp>
      <p:sp>
        <p:nvSpPr>
          <p:cNvPr id="134" name="Google Shape;134;p19"/>
          <p:cNvSpPr txBox="1"/>
          <p:nvPr/>
        </p:nvSpPr>
        <p:spPr>
          <a:xfrm>
            <a:off x="3057650" y="2783438"/>
            <a:ext cx="5275800" cy="615000"/>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0"/>
              </a:spcBef>
              <a:spcAft>
                <a:spcPts val="0"/>
              </a:spcAft>
              <a:buClr>
                <a:srgbClr val="000000"/>
              </a:buClr>
              <a:buSzPts val="1200"/>
              <a:buFont typeface="Arial"/>
              <a:buNone/>
            </a:pPr>
            <a:r>
              <a:rPr lang="es" sz="1200" b="0" i="0" u="none" strike="noStrike" cap="none">
                <a:solidFill>
                  <a:srgbClr val="000000"/>
                </a:solidFill>
                <a:latin typeface="Cambria"/>
                <a:ea typeface="Cambria"/>
                <a:cs typeface="Cambria"/>
                <a:sym typeface="Cambria"/>
              </a:rPr>
              <a:t>¿A quién va dirigida la información? ¿a un estudiante? ¿a la ciudadanía en general? ¿a un especialista?</a:t>
            </a:r>
            <a:endParaRPr sz="1200" b="0" i="0" u="none" strike="noStrike" cap="none">
              <a:solidFill>
                <a:srgbClr val="000000"/>
              </a:solidFill>
              <a:latin typeface="Cambria"/>
              <a:ea typeface="Cambria"/>
              <a:cs typeface="Cambria"/>
              <a:sym typeface="Cambria"/>
            </a:endParaRPr>
          </a:p>
        </p:txBody>
      </p:sp>
      <p:sp>
        <p:nvSpPr>
          <p:cNvPr id="135" name="Google Shape;135;p19"/>
          <p:cNvSpPr txBox="1"/>
          <p:nvPr/>
        </p:nvSpPr>
        <p:spPr>
          <a:xfrm>
            <a:off x="3057650" y="3251050"/>
            <a:ext cx="5409900" cy="615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s" sz="1200" b="0" i="0" u="none" strike="noStrike" cap="none">
                <a:solidFill>
                  <a:schemeClr val="dk1"/>
                </a:solidFill>
                <a:latin typeface="Cambria"/>
                <a:ea typeface="Cambria"/>
                <a:cs typeface="Cambria"/>
                <a:sym typeface="Cambria"/>
              </a:rPr>
              <a:t>¿Es una información actualizada? ¿cuándo fue redactada? En algunas áreas es muy importante, ya que la información queda rápidamente desfasada.</a:t>
            </a:r>
            <a:endParaRPr sz="1200" b="0" i="0" u="none" strike="noStrike" cap="none">
              <a:solidFill>
                <a:srgbClr val="000000"/>
              </a:solidFill>
              <a:latin typeface="Cambria"/>
              <a:ea typeface="Cambria"/>
              <a:cs typeface="Cambria"/>
              <a:sym typeface="Cambria"/>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mbria"/>
              <a:ea typeface="Cambria"/>
              <a:cs typeface="Cambria"/>
              <a:sym typeface="Cambria"/>
            </a:endParaRPr>
          </a:p>
        </p:txBody>
      </p:sp>
      <p:sp>
        <p:nvSpPr>
          <p:cNvPr id="136" name="Google Shape;136;p19"/>
          <p:cNvSpPr txBox="1"/>
          <p:nvPr/>
        </p:nvSpPr>
        <p:spPr>
          <a:xfrm>
            <a:off x="3133025" y="3827425"/>
            <a:ext cx="5409900" cy="615000"/>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0"/>
              </a:spcBef>
              <a:spcAft>
                <a:spcPts val="0"/>
              </a:spcAft>
              <a:buClr>
                <a:srgbClr val="000000"/>
              </a:buClr>
              <a:buSzPts val="1200"/>
              <a:buFont typeface="Arial"/>
              <a:buNone/>
            </a:pPr>
            <a:r>
              <a:rPr lang="es" sz="1200" b="0" i="0" u="none" strike="noStrike" cap="none">
                <a:solidFill>
                  <a:schemeClr val="dk1"/>
                </a:solidFill>
                <a:latin typeface="Cambria"/>
                <a:ea typeface="Cambria"/>
                <a:cs typeface="Cambria"/>
                <a:sym typeface="Cambria"/>
              </a:rPr>
              <a:t>La información  debe adaptarse en extensión y en la profundidad  a tu necesidad  informativa</a:t>
            </a:r>
            <a:endParaRPr sz="1200" b="0" i="0" u="none" strike="noStrike" cap="none">
              <a:solidFill>
                <a:srgbClr val="FF0000"/>
              </a:solidFill>
              <a:latin typeface="Cambria"/>
              <a:ea typeface="Cambria"/>
              <a:cs typeface="Cambria"/>
              <a:sym typeface="Cambria"/>
            </a:endParaRPr>
          </a:p>
        </p:txBody>
      </p:sp>
      <p:sp>
        <p:nvSpPr>
          <p:cNvPr id="137" name="Google Shape;137;p19"/>
          <p:cNvSpPr txBox="1"/>
          <p:nvPr/>
        </p:nvSpPr>
        <p:spPr>
          <a:xfrm>
            <a:off x="3215850" y="4265375"/>
            <a:ext cx="5187000" cy="683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s" sz="1200" b="0" i="0" u="none" strike="noStrike" cap="none">
                <a:solidFill>
                  <a:srgbClr val="000000"/>
                </a:solidFill>
                <a:latin typeface="Cambria"/>
                <a:ea typeface="Cambria"/>
                <a:cs typeface="Cambria"/>
                <a:sym typeface="Cambria"/>
              </a:rPr>
              <a:t>¿Necesitas información muy actual o en cambio buscas un estudio completo y detallado sobre un tema ? En el primer caso priorizas los artículos y en el segundo las monografías.</a:t>
            </a:r>
            <a:endParaRPr sz="1200" b="0" i="0" u="none" strike="noStrike" cap="none">
              <a:solidFill>
                <a:srgbClr val="000000"/>
              </a:solidFill>
              <a:latin typeface="Cambria"/>
              <a:ea typeface="Cambria"/>
              <a:cs typeface="Cambria"/>
              <a:sym typeface="Cambria"/>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Cambria"/>
              <a:ea typeface="Cambria"/>
              <a:cs typeface="Cambria"/>
              <a:sym typeface="Cambria"/>
            </a:endParaRPr>
          </a:p>
        </p:txBody>
      </p:sp>
      <p:sp>
        <p:nvSpPr>
          <p:cNvPr id="138" name="Google Shape;138;p19"/>
          <p:cNvSpPr/>
          <p:nvPr/>
        </p:nvSpPr>
        <p:spPr>
          <a:xfrm>
            <a:off x="8900" y="0"/>
            <a:ext cx="5062200" cy="1016100"/>
          </a:xfrm>
          <a:prstGeom prst="rect">
            <a:avLst/>
          </a:prstGeom>
          <a:solidFill>
            <a:srgbClr val="65C1B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39" name="Google Shape;139;p19"/>
          <p:cNvPicPr preferRelativeResize="0"/>
          <p:nvPr/>
        </p:nvPicPr>
        <p:blipFill rotWithShape="1">
          <a:blip r:embed="rId3">
            <a:alphaModFix/>
          </a:blip>
          <a:srcRect/>
          <a:stretch/>
        </p:blipFill>
        <p:spPr>
          <a:xfrm>
            <a:off x="236000" y="174327"/>
            <a:ext cx="661644" cy="667461"/>
          </a:xfrm>
          <a:prstGeom prst="rect">
            <a:avLst/>
          </a:prstGeom>
          <a:noFill/>
          <a:ln>
            <a:noFill/>
          </a:ln>
        </p:spPr>
      </p:pic>
      <p:sp>
        <p:nvSpPr>
          <p:cNvPr id="140" name="Google Shape;140;p19"/>
          <p:cNvSpPr txBox="1"/>
          <p:nvPr/>
        </p:nvSpPr>
        <p:spPr>
          <a:xfrm>
            <a:off x="686250" y="151525"/>
            <a:ext cx="3954300" cy="8049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400"/>
              <a:buFont typeface="Arial"/>
              <a:buNone/>
            </a:pPr>
            <a:r>
              <a:rPr lang="es" sz="2400" b="1" i="0" u="none" strike="noStrike" cap="none">
                <a:solidFill>
                  <a:srgbClr val="000000"/>
                </a:solidFill>
                <a:latin typeface="Franklin Gothic"/>
                <a:ea typeface="Franklin Gothic"/>
                <a:cs typeface="Franklin Gothic"/>
                <a:sym typeface="Franklin Gothic"/>
              </a:rPr>
              <a:t>CRITERIOS DE EVALUACIÓN</a:t>
            </a:r>
            <a:endParaRPr sz="2400" b="1" i="0" u="none" strike="noStrike" cap="none">
              <a:solidFill>
                <a:srgbClr val="000000"/>
              </a:solidFill>
              <a:latin typeface="Franklin Gothic"/>
              <a:ea typeface="Franklin Gothic"/>
              <a:cs typeface="Franklin Gothic"/>
              <a:sym typeface="Franklin Gothic"/>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876</Words>
  <Application>Microsoft Office PowerPoint</Application>
  <PresentationFormat>Presentación en pantalla (16:9)</PresentationFormat>
  <Paragraphs>113</Paragraphs>
  <Slides>13</Slides>
  <Notes>11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13</vt:i4>
      </vt:variant>
    </vt:vector>
  </HeadingPairs>
  <TitlesOfParts>
    <vt:vector size="21" baseType="lpstr">
      <vt:lpstr>Arial</vt:lpstr>
      <vt:lpstr>Calibri</vt:lpstr>
      <vt:lpstr>Franklin Gothic</vt:lpstr>
      <vt:lpstr>Verdana</vt:lpstr>
      <vt:lpstr>Bliss Pro</vt:lpstr>
      <vt:lpstr>Candara</vt:lpstr>
      <vt:lpstr>Cambria</vt:lpstr>
      <vt:lpstr>Simple Light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Garbiñe Ustarroz</dc:creator>
  <cp:lastModifiedBy>Garbiñe Ustarroz</cp:lastModifiedBy>
  <cp:revision>3</cp:revision>
  <dcterms:modified xsi:type="dcterms:W3CDTF">2019-07-18T13:44:36Z</dcterms:modified>
</cp:coreProperties>
</file>