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66" r:id="rId5"/>
    <p:sldId id="257" r:id="rId6"/>
    <p:sldId id="258" r:id="rId7"/>
    <p:sldId id="259" r:id="rId8"/>
    <p:sldId id="260" r:id="rId9"/>
    <p:sldId id="261" r:id="rId10"/>
    <p:sldId id="262" r:id="rId11"/>
    <p:sldId id="263" r:id="rId12"/>
    <p:sldId id="264" r:id="rId13"/>
    <p:sldId id="265" r:id="rId14"/>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4B9AC"/>
    <a:srgbClr val="D3CBC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6357" autoAdjust="0"/>
  </p:normalViewPr>
  <p:slideViewPr>
    <p:cSldViewPr snapToGrid="0">
      <p:cViewPr varScale="1">
        <p:scale>
          <a:sx n="106" d="100"/>
          <a:sy n="106" d="100"/>
        </p:scale>
        <p:origin x="678" y="96"/>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1897E8-6ACC-4C30-97AD-AE2EAE92B4CC}" type="datetimeFigureOut">
              <a:rPr lang="es-ES" smtClean="0"/>
              <a:t>07/07/2024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69D64D-98C7-493A-AB3F-5C7AFAD108CB}" type="slidenum">
              <a:rPr lang="es-ES" smtClean="0"/>
              <a:t>‹Nº›</a:t>
            </a:fld>
            <a:endParaRPr lang="es-ES"/>
          </a:p>
        </p:txBody>
      </p:sp>
    </p:spTree>
    <p:extLst>
      <p:ext uri="{BB962C8B-B14F-4D97-AF65-F5344CB8AC3E}">
        <p14:creationId xmlns:p14="http://schemas.microsoft.com/office/powerpoint/2010/main" val="5646392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5"/>
          </p:nvPr>
        </p:nvSpPr>
        <p:spPr/>
        <p:txBody>
          <a:bodyPr/>
          <a:lstStyle/>
          <a:p>
            <a:fld id="{EAD58156-DAA8-4062-9E97-50CF2766C27D}" type="slidenum">
              <a:rPr lang="es-ES" smtClean="0"/>
              <a:t>1</a:t>
            </a:fld>
            <a:endParaRPr lang="es-ES"/>
          </a:p>
        </p:txBody>
      </p:sp>
    </p:spTree>
    <p:extLst>
      <p:ext uri="{BB962C8B-B14F-4D97-AF65-F5344CB8AC3E}">
        <p14:creationId xmlns:p14="http://schemas.microsoft.com/office/powerpoint/2010/main" val="671854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69D64D-98C7-493A-AB3F-5C7AFAD108CB}" type="slidenum">
              <a:rPr lang="es-ES" smtClean="0"/>
              <a:t>2</a:t>
            </a:fld>
            <a:endParaRPr lang="es-ES"/>
          </a:p>
        </p:txBody>
      </p:sp>
    </p:spTree>
    <p:extLst>
      <p:ext uri="{BB962C8B-B14F-4D97-AF65-F5344CB8AC3E}">
        <p14:creationId xmlns:p14="http://schemas.microsoft.com/office/powerpoint/2010/main" val="31253010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69D64D-98C7-493A-AB3F-5C7AFAD108CB}" type="slidenum">
              <a:rPr lang="es-ES" smtClean="0"/>
              <a:t>3</a:t>
            </a:fld>
            <a:endParaRPr lang="es-ES"/>
          </a:p>
        </p:txBody>
      </p:sp>
    </p:spTree>
    <p:extLst>
      <p:ext uri="{BB962C8B-B14F-4D97-AF65-F5344CB8AC3E}">
        <p14:creationId xmlns:p14="http://schemas.microsoft.com/office/powerpoint/2010/main" val="27606341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ES" dirty="0"/>
              <a:t>Los resultados del resto de las preguntas del apartado 3 incluidas en la encuesta relativas a las editoriales con las que se mantienen acuerdos -el tipo de gestión del acuerdo (centralización del </a:t>
            </a:r>
            <a:r>
              <a:rPr lang="es-ES" dirty="0" err="1"/>
              <a:t>dashboard</a:t>
            </a:r>
            <a:r>
              <a:rPr lang="es-ES" dirty="0"/>
              <a:t> o disponibilidad de </a:t>
            </a:r>
            <a:r>
              <a:rPr lang="es-ES" dirty="0" err="1"/>
              <a:t>dashboard</a:t>
            </a:r>
            <a:r>
              <a:rPr lang="es-ES" dirty="0"/>
              <a:t> para cada miembro), la redistribución de APCs entre las instituciones miembro, el coste de los acuerdos y las APCs consumidas- no se han incluido en este informe porque, tras el análisis de las respuestas enviadas por las instituciones, se ha detectado una cierta incongruencia en los datos lo que no ha permitido extraer datos consistentes (REVISAR LOS DATOS y poner ej.)</a:t>
            </a:r>
          </a:p>
        </p:txBody>
      </p:sp>
      <p:sp>
        <p:nvSpPr>
          <p:cNvPr id="4" name="Marcador de número de diapositiva 3"/>
          <p:cNvSpPr>
            <a:spLocks noGrp="1"/>
          </p:cNvSpPr>
          <p:nvPr>
            <p:ph type="sldNum" sz="quarter" idx="5"/>
          </p:nvPr>
        </p:nvSpPr>
        <p:spPr/>
        <p:txBody>
          <a:bodyPr/>
          <a:lstStyle/>
          <a:p>
            <a:fld id="{C569D64D-98C7-493A-AB3F-5C7AFAD108CB}" type="slidenum">
              <a:rPr lang="es-ES" smtClean="0"/>
              <a:t>5</a:t>
            </a:fld>
            <a:endParaRPr lang="es-ES"/>
          </a:p>
        </p:txBody>
      </p:sp>
    </p:spTree>
    <p:extLst>
      <p:ext uri="{BB962C8B-B14F-4D97-AF65-F5344CB8AC3E}">
        <p14:creationId xmlns:p14="http://schemas.microsoft.com/office/powerpoint/2010/main" val="1614595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C569D64D-98C7-493A-AB3F-5C7AFAD108CB}" type="slidenum">
              <a:rPr lang="es-ES" smtClean="0"/>
              <a:t>6</a:t>
            </a:fld>
            <a:endParaRPr lang="es-ES"/>
          </a:p>
        </p:txBody>
      </p:sp>
    </p:spTree>
    <p:extLst>
      <p:ext uri="{BB962C8B-B14F-4D97-AF65-F5344CB8AC3E}">
        <p14:creationId xmlns:p14="http://schemas.microsoft.com/office/powerpoint/2010/main" val="956437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9464071-C968-41E4-8266-2C11C78EA96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470D55D1-2D09-40BF-9780-1A177B1929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71DB9BBB-287F-4A6E-BF77-E7DDD027E75A}"/>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D03AC71F-ABC0-43C2-828B-EE043195231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1D932E8C-8AE9-4026-B6D8-D1A37681DA5F}"/>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3867334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6B5A5D-5D85-4D77-B24F-6037D07455C4}"/>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7BCE5190-0ACF-465B-83D7-6C1CB9560F27}"/>
              </a:ext>
            </a:extLst>
          </p:cNvPr>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4460A16-8A52-404B-ADBD-51EE764C45D6}"/>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747762D5-73AF-4775-BAF1-9AA9252CA6B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8CC49C66-4659-444E-948A-3687ABEE7581}"/>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32253227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435C87A-0A63-44C1-B8D8-14168595D66C}"/>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408032E-6EB6-4BCB-A6D1-726E1F6C7A48}"/>
              </a:ext>
            </a:extLst>
          </p:cNvPr>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EC17E0F-A76D-4446-9353-041C582CB49A}"/>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2708A504-EA39-43A2-B1E4-FC050A48D56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7CDE916-20EE-4DFB-A77A-A55B9BDB6B9F}"/>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81644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8CB0235-962F-43FE-85D4-1BF167AD29D2}"/>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2F00A45-5148-496E-9487-C60AF208AE15}"/>
              </a:ext>
            </a:extLst>
          </p:cNvPr>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700DEE4B-24D4-499E-93F9-51B0FEFB9C9F}"/>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710433BD-AF23-484B-B348-6E8CD3A6866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33A112BD-5072-40EC-BE41-77DEA5AED04B}"/>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3962486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9E12CC2-B475-4B48-8560-AD4F95B2518D}"/>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D953EE0E-E623-475F-9E24-A8F003BF71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Marcador de fecha 3">
            <a:extLst>
              <a:ext uri="{FF2B5EF4-FFF2-40B4-BE49-F238E27FC236}">
                <a16:creationId xmlns:a16="http://schemas.microsoft.com/office/drawing/2014/main" id="{2711D1B3-8823-4E81-85E3-E3CD62AB303D}"/>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7495EFA2-DB1B-465D-9338-E5490A0D3E85}"/>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B2D348E5-46BC-4602-A6D2-1C207A8B896C}"/>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13007494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6C5998-8348-439B-9EA0-463627468EE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53633BBD-EEDD-4EEF-81EA-BE5732EC08F7}"/>
              </a:ext>
            </a:extLst>
          </p:cNvPr>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CCD36BBF-EF1B-4F22-B863-5AB5C8FC5150}"/>
              </a:ext>
            </a:extLst>
          </p:cNvPr>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5F5F7C1-E7A6-4440-8B22-6375013C9409}"/>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6" name="Marcador de pie de página 5">
            <a:extLst>
              <a:ext uri="{FF2B5EF4-FFF2-40B4-BE49-F238E27FC236}">
                <a16:creationId xmlns:a16="http://schemas.microsoft.com/office/drawing/2014/main" id="{DEB7C9E8-BA8D-4022-B07E-9805075A4950}"/>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6BA559B8-274F-4E0C-9CFC-7C1470C51E6D}"/>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17266714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E50919C-22AC-4D39-B08A-7EC854FAA87D}"/>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37BD6E32-99FB-4067-96FA-B98BE2AD69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Marcador de contenido 3">
            <a:extLst>
              <a:ext uri="{FF2B5EF4-FFF2-40B4-BE49-F238E27FC236}">
                <a16:creationId xmlns:a16="http://schemas.microsoft.com/office/drawing/2014/main" id="{F6BCD30F-1B7D-484A-B859-EA844871DE66}"/>
              </a:ext>
            </a:extLst>
          </p:cNvPr>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0954A551-8359-40A5-B547-A8824355AF2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Marcador de contenido 5">
            <a:extLst>
              <a:ext uri="{FF2B5EF4-FFF2-40B4-BE49-F238E27FC236}">
                <a16:creationId xmlns:a16="http://schemas.microsoft.com/office/drawing/2014/main" id="{06375B34-C549-4E96-AB32-5F85416FBB91}"/>
              </a:ext>
            </a:extLst>
          </p:cNvPr>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684AE76A-977D-4EEC-B170-D6282E3F8019}"/>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8" name="Marcador de pie de página 7">
            <a:extLst>
              <a:ext uri="{FF2B5EF4-FFF2-40B4-BE49-F238E27FC236}">
                <a16:creationId xmlns:a16="http://schemas.microsoft.com/office/drawing/2014/main" id="{E9E918E9-795D-4023-BEF2-CAD07E6AD3D1}"/>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7E23D09E-547B-4442-8F89-4B965F7D95DE}"/>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32865602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75D037C-8180-4E55-8A64-0D7ACC418FD9}"/>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F3DA4466-27DF-4D32-A20C-FC11CCA3B2FD}"/>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4" name="Marcador de pie de página 3">
            <a:extLst>
              <a:ext uri="{FF2B5EF4-FFF2-40B4-BE49-F238E27FC236}">
                <a16:creationId xmlns:a16="http://schemas.microsoft.com/office/drawing/2014/main" id="{B3D7783A-CE62-4839-99A1-190985F52DBA}"/>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E88EFEB1-418A-4F90-9F81-CF01DBB56539}"/>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2196745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4CEA4BC4-1619-4B4B-A619-F8FEBADFAF12}"/>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3" name="Marcador de pie de página 2">
            <a:extLst>
              <a:ext uri="{FF2B5EF4-FFF2-40B4-BE49-F238E27FC236}">
                <a16:creationId xmlns:a16="http://schemas.microsoft.com/office/drawing/2014/main" id="{A7D84429-5EBD-4FA4-B6B0-67B9FDB5AA4C}"/>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CA0AF8C8-2C8F-4451-972E-A951D673283E}"/>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1773461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48E96F2-C532-4CAC-9CAA-97814450B14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E6F2FCBB-0CC3-43CF-B707-0D828DD35F6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C417F4D7-3F3B-4F95-95B1-5E407331AC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4F0F9912-CA4E-4B6E-AE35-7DC3A716BE4F}"/>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6" name="Marcador de pie de página 5">
            <a:extLst>
              <a:ext uri="{FF2B5EF4-FFF2-40B4-BE49-F238E27FC236}">
                <a16:creationId xmlns:a16="http://schemas.microsoft.com/office/drawing/2014/main" id="{4B7E6D52-73D9-4D35-B927-E809AB155DC9}"/>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97F787BB-7DFA-41A8-A149-52958C1C59C7}"/>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20357183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26C17C-D88E-4079-ADB8-F3EECC74E838}"/>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885393C5-EE78-4FBD-90FC-89C22C261F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B8ED3D1D-00A2-4C28-89F8-0B5FC14981B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Marcador de fecha 4">
            <a:extLst>
              <a:ext uri="{FF2B5EF4-FFF2-40B4-BE49-F238E27FC236}">
                <a16:creationId xmlns:a16="http://schemas.microsoft.com/office/drawing/2014/main" id="{5535EB1C-6A28-4065-9198-90772ECB008D}"/>
              </a:ext>
            </a:extLst>
          </p:cNvPr>
          <p:cNvSpPr>
            <a:spLocks noGrp="1"/>
          </p:cNvSpPr>
          <p:nvPr>
            <p:ph type="dt" sz="half" idx="10"/>
          </p:nvPr>
        </p:nvSpPr>
        <p:spPr/>
        <p:txBody>
          <a:bodyPr/>
          <a:lstStyle/>
          <a:p>
            <a:fld id="{93694540-7B1D-4FAF-A9B9-3F73FAE698D8}" type="datetimeFigureOut">
              <a:rPr lang="es-ES" smtClean="0"/>
              <a:t>07/07/2024</a:t>
            </a:fld>
            <a:endParaRPr lang="es-ES"/>
          </a:p>
        </p:txBody>
      </p:sp>
      <p:sp>
        <p:nvSpPr>
          <p:cNvPr id="6" name="Marcador de pie de página 5">
            <a:extLst>
              <a:ext uri="{FF2B5EF4-FFF2-40B4-BE49-F238E27FC236}">
                <a16:creationId xmlns:a16="http://schemas.microsoft.com/office/drawing/2014/main" id="{78BCCED1-F201-47DF-B6BD-1571CF1C3CF7}"/>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1DA4B12-56FC-42EA-9F65-5DFD425E5710}"/>
              </a:ext>
            </a:extLst>
          </p:cNvPr>
          <p:cNvSpPr>
            <a:spLocks noGrp="1"/>
          </p:cNvSpPr>
          <p:nvPr>
            <p:ph type="sldNum" sz="quarter" idx="12"/>
          </p:nvPr>
        </p:nvSpPr>
        <p:spPr/>
        <p:txBody>
          <a:bodyPr/>
          <a:lstStyle/>
          <a:p>
            <a:fld id="{03FABA58-BEE9-4500-8237-10D741B835FE}" type="slidenum">
              <a:rPr lang="es-ES" smtClean="0"/>
              <a:t>‹Nº›</a:t>
            </a:fld>
            <a:endParaRPr lang="es-ES"/>
          </a:p>
        </p:txBody>
      </p:sp>
    </p:spTree>
    <p:extLst>
      <p:ext uri="{BB962C8B-B14F-4D97-AF65-F5344CB8AC3E}">
        <p14:creationId xmlns:p14="http://schemas.microsoft.com/office/powerpoint/2010/main" val="16581574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E66D0FB6-DB6D-48A3-B6AB-399B0FE2BC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8AAEA9F-7260-4706-9560-D35614559B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36BF480B-1330-4F5E-B955-A7DBE2C51B1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694540-7B1D-4FAF-A9B9-3F73FAE698D8}" type="datetimeFigureOut">
              <a:rPr lang="es-ES" smtClean="0"/>
              <a:t>07/07/2024</a:t>
            </a:fld>
            <a:endParaRPr lang="es-ES"/>
          </a:p>
        </p:txBody>
      </p:sp>
      <p:sp>
        <p:nvSpPr>
          <p:cNvPr id="5" name="Marcador de pie de página 4">
            <a:extLst>
              <a:ext uri="{FF2B5EF4-FFF2-40B4-BE49-F238E27FC236}">
                <a16:creationId xmlns:a16="http://schemas.microsoft.com/office/drawing/2014/main" id="{D9C5CB74-EF83-4018-BA36-1ECCAF4328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
          </a:p>
        </p:txBody>
      </p:sp>
      <p:sp>
        <p:nvSpPr>
          <p:cNvPr id="6" name="Marcador de número de diapositiva 5">
            <a:extLst>
              <a:ext uri="{FF2B5EF4-FFF2-40B4-BE49-F238E27FC236}">
                <a16:creationId xmlns:a16="http://schemas.microsoft.com/office/drawing/2014/main" id="{CD25EF32-3AD4-4FC9-89CD-B112624C660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3FABA58-BEE9-4500-8237-10D741B835FE}" type="slidenum">
              <a:rPr lang="es-ES" smtClean="0"/>
              <a:t>‹Nº›</a:t>
            </a:fld>
            <a:endParaRPr lang="es-ES"/>
          </a:p>
        </p:txBody>
      </p:sp>
    </p:spTree>
    <p:extLst>
      <p:ext uri="{BB962C8B-B14F-4D97-AF65-F5344CB8AC3E}">
        <p14:creationId xmlns:p14="http://schemas.microsoft.com/office/powerpoint/2010/main" val="39167659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6.png"/><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3.png"/><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8.png"/><Relationship Id="rId5" Type="http://schemas.openxmlformats.org/officeDocument/2006/relationships/image" Target="../media/image15.pn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png"/><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Conector recto 1">
            <a:extLst>
              <a:ext uri="{FF2B5EF4-FFF2-40B4-BE49-F238E27FC236}">
                <a16:creationId xmlns:a16="http://schemas.microsoft.com/office/drawing/2014/main" id="{2BF3EACD-922F-4458-B5FE-2C3DBDB53FBB}"/>
              </a:ext>
            </a:extLst>
          </p:cNvPr>
          <p:cNvCxnSpPr/>
          <p:nvPr/>
        </p:nvCxnSpPr>
        <p:spPr>
          <a:xfrm>
            <a:off x="0" y="0"/>
            <a:ext cx="914400" cy="0"/>
          </a:xfrm>
          <a:prstGeom prst="line">
            <a:avLst/>
          </a:prstGeom>
          <a:ln w="0" cap="flat" cmpd="sng" algn="ctr">
            <a:solidFill>
              <a:srgbClr val="FBFFFF"/>
            </a:solidFill>
            <a:prstDash val="solid"/>
            <a:miter lim="800000"/>
            <a:headEnd type="none" w="med" len="med"/>
            <a:tailEnd type="none" w="med" len="med"/>
          </a:ln>
          <a:effectLst/>
          <a:extLst>
            <a:ext uri="{AF507438-7753-43E0-B8FC-AC1667EBCBE1}">
              <a14:hiddenEffects xmlns:a14="http://schemas.microsoft.com/office/drawing/2010/main">
                <a:effectLst>
                  <a:outerShdw blurRad="63500" rotWithShape="0">
                    <a:scrgbClr r="0" g="0" b="0"/>
                  </a:outerShdw>
                </a:effectLst>
              </a14:hiddenEffects>
            </a:ext>
          </a:extLst>
        </p:spPr>
        <p:style>
          <a:lnRef idx="1">
            <a:schemeClr val="accent1"/>
          </a:lnRef>
          <a:fillRef idx="0">
            <a:schemeClr val="accent1"/>
          </a:fillRef>
          <a:effectRef idx="0">
            <a:schemeClr val="accent1"/>
          </a:effectRef>
          <a:fontRef idx="minor">
            <a:schemeClr val="tx1"/>
          </a:fontRef>
        </p:style>
      </p:cxnSp>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38301"/>
            <a:ext cx="10207064"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11" eaLnBrk="0" fontAlgn="base" hangingPunct="0">
              <a:spcBef>
                <a:spcPct val="0"/>
              </a:spcBef>
              <a:spcAft>
                <a:spcPct val="0"/>
              </a:spcAft>
            </a:pPr>
            <a:endParaRPr lang="es-ES" altLang="es-ES" sz="1100">
              <a:solidFill>
                <a:srgbClr val="000000"/>
              </a:solidFill>
              <a:latin typeface="Arial" panose="020B0604020202020204" pitchFamily="34" charset="0"/>
              <a:ea typeface="Calibri" panose="020F0502020204030204" pitchFamily="34" charset="0"/>
            </a:endParaRPr>
          </a:p>
          <a:p>
            <a:pPr defTabSz="914411" eaLnBrk="0" fontAlgn="base" hangingPunct="0">
              <a:spcBef>
                <a:spcPct val="0"/>
              </a:spcBef>
              <a:spcAft>
                <a:spcPct val="0"/>
              </a:spcAft>
            </a:pPr>
            <a:br>
              <a:rPr lang="es-ES" altLang="es-ES" sz="1100">
                <a:solidFill>
                  <a:srgbClr val="000000"/>
                </a:solidFill>
                <a:latin typeface="Arial" panose="020B0604020202020204" pitchFamily="34" charset="0"/>
                <a:ea typeface="Calibri" panose="020F0502020204030204" pitchFamily="34" charset="0"/>
              </a:rPr>
            </a:br>
            <a:endParaRPr lang="es-ES" altLang="es-ES">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43934"/>
            <a:ext cx="19829242"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11" eaLnBrk="0" fontAlgn="base" hangingPunct="0">
              <a:spcBef>
                <a:spcPct val="0"/>
              </a:spcBef>
              <a:spcAft>
                <a:spcPct val="0"/>
              </a:spcAft>
            </a:pPr>
            <a:endParaRPr lang="es-ES" altLang="es-ES" sz="1100">
              <a:solidFill>
                <a:srgbClr val="000000"/>
              </a:solidFill>
              <a:latin typeface="Arial" panose="020B0604020202020204" pitchFamily="34" charset="0"/>
              <a:ea typeface="Calibri" panose="020F0502020204030204" pitchFamily="34" charset="0"/>
            </a:endParaRPr>
          </a:p>
          <a:p>
            <a:pPr defTabSz="914411" eaLnBrk="0" fontAlgn="base" hangingPunct="0">
              <a:spcBef>
                <a:spcPct val="0"/>
              </a:spcBef>
              <a:spcAft>
                <a:spcPct val="0"/>
              </a:spcAft>
            </a:pPr>
            <a:br>
              <a:rPr lang="es-ES" altLang="es-ES" sz="1100">
                <a:solidFill>
                  <a:srgbClr val="000000"/>
                </a:solidFill>
                <a:latin typeface="Arial" panose="020B0604020202020204" pitchFamily="34" charset="0"/>
                <a:ea typeface="Calibri" panose="020F0502020204030204" pitchFamily="34" charset="0"/>
              </a:rPr>
            </a:br>
            <a:endParaRPr lang="es-ES" altLang="es-ES">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38032"/>
            <a:ext cx="854208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defTabSz="914411" eaLnBrk="0" fontAlgn="base" hangingPunct="0">
              <a:spcBef>
                <a:spcPct val="0"/>
              </a:spcBef>
              <a:spcAft>
                <a:spcPct val="0"/>
              </a:spcAft>
            </a:pPr>
            <a:endParaRPr lang="es-ES" altLang="es-ES" sz="1100">
              <a:solidFill>
                <a:srgbClr val="000000"/>
              </a:solidFill>
              <a:latin typeface="Arial" panose="020B0604020202020204" pitchFamily="34" charset="0"/>
              <a:ea typeface="Calibri" panose="020F0502020204030204" pitchFamily="34" charset="0"/>
            </a:endParaRPr>
          </a:p>
          <a:p>
            <a:pPr defTabSz="914411" eaLnBrk="0" fontAlgn="base" hangingPunct="0">
              <a:spcBef>
                <a:spcPct val="0"/>
              </a:spcBef>
              <a:spcAft>
                <a:spcPct val="0"/>
              </a:spcAft>
            </a:pPr>
            <a:br>
              <a:rPr lang="es-ES" altLang="es-ES" sz="1100">
                <a:solidFill>
                  <a:srgbClr val="000000"/>
                </a:solidFill>
                <a:latin typeface="Arial" panose="020B0604020202020204" pitchFamily="34" charset="0"/>
                <a:ea typeface="Calibri" panose="020F0502020204030204" pitchFamily="34" charset="0"/>
              </a:rPr>
            </a:br>
            <a:endParaRPr lang="es-ES" altLang="es-ES">
              <a:latin typeface="Arial" panose="020B0604020202020204" pitchFamily="34" charset="0"/>
            </a:endParaRPr>
          </a:p>
        </p:txBody>
      </p:sp>
      <p:grpSp>
        <p:nvGrpSpPr>
          <p:cNvPr id="3" name="Grupo 2">
            <a:extLst>
              <a:ext uri="{FF2B5EF4-FFF2-40B4-BE49-F238E27FC236}">
                <a16:creationId xmlns:a16="http://schemas.microsoft.com/office/drawing/2014/main" id="{F4AC7C94-FC45-388E-937E-33CB05C2E584}"/>
              </a:ext>
            </a:extLst>
          </p:cNvPr>
          <p:cNvGrpSpPr/>
          <p:nvPr/>
        </p:nvGrpSpPr>
        <p:grpSpPr>
          <a:xfrm>
            <a:off x="-94069" y="-41767"/>
            <a:ext cx="12290608" cy="6934336"/>
            <a:chOff x="-94069" y="-41767"/>
            <a:chExt cx="12290608" cy="6934336"/>
          </a:xfrm>
        </p:grpSpPr>
        <p:sp>
          <p:nvSpPr>
            <p:cNvPr id="414" name="Rectángulo 413">
              <a:extLst>
                <a:ext uri="{FF2B5EF4-FFF2-40B4-BE49-F238E27FC236}">
                  <a16:creationId xmlns:a16="http://schemas.microsoft.com/office/drawing/2014/main" id="{63D1D100-1E44-45EC-A91C-87F6788DF65C}"/>
                </a:ext>
              </a:extLst>
            </p:cNvPr>
            <p:cNvSpPr/>
            <p:nvPr/>
          </p:nvSpPr>
          <p:spPr>
            <a:xfrm>
              <a:off x="0" y="-34573"/>
              <a:ext cx="12191999" cy="6927142"/>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grpSp>
          <p:nvGrpSpPr>
            <p:cNvPr id="210" name="Group 447">
              <a:extLst>
                <a:ext uri="{FF2B5EF4-FFF2-40B4-BE49-F238E27FC236}">
                  <a16:creationId xmlns:a16="http://schemas.microsoft.com/office/drawing/2014/main" id="{F45B2646-6BB6-42E8-81E3-D85A03884C2C}"/>
                </a:ext>
              </a:extLst>
            </p:cNvPr>
            <p:cNvGrpSpPr/>
            <p:nvPr/>
          </p:nvGrpSpPr>
          <p:grpSpPr>
            <a:xfrm>
              <a:off x="-94069" y="-41767"/>
              <a:ext cx="12290608" cy="6934336"/>
              <a:chOff x="-4330842" y="-2947204"/>
              <a:chExt cx="16039208" cy="10959211"/>
            </a:xfrm>
          </p:grpSpPr>
          <p:sp>
            <p:nvSpPr>
              <p:cNvPr id="212" name="Shape 7">
                <a:extLst>
                  <a:ext uri="{FF2B5EF4-FFF2-40B4-BE49-F238E27FC236}">
                    <a16:creationId xmlns:a16="http://schemas.microsoft.com/office/drawing/2014/main" id="{5CE865C2-BB42-43DB-82F7-B26E0C350139}"/>
                  </a:ext>
                </a:extLst>
              </p:cNvPr>
              <p:cNvSpPr/>
              <p:nvPr/>
            </p:nvSpPr>
            <p:spPr>
              <a:xfrm>
                <a:off x="-35809" y="-2947204"/>
                <a:ext cx="7560051" cy="10959211"/>
              </a:xfrm>
              <a:custGeom>
                <a:avLst/>
                <a:gdLst/>
                <a:ahLst/>
                <a:cxnLst/>
                <a:rect l="0" t="0" r="0" b="0"/>
                <a:pathLst>
                  <a:path w="7560054" h="10691999">
                    <a:moveTo>
                      <a:pt x="0" y="0"/>
                    </a:moveTo>
                    <a:lnTo>
                      <a:pt x="1027976" y="0"/>
                    </a:lnTo>
                    <a:lnTo>
                      <a:pt x="3771798" y="8399945"/>
                    </a:lnTo>
                    <a:lnTo>
                      <a:pt x="6515608" y="0"/>
                    </a:lnTo>
                    <a:lnTo>
                      <a:pt x="7560054" y="0"/>
                    </a:lnTo>
                    <a:lnTo>
                      <a:pt x="7560054" y="4077088"/>
                    </a:lnTo>
                    <a:lnTo>
                      <a:pt x="5286402" y="10691999"/>
                    </a:lnTo>
                    <a:lnTo>
                      <a:pt x="2257170" y="10691999"/>
                    </a:lnTo>
                    <a:lnTo>
                      <a:pt x="0" y="4124998"/>
                    </a:lnTo>
                    <a:lnTo>
                      <a:pt x="0" y="0"/>
                    </a:lnTo>
                    <a:close/>
                  </a:path>
                </a:pathLst>
              </a:custGeom>
              <a:ln w="0" cap="flat">
                <a:miter lim="127000"/>
              </a:ln>
            </p:spPr>
            <p:style>
              <a:lnRef idx="0">
                <a:srgbClr val="000000">
                  <a:alpha val="0"/>
                </a:srgbClr>
              </a:lnRef>
              <a:fillRef idx="1">
                <a:srgbClr val="EDE4DD"/>
              </a:fillRef>
              <a:effectRef idx="0">
                <a:scrgbClr r="0" g="0" b="0"/>
              </a:effectRef>
              <a:fontRef idx="none"/>
            </p:style>
            <p:txBody>
              <a:bodyPr/>
              <a:lstStyle/>
              <a:p>
                <a:endParaRPr lang="es-ES" dirty="0"/>
              </a:p>
            </p:txBody>
          </p:sp>
          <p:sp>
            <p:nvSpPr>
              <p:cNvPr id="301" name="Shape 475">
                <a:extLst>
                  <a:ext uri="{FF2B5EF4-FFF2-40B4-BE49-F238E27FC236}">
                    <a16:creationId xmlns:a16="http://schemas.microsoft.com/office/drawing/2014/main" id="{6CAD875F-2B88-432F-AF55-242413B51BDD}"/>
                  </a:ext>
                </a:extLst>
              </p:cNvPr>
              <p:cNvSpPr/>
              <p:nvPr/>
            </p:nvSpPr>
            <p:spPr>
              <a:xfrm>
                <a:off x="6539994" y="-2504857"/>
                <a:ext cx="59663" cy="1911803"/>
              </a:xfrm>
              <a:custGeom>
                <a:avLst/>
                <a:gdLst/>
                <a:ahLst/>
                <a:cxnLst/>
                <a:rect l="0" t="0" r="0" b="0"/>
                <a:pathLst>
                  <a:path w="70193" h="1286281">
                    <a:moveTo>
                      <a:pt x="0" y="0"/>
                    </a:moveTo>
                    <a:lnTo>
                      <a:pt x="70193" y="0"/>
                    </a:lnTo>
                    <a:lnTo>
                      <a:pt x="70193" y="1286281"/>
                    </a:lnTo>
                    <a:lnTo>
                      <a:pt x="0" y="1286281"/>
                    </a:lnTo>
                    <a:lnTo>
                      <a:pt x="0" y="0"/>
                    </a:lnTo>
                  </a:path>
                </a:pathLst>
              </a:custGeom>
              <a:ln w="0" cap="flat">
                <a:miter lim="127000"/>
              </a:ln>
            </p:spPr>
            <p:style>
              <a:lnRef idx="0">
                <a:srgbClr val="000000">
                  <a:alpha val="0"/>
                </a:srgbClr>
              </a:lnRef>
              <a:fillRef idx="1">
                <a:srgbClr val="504E47"/>
              </a:fillRef>
              <a:effectRef idx="0">
                <a:scrgbClr r="0" g="0" b="0"/>
              </a:effectRef>
              <a:fontRef idx="none"/>
            </p:style>
            <p:txBody>
              <a:bodyPr/>
              <a:lstStyle/>
              <a:p>
                <a:endParaRPr lang="es-ES"/>
              </a:p>
            </p:txBody>
          </p:sp>
          <p:sp>
            <p:nvSpPr>
              <p:cNvPr id="302" name="Shape 97">
                <a:extLst>
                  <a:ext uri="{FF2B5EF4-FFF2-40B4-BE49-F238E27FC236}">
                    <a16:creationId xmlns:a16="http://schemas.microsoft.com/office/drawing/2014/main" id="{6C7F35E3-A36F-46FB-BFB8-C0DA83C6DEAF}"/>
                  </a:ext>
                </a:extLst>
              </p:cNvPr>
              <p:cNvSpPr/>
              <p:nvPr/>
            </p:nvSpPr>
            <p:spPr>
              <a:xfrm>
                <a:off x="1732113" y="-598516"/>
                <a:ext cx="2059408" cy="5185403"/>
              </a:xfrm>
              <a:custGeom>
                <a:avLst/>
                <a:gdLst/>
                <a:ahLst/>
                <a:cxnLst/>
                <a:rect l="0" t="0" r="0" b="0"/>
                <a:pathLst>
                  <a:path w="2059407" h="5155570">
                    <a:moveTo>
                      <a:pt x="2059407" y="0"/>
                    </a:moveTo>
                    <a:lnTo>
                      <a:pt x="2059407" y="732683"/>
                    </a:lnTo>
                    <a:lnTo>
                      <a:pt x="1960818" y="738167"/>
                    </a:lnTo>
                    <a:cubicBezTo>
                      <a:pt x="1327964" y="809833"/>
                      <a:pt x="950652" y="1405209"/>
                      <a:pt x="940841" y="2110833"/>
                    </a:cubicBezTo>
                    <a:lnTo>
                      <a:pt x="2059407" y="2110833"/>
                    </a:lnTo>
                    <a:lnTo>
                      <a:pt x="2059407" y="2800785"/>
                    </a:lnTo>
                    <a:lnTo>
                      <a:pt x="940841" y="2800785"/>
                    </a:lnTo>
                    <a:cubicBezTo>
                      <a:pt x="949344" y="3556819"/>
                      <a:pt x="1330490" y="4154045"/>
                      <a:pt x="1994598" y="4351424"/>
                    </a:cubicBezTo>
                    <a:lnTo>
                      <a:pt x="2059407" y="4367128"/>
                    </a:lnTo>
                    <a:lnTo>
                      <a:pt x="2059407" y="5155570"/>
                    </a:lnTo>
                    <a:lnTo>
                      <a:pt x="1955638" y="5143027"/>
                    </a:lnTo>
                    <a:cubicBezTo>
                      <a:pt x="618156" y="4946658"/>
                      <a:pt x="0" y="3839398"/>
                      <a:pt x="0" y="2560349"/>
                    </a:cubicBezTo>
                    <a:cubicBezTo>
                      <a:pt x="0" y="1102047"/>
                      <a:pt x="775058" y="65606"/>
                      <a:pt x="1973477" y="2253"/>
                    </a:cubicBezTo>
                    <a:lnTo>
                      <a:pt x="2059407"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a:p>
            </p:txBody>
          </p:sp>
          <p:sp>
            <p:nvSpPr>
              <p:cNvPr id="303" name="Shape 98">
                <a:extLst>
                  <a:ext uri="{FF2B5EF4-FFF2-40B4-BE49-F238E27FC236}">
                    <a16:creationId xmlns:a16="http://schemas.microsoft.com/office/drawing/2014/main" id="{FD080FE7-A366-4D37-983A-258ACF101A27}"/>
                  </a:ext>
                </a:extLst>
              </p:cNvPr>
              <p:cNvSpPr/>
              <p:nvPr/>
            </p:nvSpPr>
            <p:spPr>
              <a:xfrm>
                <a:off x="3791523" y="3515681"/>
                <a:ext cx="1871725" cy="1085431"/>
              </a:xfrm>
              <a:custGeom>
                <a:avLst/>
                <a:gdLst/>
                <a:ahLst/>
                <a:cxnLst/>
                <a:rect l="0" t="0" r="0" b="0"/>
                <a:pathLst>
                  <a:path w="1954860" h="1087196">
                    <a:moveTo>
                      <a:pt x="1672603" y="0"/>
                    </a:moveTo>
                    <a:lnTo>
                      <a:pt x="1954860" y="637680"/>
                    </a:lnTo>
                    <a:cubicBezTo>
                      <a:pt x="1494904" y="930402"/>
                      <a:pt x="899020" y="1087196"/>
                      <a:pt x="334518" y="1087196"/>
                    </a:cubicBezTo>
                    <a:cubicBezTo>
                      <a:pt x="231939" y="1087196"/>
                      <a:pt x="132832" y="1082500"/>
                      <a:pt x="37162" y="1073350"/>
                    </a:cubicBezTo>
                    <a:lnTo>
                      <a:pt x="0" y="1068858"/>
                    </a:lnTo>
                    <a:lnTo>
                      <a:pt x="0" y="280417"/>
                    </a:lnTo>
                    <a:lnTo>
                      <a:pt x="93430" y="303055"/>
                    </a:lnTo>
                    <a:cubicBezTo>
                      <a:pt x="202216" y="323738"/>
                      <a:pt x="317536" y="334518"/>
                      <a:pt x="439064" y="334518"/>
                    </a:cubicBezTo>
                    <a:cubicBezTo>
                      <a:pt x="919925" y="334518"/>
                      <a:pt x="1327620" y="188163"/>
                      <a:pt x="1672603" y="0"/>
                    </a:cubicBez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a:p>
            </p:txBody>
          </p:sp>
          <p:sp>
            <p:nvSpPr>
              <p:cNvPr id="304" name="Shape 99">
                <a:extLst>
                  <a:ext uri="{FF2B5EF4-FFF2-40B4-BE49-F238E27FC236}">
                    <a16:creationId xmlns:a16="http://schemas.microsoft.com/office/drawing/2014/main" id="{5FC7E2AC-8D35-4B58-8D8B-0CC863DB9633}"/>
                  </a:ext>
                </a:extLst>
              </p:cNvPr>
              <p:cNvSpPr/>
              <p:nvPr/>
            </p:nvSpPr>
            <p:spPr>
              <a:xfrm>
                <a:off x="3618484" y="-596717"/>
                <a:ext cx="1971115" cy="2815143"/>
              </a:xfrm>
              <a:custGeom>
                <a:avLst/>
                <a:gdLst/>
                <a:ahLst/>
                <a:cxnLst/>
                <a:rect l="0" t="0" r="0" b="0"/>
                <a:pathLst>
                  <a:path w="2069846" h="2801607">
                    <a:moveTo>
                      <a:pt x="31356" y="0"/>
                    </a:moveTo>
                    <a:cubicBezTo>
                      <a:pt x="1327620" y="0"/>
                      <a:pt x="2069846" y="993102"/>
                      <a:pt x="2069846" y="2571623"/>
                    </a:cubicBezTo>
                    <a:lnTo>
                      <a:pt x="2069846" y="2801607"/>
                    </a:lnTo>
                    <a:lnTo>
                      <a:pt x="0" y="2801607"/>
                    </a:lnTo>
                    <a:lnTo>
                      <a:pt x="0" y="2111655"/>
                    </a:lnTo>
                    <a:lnTo>
                      <a:pt x="1118565" y="2111655"/>
                    </a:lnTo>
                    <a:cubicBezTo>
                      <a:pt x="1108100" y="1421702"/>
                      <a:pt x="773582" y="731761"/>
                      <a:pt x="31356" y="731761"/>
                    </a:cubicBezTo>
                    <a:lnTo>
                      <a:pt x="0" y="733505"/>
                    </a:lnTo>
                    <a:lnTo>
                      <a:pt x="0" y="822"/>
                    </a:lnTo>
                    <a:lnTo>
                      <a:pt x="31356" y="0"/>
                    </a:lnTo>
                    <a:close/>
                  </a:path>
                </a:pathLst>
              </a:custGeom>
              <a:ln w="0" cap="flat">
                <a:miter lim="127000"/>
              </a:ln>
            </p:spPr>
            <p:style>
              <a:lnRef idx="0">
                <a:srgbClr val="000000">
                  <a:alpha val="0"/>
                </a:srgbClr>
              </a:lnRef>
              <a:fillRef idx="1">
                <a:srgbClr val="922D54"/>
              </a:fillRef>
              <a:effectRef idx="0">
                <a:scrgbClr r="0" g="0" b="0"/>
              </a:effectRef>
              <a:fontRef idx="none"/>
            </p:style>
            <p:txBody>
              <a:bodyPr/>
              <a:lstStyle/>
              <a:p>
                <a:endParaRPr lang="es-ES"/>
              </a:p>
            </p:txBody>
          </p:sp>
          <p:sp>
            <p:nvSpPr>
              <p:cNvPr id="305" name="Rectangle 100">
                <a:extLst>
                  <a:ext uri="{FF2B5EF4-FFF2-40B4-BE49-F238E27FC236}">
                    <a16:creationId xmlns:a16="http://schemas.microsoft.com/office/drawing/2014/main" id="{055C93EA-48C0-4B71-986C-6B5C939AF03F}"/>
                  </a:ext>
                </a:extLst>
              </p:cNvPr>
              <p:cNvSpPr/>
              <p:nvPr/>
            </p:nvSpPr>
            <p:spPr>
              <a:xfrm rot="16200001">
                <a:off x="5614790" y="-1951627"/>
                <a:ext cx="2801602" cy="831869"/>
              </a:xfrm>
              <a:prstGeom prst="rect">
                <a:avLst/>
              </a:prstGeom>
              <a:ln>
                <a:noFill/>
              </a:ln>
            </p:spPr>
            <p:txBody>
              <a:bodyPr vert="horz" lIns="0" tIns="0" rIns="0" bIns="0" rtlCol="0">
                <a:noAutofit/>
              </a:bodyPr>
              <a:lstStyle/>
              <a:p>
                <a:pPr algn="ctr">
                  <a:lnSpc>
                    <a:spcPct val="107000"/>
                  </a:lnSpc>
                  <a:spcAft>
                    <a:spcPts val="800"/>
                  </a:spcAft>
                </a:pPr>
                <a:r>
                  <a:rPr lang="es-ES" sz="4800" b="1" dirty="0">
                    <a:solidFill>
                      <a:srgbClr val="922D54"/>
                    </a:solidFill>
                    <a:latin typeface="Calibri" panose="020F0502020204030204" pitchFamily="34" charset="0"/>
                    <a:ea typeface="Calibri" panose="020F0502020204030204" pitchFamily="34" charset="0"/>
                  </a:rPr>
                  <a:t>2024</a:t>
                </a:r>
                <a:endParaRPr lang="es-ES" sz="1100" dirty="0">
                  <a:solidFill>
                    <a:srgbClr val="000000"/>
                  </a:solidFill>
                  <a:latin typeface="Calibri" panose="020F0502020204030204" pitchFamily="34" charset="0"/>
                  <a:ea typeface="Calibri" panose="020F0502020204030204" pitchFamily="34" charset="0"/>
                </a:endParaRPr>
              </a:p>
            </p:txBody>
          </p:sp>
          <p:sp>
            <p:nvSpPr>
              <p:cNvPr id="306" name="Rectangle 101">
                <a:extLst>
                  <a:ext uri="{FF2B5EF4-FFF2-40B4-BE49-F238E27FC236}">
                    <a16:creationId xmlns:a16="http://schemas.microsoft.com/office/drawing/2014/main" id="{4AC1B32B-0FC3-4B70-B248-6C0FC40289EE}"/>
                  </a:ext>
                </a:extLst>
              </p:cNvPr>
              <p:cNvSpPr/>
              <p:nvPr/>
            </p:nvSpPr>
            <p:spPr>
              <a:xfrm>
                <a:off x="-4214007" y="4939610"/>
                <a:ext cx="15922373" cy="1631528"/>
              </a:xfrm>
              <a:prstGeom prst="rect">
                <a:avLst/>
              </a:prstGeom>
              <a:ln>
                <a:noFill/>
              </a:ln>
            </p:spPr>
            <p:txBody>
              <a:bodyPr vert="horz" lIns="0" tIns="0" rIns="0" bIns="0" rtlCol="0">
                <a:noAutofit/>
              </a:bodyPr>
              <a:lstStyle/>
              <a:p>
                <a:pPr algn="ctr" eaLnBrk="1" hangingPunct="1"/>
                <a:r>
                  <a:rPr lang="es-ES" altLang="es-ES" sz="2600" b="1" dirty="0">
                    <a:solidFill>
                      <a:schemeClr val="bg2">
                        <a:lumMod val="50000"/>
                      </a:schemeClr>
                    </a:solidFill>
                    <a:latin typeface="Bliss Pro Medium" panose="02000603050000020004" pitchFamily="50" charset="0"/>
                  </a:rPr>
                  <a:t>Panorámica de los acuerdos transformativos alcanzados por las instituciones REBIUN fuera de los acuerdos CRUE-CSIC y uso de </a:t>
                </a:r>
                <a:r>
                  <a:rPr lang="es-ES" altLang="es-ES" sz="2600" b="1" dirty="0" err="1">
                    <a:solidFill>
                      <a:schemeClr val="bg2">
                        <a:lumMod val="50000"/>
                      </a:schemeClr>
                    </a:solidFill>
                    <a:latin typeface="Bliss Pro Medium" panose="02000603050000020004" pitchFamily="50" charset="0"/>
                  </a:rPr>
                  <a:t>APCs</a:t>
                </a:r>
                <a:r>
                  <a:rPr lang="es-ES" altLang="es-ES" sz="2600" b="1" dirty="0">
                    <a:solidFill>
                      <a:schemeClr val="bg2">
                        <a:lumMod val="50000"/>
                      </a:schemeClr>
                    </a:solidFill>
                    <a:latin typeface="Bliss Pro Medium" panose="02000603050000020004" pitchFamily="50" charset="0"/>
                  </a:rPr>
                  <a:t> al margen de cualquier acuerdo</a:t>
                </a:r>
              </a:p>
            </p:txBody>
          </p:sp>
          <p:sp>
            <p:nvSpPr>
              <p:cNvPr id="308" name="Rectangle 103">
                <a:extLst>
                  <a:ext uri="{FF2B5EF4-FFF2-40B4-BE49-F238E27FC236}">
                    <a16:creationId xmlns:a16="http://schemas.microsoft.com/office/drawing/2014/main" id="{841B3A50-D219-48B1-B2B9-8D95ECB8C761}"/>
                  </a:ext>
                </a:extLst>
              </p:cNvPr>
              <p:cNvSpPr/>
              <p:nvPr/>
            </p:nvSpPr>
            <p:spPr>
              <a:xfrm>
                <a:off x="-4214007" y="-2496590"/>
                <a:ext cx="15910522" cy="944316"/>
              </a:xfrm>
              <a:prstGeom prst="rect">
                <a:avLst/>
              </a:prstGeom>
              <a:ln>
                <a:noFill/>
              </a:ln>
            </p:spPr>
            <p:txBody>
              <a:bodyPr vert="horz" lIns="0" tIns="0" rIns="0" bIns="0" rtlCol="0">
                <a:noAutofit/>
              </a:bodyPr>
              <a:lstStyle/>
              <a:p>
                <a:pPr algn="ctr">
                  <a:lnSpc>
                    <a:spcPct val="107000"/>
                  </a:lnSpc>
                  <a:spcAft>
                    <a:spcPts val="800"/>
                  </a:spcAft>
                </a:pPr>
                <a:r>
                  <a:rPr lang="es-ES" sz="4700" b="1" dirty="0">
                    <a:solidFill>
                      <a:srgbClr val="504E47"/>
                    </a:solidFill>
                    <a:latin typeface="Calibri" panose="020F0502020204030204" pitchFamily="34" charset="0"/>
                    <a:ea typeface="Calibri" panose="020F0502020204030204" pitchFamily="34" charset="0"/>
                  </a:rPr>
                  <a:t>EVENTOS</a:t>
                </a:r>
                <a:endParaRPr lang="es-ES" sz="1100" dirty="0">
                  <a:solidFill>
                    <a:srgbClr val="000000"/>
                  </a:solidFill>
                  <a:latin typeface="Calibri" panose="020F0502020204030204" pitchFamily="34" charset="0"/>
                  <a:ea typeface="Calibri" panose="020F0502020204030204" pitchFamily="34" charset="0"/>
                </a:endParaRPr>
              </a:p>
            </p:txBody>
          </p:sp>
          <p:sp>
            <p:nvSpPr>
              <p:cNvPr id="309" name="Rectangle 104">
                <a:extLst>
                  <a:ext uri="{FF2B5EF4-FFF2-40B4-BE49-F238E27FC236}">
                    <a16:creationId xmlns:a16="http://schemas.microsoft.com/office/drawing/2014/main" id="{014B8F65-581A-4CCC-A488-7BEBD8A09708}"/>
                  </a:ext>
                </a:extLst>
              </p:cNvPr>
              <p:cNvSpPr/>
              <p:nvPr/>
            </p:nvSpPr>
            <p:spPr>
              <a:xfrm>
                <a:off x="6035165" y="1129618"/>
                <a:ext cx="170831" cy="944317"/>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latin typeface="Calibri" panose="020F0502020204030204" pitchFamily="34" charset="0"/>
                    <a:ea typeface="Calibri" panose="020F0502020204030204" pitchFamily="34" charset="0"/>
                  </a:rPr>
                  <a:t> </a:t>
                </a:r>
                <a:endParaRPr lang="es-ES" sz="1100">
                  <a:solidFill>
                    <a:srgbClr val="000000"/>
                  </a:solidFill>
                  <a:latin typeface="Calibri" panose="020F0502020204030204" pitchFamily="34" charset="0"/>
                  <a:ea typeface="Calibri" panose="020F0502020204030204" pitchFamily="34" charset="0"/>
                </a:endParaRPr>
              </a:p>
            </p:txBody>
          </p:sp>
          <p:sp>
            <p:nvSpPr>
              <p:cNvPr id="310" name="Rectangle 105">
                <a:extLst>
                  <a:ext uri="{FF2B5EF4-FFF2-40B4-BE49-F238E27FC236}">
                    <a16:creationId xmlns:a16="http://schemas.microsoft.com/office/drawing/2014/main" id="{3D3C774B-0601-4DAB-ACD5-F37C10619BF5}"/>
                  </a:ext>
                </a:extLst>
              </p:cNvPr>
              <p:cNvSpPr/>
              <p:nvPr/>
            </p:nvSpPr>
            <p:spPr>
              <a:xfrm>
                <a:off x="-4330842" y="-1346483"/>
                <a:ext cx="15910522" cy="453701"/>
              </a:xfrm>
              <a:prstGeom prst="rect">
                <a:avLst/>
              </a:prstGeom>
              <a:ln>
                <a:noFill/>
              </a:ln>
            </p:spPr>
            <p:txBody>
              <a:bodyPr vert="horz" lIns="0" tIns="0" rIns="0" bIns="0" rtlCol="0">
                <a:noAutofit/>
              </a:bodyPr>
              <a:lstStyle/>
              <a:p>
                <a:pPr algn="ctr">
                  <a:lnSpc>
                    <a:spcPct val="107000"/>
                  </a:lnSpc>
                  <a:spcAft>
                    <a:spcPts val="800"/>
                  </a:spcAft>
                </a:pPr>
                <a:r>
                  <a:rPr lang="es-ES_tradnl" sz="2000" dirty="0">
                    <a:solidFill>
                      <a:schemeClr val="bg2">
                        <a:lumMod val="50000"/>
                      </a:schemeClr>
                    </a:solidFill>
                    <a:latin typeface="Bliss Pro Medium" panose="02000603050000020004" pitchFamily="50" charset="0"/>
                  </a:rPr>
                  <a:t>XX Workshop de Proyectos Digitales</a:t>
                </a:r>
              </a:p>
            </p:txBody>
          </p:sp>
        </p:grpSp>
      </p:grpSp>
      <p:pic>
        <p:nvPicPr>
          <p:cNvPr id="1026" name="Picture 2">
            <a:extLst>
              <a:ext uri="{FF2B5EF4-FFF2-40B4-BE49-F238E27FC236}">
                <a16:creationId xmlns:a16="http://schemas.microsoft.com/office/drawing/2014/main" id="{B2B23CA0-DACC-C9E1-2DA8-4D9780F6834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28770" y="5809805"/>
            <a:ext cx="2734460" cy="10285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42910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25223"/>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6083666"/>
            <a:ext cx="2059004" cy="774334"/>
          </a:xfrm>
          <a:prstGeom prst="rect">
            <a:avLst/>
          </a:prstGeom>
        </p:spPr>
      </p:pic>
      <p:sp>
        <p:nvSpPr>
          <p:cNvPr id="5" name="CuadroTexto 4">
            <a:extLst>
              <a:ext uri="{FF2B5EF4-FFF2-40B4-BE49-F238E27FC236}">
                <a16:creationId xmlns:a16="http://schemas.microsoft.com/office/drawing/2014/main" id="{7956F3FB-32AB-A226-4F4E-B968D08F7B02}"/>
              </a:ext>
            </a:extLst>
          </p:cNvPr>
          <p:cNvSpPr txBox="1"/>
          <p:nvPr/>
        </p:nvSpPr>
        <p:spPr>
          <a:xfrm>
            <a:off x="2272146" y="1299165"/>
            <a:ext cx="7259782" cy="769441"/>
          </a:xfrm>
          <a:prstGeom prst="rect">
            <a:avLst/>
          </a:prstGeom>
          <a:noFill/>
        </p:spPr>
        <p:txBody>
          <a:bodyPr wrap="square" rtlCol="0">
            <a:spAutoFit/>
          </a:bodyPr>
          <a:lstStyle/>
          <a:p>
            <a:r>
              <a:rPr lang="es-ES" sz="4400" dirty="0"/>
              <a:t>Muchas gracias por la atención</a:t>
            </a:r>
          </a:p>
        </p:txBody>
      </p:sp>
      <p:pic>
        <p:nvPicPr>
          <p:cNvPr id="6" name="Imagen 5">
            <a:extLst>
              <a:ext uri="{FF2B5EF4-FFF2-40B4-BE49-F238E27FC236}">
                <a16:creationId xmlns:a16="http://schemas.microsoft.com/office/drawing/2014/main" id="{CCCD6894-0717-1CE1-7ACD-87467A6E89AE}"/>
              </a:ext>
            </a:extLst>
          </p:cNvPr>
          <p:cNvPicPr>
            <a:picLocks noChangeAspect="1"/>
          </p:cNvPicPr>
          <p:nvPr/>
        </p:nvPicPr>
        <p:blipFill>
          <a:blip r:embed="rId3"/>
          <a:stretch>
            <a:fillRect/>
          </a:stretch>
        </p:blipFill>
        <p:spPr>
          <a:xfrm>
            <a:off x="3849741" y="2240619"/>
            <a:ext cx="542591" cy="762066"/>
          </a:xfrm>
          <a:prstGeom prst="rect">
            <a:avLst/>
          </a:prstGeom>
        </p:spPr>
      </p:pic>
      <p:pic>
        <p:nvPicPr>
          <p:cNvPr id="7" name="Imagen 6">
            <a:extLst>
              <a:ext uri="{FF2B5EF4-FFF2-40B4-BE49-F238E27FC236}">
                <a16:creationId xmlns:a16="http://schemas.microsoft.com/office/drawing/2014/main" id="{CB552AB6-9490-1246-EFC5-0CBEAEBF5369}"/>
              </a:ext>
            </a:extLst>
          </p:cNvPr>
          <p:cNvPicPr>
            <a:picLocks noChangeAspect="1"/>
          </p:cNvPicPr>
          <p:nvPr/>
        </p:nvPicPr>
        <p:blipFill>
          <a:blip r:embed="rId4"/>
          <a:stretch>
            <a:fillRect/>
          </a:stretch>
        </p:blipFill>
        <p:spPr>
          <a:xfrm>
            <a:off x="4641978" y="2533769"/>
            <a:ext cx="2908044" cy="323116"/>
          </a:xfrm>
          <a:prstGeom prst="rect">
            <a:avLst/>
          </a:prstGeom>
        </p:spPr>
      </p:pic>
      <p:sp>
        <p:nvSpPr>
          <p:cNvPr id="8" name="CuadroTexto 7">
            <a:extLst>
              <a:ext uri="{FF2B5EF4-FFF2-40B4-BE49-F238E27FC236}">
                <a16:creationId xmlns:a16="http://schemas.microsoft.com/office/drawing/2014/main" id="{8BF1694A-B485-A117-FFED-E468ED4BFB3C}"/>
              </a:ext>
            </a:extLst>
          </p:cNvPr>
          <p:cNvSpPr txBox="1"/>
          <p:nvPr/>
        </p:nvSpPr>
        <p:spPr>
          <a:xfrm>
            <a:off x="4189132" y="3318348"/>
            <a:ext cx="2447636" cy="369332"/>
          </a:xfrm>
          <a:prstGeom prst="rect">
            <a:avLst/>
          </a:prstGeom>
          <a:noFill/>
        </p:spPr>
        <p:txBody>
          <a:bodyPr wrap="square" rtlCol="0">
            <a:spAutoFit/>
          </a:bodyPr>
          <a:lstStyle/>
          <a:p>
            <a:r>
              <a:rPr lang="es-ES" dirty="0">
                <a:solidFill>
                  <a:schemeClr val="accent2"/>
                </a:solidFill>
              </a:rPr>
              <a:t>amparo.iglesia@uah.es</a:t>
            </a:r>
          </a:p>
        </p:txBody>
      </p:sp>
      <p:pic>
        <p:nvPicPr>
          <p:cNvPr id="9" name="Imagen 8" descr="Texto&#10;&#10;Descripción generada automáticamente">
            <a:extLst>
              <a:ext uri="{FF2B5EF4-FFF2-40B4-BE49-F238E27FC236}">
                <a16:creationId xmlns:a16="http://schemas.microsoft.com/office/drawing/2014/main" id="{DEFE3FD8-B87E-1BE1-53C8-2253ACB23BE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10" name="CuadroTexto 9">
            <a:extLst>
              <a:ext uri="{FF2B5EF4-FFF2-40B4-BE49-F238E27FC236}">
                <a16:creationId xmlns:a16="http://schemas.microsoft.com/office/drawing/2014/main" id="{DD83F409-BF5A-C6E2-1623-2903F10F90FF}"/>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pic>
        <p:nvPicPr>
          <p:cNvPr id="11" name="Imagen 10">
            <a:extLst>
              <a:ext uri="{FF2B5EF4-FFF2-40B4-BE49-F238E27FC236}">
                <a16:creationId xmlns:a16="http://schemas.microsoft.com/office/drawing/2014/main" id="{7D442648-B23D-D132-0A60-E587FF280F0A}"/>
              </a:ext>
            </a:extLst>
          </p:cNvPr>
          <p:cNvPicPr>
            <a:picLocks noChangeAspect="1"/>
          </p:cNvPicPr>
          <p:nvPr/>
        </p:nvPicPr>
        <p:blipFill>
          <a:blip r:embed="rId6"/>
          <a:stretch>
            <a:fillRect/>
          </a:stretch>
        </p:blipFill>
        <p:spPr>
          <a:xfrm>
            <a:off x="11332388" y="6538583"/>
            <a:ext cx="859611" cy="304826"/>
          </a:xfrm>
          <a:prstGeom prst="rect">
            <a:avLst/>
          </a:prstGeom>
        </p:spPr>
      </p:pic>
    </p:spTree>
    <p:extLst>
      <p:ext uri="{BB962C8B-B14F-4D97-AF65-F5344CB8AC3E}">
        <p14:creationId xmlns:p14="http://schemas.microsoft.com/office/powerpoint/2010/main" val="11649923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83133" y="-25223"/>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6159009"/>
            <a:ext cx="2059004" cy="774334"/>
          </a:xfrm>
          <a:prstGeom prst="rect">
            <a:avLst/>
          </a:prstGeom>
        </p:spPr>
      </p:pic>
      <p:sp>
        <p:nvSpPr>
          <p:cNvPr id="5" name="CuadroTexto 4">
            <a:extLst>
              <a:ext uri="{FF2B5EF4-FFF2-40B4-BE49-F238E27FC236}">
                <a16:creationId xmlns:a16="http://schemas.microsoft.com/office/drawing/2014/main" id="{6479C9BB-BDED-FC0F-C924-5DEB5549166A}"/>
              </a:ext>
            </a:extLst>
          </p:cNvPr>
          <p:cNvSpPr txBox="1"/>
          <p:nvPr/>
        </p:nvSpPr>
        <p:spPr>
          <a:xfrm>
            <a:off x="2636357" y="398412"/>
            <a:ext cx="9456477" cy="646331"/>
          </a:xfrm>
          <a:prstGeom prst="rect">
            <a:avLst/>
          </a:prstGeom>
          <a:noFill/>
        </p:spPr>
        <p:txBody>
          <a:bodyPr wrap="square" rtlCol="0">
            <a:spAutoFit/>
          </a:bodyPr>
          <a:lstStyle/>
          <a:p>
            <a:r>
              <a:rPr lang="es-ES" dirty="0"/>
              <a:t>REBIUN. Objetivo Específico 1.3: APC, realizar seguimiento de los acuerdos transformativos (AT) y analizar los costes de publicación fuera de ellos. Línea 2, Transformación Digital. IV Plan Estratégico.</a:t>
            </a:r>
          </a:p>
        </p:txBody>
      </p:sp>
      <p:sp>
        <p:nvSpPr>
          <p:cNvPr id="7" name="CuadroTexto 6">
            <a:extLst>
              <a:ext uri="{FF2B5EF4-FFF2-40B4-BE49-F238E27FC236}">
                <a16:creationId xmlns:a16="http://schemas.microsoft.com/office/drawing/2014/main" id="{A81B4FD9-0262-45A0-732D-D269EF4FB442}"/>
              </a:ext>
            </a:extLst>
          </p:cNvPr>
          <p:cNvSpPr txBox="1"/>
          <p:nvPr/>
        </p:nvSpPr>
        <p:spPr>
          <a:xfrm>
            <a:off x="581017" y="493218"/>
            <a:ext cx="1032919" cy="369332"/>
          </a:xfrm>
          <a:prstGeom prst="rect">
            <a:avLst/>
          </a:prstGeom>
          <a:noFill/>
        </p:spPr>
        <p:txBody>
          <a:bodyPr wrap="square" rtlCol="0">
            <a:spAutoFit/>
          </a:bodyPr>
          <a:lstStyle/>
          <a:p>
            <a:r>
              <a:rPr lang="es-ES" dirty="0"/>
              <a:t>Contexto</a:t>
            </a:r>
          </a:p>
        </p:txBody>
      </p:sp>
      <p:sp>
        <p:nvSpPr>
          <p:cNvPr id="8" name="CuadroTexto 7">
            <a:extLst>
              <a:ext uri="{FF2B5EF4-FFF2-40B4-BE49-F238E27FC236}">
                <a16:creationId xmlns:a16="http://schemas.microsoft.com/office/drawing/2014/main" id="{ED0C38FD-BBF7-A5D5-25D6-884E005AD837}"/>
              </a:ext>
            </a:extLst>
          </p:cNvPr>
          <p:cNvSpPr txBox="1"/>
          <p:nvPr/>
        </p:nvSpPr>
        <p:spPr>
          <a:xfrm>
            <a:off x="585024" y="4276471"/>
            <a:ext cx="1413165" cy="369332"/>
          </a:xfrm>
          <a:prstGeom prst="rect">
            <a:avLst/>
          </a:prstGeom>
          <a:noFill/>
        </p:spPr>
        <p:txBody>
          <a:bodyPr wrap="square" rtlCol="0">
            <a:spAutoFit/>
          </a:bodyPr>
          <a:lstStyle/>
          <a:p>
            <a:r>
              <a:rPr lang="es-ES" dirty="0"/>
              <a:t>Metodología</a:t>
            </a:r>
          </a:p>
        </p:txBody>
      </p:sp>
      <p:sp>
        <p:nvSpPr>
          <p:cNvPr id="9" name="CuadroTexto 8">
            <a:extLst>
              <a:ext uri="{FF2B5EF4-FFF2-40B4-BE49-F238E27FC236}">
                <a16:creationId xmlns:a16="http://schemas.microsoft.com/office/drawing/2014/main" id="{022379F5-F2FF-6D4A-71C3-F14FFEA94A36}"/>
              </a:ext>
            </a:extLst>
          </p:cNvPr>
          <p:cNvSpPr txBox="1"/>
          <p:nvPr/>
        </p:nvSpPr>
        <p:spPr>
          <a:xfrm>
            <a:off x="2628676" y="4303114"/>
            <a:ext cx="6420303" cy="369332"/>
          </a:xfrm>
          <a:prstGeom prst="rect">
            <a:avLst/>
          </a:prstGeom>
          <a:noFill/>
        </p:spPr>
        <p:txBody>
          <a:bodyPr wrap="square" rtlCol="0">
            <a:spAutoFit/>
          </a:bodyPr>
          <a:lstStyle/>
          <a:p>
            <a:r>
              <a:rPr lang="es-ES" dirty="0"/>
              <a:t>Encuesta enviada a las instituciones REBIUN en noviembre de 2023 </a:t>
            </a:r>
          </a:p>
        </p:txBody>
      </p:sp>
      <p:sp>
        <p:nvSpPr>
          <p:cNvPr id="10" name="CuadroTexto 9">
            <a:extLst>
              <a:ext uri="{FF2B5EF4-FFF2-40B4-BE49-F238E27FC236}">
                <a16:creationId xmlns:a16="http://schemas.microsoft.com/office/drawing/2014/main" id="{56A51095-E1DE-9DD5-6C79-EADA19C00430}"/>
              </a:ext>
            </a:extLst>
          </p:cNvPr>
          <p:cNvSpPr txBox="1"/>
          <p:nvPr/>
        </p:nvSpPr>
        <p:spPr>
          <a:xfrm>
            <a:off x="583750" y="2175070"/>
            <a:ext cx="1730607" cy="369332"/>
          </a:xfrm>
          <a:prstGeom prst="rect">
            <a:avLst/>
          </a:prstGeom>
          <a:noFill/>
        </p:spPr>
        <p:txBody>
          <a:bodyPr wrap="square" rtlCol="0">
            <a:spAutoFit/>
          </a:bodyPr>
          <a:lstStyle/>
          <a:p>
            <a:r>
              <a:rPr lang="es-ES" dirty="0"/>
              <a:t>Objetivos</a:t>
            </a:r>
          </a:p>
        </p:txBody>
      </p:sp>
      <p:sp>
        <p:nvSpPr>
          <p:cNvPr id="11" name="CuadroTexto 10">
            <a:extLst>
              <a:ext uri="{FF2B5EF4-FFF2-40B4-BE49-F238E27FC236}">
                <a16:creationId xmlns:a16="http://schemas.microsoft.com/office/drawing/2014/main" id="{5CE01E2A-54DD-BF79-E029-9A24656DFED5}"/>
              </a:ext>
            </a:extLst>
          </p:cNvPr>
          <p:cNvSpPr txBox="1"/>
          <p:nvPr/>
        </p:nvSpPr>
        <p:spPr>
          <a:xfrm>
            <a:off x="2613251" y="2064881"/>
            <a:ext cx="7890250" cy="2031325"/>
          </a:xfrm>
          <a:prstGeom prst="rect">
            <a:avLst/>
          </a:prstGeom>
          <a:noFill/>
        </p:spPr>
        <p:txBody>
          <a:bodyPr wrap="square" rtlCol="0">
            <a:spAutoFit/>
          </a:bodyPr>
          <a:lstStyle/>
          <a:p>
            <a:pPr marL="285750" indent="-285750">
              <a:buFont typeface="Arial" panose="020B0604020202020204" pitchFamily="34" charset="0"/>
              <a:buChar char="•"/>
            </a:pPr>
            <a:r>
              <a:rPr lang="es-ES" dirty="0"/>
              <a:t>Conocer los AT firmados por las instituciones de forma individual o a través de consorcios y grupos de compra.</a:t>
            </a:r>
          </a:p>
          <a:p>
            <a:r>
              <a:rPr lang="es-ES" dirty="0">
                <a:solidFill>
                  <a:schemeClr val="accent4"/>
                </a:solidFill>
              </a:rPr>
              <a:t>      - - - - - - - - - - - - - - - - - - - - - - - - - - - - - - - - - - - - - - - - - - - - - - - - - - - - - - - - - - </a:t>
            </a:r>
          </a:p>
          <a:p>
            <a:pPr marL="285750" indent="-285750">
              <a:buFont typeface="Arial" panose="020B0604020202020204" pitchFamily="34" charset="0"/>
              <a:buChar char="•"/>
            </a:pPr>
            <a:r>
              <a:rPr lang="es-ES" dirty="0"/>
              <a:t>Analizar el gasto en </a:t>
            </a:r>
            <a:r>
              <a:rPr lang="es-ES" dirty="0">
                <a:highlight>
                  <a:srgbClr val="C4B9AC"/>
                </a:highlight>
              </a:rPr>
              <a:t>APCs </a:t>
            </a:r>
            <a:r>
              <a:rPr lang="es-ES" b="0" i="0" dirty="0">
                <a:solidFill>
                  <a:srgbClr val="000000"/>
                </a:solidFill>
                <a:effectLst/>
                <a:highlight>
                  <a:srgbClr val="C4B9AC"/>
                </a:highlight>
                <a:latin typeface="Calibri" panose="020F0502020204030204" pitchFamily="34" charset="0"/>
              </a:rPr>
              <a:t>(</a:t>
            </a:r>
            <a:r>
              <a:rPr lang="es-ES" b="0" i="0" dirty="0" err="1">
                <a:solidFill>
                  <a:srgbClr val="000000"/>
                </a:solidFill>
                <a:effectLst/>
                <a:highlight>
                  <a:srgbClr val="C4B9AC"/>
                </a:highlight>
                <a:latin typeface="Calibri" panose="020F0502020204030204" pitchFamily="34" charset="0"/>
              </a:rPr>
              <a:t>Article</a:t>
            </a:r>
            <a:r>
              <a:rPr lang="es-ES" b="0" i="0" dirty="0">
                <a:solidFill>
                  <a:srgbClr val="000000"/>
                </a:solidFill>
                <a:effectLst/>
                <a:highlight>
                  <a:srgbClr val="C4B9AC"/>
                </a:highlight>
                <a:latin typeface="Calibri" panose="020F0502020204030204" pitchFamily="34" charset="0"/>
              </a:rPr>
              <a:t> Processing </a:t>
            </a:r>
            <a:r>
              <a:rPr lang="es-ES" b="0" i="0" dirty="0" err="1">
                <a:solidFill>
                  <a:srgbClr val="000000"/>
                </a:solidFill>
                <a:effectLst/>
                <a:highlight>
                  <a:srgbClr val="C4B9AC"/>
                </a:highlight>
                <a:latin typeface="Calibri" panose="020F0502020204030204" pitchFamily="34" charset="0"/>
              </a:rPr>
              <a:t>Charge</a:t>
            </a:r>
            <a:r>
              <a:rPr lang="es-ES" b="0" i="0" dirty="0">
                <a:solidFill>
                  <a:srgbClr val="000000"/>
                </a:solidFill>
                <a:effectLst/>
                <a:highlight>
                  <a:srgbClr val="C4B9AC"/>
                </a:highlight>
                <a:latin typeface="Calibri" panose="020F0502020204030204" pitchFamily="34" charset="0"/>
              </a:rPr>
              <a:t> - gastos por publicar, en español) fuera de los AT </a:t>
            </a:r>
          </a:p>
          <a:p>
            <a:pPr marL="285750" indent="-285750">
              <a:buFont typeface="Arial" panose="020B0604020202020204" pitchFamily="34" charset="0"/>
              <a:buChar char="•"/>
            </a:pPr>
            <a:r>
              <a:rPr lang="es-ES" b="0" i="0" dirty="0">
                <a:solidFill>
                  <a:srgbClr val="000000"/>
                </a:solidFill>
                <a:effectLst/>
                <a:highlight>
                  <a:srgbClr val="C4B9AC"/>
                </a:highlight>
                <a:latin typeface="Calibri" panose="020F0502020204030204" pitchFamily="34" charset="0"/>
              </a:rPr>
              <a:t>Nivel de control </a:t>
            </a:r>
            <a:r>
              <a:rPr lang="es-ES" dirty="0">
                <a:solidFill>
                  <a:srgbClr val="000000"/>
                </a:solidFill>
                <a:highlight>
                  <a:srgbClr val="C4B9AC"/>
                </a:highlight>
                <a:latin typeface="Calibri" panose="020F0502020204030204" pitchFamily="34" charset="0"/>
              </a:rPr>
              <a:t>del</a:t>
            </a:r>
            <a:r>
              <a:rPr lang="es-ES" b="0" i="0" dirty="0">
                <a:solidFill>
                  <a:srgbClr val="000000"/>
                </a:solidFill>
                <a:effectLst/>
                <a:highlight>
                  <a:srgbClr val="C4B9AC"/>
                </a:highlight>
                <a:latin typeface="Calibri" panose="020F0502020204030204" pitchFamily="34" charset="0"/>
              </a:rPr>
              <a:t> gasto en APCs </a:t>
            </a:r>
            <a:r>
              <a:rPr lang="es-ES" dirty="0">
                <a:solidFill>
                  <a:srgbClr val="000000"/>
                </a:solidFill>
                <a:highlight>
                  <a:srgbClr val="C4B9AC"/>
                </a:highlight>
                <a:latin typeface="Calibri" panose="020F0502020204030204" pitchFamily="34" charset="0"/>
              </a:rPr>
              <a:t>fuera de los AT</a:t>
            </a:r>
            <a:endParaRPr lang="es-ES" b="0" i="0" dirty="0">
              <a:solidFill>
                <a:srgbClr val="000000"/>
              </a:solidFill>
              <a:effectLst/>
              <a:highlight>
                <a:srgbClr val="C4B9AC"/>
              </a:highlight>
              <a:latin typeface="Calibri" panose="020F0502020204030204" pitchFamily="34" charset="0"/>
            </a:endParaRPr>
          </a:p>
          <a:p>
            <a:pPr marL="285750" indent="-285750">
              <a:buFont typeface="Arial" panose="020B0604020202020204" pitchFamily="34" charset="0"/>
              <a:buChar char="•"/>
            </a:pPr>
            <a:r>
              <a:rPr lang="es-ES" dirty="0">
                <a:solidFill>
                  <a:srgbClr val="000000"/>
                </a:solidFill>
                <a:highlight>
                  <a:srgbClr val="C4B9AC"/>
                </a:highlight>
                <a:latin typeface="Calibri" panose="020F0502020204030204" pitchFamily="34" charset="0"/>
              </a:rPr>
              <a:t>Existencia de vías de financiación fuera de los AT </a:t>
            </a:r>
            <a:endParaRPr lang="es-ES" dirty="0">
              <a:highlight>
                <a:srgbClr val="C4B9AC"/>
              </a:highlight>
            </a:endParaRPr>
          </a:p>
        </p:txBody>
      </p:sp>
      <p:pic>
        <p:nvPicPr>
          <p:cNvPr id="13" name="Imagen 12">
            <a:extLst>
              <a:ext uri="{FF2B5EF4-FFF2-40B4-BE49-F238E27FC236}">
                <a16:creationId xmlns:a16="http://schemas.microsoft.com/office/drawing/2014/main" id="{E4D57B17-FEC6-F6FB-ED9D-A25C98A8B401}"/>
              </a:ext>
            </a:extLst>
          </p:cNvPr>
          <p:cNvPicPr>
            <a:picLocks noChangeAspect="1"/>
          </p:cNvPicPr>
          <p:nvPr/>
        </p:nvPicPr>
        <p:blipFill>
          <a:blip r:embed="rId4"/>
          <a:stretch>
            <a:fillRect/>
          </a:stretch>
        </p:blipFill>
        <p:spPr>
          <a:xfrm>
            <a:off x="9125113" y="4243008"/>
            <a:ext cx="438211" cy="400106"/>
          </a:xfrm>
          <a:prstGeom prst="rect">
            <a:avLst/>
          </a:prstGeom>
        </p:spPr>
      </p:pic>
      <p:sp>
        <p:nvSpPr>
          <p:cNvPr id="2" name="CuadroTexto 1">
            <a:extLst>
              <a:ext uri="{FF2B5EF4-FFF2-40B4-BE49-F238E27FC236}">
                <a16:creationId xmlns:a16="http://schemas.microsoft.com/office/drawing/2014/main" id="{468DF8F4-82C3-0644-1257-8AF9ECCE4CBE}"/>
              </a:ext>
            </a:extLst>
          </p:cNvPr>
          <p:cNvSpPr txBox="1"/>
          <p:nvPr/>
        </p:nvSpPr>
        <p:spPr>
          <a:xfrm>
            <a:off x="2636358" y="1224676"/>
            <a:ext cx="8542081" cy="646331"/>
          </a:xfrm>
          <a:prstGeom prst="rect">
            <a:avLst/>
          </a:prstGeom>
          <a:noFill/>
        </p:spPr>
        <p:txBody>
          <a:bodyPr wrap="square" rtlCol="0">
            <a:spAutoFit/>
          </a:bodyPr>
          <a:lstStyle/>
          <a:p>
            <a:r>
              <a:rPr lang="es-ES" dirty="0"/>
              <a:t>Amparo Miranda (US), Anna Rovira (UPC), Begoña Aguilera (UOC),  Fernando Silva (URJC), Obdulia Vélez (UMON) y Amparo de la Iglesia (UAH)</a:t>
            </a:r>
          </a:p>
        </p:txBody>
      </p:sp>
      <p:sp>
        <p:nvSpPr>
          <p:cNvPr id="6" name="CuadroTexto 5">
            <a:extLst>
              <a:ext uri="{FF2B5EF4-FFF2-40B4-BE49-F238E27FC236}">
                <a16:creationId xmlns:a16="http://schemas.microsoft.com/office/drawing/2014/main" id="{AD8FC503-EAF5-6913-4112-721731E51C68}"/>
              </a:ext>
            </a:extLst>
          </p:cNvPr>
          <p:cNvSpPr txBox="1"/>
          <p:nvPr/>
        </p:nvSpPr>
        <p:spPr>
          <a:xfrm>
            <a:off x="551128" y="1351688"/>
            <a:ext cx="1854648" cy="369332"/>
          </a:xfrm>
          <a:prstGeom prst="rect">
            <a:avLst/>
          </a:prstGeom>
          <a:noFill/>
        </p:spPr>
        <p:txBody>
          <a:bodyPr wrap="square" rtlCol="0">
            <a:spAutoFit/>
          </a:bodyPr>
          <a:lstStyle/>
          <a:p>
            <a:r>
              <a:rPr lang="es-ES" dirty="0"/>
              <a:t>Grupo de trabajo</a:t>
            </a:r>
          </a:p>
        </p:txBody>
      </p:sp>
      <p:pic>
        <p:nvPicPr>
          <p:cNvPr id="12" name="Imagen 11">
            <a:extLst>
              <a:ext uri="{FF2B5EF4-FFF2-40B4-BE49-F238E27FC236}">
                <a16:creationId xmlns:a16="http://schemas.microsoft.com/office/drawing/2014/main" id="{33C184E5-4F6A-FD38-04BE-B3A9D6FBD8A6}"/>
              </a:ext>
            </a:extLst>
          </p:cNvPr>
          <p:cNvPicPr>
            <a:picLocks noChangeAspect="1"/>
          </p:cNvPicPr>
          <p:nvPr/>
        </p:nvPicPr>
        <p:blipFill>
          <a:blip r:embed="rId5"/>
          <a:stretch>
            <a:fillRect/>
          </a:stretch>
        </p:blipFill>
        <p:spPr>
          <a:xfrm>
            <a:off x="11124991" y="6506156"/>
            <a:ext cx="861443" cy="301398"/>
          </a:xfrm>
          <a:prstGeom prst="rect">
            <a:avLst/>
          </a:prstGeom>
        </p:spPr>
      </p:pic>
      <p:sp>
        <p:nvSpPr>
          <p:cNvPr id="14" name="CuadroTexto 13">
            <a:extLst>
              <a:ext uri="{FF2B5EF4-FFF2-40B4-BE49-F238E27FC236}">
                <a16:creationId xmlns:a16="http://schemas.microsoft.com/office/drawing/2014/main" id="{962C7D7A-F3E7-D54A-C4AD-951D7640C86F}"/>
              </a:ext>
            </a:extLst>
          </p:cNvPr>
          <p:cNvSpPr txBox="1"/>
          <p:nvPr/>
        </p:nvSpPr>
        <p:spPr>
          <a:xfrm>
            <a:off x="10701756" y="2904968"/>
            <a:ext cx="1291988" cy="369332"/>
          </a:xfrm>
          <a:prstGeom prst="rect">
            <a:avLst/>
          </a:prstGeom>
          <a:noFill/>
        </p:spPr>
        <p:txBody>
          <a:bodyPr wrap="square" rtlCol="0">
            <a:spAutoFit/>
          </a:bodyPr>
          <a:lstStyle/>
          <a:p>
            <a:r>
              <a:rPr lang="es-ES" dirty="0"/>
              <a:t>Datos 2022</a:t>
            </a:r>
          </a:p>
        </p:txBody>
      </p:sp>
      <p:cxnSp>
        <p:nvCxnSpPr>
          <p:cNvPr id="17" name="Conector recto 16">
            <a:extLst>
              <a:ext uri="{FF2B5EF4-FFF2-40B4-BE49-F238E27FC236}">
                <a16:creationId xmlns:a16="http://schemas.microsoft.com/office/drawing/2014/main" id="{4920E1AC-BA22-4092-F69D-2AB7458F4485}"/>
              </a:ext>
            </a:extLst>
          </p:cNvPr>
          <p:cNvCxnSpPr/>
          <p:nvPr/>
        </p:nvCxnSpPr>
        <p:spPr>
          <a:xfrm>
            <a:off x="2353061" y="457200"/>
            <a:ext cx="0" cy="541344"/>
          </a:xfrm>
          <a:prstGeom prst="line">
            <a:avLst/>
          </a:prstGeom>
          <a:ln w="28575">
            <a:solidFill>
              <a:schemeClr val="accent1"/>
            </a:solidFill>
          </a:ln>
        </p:spPr>
        <p:style>
          <a:lnRef idx="1">
            <a:schemeClr val="dk1"/>
          </a:lnRef>
          <a:fillRef idx="0">
            <a:schemeClr val="dk1"/>
          </a:fillRef>
          <a:effectRef idx="0">
            <a:schemeClr val="dk1"/>
          </a:effectRef>
          <a:fontRef idx="minor">
            <a:schemeClr val="tx1"/>
          </a:fontRef>
        </p:style>
      </p:cxnSp>
      <p:cxnSp>
        <p:nvCxnSpPr>
          <p:cNvPr id="19" name="Conector recto 18">
            <a:extLst>
              <a:ext uri="{FF2B5EF4-FFF2-40B4-BE49-F238E27FC236}">
                <a16:creationId xmlns:a16="http://schemas.microsoft.com/office/drawing/2014/main" id="{5E42C61A-FF0D-08D8-C817-86C2E3E6E13B}"/>
              </a:ext>
            </a:extLst>
          </p:cNvPr>
          <p:cNvCxnSpPr>
            <a:cxnSpLocks/>
          </p:cNvCxnSpPr>
          <p:nvPr/>
        </p:nvCxnSpPr>
        <p:spPr>
          <a:xfrm>
            <a:off x="2353061" y="1284374"/>
            <a:ext cx="0" cy="519319"/>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1" name="Conector recto 20">
            <a:extLst>
              <a:ext uri="{FF2B5EF4-FFF2-40B4-BE49-F238E27FC236}">
                <a16:creationId xmlns:a16="http://schemas.microsoft.com/office/drawing/2014/main" id="{8B83EC1F-849A-B5A1-2FCC-F725D11BC6E9}"/>
              </a:ext>
            </a:extLst>
          </p:cNvPr>
          <p:cNvCxnSpPr>
            <a:cxnSpLocks/>
          </p:cNvCxnSpPr>
          <p:nvPr/>
        </p:nvCxnSpPr>
        <p:spPr>
          <a:xfrm>
            <a:off x="2353061" y="2175070"/>
            <a:ext cx="0" cy="1829128"/>
          </a:xfrm>
          <a:prstGeom prst="line">
            <a:avLst/>
          </a:prstGeom>
          <a:ln w="28575"/>
        </p:spPr>
        <p:style>
          <a:lnRef idx="1">
            <a:schemeClr val="accent1"/>
          </a:lnRef>
          <a:fillRef idx="0">
            <a:schemeClr val="accent1"/>
          </a:fillRef>
          <a:effectRef idx="0">
            <a:schemeClr val="accent1"/>
          </a:effectRef>
          <a:fontRef idx="minor">
            <a:schemeClr val="tx1"/>
          </a:fontRef>
        </p:style>
      </p:cxnSp>
      <p:cxnSp>
        <p:nvCxnSpPr>
          <p:cNvPr id="23" name="Conector recto 22">
            <a:extLst>
              <a:ext uri="{FF2B5EF4-FFF2-40B4-BE49-F238E27FC236}">
                <a16:creationId xmlns:a16="http://schemas.microsoft.com/office/drawing/2014/main" id="{7138E0EB-3085-7BF7-6A5A-75F34823271F}"/>
              </a:ext>
            </a:extLst>
          </p:cNvPr>
          <p:cNvCxnSpPr/>
          <p:nvPr/>
        </p:nvCxnSpPr>
        <p:spPr>
          <a:xfrm>
            <a:off x="2353061" y="4284038"/>
            <a:ext cx="0" cy="369332"/>
          </a:xfrm>
          <a:prstGeom prst="line">
            <a:avLst/>
          </a:prstGeom>
          <a:ln w="28575"/>
        </p:spPr>
        <p:style>
          <a:lnRef idx="1">
            <a:schemeClr val="accent1"/>
          </a:lnRef>
          <a:fillRef idx="0">
            <a:schemeClr val="accent1"/>
          </a:fillRef>
          <a:effectRef idx="0">
            <a:schemeClr val="accent1"/>
          </a:effectRef>
          <a:fontRef idx="minor">
            <a:schemeClr val="tx1"/>
          </a:fontRef>
        </p:style>
      </p:cxnSp>
      <p:pic>
        <p:nvPicPr>
          <p:cNvPr id="24" name="Imagen 23">
            <a:extLst>
              <a:ext uri="{FF2B5EF4-FFF2-40B4-BE49-F238E27FC236}">
                <a16:creationId xmlns:a16="http://schemas.microsoft.com/office/drawing/2014/main" id="{89C15247-5741-F6F8-6A53-FB98D5CC8D29}"/>
              </a:ext>
            </a:extLst>
          </p:cNvPr>
          <p:cNvPicPr>
            <a:picLocks noChangeAspect="1"/>
          </p:cNvPicPr>
          <p:nvPr/>
        </p:nvPicPr>
        <p:blipFill>
          <a:blip r:embed="rId6"/>
          <a:stretch>
            <a:fillRect/>
          </a:stretch>
        </p:blipFill>
        <p:spPr>
          <a:xfrm>
            <a:off x="2730028" y="4932529"/>
            <a:ext cx="542925" cy="762000"/>
          </a:xfrm>
          <a:prstGeom prst="rect">
            <a:avLst/>
          </a:prstGeom>
        </p:spPr>
      </p:pic>
      <p:sp>
        <p:nvSpPr>
          <p:cNvPr id="25" name="CuadroTexto 24">
            <a:extLst>
              <a:ext uri="{FF2B5EF4-FFF2-40B4-BE49-F238E27FC236}">
                <a16:creationId xmlns:a16="http://schemas.microsoft.com/office/drawing/2014/main" id="{EBA5EAD6-F231-B6A6-0B5E-ACFE220F31E7}"/>
              </a:ext>
            </a:extLst>
          </p:cNvPr>
          <p:cNvSpPr txBox="1"/>
          <p:nvPr/>
        </p:nvSpPr>
        <p:spPr>
          <a:xfrm>
            <a:off x="586851" y="4952315"/>
            <a:ext cx="1234266" cy="369332"/>
          </a:xfrm>
          <a:prstGeom prst="rect">
            <a:avLst/>
          </a:prstGeom>
          <a:noFill/>
        </p:spPr>
        <p:txBody>
          <a:bodyPr wrap="square" rtlCol="0">
            <a:spAutoFit/>
          </a:bodyPr>
          <a:lstStyle/>
          <a:p>
            <a:r>
              <a:rPr lang="es-ES" dirty="0"/>
              <a:t>Resultado</a:t>
            </a:r>
          </a:p>
        </p:txBody>
      </p:sp>
      <p:cxnSp>
        <p:nvCxnSpPr>
          <p:cNvPr id="28" name="Conector recto 27">
            <a:extLst>
              <a:ext uri="{FF2B5EF4-FFF2-40B4-BE49-F238E27FC236}">
                <a16:creationId xmlns:a16="http://schemas.microsoft.com/office/drawing/2014/main" id="{608A9458-AC58-F05C-B6D6-AF2A5F15786B}"/>
              </a:ext>
            </a:extLst>
          </p:cNvPr>
          <p:cNvCxnSpPr>
            <a:cxnSpLocks/>
          </p:cNvCxnSpPr>
          <p:nvPr/>
        </p:nvCxnSpPr>
        <p:spPr>
          <a:xfrm>
            <a:off x="2353061" y="4900395"/>
            <a:ext cx="0" cy="801851"/>
          </a:xfrm>
          <a:prstGeom prst="line">
            <a:avLst/>
          </a:prstGeom>
          <a:ln w="28575"/>
        </p:spPr>
        <p:style>
          <a:lnRef idx="1">
            <a:schemeClr val="accent1"/>
          </a:lnRef>
          <a:fillRef idx="0">
            <a:schemeClr val="accent1"/>
          </a:fillRef>
          <a:effectRef idx="0">
            <a:schemeClr val="accent1"/>
          </a:effectRef>
          <a:fontRef idx="minor">
            <a:schemeClr val="tx1"/>
          </a:fontRef>
        </p:style>
      </p:cxnSp>
      <p:sp>
        <p:nvSpPr>
          <p:cNvPr id="31" name="CuadroTexto 30">
            <a:extLst>
              <a:ext uri="{FF2B5EF4-FFF2-40B4-BE49-F238E27FC236}">
                <a16:creationId xmlns:a16="http://schemas.microsoft.com/office/drawing/2014/main" id="{0A7039DD-607F-2EC4-9810-1EB1AD5B9EF6}"/>
              </a:ext>
            </a:extLst>
          </p:cNvPr>
          <p:cNvSpPr txBox="1"/>
          <p:nvPr/>
        </p:nvSpPr>
        <p:spPr>
          <a:xfrm>
            <a:off x="3249465" y="5186811"/>
            <a:ext cx="2904953" cy="276999"/>
          </a:xfrm>
          <a:prstGeom prst="rect">
            <a:avLst/>
          </a:prstGeom>
          <a:noFill/>
        </p:spPr>
        <p:txBody>
          <a:bodyPr wrap="square">
            <a:spAutoFit/>
          </a:bodyPr>
          <a:lstStyle/>
          <a:p>
            <a:r>
              <a:rPr lang="es-ES" sz="1200" dirty="0"/>
              <a:t>https://hdl.handle.net/20.500.11967/1351</a:t>
            </a:r>
          </a:p>
        </p:txBody>
      </p:sp>
      <p:sp>
        <p:nvSpPr>
          <p:cNvPr id="32" name="CuadroTexto 31">
            <a:extLst>
              <a:ext uri="{FF2B5EF4-FFF2-40B4-BE49-F238E27FC236}">
                <a16:creationId xmlns:a16="http://schemas.microsoft.com/office/drawing/2014/main" id="{C7E64364-9F4D-FE1E-FCB9-8141B70E263A}"/>
              </a:ext>
            </a:extLst>
          </p:cNvPr>
          <p:cNvSpPr txBox="1"/>
          <p:nvPr/>
        </p:nvSpPr>
        <p:spPr>
          <a:xfrm>
            <a:off x="6710995" y="5116654"/>
            <a:ext cx="1959361" cy="369332"/>
          </a:xfrm>
          <a:prstGeom prst="rect">
            <a:avLst/>
          </a:prstGeom>
          <a:noFill/>
        </p:spPr>
        <p:txBody>
          <a:bodyPr wrap="square" rtlCol="0">
            <a:spAutoFit/>
          </a:bodyPr>
          <a:lstStyle/>
          <a:p>
            <a:r>
              <a:rPr lang="es-ES" dirty="0"/>
              <a:t>Informe + Anexos</a:t>
            </a:r>
          </a:p>
        </p:txBody>
      </p:sp>
      <p:sp>
        <p:nvSpPr>
          <p:cNvPr id="35" name="Cerrar llave 34">
            <a:extLst>
              <a:ext uri="{FF2B5EF4-FFF2-40B4-BE49-F238E27FC236}">
                <a16:creationId xmlns:a16="http://schemas.microsoft.com/office/drawing/2014/main" id="{D359983B-288F-D8E6-96E6-682756B93231}"/>
              </a:ext>
            </a:extLst>
          </p:cNvPr>
          <p:cNvSpPr/>
          <p:nvPr/>
        </p:nvSpPr>
        <p:spPr>
          <a:xfrm>
            <a:off x="10379771" y="2175070"/>
            <a:ext cx="247459" cy="1829128"/>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36" name="CuadroTexto 35">
            <a:extLst>
              <a:ext uri="{FF2B5EF4-FFF2-40B4-BE49-F238E27FC236}">
                <a16:creationId xmlns:a16="http://schemas.microsoft.com/office/drawing/2014/main" id="{B060D5EB-5F64-F476-EEF0-07B3376BBF22}"/>
              </a:ext>
            </a:extLst>
          </p:cNvPr>
          <p:cNvSpPr txBox="1"/>
          <p:nvPr/>
        </p:nvSpPr>
        <p:spPr>
          <a:xfrm>
            <a:off x="8474277" y="5003517"/>
            <a:ext cx="3465573" cy="646331"/>
          </a:xfrm>
          <a:prstGeom prst="rect">
            <a:avLst/>
          </a:prstGeom>
          <a:noFill/>
          <a:ln w="28575">
            <a:solidFill>
              <a:schemeClr val="accent1"/>
            </a:solidFill>
          </a:ln>
        </p:spPr>
        <p:txBody>
          <a:bodyPr wrap="square" rtlCol="0">
            <a:spAutoFit/>
          </a:bodyPr>
          <a:lstStyle/>
          <a:p>
            <a:r>
              <a:rPr lang="es-ES" sz="1200" dirty="0"/>
              <a:t>Anexo 1. Formulario de la encuesta</a:t>
            </a:r>
          </a:p>
          <a:p>
            <a:r>
              <a:rPr lang="es-ES" sz="1200" dirty="0"/>
              <a:t>Anexo 2. Excel de resultados</a:t>
            </a:r>
          </a:p>
          <a:p>
            <a:r>
              <a:rPr lang="es-ES" sz="1200" dirty="0"/>
              <a:t>Anexo 3. Metodologías del control del gasto en APCs</a:t>
            </a:r>
          </a:p>
        </p:txBody>
      </p:sp>
      <p:pic>
        <p:nvPicPr>
          <p:cNvPr id="16" name="Imagen 15" descr="Texto&#10;&#10;Descripción generada automáticamente">
            <a:extLst>
              <a:ext uri="{FF2B5EF4-FFF2-40B4-BE49-F238E27FC236}">
                <a16:creationId xmlns:a16="http://schemas.microsoft.com/office/drawing/2014/main" id="{D9CD4F37-FF4D-794A-C717-861FEAF953D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22" name="CuadroTexto 21">
            <a:extLst>
              <a:ext uri="{FF2B5EF4-FFF2-40B4-BE49-F238E27FC236}">
                <a16:creationId xmlns:a16="http://schemas.microsoft.com/office/drawing/2014/main" id="{ADF0607B-0099-DEB9-AF3A-8BF5E62D5674}"/>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cxnSp>
        <p:nvCxnSpPr>
          <p:cNvPr id="30" name="Conector recto de flecha 29">
            <a:extLst>
              <a:ext uri="{FF2B5EF4-FFF2-40B4-BE49-F238E27FC236}">
                <a16:creationId xmlns:a16="http://schemas.microsoft.com/office/drawing/2014/main" id="{AEF72182-38DD-8CF1-158F-A8B8CD1D5B19}"/>
              </a:ext>
            </a:extLst>
          </p:cNvPr>
          <p:cNvCxnSpPr>
            <a:stCxn id="31" idx="3"/>
          </p:cNvCxnSpPr>
          <p:nvPr/>
        </p:nvCxnSpPr>
        <p:spPr>
          <a:xfrm flipV="1">
            <a:off x="6154418" y="5321647"/>
            <a:ext cx="519437" cy="3664"/>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36729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0"/>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68588" y="6083666"/>
            <a:ext cx="2059004" cy="774334"/>
          </a:xfrm>
          <a:prstGeom prst="rect">
            <a:avLst/>
          </a:prstGeom>
        </p:spPr>
      </p:pic>
      <p:sp>
        <p:nvSpPr>
          <p:cNvPr id="12" name="CuadroTexto 11">
            <a:extLst>
              <a:ext uri="{FF2B5EF4-FFF2-40B4-BE49-F238E27FC236}">
                <a16:creationId xmlns:a16="http://schemas.microsoft.com/office/drawing/2014/main" id="{CF7E340E-A987-F282-94AF-AAFD307DF2CA}"/>
              </a:ext>
            </a:extLst>
          </p:cNvPr>
          <p:cNvSpPr txBox="1"/>
          <p:nvPr/>
        </p:nvSpPr>
        <p:spPr>
          <a:xfrm>
            <a:off x="672844" y="480059"/>
            <a:ext cx="7011811" cy="461665"/>
          </a:xfrm>
          <a:prstGeom prst="rect">
            <a:avLst/>
          </a:prstGeom>
          <a:noFill/>
        </p:spPr>
        <p:txBody>
          <a:bodyPr wrap="square" rtlCol="0">
            <a:spAutoFit/>
          </a:bodyPr>
          <a:lstStyle/>
          <a:p>
            <a:r>
              <a:rPr lang="es-ES" sz="2400" dirty="0"/>
              <a:t>RESULTADOS. Instituciones participantes</a:t>
            </a:r>
          </a:p>
        </p:txBody>
      </p:sp>
      <p:pic>
        <p:nvPicPr>
          <p:cNvPr id="1026" name="Picture 2">
            <a:extLst>
              <a:ext uri="{FF2B5EF4-FFF2-40B4-BE49-F238E27FC236}">
                <a16:creationId xmlns:a16="http://schemas.microsoft.com/office/drawing/2014/main" id="{70CF4397-99FB-09EE-AB05-5CF0F9BCE32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40992" y="1285875"/>
            <a:ext cx="71437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134B02B3-47EF-6E7F-5D21-8B32853FBB7E}"/>
              </a:ext>
            </a:extLst>
          </p:cNvPr>
          <p:cNvPicPr>
            <a:picLocks noChangeAspect="1"/>
          </p:cNvPicPr>
          <p:nvPr/>
        </p:nvPicPr>
        <p:blipFill>
          <a:blip r:embed="rId5"/>
          <a:stretch>
            <a:fillRect/>
          </a:stretch>
        </p:blipFill>
        <p:spPr>
          <a:xfrm>
            <a:off x="11277599" y="6505068"/>
            <a:ext cx="859611" cy="304826"/>
          </a:xfrm>
          <a:prstGeom prst="rect">
            <a:avLst/>
          </a:prstGeom>
        </p:spPr>
      </p:pic>
      <p:pic>
        <p:nvPicPr>
          <p:cNvPr id="2" name="Imagen 1" descr="Texto&#10;&#10;Descripción generada automáticamente">
            <a:extLst>
              <a:ext uri="{FF2B5EF4-FFF2-40B4-BE49-F238E27FC236}">
                <a16:creationId xmlns:a16="http://schemas.microsoft.com/office/drawing/2014/main" id="{32F96525-4277-F36C-E8CE-C49AF08E058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6" name="CuadroTexto 5">
            <a:extLst>
              <a:ext uri="{FF2B5EF4-FFF2-40B4-BE49-F238E27FC236}">
                <a16:creationId xmlns:a16="http://schemas.microsoft.com/office/drawing/2014/main" id="{46EE7681-819C-DE5A-DF3D-4D4D4D142F92}"/>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1217130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10717"/>
            <a:ext cx="12194124" cy="6921704"/>
            <a:chOff x="-3735" y="-89704"/>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89704"/>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71641" y="6075910"/>
            <a:ext cx="2059004" cy="774334"/>
          </a:xfrm>
          <a:prstGeom prst="rect">
            <a:avLst/>
          </a:prstGeom>
        </p:spPr>
      </p:pic>
      <p:sp>
        <p:nvSpPr>
          <p:cNvPr id="2" name="CuadroTexto 1">
            <a:extLst>
              <a:ext uri="{FF2B5EF4-FFF2-40B4-BE49-F238E27FC236}">
                <a16:creationId xmlns:a16="http://schemas.microsoft.com/office/drawing/2014/main" id="{3B84A3C9-6D20-0D69-1846-B0DC89217569}"/>
              </a:ext>
            </a:extLst>
          </p:cNvPr>
          <p:cNvSpPr txBox="1"/>
          <p:nvPr/>
        </p:nvSpPr>
        <p:spPr>
          <a:xfrm>
            <a:off x="516827" y="154531"/>
            <a:ext cx="8008337" cy="461665"/>
          </a:xfrm>
          <a:prstGeom prst="rect">
            <a:avLst/>
          </a:prstGeom>
          <a:noFill/>
        </p:spPr>
        <p:txBody>
          <a:bodyPr wrap="square" rtlCol="0">
            <a:spAutoFit/>
          </a:bodyPr>
          <a:lstStyle/>
          <a:p>
            <a:r>
              <a:rPr lang="es-ES" sz="2400" dirty="0"/>
              <a:t>RESULTADOS. Acuerdos transformativos individuales</a:t>
            </a:r>
          </a:p>
        </p:txBody>
      </p:sp>
      <p:pic>
        <p:nvPicPr>
          <p:cNvPr id="2050" name="Picture 2">
            <a:extLst>
              <a:ext uri="{FF2B5EF4-FFF2-40B4-BE49-F238E27FC236}">
                <a16:creationId xmlns:a16="http://schemas.microsoft.com/office/drawing/2014/main" id="{B5693E4C-524E-2700-4D62-39A1845147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69" y="592308"/>
            <a:ext cx="4251031" cy="2550619"/>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27E32BEC-0E0C-7EC3-E4F7-06B75D48637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68999" y="608233"/>
            <a:ext cx="4192348" cy="251876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F6262EAA-EF83-FE48-7385-2E76D68B2FE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25373" y="3429000"/>
            <a:ext cx="8354149" cy="2685728"/>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id="{28B2DC8E-4CC9-02A4-1F0A-9BFC313AB5D1}"/>
              </a:ext>
            </a:extLst>
          </p:cNvPr>
          <p:cNvSpPr txBox="1"/>
          <p:nvPr/>
        </p:nvSpPr>
        <p:spPr>
          <a:xfrm>
            <a:off x="7006557" y="2346036"/>
            <a:ext cx="3790751" cy="174972"/>
          </a:xfrm>
          <a:prstGeom prst="rect">
            <a:avLst/>
          </a:prstGeom>
          <a:noFill/>
          <a:ln>
            <a:solidFill>
              <a:schemeClr val="accent2"/>
            </a:solidFill>
          </a:ln>
        </p:spPr>
        <p:txBody>
          <a:bodyPr wrap="square" rtlCol="0">
            <a:spAutoFit/>
          </a:bodyPr>
          <a:lstStyle/>
          <a:p>
            <a:endParaRPr lang="es-ES" dirty="0"/>
          </a:p>
        </p:txBody>
      </p:sp>
      <p:sp>
        <p:nvSpPr>
          <p:cNvPr id="7" name="CuadroTexto 6">
            <a:extLst>
              <a:ext uri="{FF2B5EF4-FFF2-40B4-BE49-F238E27FC236}">
                <a16:creationId xmlns:a16="http://schemas.microsoft.com/office/drawing/2014/main" id="{570CAA05-C6D7-42E5-A306-C70370AB6E2F}"/>
              </a:ext>
            </a:extLst>
          </p:cNvPr>
          <p:cNvSpPr txBox="1"/>
          <p:nvPr/>
        </p:nvSpPr>
        <p:spPr>
          <a:xfrm>
            <a:off x="2299855" y="5837382"/>
            <a:ext cx="7767781" cy="113319"/>
          </a:xfrm>
          <a:prstGeom prst="rect">
            <a:avLst/>
          </a:prstGeom>
          <a:noFill/>
        </p:spPr>
        <p:txBody>
          <a:bodyPr wrap="square" rtlCol="0">
            <a:spAutoFit/>
          </a:bodyPr>
          <a:lstStyle/>
          <a:p>
            <a:endParaRPr lang="es-ES" dirty="0"/>
          </a:p>
        </p:txBody>
      </p:sp>
      <p:sp>
        <p:nvSpPr>
          <p:cNvPr id="8" name="CuadroTexto 7">
            <a:extLst>
              <a:ext uri="{FF2B5EF4-FFF2-40B4-BE49-F238E27FC236}">
                <a16:creationId xmlns:a16="http://schemas.microsoft.com/office/drawing/2014/main" id="{24A13574-25E9-A9BE-1838-AE22F4F89CCF}"/>
              </a:ext>
            </a:extLst>
          </p:cNvPr>
          <p:cNvSpPr txBox="1"/>
          <p:nvPr/>
        </p:nvSpPr>
        <p:spPr>
          <a:xfrm>
            <a:off x="2595418" y="5823988"/>
            <a:ext cx="7574867" cy="184779"/>
          </a:xfrm>
          <a:prstGeom prst="rect">
            <a:avLst/>
          </a:prstGeom>
          <a:noFill/>
        </p:spPr>
        <p:txBody>
          <a:bodyPr wrap="square" rtlCol="0">
            <a:spAutoFit/>
          </a:bodyPr>
          <a:lstStyle/>
          <a:p>
            <a:endParaRPr lang="es-ES" dirty="0"/>
          </a:p>
        </p:txBody>
      </p:sp>
      <p:sp>
        <p:nvSpPr>
          <p:cNvPr id="9" name="CuadroTexto 8">
            <a:extLst>
              <a:ext uri="{FF2B5EF4-FFF2-40B4-BE49-F238E27FC236}">
                <a16:creationId xmlns:a16="http://schemas.microsoft.com/office/drawing/2014/main" id="{62D90800-0097-F31B-BF64-64AC1D695BFE}"/>
              </a:ext>
            </a:extLst>
          </p:cNvPr>
          <p:cNvSpPr txBox="1"/>
          <p:nvPr/>
        </p:nvSpPr>
        <p:spPr>
          <a:xfrm>
            <a:off x="2225965" y="5837382"/>
            <a:ext cx="7944320" cy="113319"/>
          </a:xfrm>
          <a:prstGeom prst="rect">
            <a:avLst/>
          </a:prstGeom>
          <a:noFill/>
          <a:ln>
            <a:solidFill>
              <a:schemeClr val="accent2"/>
            </a:solidFill>
          </a:ln>
        </p:spPr>
        <p:txBody>
          <a:bodyPr wrap="square" rtlCol="0">
            <a:spAutoFit/>
          </a:bodyPr>
          <a:lstStyle/>
          <a:p>
            <a:endParaRPr lang="es-ES" dirty="0"/>
          </a:p>
        </p:txBody>
      </p:sp>
      <p:sp>
        <p:nvSpPr>
          <p:cNvPr id="10" name="CuadroTexto 9">
            <a:extLst>
              <a:ext uri="{FF2B5EF4-FFF2-40B4-BE49-F238E27FC236}">
                <a16:creationId xmlns:a16="http://schemas.microsoft.com/office/drawing/2014/main" id="{EF15BECE-3378-20AB-920A-4FD5BC6EDBDD}"/>
              </a:ext>
            </a:extLst>
          </p:cNvPr>
          <p:cNvSpPr txBox="1"/>
          <p:nvPr/>
        </p:nvSpPr>
        <p:spPr>
          <a:xfrm>
            <a:off x="2484583" y="4673652"/>
            <a:ext cx="6299200" cy="184779"/>
          </a:xfrm>
          <a:prstGeom prst="rect">
            <a:avLst/>
          </a:prstGeom>
          <a:noFill/>
          <a:ln w="9525">
            <a:solidFill>
              <a:schemeClr val="accent2"/>
            </a:solidFill>
          </a:ln>
        </p:spPr>
        <p:txBody>
          <a:bodyPr wrap="square" rtlCol="0">
            <a:spAutoFit/>
          </a:bodyPr>
          <a:lstStyle/>
          <a:p>
            <a:endParaRPr lang="es-ES" dirty="0"/>
          </a:p>
        </p:txBody>
      </p:sp>
      <p:sp>
        <p:nvSpPr>
          <p:cNvPr id="11" name="CuadroTexto 10">
            <a:extLst>
              <a:ext uri="{FF2B5EF4-FFF2-40B4-BE49-F238E27FC236}">
                <a16:creationId xmlns:a16="http://schemas.microsoft.com/office/drawing/2014/main" id="{98EC0A7F-6652-92B5-E7AB-0B76727EDB95}"/>
              </a:ext>
            </a:extLst>
          </p:cNvPr>
          <p:cNvSpPr txBox="1"/>
          <p:nvPr/>
        </p:nvSpPr>
        <p:spPr>
          <a:xfrm>
            <a:off x="2299855" y="4274259"/>
            <a:ext cx="3943927" cy="113319"/>
          </a:xfrm>
          <a:prstGeom prst="rect">
            <a:avLst/>
          </a:prstGeom>
          <a:noFill/>
          <a:ln>
            <a:solidFill>
              <a:schemeClr val="accent2"/>
            </a:solidFill>
          </a:ln>
        </p:spPr>
        <p:txBody>
          <a:bodyPr wrap="square" rtlCol="0">
            <a:spAutoFit/>
          </a:bodyPr>
          <a:lstStyle/>
          <a:p>
            <a:endParaRPr lang="es-ES" dirty="0"/>
          </a:p>
        </p:txBody>
      </p:sp>
      <p:pic>
        <p:nvPicPr>
          <p:cNvPr id="12" name="Imagen 11">
            <a:extLst>
              <a:ext uri="{FF2B5EF4-FFF2-40B4-BE49-F238E27FC236}">
                <a16:creationId xmlns:a16="http://schemas.microsoft.com/office/drawing/2014/main" id="{4D2B8980-360C-12B8-85A0-6E4B1A609F7F}"/>
              </a:ext>
            </a:extLst>
          </p:cNvPr>
          <p:cNvPicPr>
            <a:picLocks noChangeAspect="1"/>
          </p:cNvPicPr>
          <p:nvPr/>
        </p:nvPicPr>
        <p:blipFill>
          <a:blip r:embed="rId6"/>
          <a:stretch>
            <a:fillRect/>
          </a:stretch>
        </p:blipFill>
        <p:spPr>
          <a:xfrm>
            <a:off x="11257937" y="6579471"/>
            <a:ext cx="859611" cy="304826"/>
          </a:xfrm>
          <a:prstGeom prst="rect">
            <a:avLst/>
          </a:prstGeom>
        </p:spPr>
      </p:pic>
      <p:pic>
        <p:nvPicPr>
          <p:cNvPr id="13" name="Imagen 12" descr="Texto&#10;&#10;Descripción generada automáticamente">
            <a:extLst>
              <a:ext uri="{FF2B5EF4-FFF2-40B4-BE49-F238E27FC236}">
                <a16:creationId xmlns:a16="http://schemas.microsoft.com/office/drawing/2014/main" id="{406C24E3-40E9-4D0A-AEB0-74D511A8A0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14" name="CuadroTexto 13">
            <a:extLst>
              <a:ext uri="{FF2B5EF4-FFF2-40B4-BE49-F238E27FC236}">
                <a16:creationId xmlns:a16="http://schemas.microsoft.com/office/drawing/2014/main" id="{913E200E-3F30-CA31-5B9E-9D5C4C117792}"/>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2982217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750" fill="hold"/>
                                        <p:tgtEl>
                                          <p:spTgt spid="2050"/>
                                        </p:tgtEl>
                                        <p:attrNameLst>
                                          <p:attrName>ppt_x</p:attrName>
                                        </p:attrNameLst>
                                      </p:cBhvr>
                                      <p:tavLst>
                                        <p:tav tm="0">
                                          <p:val>
                                            <p:strVal val="#ppt_x"/>
                                          </p:val>
                                        </p:tav>
                                        <p:tav tm="100000">
                                          <p:val>
                                            <p:strVal val="#ppt_x"/>
                                          </p:val>
                                        </p:tav>
                                      </p:tavLst>
                                    </p:anim>
                                    <p:anim calcmode="lin" valueType="num">
                                      <p:cBhvr additive="base">
                                        <p:cTn id="8" dur="750" fill="hold"/>
                                        <p:tgtEl>
                                          <p:spTgt spid="205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052"/>
                                        </p:tgtEl>
                                        <p:attrNameLst>
                                          <p:attrName>style.visibility</p:attrName>
                                        </p:attrNameLst>
                                      </p:cBhvr>
                                      <p:to>
                                        <p:strVal val="visible"/>
                                      </p:to>
                                    </p:set>
                                    <p:anim calcmode="lin" valueType="num">
                                      <p:cBhvr additive="base">
                                        <p:cTn id="13" dur="750" fill="hold"/>
                                        <p:tgtEl>
                                          <p:spTgt spid="2052"/>
                                        </p:tgtEl>
                                        <p:attrNameLst>
                                          <p:attrName>ppt_x</p:attrName>
                                        </p:attrNameLst>
                                      </p:cBhvr>
                                      <p:tavLst>
                                        <p:tav tm="0">
                                          <p:val>
                                            <p:strVal val="#ppt_x"/>
                                          </p:val>
                                        </p:tav>
                                        <p:tav tm="100000">
                                          <p:val>
                                            <p:strVal val="#ppt_x"/>
                                          </p:val>
                                        </p:tav>
                                      </p:tavLst>
                                    </p:anim>
                                    <p:anim calcmode="lin" valueType="num">
                                      <p:cBhvr additive="base">
                                        <p:cTn id="14" dur="750" fill="hold"/>
                                        <p:tgtEl>
                                          <p:spTgt spid="2052"/>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750" fill="hold"/>
                                        <p:tgtEl>
                                          <p:spTgt spid="6"/>
                                        </p:tgtEl>
                                        <p:attrNameLst>
                                          <p:attrName>ppt_x</p:attrName>
                                        </p:attrNameLst>
                                      </p:cBhvr>
                                      <p:tavLst>
                                        <p:tav tm="0">
                                          <p:val>
                                            <p:strVal val="#ppt_x"/>
                                          </p:val>
                                        </p:tav>
                                        <p:tav tm="100000">
                                          <p:val>
                                            <p:strVal val="#ppt_x"/>
                                          </p:val>
                                        </p:tav>
                                      </p:tavLst>
                                    </p:anim>
                                    <p:anim calcmode="lin" valueType="num">
                                      <p:cBhvr additive="base">
                                        <p:cTn id="18"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054"/>
                                        </p:tgtEl>
                                        <p:attrNameLst>
                                          <p:attrName>style.visibility</p:attrName>
                                        </p:attrNameLst>
                                      </p:cBhvr>
                                      <p:to>
                                        <p:strVal val="visible"/>
                                      </p:to>
                                    </p:set>
                                    <p:anim calcmode="lin" valueType="num">
                                      <p:cBhvr additive="base">
                                        <p:cTn id="23" dur="750" fill="hold"/>
                                        <p:tgtEl>
                                          <p:spTgt spid="2054"/>
                                        </p:tgtEl>
                                        <p:attrNameLst>
                                          <p:attrName>ppt_x</p:attrName>
                                        </p:attrNameLst>
                                      </p:cBhvr>
                                      <p:tavLst>
                                        <p:tav tm="0">
                                          <p:val>
                                            <p:strVal val="#ppt_x"/>
                                          </p:val>
                                        </p:tav>
                                        <p:tav tm="100000">
                                          <p:val>
                                            <p:strVal val="#ppt_x"/>
                                          </p:val>
                                        </p:tav>
                                      </p:tavLst>
                                    </p:anim>
                                    <p:anim calcmode="lin" valueType="num">
                                      <p:cBhvr additive="base">
                                        <p:cTn id="24" dur="750" fill="hold"/>
                                        <p:tgtEl>
                                          <p:spTgt spid="205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1"/>
                                        </p:tgtEl>
                                        <p:attrNameLst>
                                          <p:attrName>style.visibility</p:attrName>
                                        </p:attrNameLst>
                                      </p:cBhvr>
                                      <p:to>
                                        <p:strVal val="visible"/>
                                      </p:to>
                                    </p:set>
                                    <p:anim calcmode="lin" valueType="num">
                                      <p:cBhvr additive="base">
                                        <p:cTn id="27" dur="750" fill="hold"/>
                                        <p:tgtEl>
                                          <p:spTgt spid="11"/>
                                        </p:tgtEl>
                                        <p:attrNameLst>
                                          <p:attrName>ppt_x</p:attrName>
                                        </p:attrNameLst>
                                      </p:cBhvr>
                                      <p:tavLst>
                                        <p:tav tm="0">
                                          <p:val>
                                            <p:strVal val="#ppt_x"/>
                                          </p:val>
                                        </p:tav>
                                        <p:tav tm="100000">
                                          <p:val>
                                            <p:strVal val="#ppt_x"/>
                                          </p:val>
                                        </p:tav>
                                      </p:tavLst>
                                    </p:anim>
                                    <p:anim calcmode="lin" valueType="num">
                                      <p:cBhvr additive="base">
                                        <p:cTn id="28" dur="750" fill="hold"/>
                                        <p:tgtEl>
                                          <p:spTgt spid="11"/>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750" fill="hold"/>
                                        <p:tgtEl>
                                          <p:spTgt spid="10"/>
                                        </p:tgtEl>
                                        <p:attrNameLst>
                                          <p:attrName>ppt_x</p:attrName>
                                        </p:attrNameLst>
                                      </p:cBhvr>
                                      <p:tavLst>
                                        <p:tav tm="0">
                                          <p:val>
                                            <p:strVal val="#ppt_x"/>
                                          </p:val>
                                        </p:tav>
                                        <p:tav tm="100000">
                                          <p:val>
                                            <p:strVal val="#ppt_x"/>
                                          </p:val>
                                        </p:tav>
                                      </p:tavLst>
                                    </p:anim>
                                    <p:anim calcmode="lin" valueType="num">
                                      <p:cBhvr additive="base">
                                        <p:cTn id="32" dur="750" fill="hold"/>
                                        <p:tgtEl>
                                          <p:spTgt spid="10"/>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additive="base">
                                        <p:cTn id="35" dur="750" fill="hold"/>
                                        <p:tgtEl>
                                          <p:spTgt spid="9"/>
                                        </p:tgtEl>
                                        <p:attrNameLst>
                                          <p:attrName>ppt_x</p:attrName>
                                        </p:attrNameLst>
                                      </p:cBhvr>
                                      <p:tavLst>
                                        <p:tav tm="0">
                                          <p:val>
                                            <p:strVal val="#ppt_x"/>
                                          </p:val>
                                        </p:tav>
                                        <p:tav tm="100000">
                                          <p:val>
                                            <p:strVal val="#ppt_x"/>
                                          </p:val>
                                        </p:tav>
                                      </p:tavLst>
                                    </p:anim>
                                    <p:anim calcmode="lin" valueType="num">
                                      <p:cBhvr additive="base">
                                        <p:cTn id="36" dur="75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9" grpId="0" animBg="1"/>
      <p:bldP spid="10" grpId="0" animBg="1"/>
      <p:bldP spid="1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25223"/>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6108889"/>
            <a:ext cx="2059004" cy="774334"/>
          </a:xfrm>
          <a:prstGeom prst="rect">
            <a:avLst/>
          </a:prstGeom>
        </p:spPr>
      </p:pic>
      <p:sp>
        <p:nvSpPr>
          <p:cNvPr id="2" name="CuadroTexto 1">
            <a:extLst>
              <a:ext uri="{FF2B5EF4-FFF2-40B4-BE49-F238E27FC236}">
                <a16:creationId xmlns:a16="http://schemas.microsoft.com/office/drawing/2014/main" id="{AAF67CEE-6A78-C53A-CD17-12783DC8364B}"/>
              </a:ext>
            </a:extLst>
          </p:cNvPr>
          <p:cNvSpPr txBox="1"/>
          <p:nvPr/>
        </p:nvSpPr>
        <p:spPr>
          <a:xfrm>
            <a:off x="516827" y="154531"/>
            <a:ext cx="10207064" cy="461665"/>
          </a:xfrm>
          <a:prstGeom prst="rect">
            <a:avLst/>
          </a:prstGeom>
          <a:noFill/>
        </p:spPr>
        <p:txBody>
          <a:bodyPr wrap="square" rtlCol="0">
            <a:spAutoFit/>
          </a:bodyPr>
          <a:lstStyle/>
          <a:p>
            <a:r>
              <a:rPr lang="es-ES" sz="2400" dirty="0"/>
              <a:t>RESULTADOS. Acuerdos transformativos </a:t>
            </a:r>
            <a:r>
              <a:rPr lang="es-ES" sz="2400" dirty="0" err="1"/>
              <a:t>via</a:t>
            </a:r>
            <a:r>
              <a:rPr lang="es-ES" sz="2400" dirty="0"/>
              <a:t> consorcios o grupos de compra</a:t>
            </a:r>
          </a:p>
        </p:txBody>
      </p:sp>
      <p:pic>
        <p:nvPicPr>
          <p:cNvPr id="3074" name="Picture 2">
            <a:extLst>
              <a:ext uri="{FF2B5EF4-FFF2-40B4-BE49-F238E27FC236}">
                <a16:creationId xmlns:a16="http://schemas.microsoft.com/office/drawing/2014/main" id="{C940F2A9-5450-67CD-B20A-83EEA679467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5967" y="1464883"/>
            <a:ext cx="5299343" cy="318385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a:extLst>
              <a:ext uri="{FF2B5EF4-FFF2-40B4-BE49-F238E27FC236}">
                <a16:creationId xmlns:a16="http://schemas.microsoft.com/office/drawing/2014/main" id="{14170850-D406-8CB6-2877-8370BE7B4C5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1708" y="1476812"/>
            <a:ext cx="5297026" cy="3183851"/>
          </a:xfrm>
          <a:prstGeom prst="rect">
            <a:avLst/>
          </a:prstGeom>
          <a:noFill/>
          <a:extLst>
            <a:ext uri="{909E8E84-426E-40DD-AFC4-6F175D3DCCD1}">
              <a14:hiddenFill xmlns:a14="http://schemas.microsoft.com/office/drawing/2010/main">
                <a:solidFill>
                  <a:srgbClr val="FFFFFF"/>
                </a:solidFill>
              </a14:hiddenFill>
            </a:ext>
          </a:extLst>
        </p:spPr>
      </p:pic>
      <p:pic>
        <p:nvPicPr>
          <p:cNvPr id="8" name="Imagen 7">
            <a:extLst>
              <a:ext uri="{FF2B5EF4-FFF2-40B4-BE49-F238E27FC236}">
                <a16:creationId xmlns:a16="http://schemas.microsoft.com/office/drawing/2014/main" id="{D376E6D9-7408-1DD6-BDBE-B37890934F0D}"/>
              </a:ext>
            </a:extLst>
          </p:cNvPr>
          <p:cNvPicPr>
            <a:picLocks noChangeAspect="1"/>
          </p:cNvPicPr>
          <p:nvPr/>
        </p:nvPicPr>
        <p:blipFill>
          <a:blip r:embed="rId6"/>
          <a:stretch>
            <a:fillRect/>
          </a:stretch>
        </p:blipFill>
        <p:spPr>
          <a:xfrm>
            <a:off x="11332389" y="6505482"/>
            <a:ext cx="859611" cy="304826"/>
          </a:xfrm>
          <a:prstGeom prst="rect">
            <a:avLst/>
          </a:prstGeom>
        </p:spPr>
      </p:pic>
      <p:pic>
        <p:nvPicPr>
          <p:cNvPr id="5" name="Imagen 4" descr="Texto&#10;&#10;Descripción generada automáticamente">
            <a:extLst>
              <a:ext uri="{FF2B5EF4-FFF2-40B4-BE49-F238E27FC236}">
                <a16:creationId xmlns:a16="http://schemas.microsoft.com/office/drawing/2014/main" id="{DF803CDE-9C73-8497-4486-0A2758432D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7" name="CuadroTexto 6">
            <a:extLst>
              <a:ext uri="{FF2B5EF4-FFF2-40B4-BE49-F238E27FC236}">
                <a16:creationId xmlns:a16="http://schemas.microsoft.com/office/drawing/2014/main" id="{BE4177FB-BBEC-41E8-6A60-4335F5D4922E}"/>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3770941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62655" y="-33354"/>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0" y="6083666"/>
            <a:ext cx="2059004" cy="774334"/>
          </a:xfrm>
          <a:prstGeom prst="rect">
            <a:avLst/>
          </a:prstGeom>
        </p:spPr>
      </p:pic>
      <p:sp>
        <p:nvSpPr>
          <p:cNvPr id="2" name="CuadroTexto 1">
            <a:extLst>
              <a:ext uri="{FF2B5EF4-FFF2-40B4-BE49-F238E27FC236}">
                <a16:creationId xmlns:a16="http://schemas.microsoft.com/office/drawing/2014/main" id="{9EF23BD4-50A2-004E-E59E-A4B73D5903FF}"/>
              </a:ext>
            </a:extLst>
          </p:cNvPr>
          <p:cNvSpPr txBox="1"/>
          <p:nvPr/>
        </p:nvSpPr>
        <p:spPr>
          <a:xfrm>
            <a:off x="516826" y="154531"/>
            <a:ext cx="10308191" cy="461665"/>
          </a:xfrm>
          <a:prstGeom prst="rect">
            <a:avLst/>
          </a:prstGeom>
          <a:noFill/>
        </p:spPr>
        <p:txBody>
          <a:bodyPr wrap="square" rtlCol="0">
            <a:spAutoFit/>
          </a:bodyPr>
          <a:lstStyle/>
          <a:p>
            <a:r>
              <a:rPr lang="es-ES" sz="2400" dirty="0"/>
              <a:t>RESULTADOS. </a:t>
            </a:r>
            <a:r>
              <a:rPr lang="es-ES" sz="2400" b="0" i="0" dirty="0">
                <a:solidFill>
                  <a:srgbClr val="000000"/>
                </a:solidFill>
                <a:effectLst/>
                <a:latin typeface="Calibri" panose="020F0502020204030204" pitchFamily="34" charset="0"/>
              </a:rPr>
              <a:t>Control del gasto en APCs fuera de los acuerdos transformativos </a:t>
            </a:r>
            <a:endParaRPr lang="es-ES" sz="2400" dirty="0"/>
          </a:p>
        </p:txBody>
      </p:sp>
      <p:pic>
        <p:nvPicPr>
          <p:cNvPr id="4098" name="Picture 2">
            <a:extLst>
              <a:ext uri="{FF2B5EF4-FFF2-40B4-BE49-F238E27FC236}">
                <a16:creationId xmlns:a16="http://schemas.microsoft.com/office/drawing/2014/main" id="{664ACBC1-D07E-A0A8-5B4F-FB227F71755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0948" y="1279942"/>
            <a:ext cx="5458732" cy="32752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a:extLst>
              <a:ext uri="{FF2B5EF4-FFF2-40B4-BE49-F238E27FC236}">
                <a16:creationId xmlns:a16="http://schemas.microsoft.com/office/drawing/2014/main" id="{1600C00D-C405-AC63-12FF-D832B0F7349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477247" y="1254718"/>
            <a:ext cx="5458733" cy="3275240"/>
          </a:xfrm>
          <a:prstGeom prst="rect">
            <a:avLst/>
          </a:prstGeom>
          <a:noFill/>
          <a:extLst>
            <a:ext uri="{909E8E84-426E-40DD-AFC4-6F175D3DCCD1}">
              <a14:hiddenFill xmlns:a14="http://schemas.microsoft.com/office/drawing/2010/main">
                <a:solidFill>
                  <a:srgbClr val="FFFFFF"/>
                </a:solidFill>
              </a14:hiddenFill>
            </a:ext>
          </a:extLst>
        </p:spPr>
      </p:pic>
      <p:sp>
        <p:nvSpPr>
          <p:cNvPr id="5" name="CuadroTexto 4">
            <a:extLst>
              <a:ext uri="{FF2B5EF4-FFF2-40B4-BE49-F238E27FC236}">
                <a16:creationId xmlns:a16="http://schemas.microsoft.com/office/drawing/2014/main" id="{7F58395C-6143-FCF1-4DF6-72E4B39208D5}"/>
              </a:ext>
            </a:extLst>
          </p:cNvPr>
          <p:cNvSpPr txBox="1"/>
          <p:nvPr/>
        </p:nvSpPr>
        <p:spPr>
          <a:xfrm>
            <a:off x="6301798" y="4766008"/>
            <a:ext cx="5742420" cy="369332"/>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Vs. Anexo 3. Metodologías del control del gasto en APCs</a:t>
            </a:r>
          </a:p>
        </p:txBody>
      </p:sp>
      <p:pic>
        <p:nvPicPr>
          <p:cNvPr id="7" name="Imagen 6">
            <a:extLst>
              <a:ext uri="{FF2B5EF4-FFF2-40B4-BE49-F238E27FC236}">
                <a16:creationId xmlns:a16="http://schemas.microsoft.com/office/drawing/2014/main" id="{35415100-8F2A-6CFC-9D78-ED6521CFA861}"/>
              </a:ext>
            </a:extLst>
          </p:cNvPr>
          <p:cNvPicPr>
            <a:picLocks noChangeAspect="1"/>
          </p:cNvPicPr>
          <p:nvPr/>
        </p:nvPicPr>
        <p:blipFill>
          <a:blip r:embed="rId6"/>
          <a:stretch>
            <a:fillRect/>
          </a:stretch>
        </p:blipFill>
        <p:spPr>
          <a:xfrm>
            <a:off x="11332389" y="6492973"/>
            <a:ext cx="859611" cy="304826"/>
          </a:xfrm>
          <a:prstGeom prst="rect">
            <a:avLst/>
          </a:prstGeom>
        </p:spPr>
      </p:pic>
      <p:sp>
        <p:nvSpPr>
          <p:cNvPr id="8" name="CuadroTexto 7">
            <a:extLst>
              <a:ext uri="{FF2B5EF4-FFF2-40B4-BE49-F238E27FC236}">
                <a16:creationId xmlns:a16="http://schemas.microsoft.com/office/drawing/2014/main" id="{71319B6B-19D2-D328-B208-D0E915DBFF00}"/>
              </a:ext>
            </a:extLst>
          </p:cNvPr>
          <p:cNvSpPr txBox="1"/>
          <p:nvPr/>
        </p:nvSpPr>
        <p:spPr>
          <a:xfrm>
            <a:off x="6622991" y="5135340"/>
            <a:ext cx="5059110" cy="338554"/>
          </a:xfrm>
          <a:prstGeom prst="rect">
            <a:avLst/>
          </a:prstGeom>
          <a:noFill/>
        </p:spPr>
        <p:txBody>
          <a:bodyPr wrap="square" rtlCol="0">
            <a:spAutoFit/>
          </a:bodyPr>
          <a:lstStyle/>
          <a:p>
            <a:r>
              <a:rPr lang="es-ES" sz="800" dirty="0"/>
              <a:t>https://repositoriorebiun.org/bitstream/handle/20.500.11967/1351/Anexo3_metodolog%c3%adas_control_gasto_APCs.pdf?sequence=4&amp;isAllowed=y</a:t>
            </a:r>
          </a:p>
        </p:txBody>
      </p:sp>
      <p:pic>
        <p:nvPicPr>
          <p:cNvPr id="9" name="Imagen 8" descr="Texto&#10;&#10;Descripción generada automáticamente">
            <a:extLst>
              <a:ext uri="{FF2B5EF4-FFF2-40B4-BE49-F238E27FC236}">
                <a16:creationId xmlns:a16="http://schemas.microsoft.com/office/drawing/2014/main" id="{36A46AC1-823C-8C20-2978-FA1D7C6CDE58}"/>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10" name="CuadroTexto 9">
            <a:extLst>
              <a:ext uri="{FF2B5EF4-FFF2-40B4-BE49-F238E27FC236}">
                <a16:creationId xmlns:a16="http://schemas.microsoft.com/office/drawing/2014/main" id="{CC1D2308-71EE-2AD0-9EDF-92138AE8557D}"/>
              </a:ext>
            </a:extLst>
          </p:cNvPr>
          <p:cNvSpPr txBox="1"/>
          <p:nvPr/>
        </p:nvSpPr>
        <p:spPr>
          <a:xfrm>
            <a:off x="4771864" y="6378105"/>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28093481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0"/>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08586" y="6179825"/>
            <a:ext cx="2059004" cy="774334"/>
          </a:xfrm>
          <a:prstGeom prst="rect">
            <a:avLst/>
          </a:prstGeom>
        </p:spPr>
      </p:pic>
      <p:sp>
        <p:nvSpPr>
          <p:cNvPr id="2" name="CuadroTexto 1">
            <a:extLst>
              <a:ext uri="{FF2B5EF4-FFF2-40B4-BE49-F238E27FC236}">
                <a16:creationId xmlns:a16="http://schemas.microsoft.com/office/drawing/2014/main" id="{BB277231-AF1C-1FC3-1289-E82B1BAA2D14}"/>
              </a:ext>
            </a:extLst>
          </p:cNvPr>
          <p:cNvSpPr txBox="1"/>
          <p:nvPr/>
        </p:nvSpPr>
        <p:spPr>
          <a:xfrm>
            <a:off x="516827" y="154531"/>
            <a:ext cx="10207064" cy="461665"/>
          </a:xfrm>
          <a:prstGeom prst="rect">
            <a:avLst/>
          </a:prstGeom>
          <a:noFill/>
        </p:spPr>
        <p:txBody>
          <a:bodyPr wrap="square" rtlCol="0">
            <a:spAutoFit/>
          </a:bodyPr>
          <a:lstStyle/>
          <a:p>
            <a:r>
              <a:rPr lang="es-ES" sz="2400" dirty="0"/>
              <a:t>RESULTADOS. </a:t>
            </a:r>
            <a:r>
              <a:rPr lang="es-ES" sz="2400" dirty="0">
                <a:solidFill>
                  <a:srgbClr val="000000"/>
                </a:solidFill>
                <a:latin typeface="Calibri" panose="020F0502020204030204" pitchFamily="34" charset="0"/>
              </a:rPr>
              <a:t>G</a:t>
            </a:r>
            <a:r>
              <a:rPr lang="es-ES" sz="2400" b="0" i="0" dirty="0">
                <a:solidFill>
                  <a:srgbClr val="000000"/>
                </a:solidFill>
                <a:effectLst/>
                <a:latin typeface="Calibri" panose="020F0502020204030204" pitchFamily="34" charset="0"/>
              </a:rPr>
              <a:t>asto en APCs fuera de los acuerdos transformativos </a:t>
            </a:r>
            <a:endParaRPr lang="es-ES" sz="2400" dirty="0"/>
          </a:p>
        </p:txBody>
      </p:sp>
      <p:pic>
        <p:nvPicPr>
          <p:cNvPr id="5122" name="Picture 2">
            <a:extLst>
              <a:ext uri="{FF2B5EF4-FFF2-40B4-BE49-F238E27FC236}">
                <a16:creationId xmlns:a16="http://schemas.microsoft.com/office/drawing/2014/main" id="{CAC94FEA-7B2B-54E7-49F7-378B387704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50418" y="1112531"/>
            <a:ext cx="8886825" cy="445770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748ED944-03DB-3DE5-284C-9C3344D10BF1}"/>
              </a:ext>
            </a:extLst>
          </p:cNvPr>
          <p:cNvPicPr>
            <a:picLocks noChangeAspect="1"/>
          </p:cNvPicPr>
          <p:nvPr/>
        </p:nvPicPr>
        <p:blipFill>
          <a:blip r:embed="rId4"/>
          <a:stretch>
            <a:fillRect/>
          </a:stretch>
        </p:blipFill>
        <p:spPr>
          <a:xfrm>
            <a:off x="11277599" y="6550852"/>
            <a:ext cx="859611" cy="304826"/>
          </a:xfrm>
          <a:prstGeom prst="rect">
            <a:avLst/>
          </a:prstGeom>
        </p:spPr>
      </p:pic>
      <p:pic>
        <p:nvPicPr>
          <p:cNvPr id="7" name="Imagen 6" descr="Texto&#10;&#10;Descripción generada automáticamente">
            <a:extLst>
              <a:ext uri="{FF2B5EF4-FFF2-40B4-BE49-F238E27FC236}">
                <a16:creationId xmlns:a16="http://schemas.microsoft.com/office/drawing/2014/main" id="{E12729BD-A046-2A59-FB72-2C0A67ECD8C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8" name="CuadroTexto 7">
            <a:extLst>
              <a:ext uri="{FF2B5EF4-FFF2-40B4-BE49-F238E27FC236}">
                <a16:creationId xmlns:a16="http://schemas.microsoft.com/office/drawing/2014/main" id="{C5F7303F-DD60-9239-3966-63D934B80498}"/>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678472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1" y="0"/>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6145542"/>
            <a:ext cx="2059004" cy="774334"/>
          </a:xfrm>
          <a:prstGeom prst="rect">
            <a:avLst/>
          </a:prstGeom>
        </p:spPr>
      </p:pic>
      <p:sp>
        <p:nvSpPr>
          <p:cNvPr id="2" name="CuadroTexto 1">
            <a:extLst>
              <a:ext uri="{FF2B5EF4-FFF2-40B4-BE49-F238E27FC236}">
                <a16:creationId xmlns:a16="http://schemas.microsoft.com/office/drawing/2014/main" id="{0D4A7C5F-E86B-CBCE-8A32-A527D65BCFA9}"/>
              </a:ext>
            </a:extLst>
          </p:cNvPr>
          <p:cNvSpPr txBox="1"/>
          <p:nvPr/>
        </p:nvSpPr>
        <p:spPr>
          <a:xfrm>
            <a:off x="516826" y="154531"/>
            <a:ext cx="11111755" cy="461665"/>
          </a:xfrm>
          <a:prstGeom prst="rect">
            <a:avLst/>
          </a:prstGeom>
          <a:noFill/>
        </p:spPr>
        <p:txBody>
          <a:bodyPr wrap="square" rtlCol="0">
            <a:spAutoFit/>
          </a:bodyPr>
          <a:lstStyle/>
          <a:p>
            <a:r>
              <a:rPr lang="es-ES" sz="2400" dirty="0"/>
              <a:t>RESULTADOS. </a:t>
            </a:r>
            <a:r>
              <a:rPr lang="es-ES" sz="2400" dirty="0">
                <a:solidFill>
                  <a:srgbClr val="000000"/>
                </a:solidFill>
                <a:latin typeface="Calibri" panose="020F0502020204030204" pitchFamily="34" charset="0"/>
              </a:rPr>
              <a:t>Vías de financiación de APCs fuera de los acuerdos transformativos</a:t>
            </a:r>
            <a:endParaRPr lang="es-ES" sz="2400" dirty="0"/>
          </a:p>
        </p:txBody>
      </p:sp>
      <p:pic>
        <p:nvPicPr>
          <p:cNvPr id="6146" name="Picture 2">
            <a:extLst>
              <a:ext uri="{FF2B5EF4-FFF2-40B4-BE49-F238E27FC236}">
                <a16:creationId xmlns:a16="http://schemas.microsoft.com/office/drawing/2014/main" id="{36E70FB5-53B3-FA5C-63E1-8CBEE7AB0D7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4125" y="1285875"/>
            <a:ext cx="7143750" cy="4286250"/>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95AF1882-F71A-4996-3532-4904BBA918C3}"/>
              </a:ext>
            </a:extLst>
          </p:cNvPr>
          <p:cNvPicPr>
            <a:picLocks noChangeAspect="1"/>
          </p:cNvPicPr>
          <p:nvPr/>
        </p:nvPicPr>
        <p:blipFill>
          <a:blip r:embed="rId4"/>
          <a:stretch>
            <a:fillRect/>
          </a:stretch>
        </p:blipFill>
        <p:spPr>
          <a:xfrm>
            <a:off x="11277599" y="6548681"/>
            <a:ext cx="859611" cy="304826"/>
          </a:xfrm>
          <a:prstGeom prst="rect">
            <a:avLst/>
          </a:prstGeom>
        </p:spPr>
      </p:pic>
      <p:pic>
        <p:nvPicPr>
          <p:cNvPr id="7" name="Imagen 6" descr="Texto&#10;&#10;Descripción generada automáticamente">
            <a:extLst>
              <a:ext uri="{FF2B5EF4-FFF2-40B4-BE49-F238E27FC236}">
                <a16:creationId xmlns:a16="http://schemas.microsoft.com/office/drawing/2014/main" id="{2FF3B076-8912-644E-19B3-3D500D93E18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8" name="CuadroTexto 7">
            <a:extLst>
              <a:ext uri="{FF2B5EF4-FFF2-40B4-BE49-F238E27FC236}">
                <a16:creationId xmlns:a16="http://schemas.microsoft.com/office/drawing/2014/main" id="{1D53F8A1-8EBD-AEF4-A5C6-37FB5FF721B0}"/>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33125173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1" name="Rectangle 320">
            <a:extLst>
              <a:ext uri="{FF2B5EF4-FFF2-40B4-BE49-F238E27FC236}">
                <a16:creationId xmlns:a16="http://schemas.microsoft.com/office/drawing/2014/main" id="{F661A673-9E3A-413E-833C-9E345CADA4B6}"/>
              </a:ext>
            </a:extLst>
          </p:cNvPr>
          <p:cNvSpPr>
            <a:spLocks noChangeArrowheads="1"/>
          </p:cNvSpPr>
          <p:nvPr/>
        </p:nvSpPr>
        <p:spPr bwMode="auto">
          <a:xfrm>
            <a:off x="0" y="0"/>
            <a:ext cx="10207064" cy="292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413" name="Rectangle 327">
            <a:extLst>
              <a:ext uri="{FF2B5EF4-FFF2-40B4-BE49-F238E27FC236}">
                <a16:creationId xmlns:a16="http://schemas.microsoft.com/office/drawing/2014/main" id="{BD13221B-A9EB-429E-82CA-DA2477D20947}"/>
              </a:ext>
            </a:extLst>
          </p:cNvPr>
          <p:cNvSpPr>
            <a:spLocks noChangeArrowheads="1"/>
          </p:cNvSpPr>
          <p:nvPr/>
        </p:nvSpPr>
        <p:spPr bwMode="auto">
          <a:xfrm>
            <a:off x="-914400" y="126116"/>
            <a:ext cx="10207064"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4" name="Rectangle 102">
            <a:extLst>
              <a:ext uri="{FF2B5EF4-FFF2-40B4-BE49-F238E27FC236}">
                <a16:creationId xmlns:a16="http://schemas.microsoft.com/office/drawing/2014/main" id="{DF7D3316-247B-481B-9051-E699EDFE884E}"/>
              </a:ext>
            </a:extLst>
          </p:cNvPr>
          <p:cNvSpPr>
            <a:spLocks noChangeArrowheads="1"/>
          </p:cNvSpPr>
          <p:nvPr/>
        </p:nvSpPr>
        <p:spPr bwMode="auto">
          <a:xfrm>
            <a:off x="0" y="0"/>
            <a:ext cx="19829242"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106" name="Rectangle 109">
            <a:extLst>
              <a:ext uri="{FF2B5EF4-FFF2-40B4-BE49-F238E27FC236}">
                <a16:creationId xmlns:a16="http://schemas.microsoft.com/office/drawing/2014/main" id="{ADF66EB4-9DA3-49FA-BB3F-99668A4AA13F}"/>
              </a:ext>
            </a:extLst>
          </p:cNvPr>
          <p:cNvSpPr>
            <a:spLocks noChangeArrowheads="1"/>
          </p:cNvSpPr>
          <p:nvPr/>
        </p:nvSpPr>
        <p:spPr bwMode="auto">
          <a:xfrm>
            <a:off x="-914400" y="103257"/>
            <a:ext cx="19829242"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sp>
        <p:nvSpPr>
          <p:cNvPr id="107" name="Rectangle 211">
            <a:extLst>
              <a:ext uri="{FF2B5EF4-FFF2-40B4-BE49-F238E27FC236}">
                <a16:creationId xmlns:a16="http://schemas.microsoft.com/office/drawing/2014/main" id="{35302772-8368-4DF8-9085-810935A42842}"/>
              </a:ext>
            </a:extLst>
          </p:cNvPr>
          <p:cNvSpPr>
            <a:spLocks noChangeArrowheads="1"/>
          </p:cNvSpPr>
          <p:nvPr/>
        </p:nvSpPr>
        <p:spPr bwMode="auto">
          <a:xfrm>
            <a:off x="3649918" y="0"/>
            <a:ext cx="8542081" cy="2932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s-ES"/>
          </a:p>
        </p:txBody>
      </p:sp>
      <p:sp>
        <p:nvSpPr>
          <p:cNvPr id="209" name="Rectangle 218">
            <a:extLst>
              <a:ext uri="{FF2B5EF4-FFF2-40B4-BE49-F238E27FC236}">
                <a16:creationId xmlns:a16="http://schemas.microsoft.com/office/drawing/2014/main" id="{FFCFC7A6-AA08-4F62-8851-84293830621C}"/>
              </a:ext>
            </a:extLst>
          </p:cNvPr>
          <p:cNvSpPr>
            <a:spLocks noChangeArrowheads="1"/>
          </p:cNvSpPr>
          <p:nvPr/>
        </p:nvSpPr>
        <p:spPr bwMode="auto">
          <a:xfrm>
            <a:off x="2735518" y="126116"/>
            <a:ext cx="8542081"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br>
              <a:rPr kumimoji="0" lang="es-ES" altLang="es-ES" sz="1100" b="0" i="0" u="none" strike="noStrike" cap="none" normalizeH="0" baseline="0">
                <a:ln>
                  <a:noFill/>
                </a:ln>
                <a:solidFill>
                  <a:srgbClr val="000000"/>
                </a:solidFill>
                <a:effectLst/>
                <a:latin typeface="Arial" panose="020B0604020202020204" pitchFamily="34" charset="0"/>
                <a:ea typeface="Calibri" panose="020F0502020204030204" pitchFamily="34" charset="0"/>
              </a:rPr>
            </a:br>
            <a:endParaRPr kumimoji="0" lang="es-ES" altLang="es-ES" sz="1800" b="0" i="0" u="none" strike="noStrike" cap="none" normalizeH="0" baseline="0">
              <a:ln>
                <a:noFill/>
              </a:ln>
              <a:solidFill>
                <a:schemeClr val="tx1"/>
              </a:solidFill>
              <a:effectLst/>
              <a:latin typeface="Arial" panose="020B0604020202020204" pitchFamily="34" charset="0"/>
            </a:endParaRPr>
          </a:p>
        </p:txBody>
      </p:sp>
      <p:grpSp>
        <p:nvGrpSpPr>
          <p:cNvPr id="415" name="Grupo 414">
            <a:extLst>
              <a:ext uri="{FF2B5EF4-FFF2-40B4-BE49-F238E27FC236}">
                <a16:creationId xmlns:a16="http://schemas.microsoft.com/office/drawing/2014/main" id="{A9E667C5-2A48-4E0B-9EA2-3FED79C13585}"/>
              </a:ext>
            </a:extLst>
          </p:cNvPr>
          <p:cNvGrpSpPr/>
          <p:nvPr/>
        </p:nvGrpSpPr>
        <p:grpSpPr>
          <a:xfrm>
            <a:off x="0" y="-50446"/>
            <a:ext cx="12275132" cy="6908446"/>
            <a:chOff x="-3735" y="-43181"/>
            <a:chExt cx="12275132" cy="6908446"/>
          </a:xfrm>
        </p:grpSpPr>
        <p:sp>
          <p:nvSpPr>
            <p:cNvPr id="414" name="Rectángulo 413">
              <a:extLst>
                <a:ext uri="{FF2B5EF4-FFF2-40B4-BE49-F238E27FC236}">
                  <a16:creationId xmlns:a16="http://schemas.microsoft.com/office/drawing/2014/main" id="{63D1D100-1E44-45EC-A91C-87F6788DF65C}"/>
                </a:ext>
              </a:extLst>
            </p:cNvPr>
            <p:cNvSpPr/>
            <p:nvPr/>
          </p:nvSpPr>
          <p:spPr>
            <a:xfrm>
              <a:off x="-3735" y="-43181"/>
              <a:ext cx="12275132" cy="6908446"/>
            </a:xfrm>
            <a:prstGeom prst="rect">
              <a:avLst/>
            </a:prstGeom>
            <a:solidFill>
              <a:srgbClr val="C4B9AC"/>
            </a:solidFill>
            <a:ln>
              <a:solidFill>
                <a:srgbClr val="C4B9A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dirty="0"/>
            </a:p>
          </p:txBody>
        </p:sp>
        <p:sp>
          <p:nvSpPr>
            <p:cNvPr id="309" name="Rectangle 104">
              <a:extLst>
                <a:ext uri="{FF2B5EF4-FFF2-40B4-BE49-F238E27FC236}">
                  <a16:creationId xmlns:a16="http://schemas.microsoft.com/office/drawing/2014/main" id="{014B8F65-581A-4CCC-A488-7BEBD8A09708}"/>
                </a:ext>
              </a:extLst>
            </p:cNvPr>
            <p:cNvSpPr/>
            <p:nvPr/>
          </p:nvSpPr>
          <p:spPr>
            <a:xfrm>
              <a:off x="6910896" y="664440"/>
              <a:ext cx="128943" cy="591544"/>
            </a:xfrm>
            <a:prstGeom prst="rect">
              <a:avLst/>
            </a:prstGeom>
            <a:ln>
              <a:noFill/>
            </a:ln>
          </p:spPr>
          <p:txBody>
            <a:bodyPr vert="horz" lIns="0" tIns="0" rIns="0" bIns="0" rtlCol="0">
              <a:noAutofit/>
            </a:bodyPr>
            <a:lstStyle/>
            <a:p>
              <a:pPr>
                <a:lnSpc>
                  <a:spcPct val="107000"/>
                </a:lnSpc>
                <a:spcAft>
                  <a:spcPts val="800"/>
                </a:spcAft>
              </a:pPr>
              <a:r>
                <a:rPr lang="es-ES" sz="4700" b="1">
                  <a:solidFill>
                    <a:srgbClr val="504E47"/>
                  </a:solidFill>
                  <a:effectLst/>
                  <a:latin typeface="Calibri" panose="020F0502020204030204" pitchFamily="34" charset="0"/>
                  <a:ea typeface="Calibri" panose="020F0502020204030204" pitchFamily="34" charset="0"/>
                </a:rPr>
                <a:t> </a:t>
              </a:r>
              <a:endParaRPr lang="es-ES" sz="1100">
                <a:solidFill>
                  <a:srgbClr val="000000"/>
                </a:solidFill>
                <a:effectLst/>
                <a:latin typeface="Calibri" panose="020F0502020204030204" pitchFamily="34" charset="0"/>
                <a:ea typeface="Calibri" panose="020F0502020204030204" pitchFamily="34" charset="0"/>
              </a:endParaRPr>
            </a:p>
          </p:txBody>
        </p:sp>
      </p:grpSp>
      <p:pic>
        <p:nvPicPr>
          <p:cNvPr id="3" name="Imagen 2">
            <a:extLst>
              <a:ext uri="{FF2B5EF4-FFF2-40B4-BE49-F238E27FC236}">
                <a16:creationId xmlns:a16="http://schemas.microsoft.com/office/drawing/2014/main" id="{6110945E-6116-4745-95BF-ECDCAF10BDA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0" y="6078860"/>
            <a:ext cx="2059004" cy="774334"/>
          </a:xfrm>
          <a:prstGeom prst="rect">
            <a:avLst/>
          </a:prstGeom>
        </p:spPr>
      </p:pic>
      <p:sp>
        <p:nvSpPr>
          <p:cNvPr id="2" name="CuadroTexto 1">
            <a:extLst>
              <a:ext uri="{FF2B5EF4-FFF2-40B4-BE49-F238E27FC236}">
                <a16:creationId xmlns:a16="http://schemas.microsoft.com/office/drawing/2014/main" id="{770BBD19-1913-3680-D0EB-BA07BC35BC6A}"/>
              </a:ext>
            </a:extLst>
          </p:cNvPr>
          <p:cNvSpPr txBox="1"/>
          <p:nvPr/>
        </p:nvSpPr>
        <p:spPr>
          <a:xfrm>
            <a:off x="468388" y="274010"/>
            <a:ext cx="2539194" cy="461665"/>
          </a:xfrm>
          <a:prstGeom prst="rect">
            <a:avLst/>
          </a:prstGeom>
          <a:noFill/>
        </p:spPr>
        <p:txBody>
          <a:bodyPr wrap="square" rtlCol="0">
            <a:spAutoFit/>
          </a:bodyPr>
          <a:lstStyle/>
          <a:p>
            <a:r>
              <a:rPr lang="es-ES" sz="2400" dirty="0"/>
              <a:t>CONCLUSIONES</a:t>
            </a:r>
          </a:p>
        </p:txBody>
      </p:sp>
      <p:sp>
        <p:nvSpPr>
          <p:cNvPr id="5" name="CuadroTexto 4">
            <a:extLst>
              <a:ext uri="{FF2B5EF4-FFF2-40B4-BE49-F238E27FC236}">
                <a16:creationId xmlns:a16="http://schemas.microsoft.com/office/drawing/2014/main" id="{C1DD21CB-0BB5-FB3F-1322-6CCC337D94FD}"/>
              </a:ext>
            </a:extLst>
          </p:cNvPr>
          <p:cNvSpPr txBox="1"/>
          <p:nvPr/>
        </p:nvSpPr>
        <p:spPr>
          <a:xfrm>
            <a:off x="967364" y="820547"/>
            <a:ext cx="10592761" cy="677108"/>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Alta participación (74,03 %) </a:t>
            </a:r>
            <a:r>
              <a:rPr lang="es-ES" sz="2000" b="1" dirty="0"/>
              <a:t>=</a:t>
            </a:r>
            <a:r>
              <a:rPr lang="es-ES" sz="2000" dirty="0"/>
              <a:t> </a:t>
            </a:r>
            <a:r>
              <a:rPr lang="es-ES" dirty="0"/>
              <a:t>interés en visibilizar los AT al margen de los AT CRUE-CSIC y el coste que supone publicar en acceso abierto.</a:t>
            </a:r>
          </a:p>
        </p:txBody>
      </p:sp>
      <p:sp>
        <p:nvSpPr>
          <p:cNvPr id="6" name="CuadroTexto 5">
            <a:extLst>
              <a:ext uri="{FF2B5EF4-FFF2-40B4-BE49-F238E27FC236}">
                <a16:creationId xmlns:a16="http://schemas.microsoft.com/office/drawing/2014/main" id="{B0F8D1F9-DAD1-E64A-D4BD-A193980F4F04}"/>
              </a:ext>
            </a:extLst>
          </p:cNvPr>
          <p:cNvSpPr txBox="1"/>
          <p:nvPr/>
        </p:nvSpPr>
        <p:spPr>
          <a:xfrm>
            <a:off x="966023" y="1570435"/>
            <a:ext cx="4096764" cy="369332"/>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Se firman un gran nº de AT</a:t>
            </a:r>
          </a:p>
        </p:txBody>
      </p:sp>
      <p:sp>
        <p:nvSpPr>
          <p:cNvPr id="7" name="CuadroTexto 6">
            <a:extLst>
              <a:ext uri="{FF2B5EF4-FFF2-40B4-BE49-F238E27FC236}">
                <a16:creationId xmlns:a16="http://schemas.microsoft.com/office/drawing/2014/main" id="{4DDAD847-4A9B-351F-7150-1F93250EA888}"/>
              </a:ext>
            </a:extLst>
          </p:cNvPr>
          <p:cNvSpPr txBox="1"/>
          <p:nvPr/>
        </p:nvSpPr>
        <p:spPr>
          <a:xfrm>
            <a:off x="1316035" y="2635512"/>
            <a:ext cx="8205229" cy="369332"/>
          </a:xfrm>
          <a:prstGeom prst="rect">
            <a:avLst/>
          </a:prstGeom>
          <a:noFill/>
        </p:spPr>
        <p:txBody>
          <a:bodyPr wrap="square" rtlCol="0">
            <a:spAutoFit/>
          </a:bodyPr>
          <a:lstStyle/>
          <a:p>
            <a:endParaRPr lang="es-ES" dirty="0"/>
          </a:p>
        </p:txBody>
      </p:sp>
      <p:sp>
        <p:nvSpPr>
          <p:cNvPr id="9" name="CuadroTexto 8">
            <a:extLst>
              <a:ext uri="{FF2B5EF4-FFF2-40B4-BE49-F238E27FC236}">
                <a16:creationId xmlns:a16="http://schemas.microsoft.com/office/drawing/2014/main" id="{B65AC39E-9DD1-C835-C57A-6A0B2EF31FEA}"/>
              </a:ext>
            </a:extLst>
          </p:cNvPr>
          <p:cNvSpPr txBox="1"/>
          <p:nvPr/>
        </p:nvSpPr>
        <p:spPr>
          <a:xfrm>
            <a:off x="966023" y="1997906"/>
            <a:ext cx="4500458" cy="369332"/>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Existe un gasto alto en APCs fuera de los AT </a:t>
            </a:r>
          </a:p>
        </p:txBody>
      </p:sp>
      <p:sp>
        <p:nvSpPr>
          <p:cNvPr id="10" name="Cerrar llave 9">
            <a:extLst>
              <a:ext uri="{FF2B5EF4-FFF2-40B4-BE49-F238E27FC236}">
                <a16:creationId xmlns:a16="http://schemas.microsoft.com/office/drawing/2014/main" id="{3F8C1374-B9D1-837B-D513-36920D9D3BB3}"/>
              </a:ext>
            </a:extLst>
          </p:cNvPr>
          <p:cNvSpPr/>
          <p:nvPr/>
        </p:nvSpPr>
        <p:spPr>
          <a:xfrm>
            <a:off x="5466481" y="1454641"/>
            <a:ext cx="230775" cy="99103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a:p>
        </p:txBody>
      </p:sp>
      <p:sp>
        <p:nvSpPr>
          <p:cNvPr id="11" name="CuadroTexto 10">
            <a:extLst>
              <a:ext uri="{FF2B5EF4-FFF2-40B4-BE49-F238E27FC236}">
                <a16:creationId xmlns:a16="http://schemas.microsoft.com/office/drawing/2014/main" id="{439932D2-AAD9-911E-1DAC-B91F457FD89B}"/>
              </a:ext>
            </a:extLst>
          </p:cNvPr>
          <p:cNvSpPr txBox="1"/>
          <p:nvPr/>
        </p:nvSpPr>
        <p:spPr>
          <a:xfrm>
            <a:off x="5669604" y="1799262"/>
            <a:ext cx="3030015" cy="369332"/>
          </a:xfrm>
          <a:prstGeom prst="rect">
            <a:avLst/>
          </a:prstGeom>
          <a:noFill/>
        </p:spPr>
        <p:txBody>
          <a:bodyPr wrap="square" rtlCol="0">
            <a:spAutoFit/>
          </a:bodyPr>
          <a:lstStyle/>
          <a:p>
            <a:r>
              <a:rPr lang="es-ES" dirty="0">
                <a:solidFill>
                  <a:schemeClr val="accent2"/>
                </a:solidFill>
              </a:rPr>
              <a:t>Más </a:t>
            </a:r>
            <a:r>
              <a:rPr lang="es-ES" dirty="0"/>
              <a:t>de 4.500.000 € de gasto </a:t>
            </a:r>
          </a:p>
        </p:txBody>
      </p:sp>
      <p:sp>
        <p:nvSpPr>
          <p:cNvPr id="12" name="CuadroTexto 11">
            <a:extLst>
              <a:ext uri="{FF2B5EF4-FFF2-40B4-BE49-F238E27FC236}">
                <a16:creationId xmlns:a16="http://schemas.microsoft.com/office/drawing/2014/main" id="{C92FB6EA-3ED3-8472-07D8-034B721259DE}"/>
              </a:ext>
            </a:extLst>
          </p:cNvPr>
          <p:cNvSpPr txBox="1"/>
          <p:nvPr/>
        </p:nvSpPr>
        <p:spPr>
          <a:xfrm>
            <a:off x="975346" y="2447344"/>
            <a:ext cx="10871428" cy="646331"/>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Es muy relevante conocer los costes de publicación en acceso abierto y se crean mecanismos de control del gasto.</a:t>
            </a:r>
          </a:p>
        </p:txBody>
      </p:sp>
      <p:sp>
        <p:nvSpPr>
          <p:cNvPr id="13" name="CuadroTexto 12">
            <a:extLst>
              <a:ext uri="{FF2B5EF4-FFF2-40B4-BE49-F238E27FC236}">
                <a16:creationId xmlns:a16="http://schemas.microsoft.com/office/drawing/2014/main" id="{8E20F6EA-9A0B-2AD0-EB3F-A815BA846C17}"/>
              </a:ext>
            </a:extLst>
          </p:cNvPr>
          <p:cNvSpPr txBox="1"/>
          <p:nvPr/>
        </p:nvSpPr>
        <p:spPr>
          <a:xfrm>
            <a:off x="2347719" y="2802699"/>
            <a:ext cx="2304569" cy="369332"/>
          </a:xfrm>
          <a:prstGeom prst="rect">
            <a:avLst/>
          </a:prstGeom>
          <a:noFill/>
        </p:spPr>
        <p:txBody>
          <a:bodyPr wrap="square" rtlCol="0">
            <a:spAutoFit/>
          </a:bodyPr>
          <a:lstStyle/>
          <a:p>
            <a:pPr marL="285750" indent="-285750">
              <a:buFont typeface="Wingdings" panose="05000000000000000000" pitchFamily="2" charset="2"/>
              <a:buChar char="ü"/>
            </a:pPr>
            <a:r>
              <a:rPr lang="es-ES" dirty="0"/>
              <a:t>Apunte contable</a:t>
            </a:r>
          </a:p>
        </p:txBody>
      </p:sp>
      <p:sp>
        <p:nvSpPr>
          <p:cNvPr id="14" name="CuadroTexto 13">
            <a:extLst>
              <a:ext uri="{FF2B5EF4-FFF2-40B4-BE49-F238E27FC236}">
                <a16:creationId xmlns:a16="http://schemas.microsoft.com/office/drawing/2014/main" id="{7CA5ECC4-B1EB-2564-7B74-CF7B4043EE03}"/>
              </a:ext>
            </a:extLst>
          </p:cNvPr>
          <p:cNvSpPr txBox="1"/>
          <p:nvPr/>
        </p:nvSpPr>
        <p:spPr>
          <a:xfrm>
            <a:off x="979350" y="3735577"/>
            <a:ext cx="8935271" cy="369332"/>
          </a:xfrm>
          <a:prstGeom prst="rect">
            <a:avLst/>
          </a:prstGeom>
          <a:noFill/>
        </p:spPr>
        <p:txBody>
          <a:bodyPr wrap="square" rtlCol="0">
            <a:spAutoFit/>
          </a:bodyPr>
          <a:lstStyle/>
          <a:p>
            <a:pPr marL="285750" indent="-285750">
              <a:buClr>
                <a:schemeClr val="accent2"/>
              </a:buClr>
              <a:buFont typeface="Wingdings" panose="05000000000000000000" pitchFamily="2" charset="2"/>
              <a:buChar char="Ø"/>
            </a:pPr>
            <a:r>
              <a:rPr lang="es-ES" dirty="0"/>
              <a:t>Dificultades de las instituciones para recabar y facilitar la información solicitada.</a:t>
            </a:r>
          </a:p>
        </p:txBody>
      </p:sp>
      <p:pic>
        <p:nvPicPr>
          <p:cNvPr id="15" name="Imagen 14">
            <a:extLst>
              <a:ext uri="{FF2B5EF4-FFF2-40B4-BE49-F238E27FC236}">
                <a16:creationId xmlns:a16="http://schemas.microsoft.com/office/drawing/2014/main" id="{802FED6C-32A3-7CFE-F829-5562BFA964D9}"/>
              </a:ext>
            </a:extLst>
          </p:cNvPr>
          <p:cNvPicPr>
            <a:picLocks noChangeAspect="1"/>
          </p:cNvPicPr>
          <p:nvPr/>
        </p:nvPicPr>
        <p:blipFill>
          <a:blip r:embed="rId3"/>
          <a:stretch>
            <a:fillRect/>
          </a:stretch>
        </p:blipFill>
        <p:spPr>
          <a:xfrm>
            <a:off x="11348744" y="6521100"/>
            <a:ext cx="859611" cy="304826"/>
          </a:xfrm>
          <a:prstGeom prst="rect">
            <a:avLst/>
          </a:prstGeom>
        </p:spPr>
      </p:pic>
      <p:cxnSp>
        <p:nvCxnSpPr>
          <p:cNvPr id="21" name="Conector recto de flecha 20">
            <a:extLst>
              <a:ext uri="{FF2B5EF4-FFF2-40B4-BE49-F238E27FC236}">
                <a16:creationId xmlns:a16="http://schemas.microsoft.com/office/drawing/2014/main" id="{44004D5A-C971-0C14-3C09-53E466251B76}"/>
              </a:ext>
            </a:extLst>
          </p:cNvPr>
          <p:cNvCxnSpPr>
            <a:cxnSpLocks/>
          </p:cNvCxnSpPr>
          <p:nvPr/>
        </p:nvCxnSpPr>
        <p:spPr>
          <a:xfrm>
            <a:off x="4354471" y="2987365"/>
            <a:ext cx="595634"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sp>
        <p:nvSpPr>
          <p:cNvPr id="25" name="CuadroTexto 24">
            <a:extLst>
              <a:ext uri="{FF2B5EF4-FFF2-40B4-BE49-F238E27FC236}">
                <a16:creationId xmlns:a16="http://schemas.microsoft.com/office/drawing/2014/main" id="{A2AF22AD-2272-A051-ABB0-E79E3CC969BC}"/>
              </a:ext>
            </a:extLst>
          </p:cNvPr>
          <p:cNvSpPr txBox="1"/>
          <p:nvPr/>
        </p:nvSpPr>
        <p:spPr>
          <a:xfrm>
            <a:off x="5103532" y="2797783"/>
            <a:ext cx="1525760" cy="923330"/>
          </a:xfrm>
          <a:prstGeom prst="rect">
            <a:avLst/>
          </a:prstGeom>
          <a:noFill/>
        </p:spPr>
        <p:txBody>
          <a:bodyPr wrap="square" rtlCol="0">
            <a:spAutoFit/>
          </a:bodyPr>
          <a:lstStyle/>
          <a:p>
            <a:pPr marL="285750" indent="-285750">
              <a:buFont typeface="Wingdings" panose="05000000000000000000" pitchFamily="2" charset="2"/>
              <a:buChar char="ü"/>
            </a:pPr>
            <a:r>
              <a:rPr lang="es-ES" dirty="0"/>
              <a:t>editor</a:t>
            </a:r>
          </a:p>
          <a:p>
            <a:pPr marL="285750" indent="-285750">
              <a:buFont typeface="Wingdings" panose="05000000000000000000" pitchFamily="2" charset="2"/>
              <a:buChar char="ü"/>
            </a:pPr>
            <a:r>
              <a:rPr lang="es-ES" dirty="0"/>
              <a:t>nº de APC  </a:t>
            </a:r>
          </a:p>
          <a:p>
            <a:pPr marL="285750" indent="-285750">
              <a:buFont typeface="Wingdings" panose="05000000000000000000" pitchFamily="2" charset="2"/>
              <a:buChar char="ü"/>
            </a:pPr>
            <a:r>
              <a:rPr lang="es-ES" dirty="0"/>
              <a:t>importe</a:t>
            </a:r>
          </a:p>
        </p:txBody>
      </p:sp>
      <p:sp>
        <p:nvSpPr>
          <p:cNvPr id="27" name="CuadroTexto 26">
            <a:extLst>
              <a:ext uri="{FF2B5EF4-FFF2-40B4-BE49-F238E27FC236}">
                <a16:creationId xmlns:a16="http://schemas.microsoft.com/office/drawing/2014/main" id="{CD760304-F5C9-5CAB-17B7-4BC642E60C9C}"/>
              </a:ext>
            </a:extLst>
          </p:cNvPr>
          <p:cNvSpPr txBox="1"/>
          <p:nvPr/>
        </p:nvSpPr>
        <p:spPr>
          <a:xfrm>
            <a:off x="966023" y="4494735"/>
            <a:ext cx="10871427" cy="1200329"/>
          </a:xfrm>
          <a:prstGeom prst="rect">
            <a:avLst/>
          </a:prstGeom>
          <a:noFill/>
          <a:ln>
            <a:solidFill>
              <a:schemeClr val="accent2"/>
            </a:solidFill>
          </a:ln>
        </p:spPr>
        <p:txBody>
          <a:bodyPr wrap="square" rtlCol="0">
            <a:spAutoFit/>
          </a:bodyPr>
          <a:lstStyle/>
          <a:p>
            <a:r>
              <a:rPr lang="es-ES" dirty="0"/>
              <a:t>De cara a futuros informes:</a:t>
            </a:r>
          </a:p>
          <a:p>
            <a:pPr marL="285750" indent="-285750">
              <a:buClr>
                <a:schemeClr val="accent2"/>
              </a:buClr>
              <a:buFont typeface="Wingdings" panose="05000000000000000000" pitchFamily="2" charset="2"/>
              <a:buChar char="§"/>
            </a:pPr>
            <a:r>
              <a:rPr lang="es-ES" dirty="0"/>
              <a:t>Reformular algunas de las preguntas del apartado 3 sobre AT </a:t>
            </a:r>
            <a:r>
              <a:rPr lang="es-ES" dirty="0" err="1"/>
              <a:t>via</a:t>
            </a:r>
            <a:r>
              <a:rPr lang="es-ES" dirty="0"/>
              <a:t> consorcios y grupos de compra</a:t>
            </a:r>
          </a:p>
          <a:p>
            <a:pPr marL="285750" indent="-285750">
              <a:buClr>
                <a:schemeClr val="accent2"/>
              </a:buClr>
              <a:buFont typeface="Wingdings" panose="05000000000000000000" pitchFamily="2" charset="2"/>
              <a:buChar char="§"/>
            </a:pPr>
            <a:r>
              <a:rPr lang="es-ES" dirty="0"/>
              <a:t>Ampliar las preguntas del apartado 5 sobre financiación de APCs fuera de los AT</a:t>
            </a:r>
          </a:p>
          <a:p>
            <a:pPr marL="285750" indent="-285750">
              <a:buClr>
                <a:schemeClr val="accent2"/>
              </a:buClr>
              <a:buFont typeface="Wingdings" panose="05000000000000000000" pitchFamily="2" charset="2"/>
              <a:buChar char="§"/>
            </a:pPr>
            <a:r>
              <a:rPr lang="es-ES" dirty="0"/>
              <a:t>Añadir un apartado para conocer el tiempo invertido por las instituciones en la asignación y control de APCs</a:t>
            </a:r>
          </a:p>
        </p:txBody>
      </p:sp>
      <p:pic>
        <p:nvPicPr>
          <p:cNvPr id="16" name="Imagen 15" descr="Texto&#10;&#10;Descripción generada automáticamente">
            <a:extLst>
              <a:ext uri="{FF2B5EF4-FFF2-40B4-BE49-F238E27FC236}">
                <a16:creationId xmlns:a16="http://schemas.microsoft.com/office/drawing/2014/main" id="{D6E3D537-4D94-6387-B1D9-5AE1BF13838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92562" y="6306079"/>
            <a:ext cx="1041379" cy="425805"/>
          </a:xfrm>
          <a:prstGeom prst="rect">
            <a:avLst/>
          </a:prstGeom>
        </p:spPr>
      </p:pic>
      <p:sp>
        <p:nvSpPr>
          <p:cNvPr id="17" name="CuadroTexto 16">
            <a:extLst>
              <a:ext uri="{FF2B5EF4-FFF2-40B4-BE49-F238E27FC236}">
                <a16:creationId xmlns:a16="http://schemas.microsoft.com/office/drawing/2014/main" id="{D5AD019D-7C20-E47A-D8E2-96C61234505A}"/>
              </a:ext>
            </a:extLst>
          </p:cNvPr>
          <p:cNvSpPr txBox="1"/>
          <p:nvPr/>
        </p:nvSpPr>
        <p:spPr>
          <a:xfrm>
            <a:off x="4870110" y="6481411"/>
            <a:ext cx="3410765" cy="307777"/>
          </a:xfrm>
          <a:prstGeom prst="rect">
            <a:avLst/>
          </a:prstGeom>
          <a:noFill/>
        </p:spPr>
        <p:txBody>
          <a:bodyPr wrap="square" rtlCol="0">
            <a:spAutoFit/>
          </a:bodyPr>
          <a:lstStyle/>
          <a:p>
            <a:r>
              <a:rPr lang="es-ES" sz="1400" dirty="0">
                <a:solidFill>
                  <a:schemeClr val="bg1">
                    <a:lumMod val="50000"/>
                  </a:schemeClr>
                </a:solidFill>
                <a:effectLst/>
                <a:latin typeface="Calibri" panose="020F0502020204030204" pitchFamily="34" charset="0"/>
                <a:ea typeface="Calibri" panose="020F0502020204030204" pitchFamily="34" charset="0"/>
                <a:cs typeface="Times New Roman" panose="02020603050405020304" pitchFamily="18" charset="0"/>
              </a:rPr>
              <a:t>XX Workshop REBIUN de Proyectos Digitales</a:t>
            </a:r>
            <a:endParaRPr lang="es-ES" sz="1400" dirty="0">
              <a:solidFill>
                <a:schemeClr val="bg1">
                  <a:lumMod val="50000"/>
                </a:schemeClr>
              </a:solidFill>
            </a:endParaRPr>
          </a:p>
        </p:txBody>
      </p:sp>
    </p:spTree>
    <p:extLst>
      <p:ext uri="{BB962C8B-B14F-4D97-AF65-F5344CB8AC3E}">
        <p14:creationId xmlns:p14="http://schemas.microsoft.com/office/powerpoint/2010/main" val="42088826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ppt_x"/>
                                          </p:val>
                                        </p:tav>
                                        <p:tav tm="100000">
                                          <p:val>
                                            <p:strVal val="#ppt_x"/>
                                          </p:val>
                                        </p:tav>
                                      </p:tavLst>
                                    </p:anim>
                                    <p:anim calcmode="lin" valueType="num">
                                      <p:cBhvr additive="base">
                                        <p:cTn id="8" dur="75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750" fill="hold"/>
                                        <p:tgtEl>
                                          <p:spTgt spid="6"/>
                                        </p:tgtEl>
                                        <p:attrNameLst>
                                          <p:attrName>ppt_x</p:attrName>
                                        </p:attrNameLst>
                                      </p:cBhvr>
                                      <p:tavLst>
                                        <p:tav tm="0">
                                          <p:val>
                                            <p:strVal val="#ppt_x"/>
                                          </p:val>
                                        </p:tav>
                                        <p:tav tm="100000">
                                          <p:val>
                                            <p:strVal val="#ppt_x"/>
                                          </p:val>
                                        </p:tav>
                                      </p:tavLst>
                                    </p:anim>
                                    <p:anim calcmode="lin" valueType="num">
                                      <p:cBhvr additive="base">
                                        <p:cTn id="14" dur="75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750" fill="hold"/>
                                        <p:tgtEl>
                                          <p:spTgt spid="9"/>
                                        </p:tgtEl>
                                        <p:attrNameLst>
                                          <p:attrName>ppt_x</p:attrName>
                                        </p:attrNameLst>
                                      </p:cBhvr>
                                      <p:tavLst>
                                        <p:tav tm="0">
                                          <p:val>
                                            <p:strVal val="#ppt_x"/>
                                          </p:val>
                                        </p:tav>
                                        <p:tav tm="100000">
                                          <p:val>
                                            <p:strVal val="#ppt_x"/>
                                          </p:val>
                                        </p:tav>
                                      </p:tavLst>
                                    </p:anim>
                                    <p:anim calcmode="lin" valueType="num">
                                      <p:cBhvr additive="base">
                                        <p:cTn id="20" dur="75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750" fill="hold"/>
                                        <p:tgtEl>
                                          <p:spTgt spid="10"/>
                                        </p:tgtEl>
                                        <p:attrNameLst>
                                          <p:attrName>ppt_x</p:attrName>
                                        </p:attrNameLst>
                                      </p:cBhvr>
                                      <p:tavLst>
                                        <p:tav tm="0">
                                          <p:val>
                                            <p:strVal val="#ppt_x"/>
                                          </p:val>
                                        </p:tav>
                                        <p:tav tm="100000">
                                          <p:val>
                                            <p:strVal val="#ppt_x"/>
                                          </p:val>
                                        </p:tav>
                                      </p:tavLst>
                                    </p:anim>
                                    <p:anim calcmode="lin" valueType="num">
                                      <p:cBhvr additive="base">
                                        <p:cTn id="26" dur="750" fill="hold"/>
                                        <p:tgtEl>
                                          <p:spTgt spid="10"/>
                                        </p:tgtEl>
                                        <p:attrNameLst>
                                          <p:attrName>ppt_y</p:attrName>
                                        </p:attrNameLst>
                                      </p:cBhvr>
                                      <p:tavLst>
                                        <p:tav tm="0">
                                          <p:val>
                                            <p:strVal val="1+#ppt_h/2"/>
                                          </p:val>
                                        </p:tav>
                                        <p:tav tm="100000">
                                          <p:val>
                                            <p:strVal val="#ppt_y"/>
                                          </p:val>
                                        </p:tav>
                                      </p:tavLst>
                                    </p:anim>
                                  </p:childTnLst>
                                </p:cTn>
                              </p:par>
                              <p:par>
                                <p:cTn id="27" presetID="2" presetClass="entr" presetSubtype="4"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750" fill="hold"/>
                                        <p:tgtEl>
                                          <p:spTgt spid="11"/>
                                        </p:tgtEl>
                                        <p:attrNameLst>
                                          <p:attrName>ppt_x</p:attrName>
                                        </p:attrNameLst>
                                      </p:cBhvr>
                                      <p:tavLst>
                                        <p:tav tm="0">
                                          <p:val>
                                            <p:strVal val="#ppt_x"/>
                                          </p:val>
                                        </p:tav>
                                        <p:tav tm="100000">
                                          <p:val>
                                            <p:strVal val="#ppt_x"/>
                                          </p:val>
                                        </p:tav>
                                      </p:tavLst>
                                    </p:anim>
                                    <p:anim calcmode="lin" valueType="num">
                                      <p:cBhvr additive="base">
                                        <p:cTn id="30" dur="75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750" fill="hold"/>
                                        <p:tgtEl>
                                          <p:spTgt spid="12"/>
                                        </p:tgtEl>
                                        <p:attrNameLst>
                                          <p:attrName>ppt_x</p:attrName>
                                        </p:attrNameLst>
                                      </p:cBhvr>
                                      <p:tavLst>
                                        <p:tav tm="0">
                                          <p:val>
                                            <p:strVal val="#ppt_x"/>
                                          </p:val>
                                        </p:tav>
                                        <p:tav tm="100000">
                                          <p:val>
                                            <p:strVal val="#ppt_x"/>
                                          </p:val>
                                        </p:tav>
                                      </p:tavLst>
                                    </p:anim>
                                    <p:anim calcmode="lin" valueType="num">
                                      <p:cBhvr additive="base">
                                        <p:cTn id="36" dur="75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additive="base">
                                        <p:cTn id="41" dur="500" fill="hold"/>
                                        <p:tgtEl>
                                          <p:spTgt spid="13"/>
                                        </p:tgtEl>
                                        <p:attrNameLst>
                                          <p:attrName>ppt_x</p:attrName>
                                        </p:attrNameLst>
                                      </p:cBhvr>
                                      <p:tavLst>
                                        <p:tav tm="0">
                                          <p:val>
                                            <p:strVal val="#ppt_x"/>
                                          </p:val>
                                        </p:tav>
                                        <p:tav tm="100000">
                                          <p:val>
                                            <p:strVal val="#ppt_x"/>
                                          </p:val>
                                        </p:tav>
                                      </p:tavLst>
                                    </p:anim>
                                    <p:anim calcmode="lin" valueType="num">
                                      <p:cBhvr additive="base">
                                        <p:cTn id="4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additive="base">
                                        <p:cTn id="47" dur="750" fill="hold"/>
                                        <p:tgtEl>
                                          <p:spTgt spid="21"/>
                                        </p:tgtEl>
                                        <p:attrNameLst>
                                          <p:attrName>ppt_x</p:attrName>
                                        </p:attrNameLst>
                                      </p:cBhvr>
                                      <p:tavLst>
                                        <p:tav tm="0">
                                          <p:val>
                                            <p:strVal val="#ppt_x"/>
                                          </p:val>
                                        </p:tav>
                                        <p:tav tm="100000">
                                          <p:val>
                                            <p:strVal val="#ppt_x"/>
                                          </p:val>
                                        </p:tav>
                                      </p:tavLst>
                                    </p:anim>
                                    <p:anim calcmode="lin" valueType="num">
                                      <p:cBhvr additive="base">
                                        <p:cTn id="48" dur="750" fill="hold"/>
                                        <p:tgtEl>
                                          <p:spTgt spid="2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25"/>
                                        </p:tgtEl>
                                        <p:attrNameLst>
                                          <p:attrName>style.visibility</p:attrName>
                                        </p:attrNameLst>
                                      </p:cBhvr>
                                      <p:to>
                                        <p:strVal val="visible"/>
                                      </p:to>
                                    </p:set>
                                    <p:anim calcmode="lin" valueType="num">
                                      <p:cBhvr additive="base">
                                        <p:cTn id="51" dur="750" fill="hold"/>
                                        <p:tgtEl>
                                          <p:spTgt spid="25"/>
                                        </p:tgtEl>
                                        <p:attrNameLst>
                                          <p:attrName>ppt_x</p:attrName>
                                        </p:attrNameLst>
                                      </p:cBhvr>
                                      <p:tavLst>
                                        <p:tav tm="0">
                                          <p:val>
                                            <p:strVal val="#ppt_x"/>
                                          </p:val>
                                        </p:tav>
                                        <p:tav tm="100000">
                                          <p:val>
                                            <p:strVal val="#ppt_x"/>
                                          </p:val>
                                        </p:tav>
                                      </p:tavLst>
                                    </p:anim>
                                    <p:anim calcmode="lin" valueType="num">
                                      <p:cBhvr additive="base">
                                        <p:cTn id="52" dur="75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 calcmode="lin" valueType="num">
                                      <p:cBhvr additive="base">
                                        <p:cTn id="57" dur="750" fill="hold"/>
                                        <p:tgtEl>
                                          <p:spTgt spid="14"/>
                                        </p:tgtEl>
                                        <p:attrNameLst>
                                          <p:attrName>ppt_x</p:attrName>
                                        </p:attrNameLst>
                                      </p:cBhvr>
                                      <p:tavLst>
                                        <p:tav tm="0">
                                          <p:val>
                                            <p:strVal val="#ppt_x"/>
                                          </p:val>
                                        </p:tav>
                                        <p:tav tm="100000">
                                          <p:val>
                                            <p:strVal val="#ppt_x"/>
                                          </p:val>
                                        </p:tav>
                                      </p:tavLst>
                                    </p:anim>
                                    <p:anim calcmode="lin" valueType="num">
                                      <p:cBhvr additive="base">
                                        <p:cTn id="58" dur="75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27"/>
                                        </p:tgtEl>
                                        <p:attrNameLst>
                                          <p:attrName>style.visibility</p:attrName>
                                        </p:attrNameLst>
                                      </p:cBhvr>
                                      <p:to>
                                        <p:strVal val="visible"/>
                                      </p:to>
                                    </p:set>
                                    <p:anim calcmode="lin" valueType="num">
                                      <p:cBhvr additive="base">
                                        <p:cTn id="63" dur="750" fill="hold"/>
                                        <p:tgtEl>
                                          <p:spTgt spid="27"/>
                                        </p:tgtEl>
                                        <p:attrNameLst>
                                          <p:attrName>ppt_x</p:attrName>
                                        </p:attrNameLst>
                                      </p:cBhvr>
                                      <p:tavLst>
                                        <p:tav tm="0">
                                          <p:val>
                                            <p:strVal val="#ppt_x"/>
                                          </p:val>
                                        </p:tav>
                                        <p:tav tm="100000">
                                          <p:val>
                                            <p:strVal val="#ppt_x"/>
                                          </p:val>
                                        </p:tav>
                                      </p:tavLst>
                                    </p:anim>
                                    <p:anim calcmode="lin" valueType="num">
                                      <p:cBhvr additive="base">
                                        <p:cTn id="64" dur="750" fill="hold"/>
                                        <p:tgtEl>
                                          <p:spTgt spid="2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9" grpId="0"/>
      <p:bldP spid="10" grpId="0" animBg="1"/>
      <p:bldP spid="11" grpId="0"/>
      <p:bldP spid="12" grpId="0"/>
      <p:bldP spid="13" grpId="0"/>
      <p:bldP spid="14" grpId="0"/>
      <p:bldP spid="25" grpId="0"/>
      <p:bldP spid="27" grpId="0" animBg="1"/>
    </p:bld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1f56cb3-888f-46ac-ab5e-43ad8eda9a6b">
      <Terms xmlns="http://schemas.microsoft.com/office/infopath/2007/PartnerControls"/>
    </lcf76f155ced4ddcb4097134ff3c332f>
    <TaxCatchAll xmlns="f1251364-07dc-4db6-8cfa-9f1033c3d327"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o" ma:contentTypeID="0x0101002463947BCB75824E8707DD34D752D9F3" ma:contentTypeVersion="16" ma:contentTypeDescription="Crear nuevo documento." ma:contentTypeScope="" ma:versionID="4368cb7a54e2b34c5bacdc21f3638778">
  <xsd:schema xmlns:xsd="http://www.w3.org/2001/XMLSchema" xmlns:xs="http://www.w3.org/2001/XMLSchema" xmlns:p="http://schemas.microsoft.com/office/2006/metadata/properties" xmlns:ns2="d1f56cb3-888f-46ac-ab5e-43ad8eda9a6b" xmlns:ns3="f1251364-07dc-4db6-8cfa-9f1033c3d327" targetNamespace="http://schemas.microsoft.com/office/2006/metadata/properties" ma:root="true" ma:fieldsID="ce3d5c03c821c9232d9a689294eeffb1" ns2:_="" ns3:_="">
    <xsd:import namespace="d1f56cb3-888f-46ac-ab5e-43ad8eda9a6b"/>
    <xsd:import namespace="f1251364-07dc-4db6-8cfa-9f1033c3d327"/>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Location" minOccurs="0"/>
                <xsd:element ref="ns2:MediaServiceOCR" minOccurs="0"/>
                <xsd:element ref="ns2:MediaServiceGenerationTime" minOccurs="0"/>
                <xsd:element ref="ns2:MediaServiceEventHashCode" minOccurs="0"/>
                <xsd:element ref="ns2:lcf76f155ced4ddcb4097134ff3c332f" minOccurs="0"/>
                <xsd:element ref="ns3:TaxCatchAll" minOccurs="0"/>
                <xsd:element ref="ns2:MediaServiceObjectDetectorVersions"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1f56cb3-888f-46ac-ab5e-43ad8eda9a6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lcf76f155ced4ddcb4097134ff3c332f" ma:index="17" nillable="true" ma:taxonomy="true" ma:internalName="lcf76f155ced4ddcb4097134ff3c332f" ma:taxonomyFieldName="MediaServiceImageTags" ma:displayName="Etiquetas de imagen" ma:readOnly="false" ma:fieldId="{5cf76f15-5ced-4ddc-b409-7134ff3c332f}" ma:taxonomyMulti="true" ma:sspId="8a698e60-3d8f-4b30-b92a-bdf31bd9d27e"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1251364-07dc-4db6-8cfa-9f1033c3d327"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bc74f4a4-ada9-46e7-8d08-2948b23069bc}" ma:internalName="TaxCatchAll" ma:showField="CatchAllData" ma:web="f1251364-07dc-4db6-8cfa-9f1033c3d327">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EF49031-9C5F-4756-BB5E-CA4DCFAE96C3}">
  <ds:schemaRefs>
    <ds:schemaRef ds:uri="http://schemas.microsoft.com/office/2006/metadata/properties"/>
    <ds:schemaRef ds:uri="http://schemas.microsoft.com/office/infopath/2007/PartnerControls"/>
    <ds:schemaRef ds:uri="d1f56cb3-888f-46ac-ab5e-43ad8eda9a6b"/>
    <ds:schemaRef ds:uri="f1251364-07dc-4db6-8cfa-9f1033c3d327"/>
  </ds:schemaRefs>
</ds:datastoreItem>
</file>

<file path=customXml/itemProps2.xml><?xml version="1.0" encoding="utf-8"?>
<ds:datastoreItem xmlns:ds="http://schemas.openxmlformats.org/officeDocument/2006/customXml" ds:itemID="{0F1B1390-4811-4CDF-B73F-CE84F702E35D}">
  <ds:schemaRefs>
    <ds:schemaRef ds:uri="http://schemas.microsoft.com/sharepoint/v3/contenttype/forms"/>
  </ds:schemaRefs>
</ds:datastoreItem>
</file>

<file path=customXml/itemProps3.xml><?xml version="1.0" encoding="utf-8"?>
<ds:datastoreItem xmlns:ds="http://schemas.openxmlformats.org/officeDocument/2006/customXml" ds:itemID="{8A351C79-B025-474B-ACD0-B5FE2B7A16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1f56cb3-888f-46ac-ab5e-43ad8eda9a6b"/>
    <ds:schemaRef ds:uri="f1251364-07dc-4db6-8cfa-9f1033c3d32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1013</TotalTime>
  <Words>736</Words>
  <Application>Microsoft Office PowerPoint</Application>
  <PresentationFormat>Panorámica</PresentationFormat>
  <Paragraphs>133</Paragraphs>
  <Slides>10</Slides>
  <Notes>5</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Aptos</vt:lpstr>
      <vt:lpstr>Arial</vt:lpstr>
      <vt:lpstr>Bliss Pro Medium</vt:lpstr>
      <vt:lpstr>Calibri</vt:lpstr>
      <vt:lpstr>Calibri Light</vt:lpstr>
      <vt:lpstr>Wingdings</vt:lpstr>
      <vt:lpstr>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Antonio Luis Galan Gall</dc:creator>
  <cp:lastModifiedBy>Raúl Aguilera Ortega</cp:lastModifiedBy>
  <cp:revision>48</cp:revision>
  <dcterms:created xsi:type="dcterms:W3CDTF">2018-07-03T11:13:14Z</dcterms:created>
  <dcterms:modified xsi:type="dcterms:W3CDTF">2024-07-07T07:08:50Z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0x0101002463947BCB75824E8707DD34D752D9F3</vt:lpwstr>
  </property>
</Properties>
</file>