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5"/>
  </p:notesMasterIdLst>
  <p:sldIdLst>
    <p:sldId id="266" r:id="rId5"/>
    <p:sldId id="257" r:id="rId6"/>
    <p:sldId id="258" r:id="rId7"/>
    <p:sldId id="259" r:id="rId8"/>
    <p:sldId id="260" r:id="rId9"/>
    <p:sldId id="261" r:id="rId10"/>
    <p:sldId id="262" r:id="rId11"/>
    <p:sldId id="263" r:id="rId12"/>
    <p:sldId id="264" r:id="rId13"/>
    <p:sldId id="265" r:id="rId14"/>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4B9AC"/>
    <a:srgbClr val="D3CBC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6357" autoAdjust="0"/>
  </p:normalViewPr>
  <p:slideViewPr>
    <p:cSldViewPr snapToGrid="0">
      <p:cViewPr varScale="1">
        <p:scale>
          <a:sx n="106" d="100"/>
          <a:sy n="106" d="100"/>
        </p:scale>
        <p:origin x="678" y="96"/>
      </p:cViewPr>
      <p:guideLst>
        <p:guide orient="horz" pos="2160"/>
        <p:guide pos="384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1897E8-6ACC-4C30-97AD-AE2EAE92B4CC}" type="datetimeFigureOut">
              <a:rPr lang="es-ES" smtClean="0"/>
              <a:t>07/07/2024</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569D64D-98C7-493A-AB3F-5C7AFAD108CB}" type="slidenum">
              <a:rPr lang="es-ES" smtClean="0"/>
              <a:t>‹Nº›</a:t>
            </a:fld>
            <a:endParaRPr lang="es-ES"/>
          </a:p>
        </p:txBody>
      </p:sp>
    </p:spTree>
    <p:extLst>
      <p:ext uri="{BB962C8B-B14F-4D97-AF65-F5344CB8AC3E}">
        <p14:creationId xmlns:p14="http://schemas.microsoft.com/office/powerpoint/2010/main" val="5646392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EAD58156-DAA8-4062-9E97-50CF2766C27D}" type="slidenum">
              <a:rPr lang="es-ES" smtClean="0"/>
              <a:t>1</a:t>
            </a:fld>
            <a:endParaRPr lang="es-ES"/>
          </a:p>
        </p:txBody>
      </p:sp>
    </p:spTree>
    <p:extLst>
      <p:ext uri="{BB962C8B-B14F-4D97-AF65-F5344CB8AC3E}">
        <p14:creationId xmlns:p14="http://schemas.microsoft.com/office/powerpoint/2010/main" val="6718541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C569D64D-98C7-493A-AB3F-5C7AFAD108CB}" type="slidenum">
              <a:rPr lang="es-ES" smtClean="0"/>
              <a:t>2</a:t>
            </a:fld>
            <a:endParaRPr lang="es-ES"/>
          </a:p>
        </p:txBody>
      </p:sp>
    </p:spTree>
    <p:extLst>
      <p:ext uri="{BB962C8B-B14F-4D97-AF65-F5344CB8AC3E}">
        <p14:creationId xmlns:p14="http://schemas.microsoft.com/office/powerpoint/2010/main" val="31253010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C569D64D-98C7-493A-AB3F-5C7AFAD108CB}" type="slidenum">
              <a:rPr lang="es-ES" smtClean="0"/>
              <a:t>3</a:t>
            </a:fld>
            <a:endParaRPr lang="es-ES"/>
          </a:p>
        </p:txBody>
      </p:sp>
    </p:spTree>
    <p:extLst>
      <p:ext uri="{BB962C8B-B14F-4D97-AF65-F5344CB8AC3E}">
        <p14:creationId xmlns:p14="http://schemas.microsoft.com/office/powerpoint/2010/main" val="27606341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Los resultados del resto de las preguntas del apartado 3 incluidas en la encuesta relativas a las editoriales con las que se mantienen acuerdos -el tipo de gestión del acuerdo (centralización del </a:t>
            </a:r>
            <a:r>
              <a:rPr lang="es-ES" dirty="0" err="1"/>
              <a:t>dashboard</a:t>
            </a:r>
            <a:r>
              <a:rPr lang="es-ES" dirty="0"/>
              <a:t> o disponibilidad de </a:t>
            </a:r>
            <a:r>
              <a:rPr lang="es-ES" dirty="0" err="1"/>
              <a:t>dashboard</a:t>
            </a:r>
            <a:r>
              <a:rPr lang="es-ES" dirty="0"/>
              <a:t> para cada miembro), la redistribución de APCs entre las instituciones miembro, el coste de los acuerdos y las APCs consumidas- no se han incluido en este informe porque, tras el análisis de las respuestas enviadas por las instituciones, se ha detectado una cierta incongruencia en los datos lo que no ha permitido extraer datos consistentes (REVISAR LOS DATOS y poner ej.)</a:t>
            </a:r>
          </a:p>
        </p:txBody>
      </p:sp>
      <p:sp>
        <p:nvSpPr>
          <p:cNvPr id="4" name="Marcador de número de diapositiva 3"/>
          <p:cNvSpPr>
            <a:spLocks noGrp="1"/>
          </p:cNvSpPr>
          <p:nvPr>
            <p:ph type="sldNum" sz="quarter" idx="5"/>
          </p:nvPr>
        </p:nvSpPr>
        <p:spPr/>
        <p:txBody>
          <a:bodyPr/>
          <a:lstStyle/>
          <a:p>
            <a:fld id="{C569D64D-98C7-493A-AB3F-5C7AFAD108CB}" type="slidenum">
              <a:rPr lang="es-ES" smtClean="0"/>
              <a:t>5</a:t>
            </a:fld>
            <a:endParaRPr lang="es-ES"/>
          </a:p>
        </p:txBody>
      </p:sp>
    </p:spTree>
    <p:extLst>
      <p:ext uri="{BB962C8B-B14F-4D97-AF65-F5344CB8AC3E}">
        <p14:creationId xmlns:p14="http://schemas.microsoft.com/office/powerpoint/2010/main" val="1614595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C569D64D-98C7-493A-AB3F-5C7AFAD108CB}" type="slidenum">
              <a:rPr lang="es-ES" smtClean="0"/>
              <a:t>6</a:t>
            </a:fld>
            <a:endParaRPr lang="es-ES"/>
          </a:p>
        </p:txBody>
      </p:sp>
    </p:spTree>
    <p:extLst>
      <p:ext uri="{BB962C8B-B14F-4D97-AF65-F5344CB8AC3E}">
        <p14:creationId xmlns:p14="http://schemas.microsoft.com/office/powerpoint/2010/main" val="9564378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9464071-C968-41E4-8266-2C11C78EA968}"/>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470D55D1-2D09-40BF-9780-1A177B19297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71DB9BBB-287F-4A6E-BF77-E7DDD027E75A}"/>
              </a:ext>
            </a:extLst>
          </p:cNvPr>
          <p:cNvSpPr>
            <a:spLocks noGrp="1"/>
          </p:cNvSpPr>
          <p:nvPr>
            <p:ph type="dt" sz="half" idx="10"/>
          </p:nvPr>
        </p:nvSpPr>
        <p:spPr/>
        <p:txBody>
          <a:bodyPr/>
          <a:lstStyle/>
          <a:p>
            <a:fld id="{93694540-7B1D-4FAF-A9B9-3F73FAE698D8}" type="datetimeFigureOut">
              <a:rPr lang="es-ES" smtClean="0"/>
              <a:t>07/07/2024</a:t>
            </a:fld>
            <a:endParaRPr lang="es-ES"/>
          </a:p>
        </p:txBody>
      </p:sp>
      <p:sp>
        <p:nvSpPr>
          <p:cNvPr id="5" name="Marcador de pie de página 4">
            <a:extLst>
              <a:ext uri="{FF2B5EF4-FFF2-40B4-BE49-F238E27FC236}">
                <a16:creationId xmlns:a16="http://schemas.microsoft.com/office/drawing/2014/main" id="{D03AC71F-ABC0-43C2-828B-EE0431952311}"/>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1D932E8C-8AE9-4026-B6D8-D1A37681DA5F}"/>
              </a:ext>
            </a:extLst>
          </p:cNvPr>
          <p:cNvSpPr>
            <a:spLocks noGrp="1"/>
          </p:cNvSpPr>
          <p:nvPr>
            <p:ph type="sldNum" sz="quarter" idx="12"/>
          </p:nvPr>
        </p:nvSpPr>
        <p:spPr/>
        <p:txBody>
          <a:bodyPr/>
          <a:lstStyle/>
          <a:p>
            <a:fld id="{03FABA58-BEE9-4500-8237-10D741B835FE}" type="slidenum">
              <a:rPr lang="es-ES" smtClean="0"/>
              <a:t>‹Nº›</a:t>
            </a:fld>
            <a:endParaRPr lang="es-ES"/>
          </a:p>
        </p:txBody>
      </p:sp>
    </p:spTree>
    <p:extLst>
      <p:ext uri="{BB962C8B-B14F-4D97-AF65-F5344CB8AC3E}">
        <p14:creationId xmlns:p14="http://schemas.microsoft.com/office/powerpoint/2010/main" val="38673345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46B5A5D-5D85-4D77-B24F-6037D07455C4}"/>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7BCE5190-0ACF-465B-83D7-6C1CB9560F27}"/>
              </a:ext>
            </a:extLst>
          </p:cNvPr>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74460A16-8A52-404B-ADBD-51EE764C45D6}"/>
              </a:ext>
            </a:extLst>
          </p:cNvPr>
          <p:cNvSpPr>
            <a:spLocks noGrp="1"/>
          </p:cNvSpPr>
          <p:nvPr>
            <p:ph type="dt" sz="half" idx="10"/>
          </p:nvPr>
        </p:nvSpPr>
        <p:spPr/>
        <p:txBody>
          <a:bodyPr/>
          <a:lstStyle/>
          <a:p>
            <a:fld id="{93694540-7B1D-4FAF-A9B9-3F73FAE698D8}" type="datetimeFigureOut">
              <a:rPr lang="es-ES" smtClean="0"/>
              <a:t>07/07/2024</a:t>
            </a:fld>
            <a:endParaRPr lang="es-ES"/>
          </a:p>
        </p:txBody>
      </p:sp>
      <p:sp>
        <p:nvSpPr>
          <p:cNvPr id="5" name="Marcador de pie de página 4">
            <a:extLst>
              <a:ext uri="{FF2B5EF4-FFF2-40B4-BE49-F238E27FC236}">
                <a16:creationId xmlns:a16="http://schemas.microsoft.com/office/drawing/2014/main" id="{747762D5-73AF-4775-BAF1-9AA9252CA6B1}"/>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8CC49C66-4659-444E-948A-3687ABEE7581}"/>
              </a:ext>
            </a:extLst>
          </p:cNvPr>
          <p:cNvSpPr>
            <a:spLocks noGrp="1"/>
          </p:cNvSpPr>
          <p:nvPr>
            <p:ph type="sldNum" sz="quarter" idx="12"/>
          </p:nvPr>
        </p:nvSpPr>
        <p:spPr/>
        <p:txBody>
          <a:bodyPr/>
          <a:lstStyle/>
          <a:p>
            <a:fld id="{03FABA58-BEE9-4500-8237-10D741B835FE}" type="slidenum">
              <a:rPr lang="es-ES" smtClean="0"/>
              <a:t>‹Nº›</a:t>
            </a:fld>
            <a:endParaRPr lang="es-ES"/>
          </a:p>
        </p:txBody>
      </p:sp>
    </p:spTree>
    <p:extLst>
      <p:ext uri="{BB962C8B-B14F-4D97-AF65-F5344CB8AC3E}">
        <p14:creationId xmlns:p14="http://schemas.microsoft.com/office/powerpoint/2010/main" val="32253227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D435C87A-0A63-44C1-B8D8-14168595D66C}"/>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9408032E-6EB6-4BCB-A6D1-726E1F6C7A48}"/>
              </a:ext>
            </a:extLst>
          </p:cNvPr>
          <p:cNvSpPr>
            <a:spLocks noGrp="1"/>
          </p:cNvSpPr>
          <p:nvPr>
            <p:ph type="body" orient="vert" idx="1"/>
          </p:nvPr>
        </p:nvSpPr>
        <p:spPr>
          <a:xfrm>
            <a:off x="838200" y="365125"/>
            <a:ext cx="7734300" cy="5811838"/>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7EC17E0F-A76D-4446-9353-041C582CB49A}"/>
              </a:ext>
            </a:extLst>
          </p:cNvPr>
          <p:cNvSpPr>
            <a:spLocks noGrp="1"/>
          </p:cNvSpPr>
          <p:nvPr>
            <p:ph type="dt" sz="half" idx="10"/>
          </p:nvPr>
        </p:nvSpPr>
        <p:spPr/>
        <p:txBody>
          <a:bodyPr/>
          <a:lstStyle/>
          <a:p>
            <a:fld id="{93694540-7B1D-4FAF-A9B9-3F73FAE698D8}" type="datetimeFigureOut">
              <a:rPr lang="es-ES" smtClean="0"/>
              <a:t>07/07/2024</a:t>
            </a:fld>
            <a:endParaRPr lang="es-ES"/>
          </a:p>
        </p:txBody>
      </p:sp>
      <p:sp>
        <p:nvSpPr>
          <p:cNvPr id="5" name="Marcador de pie de página 4">
            <a:extLst>
              <a:ext uri="{FF2B5EF4-FFF2-40B4-BE49-F238E27FC236}">
                <a16:creationId xmlns:a16="http://schemas.microsoft.com/office/drawing/2014/main" id="{2708A504-EA39-43A2-B1E4-FC050A48D567}"/>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B7CDE916-20EE-4DFB-A77A-A55B9BDB6B9F}"/>
              </a:ext>
            </a:extLst>
          </p:cNvPr>
          <p:cNvSpPr>
            <a:spLocks noGrp="1"/>
          </p:cNvSpPr>
          <p:nvPr>
            <p:ph type="sldNum" sz="quarter" idx="12"/>
          </p:nvPr>
        </p:nvSpPr>
        <p:spPr/>
        <p:txBody>
          <a:bodyPr/>
          <a:lstStyle/>
          <a:p>
            <a:fld id="{03FABA58-BEE9-4500-8237-10D741B835FE}" type="slidenum">
              <a:rPr lang="es-ES" smtClean="0"/>
              <a:t>‹Nº›</a:t>
            </a:fld>
            <a:endParaRPr lang="es-ES"/>
          </a:p>
        </p:txBody>
      </p:sp>
    </p:spTree>
    <p:extLst>
      <p:ext uri="{BB962C8B-B14F-4D97-AF65-F5344CB8AC3E}">
        <p14:creationId xmlns:p14="http://schemas.microsoft.com/office/powerpoint/2010/main" val="8164479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8CB0235-962F-43FE-85D4-1BF167AD29D2}"/>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62F00A45-5148-496E-9487-C60AF208AE15}"/>
              </a:ext>
            </a:extLst>
          </p:cNvPr>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700DEE4B-24D4-499E-93F9-51B0FEFB9C9F}"/>
              </a:ext>
            </a:extLst>
          </p:cNvPr>
          <p:cNvSpPr>
            <a:spLocks noGrp="1"/>
          </p:cNvSpPr>
          <p:nvPr>
            <p:ph type="dt" sz="half" idx="10"/>
          </p:nvPr>
        </p:nvSpPr>
        <p:spPr/>
        <p:txBody>
          <a:bodyPr/>
          <a:lstStyle/>
          <a:p>
            <a:fld id="{93694540-7B1D-4FAF-A9B9-3F73FAE698D8}" type="datetimeFigureOut">
              <a:rPr lang="es-ES" smtClean="0"/>
              <a:t>07/07/2024</a:t>
            </a:fld>
            <a:endParaRPr lang="es-ES"/>
          </a:p>
        </p:txBody>
      </p:sp>
      <p:sp>
        <p:nvSpPr>
          <p:cNvPr id="5" name="Marcador de pie de página 4">
            <a:extLst>
              <a:ext uri="{FF2B5EF4-FFF2-40B4-BE49-F238E27FC236}">
                <a16:creationId xmlns:a16="http://schemas.microsoft.com/office/drawing/2014/main" id="{710433BD-AF23-484B-B348-6E8CD3A68661}"/>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33A112BD-5072-40EC-BE41-77DEA5AED04B}"/>
              </a:ext>
            </a:extLst>
          </p:cNvPr>
          <p:cNvSpPr>
            <a:spLocks noGrp="1"/>
          </p:cNvSpPr>
          <p:nvPr>
            <p:ph type="sldNum" sz="quarter" idx="12"/>
          </p:nvPr>
        </p:nvSpPr>
        <p:spPr/>
        <p:txBody>
          <a:bodyPr/>
          <a:lstStyle/>
          <a:p>
            <a:fld id="{03FABA58-BEE9-4500-8237-10D741B835FE}" type="slidenum">
              <a:rPr lang="es-ES" smtClean="0"/>
              <a:t>‹Nº›</a:t>
            </a:fld>
            <a:endParaRPr lang="es-ES"/>
          </a:p>
        </p:txBody>
      </p:sp>
    </p:spTree>
    <p:extLst>
      <p:ext uri="{BB962C8B-B14F-4D97-AF65-F5344CB8AC3E}">
        <p14:creationId xmlns:p14="http://schemas.microsoft.com/office/powerpoint/2010/main" val="39624869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9E12CC2-B475-4B48-8560-AD4F95B2518D}"/>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D953EE0E-E623-475F-9E24-A8F003BF710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Marcador de fecha 3">
            <a:extLst>
              <a:ext uri="{FF2B5EF4-FFF2-40B4-BE49-F238E27FC236}">
                <a16:creationId xmlns:a16="http://schemas.microsoft.com/office/drawing/2014/main" id="{2711D1B3-8823-4E81-85E3-E3CD62AB303D}"/>
              </a:ext>
            </a:extLst>
          </p:cNvPr>
          <p:cNvSpPr>
            <a:spLocks noGrp="1"/>
          </p:cNvSpPr>
          <p:nvPr>
            <p:ph type="dt" sz="half" idx="10"/>
          </p:nvPr>
        </p:nvSpPr>
        <p:spPr/>
        <p:txBody>
          <a:bodyPr/>
          <a:lstStyle/>
          <a:p>
            <a:fld id="{93694540-7B1D-4FAF-A9B9-3F73FAE698D8}" type="datetimeFigureOut">
              <a:rPr lang="es-ES" smtClean="0"/>
              <a:t>07/07/2024</a:t>
            </a:fld>
            <a:endParaRPr lang="es-ES"/>
          </a:p>
        </p:txBody>
      </p:sp>
      <p:sp>
        <p:nvSpPr>
          <p:cNvPr id="5" name="Marcador de pie de página 4">
            <a:extLst>
              <a:ext uri="{FF2B5EF4-FFF2-40B4-BE49-F238E27FC236}">
                <a16:creationId xmlns:a16="http://schemas.microsoft.com/office/drawing/2014/main" id="{7495EFA2-DB1B-465D-9338-E5490A0D3E85}"/>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B2D348E5-46BC-4602-A6D2-1C207A8B896C}"/>
              </a:ext>
            </a:extLst>
          </p:cNvPr>
          <p:cNvSpPr>
            <a:spLocks noGrp="1"/>
          </p:cNvSpPr>
          <p:nvPr>
            <p:ph type="sldNum" sz="quarter" idx="12"/>
          </p:nvPr>
        </p:nvSpPr>
        <p:spPr/>
        <p:txBody>
          <a:bodyPr/>
          <a:lstStyle/>
          <a:p>
            <a:fld id="{03FABA58-BEE9-4500-8237-10D741B835FE}" type="slidenum">
              <a:rPr lang="es-ES" smtClean="0"/>
              <a:t>‹Nº›</a:t>
            </a:fld>
            <a:endParaRPr lang="es-ES"/>
          </a:p>
        </p:txBody>
      </p:sp>
    </p:spTree>
    <p:extLst>
      <p:ext uri="{BB962C8B-B14F-4D97-AF65-F5344CB8AC3E}">
        <p14:creationId xmlns:p14="http://schemas.microsoft.com/office/powerpoint/2010/main" val="13007494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B6C5998-8348-439B-9EA0-463627468EEE}"/>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53633BBD-EEDD-4EEF-81EA-BE5732EC08F7}"/>
              </a:ext>
            </a:extLst>
          </p:cNvPr>
          <p:cNvSpPr>
            <a:spLocks noGrp="1"/>
          </p:cNvSpPr>
          <p:nvPr>
            <p:ph sz="half" idx="1"/>
          </p:nvPr>
        </p:nvSpPr>
        <p:spPr>
          <a:xfrm>
            <a:off x="838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CCD36BBF-EF1B-4F22-B863-5AB5C8FC5150}"/>
              </a:ext>
            </a:extLst>
          </p:cNvPr>
          <p:cNvSpPr>
            <a:spLocks noGrp="1"/>
          </p:cNvSpPr>
          <p:nvPr>
            <p:ph sz="half" idx="2"/>
          </p:nvPr>
        </p:nvSpPr>
        <p:spPr>
          <a:xfrm>
            <a:off x="6172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95F5F7C1-E7A6-4440-8B22-6375013C9409}"/>
              </a:ext>
            </a:extLst>
          </p:cNvPr>
          <p:cNvSpPr>
            <a:spLocks noGrp="1"/>
          </p:cNvSpPr>
          <p:nvPr>
            <p:ph type="dt" sz="half" idx="10"/>
          </p:nvPr>
        </p:nvSpPr>
        <p:spPr/>
        <p:txBody>
          <a:bodyPr/>
          <a:lstStyle/>
          <a:p>
            <a:fld id="{93694540-7B1D-4FAF-A9B9-3F73FAE698D8}" type="datetimeFigureOut">
              <a:rPr lang="es-ES" smtClean="0"/>
              <a:t>07/07/2024</a:t>
            </a:fld>
            <a:endParaRPr lang="es-ES"/>
          </a:p>
        </p:txBody>
      </p:sp>
      <p:sp>
        <p:nvSpPr>
          <p:cNvPr id="6" name="Marcador de pie de página 5">
            <a:extLst>
              <a:ext uri="{FF2B5EF4-FFF2-40B4-BE49-F238E27FC236}">
                <a16:creationId xmlns:a16="http://schemas.microsoft.com/office/drawing/2014/main" id="{DEB7C9E8-BA8D-4022-B07E-9805075A4950}"/>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6BA559B8-274F-4E0C-9CFC-7C1470C51E6D}"/>
              </a:ext>
            </a:extLst>
          </p:cNvPr>
          <p:cNvSpPr>
            <a:spLocks noGrp="1"/>
          </p:cNvSpPr>
          <p:nvPr>
            <p:ph type="sldNum" sz="quarter" idx="12"/>
          </p:nvPr>
        </p:nvSpPr>
        <p:spPr/>
        <p:txBody>
          <a:bodyPr/>
          <a:lstStyle/>
          <a:p>
            <a:fld id="{03FABA58-BEE9-4500-8237-10D741B835FE}" type="slidenum">
              <a:rPr lang="es-ES" smtClean="0"/>
              <a:t>‹Nº›</a:t>
            </a:fld>
            <a:endParaRPr lang="es-ES"/>
          </a:p>
        </p:txBody>
      </p:sp>
    </p:spTree>
    <p:extLst>
      <p:ext uri="{BB962C8B-B14F-4D97-AF65-F5344CB8AC3E}">
        <p14:creationId xmlns:p14="http://schemas.microsoft.com/office/powerpoint/2010/main" val="17266714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E50919C-22AC-4D39-B08A-7EC854FAA87D}"/>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37BD6E32-99FB-4067-96FA-B98BE2AD69C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Marcador de contenido 3">
            <a:extLst>
              <a:ext uri="{FF2B5EF4-FFF2-40B4-BE49-F238E27FC236}">
                <a16:creationId xmlns:a16="http://schemas.microsoft.com/office/drawing/2014/main" id="{F6BCD30F-1B7D-484A-B859-EA844871DE66}"/>
              </a:ext>
            </a:extLst>
          </p:cNvPr>
          <p:cNvSpPr>
            <a:spLocks noGrp="1"/>
          </p:cNvSpPr>
          <p:nvPr>
            <p:ph sz="half" idx="2"/>
          </p:nvPr>
        </p:nvSpPr>
        <p:spPr>
          <a:xfrm>
            <a:off x="839788" y="2505075"/>
            <a:ext cx="5157787"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0954A551-8359-40A5-B547-A8824355AF2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Marcador de contenido 5">
            <a:extLst>
              <a:ext uri="{FF2B5EF4-FFF2-40B4-BE49-F238E27FC236}">
                <a16:creationId xmlns:a16="http://schemas.microsoft.com/office/drawing/2014/main" id="{06375B34-C549-4E96-AB32-5F85416FBB91}"/>
              </a:ext>
            </a:extLst>
          </p:cNvPr>
          <p:cNvSpPr>
            <a:spLocks noGrp="1"/>
          </p:cNvSpPr>
          <p:nvPr>
            <p:ph sz="quarter" idx="4"/>
          </p:nvPr>
        </p:nvSpPr>
        <p:spPr>
          <a:xfrm>
            <a:off x="6172200" y="2505075"/>
            <a:ext cx="5183188"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684AE76A-977D-4EEC-B170-D6282E3F8019}"/>
              </a:ext>
            </a:extLst>
          </p:cNvPr>
          <p:cNvSpPr>
            <a:spLocks noGrp="1"/>
          </p:cNvSpPr>
          <p:nvPr>
            <p:ph type="dt" sz="half" idx="10"/>
          </p:nvPr>
        </p:nvSpPr>
        <p:spPr/>
        <p:txBody>
          <a:bodyPr/>
          <a:lstStyle/>
          <a:p>
            <a:fld id="{93694540-7B1D-4FAF-A9B9-3F73FAE698D8}" type="datetimeFigureOut">
              <a:rPr lang="es-ES" smtClean="0"/>
              <a:t>07/07/2024</a:t>
            </a:fld>
            <a:endParaRPr lang="es-ES"/>
          </a:p>
        </p:txBody>
      </p:sp>
      <p:sp>
        <p:nvSpPr>
          <p:cNvPr id="8" name="Marcador de pie de página 7">
            <a:extLst>
              <a:ext uri="{FF2B5EF4-FFF2-40B4-BE49-F238E27FC236}">
                <a16:creationId xmlns:a16="http://schemas.microsoft.com/office/drawing/2014/main" id="{E9E918E9-795D-4023-BEF2-CAD07E6AD3D1}"/>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7E23D09E-547B-4442-8F89-4B965F7D95DE}"/>
              </a:ext>
            </a:extLst>
          </p:cNvPr>
          <p:cNvSpPr>
            <a:spLocks noGrp="1"/>
          </p:cNvSpPr>
          <p:nvPr>
            <p:ph type="sldNum" sz="quarter" idx="12"/>
          </p:nvPr>
        </p:nvSpPr>
        <p:spPr/>
        <p:txBody>
          <a:bodyPr/>
          <a:lstStyle/>
          <a:p>
            <a:fld id="{03FABA58-BEE9-4500-8237-10D741B835FE}" type="slidenum">
              <a:rPr lang="es-ES" smtClean="0"/>
              <a:t>‹Nº›</a:t>
            </a:fld>
            <a:endParaRPr lang="es-ES"/>
          </a:p>
        </p:txBody>
      </p:sp>
    </p:spTree>
    <p:extLst>
      <p:ext uri="{BB962C8B-B14F-4D97-AF65-F5344CB8AC3E}">
        <p14:creationId xmlns:p14="http://schemas.microsoft.com/office/powerpoint/2010/main" val="32865602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75D037C-8180-4E55-8A64-0D7ACC418FD9}"/>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F3DA4466-27DF-4D32-A20C-FC11CCA3B2FD}"/>
              </a:ext>
            </a:extLst>
          </p:cNvPr>
          <p:cNvSpPr>
            <a:spLocks noGrp="1"/>
          </p:cNvSpPr>
          <p:nvPr>
            <p:ph type="dt" sz="half" idx="10"/>
          </p:nvPr>
        </p:nvSpPr>
        <p:spPr/>
        <p:txBody>
          <a:bodyPr/>
          <a:lstStyle/>
          <a:p>
            <a:fld id="{93694540-7B1D-4FAF-A9B9-3F73FAE698D8}" type="datetimeFigureOut">
              <a:rPr lang="es-ES" smtClean="0"/>
              <a:t>07/07/2024</a:t>
            </a:fld>
            <a:endParaRPr lang="es-ES"/>
          </a:p>
        </p:txBody>
      </p:sp>
      <p:sp>
        <p:nvSpPr>
          <p:cNvPr id="4" name="Marcador de pie de página 3">
            <a:extLst>
              <a:ext uri="{FF2B5EF4-FFF2-40B4-BE49-F238E27FC236}">
                <a16:creationId xmlns:a16="http://schemas.microsoft.com/office/drawing/2014/main" id="{B3D7783A-CE62-4839-99A1-190985F52DBA}"/>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E88EFEB1-418A-4F90-9F81-CF01DBB56539}"/>
              </a:ext>
            </a:extLst>
          </p:cNvPr>
          <p:cNvSpPr>
            <a:spLocks noGrp="1"/>
          </p:cNvSpPr>
          <p:nvPr>
            <p:ph type="sldNum" sz="quarter" idx="12"/>
          </p:nvPr>
        </p:nvSpPr>
        <p:spPr/>
        <p:txBody>
          <a:bodyPr/>
          <a:lstStyle/>
          <a:p>
            <a:fld id="{03FABA58-BEE9-4500-8237-10D741B835FE}" type="slidenum">
              <a:rPr lang="es-ES" smtClean="0"/>
              <a:t>‹Nº›</a:t>
            </a:fld>
            <a:endParaRPr lang="es-ES"/>
          </a:p>
        </p:txBody>
      </p:sp>
    </p:spTree>
    <p:extLst>
      <p:ext uri="{BB962C8B-B14F-4D97-AF65-F5344CB8AC3E}">
        <p14:creationId xmlns:p14="http://schemas.microsoft.com/office/powerpoint/2010/main" val="21967458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4CEA4BC4-1619-4B4B-A619-F8FEBADFAF12}"/>
              </a:ext>
            </a:extLst>
          </p:cNvPr>
          <p:cNvSpPr>
            <a:spLocks noGrp="1"/>
          </p:cNvSpPr>
          <p:nvPr>
            <p:ph type="dt" sz="half" idx="10"/>
          </p:nvPr>
        </p:nvSpPr>
        <p:spPr/>
        <p:txBody>
          <a:bodyPr/>
          <a:lstStyle/>
          <a:p>
            <a:fld id="{93694540-7B1D-4FAF-A9B9-3F73FAE698D8}" type="datetimeFigureOut">
              <a:rPr lang="es-ES" smtClean="0"/>
              <a:t>07/07/2024</a:t>
            </a:fld>
            <a:endParaRPr lang="es-ES"/>
          </a:p>
        </p:txBody>
      </p:sp>
      <p:sp>
        <p:nvSpPr>
          <p:cNvPr id="3" name="Marcador de pie de página 2">
            <a:extLst>
              <a:ext uri="{FF2B5EF4-FFF2-40B4-BE49-F238E27FC236}">
                <a16:creationId xmlns:a16="http://schemas.microsoft.com/office/drawing/2014/main" id="{A7D84429-5EBD-4FA4-B6B0-67B9FDB5AA4C}"/>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CA0AF8C8-2C8F-4451-972E-A951D673283E}"/>
              </a:ext>
            </a:extLst>
          </p:cNvPr>
          <p:cNvSpPr>
            <a:spLocks noGrp="1"/>
          </p:cNvSpPr>
          <p:nvPr>
            <p:ph type="sldNum" sz="quarter" idx="12"/>
          </p:nvPr>
        </p:nvSpPr>
        <p:spPr/>
        <p:txBody>
          <a:bodyPr/>
          <a:lstStyle/>
          <a:p>
            <a:fld id="{03FABA58-BEE9-4500-8237-10D741B835FE}" type="slidenum">
              <a:rPr lang="es-ES" smtClean="0"/>
              <a:t>‹Nº›</a:t>
            </a:fld>
            <a:endParaRPr lang="es-ES"/>
          </a:p>
        </p:txBody>
      </p:sp>
    </p:spTree>
    <p:extLst>
      <p:ext uri="{BB962C8B-B14F-4D97-AF65-F5344CB8AC3E}">
        <p14:creationId xmlns:p14="http://schemas.microsoft.com/office/powerpoint/2010/main" val="1773461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48E96F2-C532-4CAC-9CAA-97814450B148}"/>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E6F2FCBB-0CC3-43CF-B707-0D828DD35F6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C417F4D7-3F3B-4F95-95B1-5E407331AC8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a16="http://schemas.microsoft.com/office/drawing/2014/main" id="{4F0F9912-CA4E-4B6E-AE35-7DC3A716BE4F}"/>
              </a:ext>
            </a:extLst>
          </p:cNvPr>
          <p:cNvSpPr>
            <a:spLocks noGrp="1"/>
          </p:cNvSpPr>
          <p:nvPr>
            <p:ph type="dt" sz="half" idx="10"/>
          </p:nvPr>
        </p:nvSpPr>
        <p:spPr/>
        <p:txBody>
          <a:bodyPr/>
          <a:lstStyle/>
          <a:p>
            <a:fld id="{93694540-7B1D-4FAF-A9B9-3F73FAE698D8}" type="datetimeFigureOut">
              <a:rPr lang="es-ES" smtClean="0"/>
              <a:t>07/07/2024</a:t>
            </a:fld>
            <a:endParaRPr lang="es-ES"/>
          </a:p>
        </p:txBody>
      </p:sp>
      <p:sp>
        <p:nvSpPr>
          <p:cNvPr id="6" name="Marcador de pie de página 5">
            <a:extLst>
              <a:ext uri="{FF2B5EF4-FFF2-40B4-BE49-F238E27FC236}">
                <a16:creationId xmlns:a16="http://schemas.microsoft.com/office/drawing/2014/main" id="{4B7E6D52-73D9-4D35-B927-E809AB155DC9}"/>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97F787BB-7DFA-41A8-A149-52958C1C59C7}"/>
              </a:ext>
            </a:extLst>
          </p:cNvPr>
          <p:cNvSpPr>
            <a:spLocks noGrp="1"/>
          </p:cNvSpPr>
          <p:nvPr>
            <p:ph type="sldNum" sz="quarter" idx="12"/>
          </p:nvPr>
        </p:nvSpPr>
        <p:spPr/>
        <p:txBody>
          <a:bodyPr/>
          <a:lstStyle/>
          <a:p>
            <a:fld id="{03FABA58-BEE9-4500-8237-10D741B835FE}" type="slidenum">
              <a:rPr lang="es-ES" smtClean="0"/>
              <a:t>‹Nº›</a:t>
            </a:fld>
            <a:endParaRPr lang="es-ES"/>
          </a:p>
        </p:txBody>
      </p:sp>
    </p:spTree>
    <p:extLst>
      <p:ext uri="{BB962C8B-B14F-4D97-AF65-F5344CB8AC3E}">
        <p14:creationId xmlns:p14="http://schemas.microsoft.com/office/powerpoint/2010/main" val="20357183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226C17C-D88E-4079-ADB8-F3EECC74E838}"/>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885393C5-EE78-4FBD-90FC-89C22C261F8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B8ED3D1D-00A2-4C28-89F8-0B5FC14981B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a16="http://schemas.microsoft.com/office/drawing/2014/main" id="{5535EB1C-6A28-4065-9198-90772ECB008D}"/>
              </a:ext>
            </a:extLst>
          </p:cNvPr>
          <p:cNvSpPr>
            <a:spLocks noGrp="1"/>
          </p:cNvSpPr>
          <p:nvPr>
            <p:ph type="dt" sz="half" idx="10"/>
          </p:nvPr>
        </p:nvSpPr>
        <p:spPr/>
        <p:txBody>
          <a:bodyPr/>
          <a:lstStyle/>
          <a:p>
            <a:fld id="{93694540-7B1D-4FAF-A9B9-3F73FAE698D8}" type="datetimeFigureOut">
              <a:rPr lang="es-ES" smtClean="0"/>
              <a:t>07/07/2024</a:t>
            </a:fld>
            <a:endParaRPr lang="es-ES"/>
          </a:p>
        </p:txBody>
      </p:sp>
      <p:sp>
        <p:nvSpPr>
          <p:cNvPr id="6" name="Marcador de pie de página 5">
            <a:extLst>
              <a:ext uri="{FF2B5EF4-FFF2-40B4-BE49-F238E27FC236}">
                <a16:creationId xmlns:a16="http://schemas.microsoft.com/office/drawing/2014/main" id="{78BCCED1-F201-47DF-B6BD-1571CF1C3CF7}"/>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21DA4B12-56FC-42EA-9F65-5DFD425E5710}"/>
              </a:ext>
            </a:extLst>
          </p:cNvPr>
          <p:cNvSpPr>
            <a:spLocks noGrp="1"/>
          </p:cNvSpPr>
          <p:nvPr>
            <p:ph type="sldNum" sz="quarter" idx="12"/>
          </p:nvPr>
        </p:nvSpPr>
        <p:spPr/>
        <p:txBody>
          <a:bodyPr/>
          <a:lstStyle/>
          <a:p>
            <a:fld id="{03FABA58-BEE9-4500-8237-10D741B835FE}" type="slidenum">
              <a:rPr lang="es-ES" smtClean="0"/>
              <a:t>‹Nº›</a:t>
            </a:fld>
            <a:endParaRPr lang="es-ES"/>
          </a:p>
        </p:txBody>
      </p:sp>
    </p:spTree>
    <p:extLst>
      <p:ext uri="{BB962C8B-B14F-4D97-AF65-F5344CB8AC3E}">
        <p14:creationId xmlns:p14="http://schemas.microsoft.com/office/powerpoint/2010/main" val="16581574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E66D0FB6-DB6D-48A3-B6AB-399B0FE2BC6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B8AAEA9F-7260-4706-9560-D35614559B6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36BF480B-1330-4F5E-B955-A7DBE2C51B1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694540-7B1D-4FAF-A9B9-3F73FAE698D8}" type="datetimeFigureOut">
              <a:rPr lang="es-ES" smtClean="0"/>
              <a:t>07/07/2024</a:t>
            </a:fld>
            <a:endParaRPr lang="es-ES"/>
          </a:p>
        </p:txBody>
      </p:sp>
      <p:sp>
        <p:nvSpPr>
          <p:cNvPr id="5" name="Marcador de pie de página 4">
            <a:extLst>
              <a:ext uri="{FF2B5EF4-FFF2-40B4-BE49-F238E27FC236}">
                <a16:creationId xmlns:a16="http://schemas.microsoft.com/office/drawing/2014/main" id="{D9C5CB74-EF83-4018-BA36-1ECCAF4328B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a:extLst>
              <a:ext uri="{FF2B5EF4-FFF2-40B4-BE49-F238E27FC236}">
                <a16:creationId xmlns:a16="http://schemas.microsoft.com/office/drawing/2014/main" id="{CD25EF32-3AD4-4FC9-89CD-B112624C660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FABA58-BEE9-4500-8237-10D741B835FE}" type="slidenum">
              <a:rPr lang="es-ES" smtClean="0"/>
              <a:t>‹Nº›</a:t>
            </a:fld>
            <a:endParaRPr lang="es-ES"/>
          </a:p>
        </p:txBody>
      </p:sp>
    </p:spTree>
    <p:extLst>
      <p:ext uri="{BB962C8B-B14F-4D97-AF65-F5344CB8AC3E}">
        <p14:creationId xmlns:p14="http://schemas.microsoft.com/office/powerpoint/2010/main" val="39167659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6.png"/><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Conector recto 1">
            <a:extLst>
              <a:ext uri="{FF2B5EF4-FFF2-40B4-BE49-F238E27FC236}">
                <a16:creationId xmlns:a16="http://schemas.microsoft.com/office/drawing/2014/main" id="{2BF3EACD-922F-4458-B5FE-2C3DBDB53FBB}"/>
              </a:ext>
            </a:extLst>
          </p:cNvPr>
          <p:cNvCxnSpPr/>
          <p:nvPr/>
        </p:nvCxnSpPr>
        <p:spPr>
          <a:xfrm>
            <a:off x="0" y="0"/>
            <a:ext cx="914400" cy="0"/>
          </a:xfrm>
          <a:prstGeom prst="line">
            <a:avLst/>
          </a:prstGeom>
          <a:ln w="0" cap="flat" cmpd="sng" algn="ctr">
            <a:solidFill>
              <a:srgbClr val="FBFFFF"/>
            </a:solidFill>
            <a:prstDash val="solid"/>
            <a:miter lim="800000"/>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311" name="Rectangle 320">
            <a:extLst>
              <a:ext uri="{FF2B5EF4-FFF2-40B4-BE49-F238E27FC236}">
                <a16:creationId xmlns:a16="http://schemas.microsoft.com/office/drawing/2014/main" id="{F661A673-9E3A-413E-833C-9E345CADA4B6}"/>
              </a:ext>
            </a:extLst>
          </p:cNvPr>
          <p:cNvSpPr>
            <a:spLocks noChangeArrowheads="1"/>
          </p:cNvSpPr>
          <p:nvPr/>
        </p:nvSpPr>
        <p:spPr bwMode="auto">
          <a:xfrm>
            <a:off x="0" y="-38301"/>
            <a:ext cx="1020706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ES"/>
          </a:p>
        </p:txBody>
      </p:sp>
      <p:sp>
        <p:nvSpPr>
          <p:cNvPr id="413" name="Rectangle 327">
            <a:extLst>
              <a:ext uri="{FF2B5EF4-FFF2-40B4-BE49-F238E27FC236}">
                <a16:creationId xmlns:a16="http://schemas.microsoft.com/office/drawing/2014/main" id="{BD13221B-A9EB-429E-82CA-DA2477D20947}"/>
              </a:ext>
            </a:extLst>
          </p:cNvPr>
          <p:cNvSpPr>
            <a:spLocks noChangeArrowheads="1"/>
          </p:cNvSpPr>
          <p:nvPr/>
        </p:nvSpPr>
        <p:spPr bwMode="auto">
          <a:xfrm>
            <a:off x="-914400" y="126116"/>
            <a:ext cx="10207064"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defTabSz="914411" eaLnBrk="0" fontAlgn="base" hangingPunct="0">
              <a:spcBef>
                <a:spcPct val="0"/>
              </a:spcBef>
              <a:spcAft>
                <a:spcPct val="0"/>
              </a:spcAft>
            </a:pPr>
            <a:endParaRPr lang="es-ES" altLang="es-ES" sz="1100">
              <a:solidFill>
                <a:srgbClr val="000000"/>
              </a:solidFill>
              <a:latin typeface="Arial" panose="020B0604020202020204" pitchFamily="34" charset="0"/>
              <a:ea typeface="Calibri" panose="020F0502020204030204" pitchFamily="34" charset="0"/>
            </a:endParaRPr>
          </a:p>
          <a:p>
            <a:pPr defTabSz="914411" eaLnBrk="0" fontAlgn="base" hangingPunct="0">
              <a:spcBef>
                <a:spcPct val="0"/>
              </a:spcBef>
              <a:spcAft>
                <a:spcPct val="0"/>
              </a:spcAft>
            </a:pPr>
            <a:br>
              <a:rPr lang="es-ES" altLang="es-ES" sz="1100">
                <a:solidFill>
                  <a:srgbClr val="000000"/>
                </a:solidFill>
                <a:latin typeface="Arial" panose="020B0604020202020204" pitchFamily="34" charset="0"/>
                <a:ea typeface="Calibri" panose="020F0502020204030204" pitchFamily="34" charset="0"/>
              </a:rPr>
            </a:br>
            <a:endParaRPr lang="es-ES" altLang="es-ES">
              <a:latin typeface="Arial" panose="020B0604020202020204" pitchFamily="34" charset="0"/>
            </a:endParaRPr>
          </a:p>
        </p:txBody>
      </p:sp>
      <p:sp>
        <p:nvSpPr>
          <p:cNvPr id="4" name="Rectangle 102">
            <a:extLst>
              <a:ext uri="{FF2B5EF4-FFF2-40B4-BE49-F238E27FC236}">
                <a16:creationId xmlns:a16="http://schemas.microsoft.com/office/drawing/2014/main" id="{DF7D3316-247B-481B-9051-E699EDFE884E}"/>
              </a:ext>
            </a:extLst>
          </p:cNvPr>
          <p:cNvSpPr>
            <a:spLocks noChangeArrowheads="1"/>
          </p:cNvSpPr>
          <p:nvPr/>
        </p:nvSpPr>
        <p:spPr bwMode="auto">
          <a:xfrm>
            <a:off x="0" y="43934"/>
            <a:ext cx="1982924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ES"/>
          </a:p>
        </p:txBody>
      </p:sp>
      <p:sp>
        <p:nvSpPr>
          <p:cNvPr id="106" name="Rectangle 109">
            <a:extLst>
              <a:ext uri="{FF2B5EF4-FFF2-40B4-BE49-F238E27FC236}">
                <a16:creationId xmlns:a16="http://schemas.microsoft.com/office/drawing/2014/main" id="{ADF66EB4-9DA3-49FA-BB3F-99668A4AA13F}"/>
              </a:ext>
            </a:extLst>
          </p:cNvPr>
          <p:cNvSpPr>
            <a:spLocks noChangeArrowheads="1"/>
          </p:cNvSpPr>
          <p:nvPr/>
        </p:nvSpPr>
        <p:spPr bwMode="auto">
          <a:xfrm>
            <a:off x="-914400" y="103257"/>
            <a:ext cx="19829242"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defTabSz="914411" eaLnBrk="0" fontAlgn="base" hangingPunct="0">
              <a:spcBef>
                <a:spcPct val="0"/>
              </a:spcBef>
              <a:spcAft>
                <a:spcPct val="0"/>
              </a:spcAft>
            </a:pPr>
            <a:endParaRPr lang="es-ES" altLang="es-ES" sz="1100">
              <a:solidFill>
                <a:srgbClr val="000000"/>
              </a:solidFill>
              <a:latin typeface="Arial" panose="020B0604020202020204" pitchFamily="34" charset="0"/>
              <a:ea typeface="Calibri" panose="020F0502020204030204" pitchFamily="34" charset="0"/>
            </a:endParaRPr>
          </a:p>
          <a:p>
            <a:pPr defTabSz="914411" eaLnBrk="0" fontAlgn="base" hangingPunct="0">
              <a:spcBef>
                <a:spcPct val="0"/>
              </a:spcBef>
              <a:spcAft>
                <a:spcPct val="0"/>
              </a:spcAft>
            </a:pPr>
            <a:br>
              <a:rPr lang="es-ES" altLang="es-ES" sz="1100">
                <a:solidFill>
                  <a:srgbClr val="000000"/>
                </a:solidFill>
                <a:latin typeface="Arial" panose="020B0604020202020204" pitchFamily="34" charset="0"/>
                <a:ea typeface="Calibri" panose="020F0502020204030204" pitchFamily="34" charset="0"/>
              </a:rPr>
            </a:br>
            <a:endParaRPr lang="es-ES" altLang="es-ES">
              <a:latin typeface="Arial" panose="020B0604020202020204" pitchFamily="34" charset="0"/>
            </a:endParaRPr>
          </a:p>
        </p:txBody>
      </p:sp>
      <p:sp>
        <p:nvSpPr>
          <p:cNvPr id="107" name="Rectangle 211">
            <a:extLst>
              <a:ext uri="{FF2B5EF4-FFF2-40B4-BE49-F238E27FC236}">
                <a16:creationId xmlns:a16="http://schemas.microsoft.com/office/drawing/2014/main" id="{35302772-8368-4DF8-9085-810935A42842}"/>
              </a:ext>
            </a:extLst>
          </p:cNvPr>
          <p:cNvSpPr>
            <a:spLocks noChangeArrowheads="1"/>
          </p:cNvSpPr>
          <p:nvPr/>
        </p:nvSpPr>
        <p:spPr bwMode="auto">
          <a:xfrm>
            <a:off x="3649918" y="-38032"/>
            <a:ext cx="854208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ES"/>
          </a:p>
        </p:txBody>
      </p:sp>
      <p:sp>
        <p:nvSpPr>
          <p:cNvPr id="209" name="Rectangle 218">
            <a:extLst>
              <a:ext uri="{FF2B5EF4-FFF2-40B4-BE49-F238E27FC236}">
                <a16:creationId xmlns:a16="http://schemas.microsoft.com/office/drawing/2014/main" id="{FFCFC7A6-AA08-4F62-8851-84293830621C}"/>
              </a:ext>
            </a:extLst>
          </p:cNvPr>
          <p:cNvSpPr>
            <a:spLocks noChangeArrowheads="1"/>
          </p:cNvSpPr>
          <p:nvPr/>
        </p:nvSpPr>
        <p:spPr bwMode="auto">
          <a:xfrm>
            <a:off x="2735518" y="126116"/>
            <a:ext cx="8542081"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defTabSz="914411" eaLnBrk="0" fontAlgn="base" hangingPunct="0">
              <a:spcBef>
                <a:spcPct val="0"/>
              </a:spcBef>
              <a:spcAft>
                <a:spcPct val="0"/>
              </a:spcAft>
            </a:pPr>
            <a:endParaRPr lang="es-ES" altLang="es-ES" sz="1100">
              <a:solidFill>
                <a:srgbClr val="000000"/>
              </a:solidFill>
              <a:latin typeface="Arial" panose="020B0604020202020204" pitchFamily="34" charset="0"/>
              <a:ea typeface="Calibri" panose="020F0502020204030204" pitchFamily="34" charset="0"/>
            </a:endParaRPr>
          </a:p>
          <a:p>
            <a:pPr defTabSz="914411" eaLnBrk="0" fontAlgn="base" hangingPunct="0">
              <a:spcBef>
                <a:spcPct val="0"/>
              </a:spcBef>
              <a:spcAft>
                <a:spcPct val="0"/>
              </a:spcAft>
            </a:pPr>
            <a:br>
              <a:rPr lang="es-ES" altLang="es-ES" sz="1100">
                <a:solidFill>
                  <a:srgbClr val="000000"/>
                </a:solidFill>
                <a:latin typeface="Arial" panose="020B0604020202020204" pitchFamily="34" charset="0"/>
                <a:ea typeface="Calibri" panose="020F0502020204030204" pitchFamily="34" charset="0"/>
              </a:rPr>
            </a:br>
            <a:endParaRPr lang="es-ES" altLang="es-ES">
              <a:latin typeface="Arial" panose="020B0604020202020204" pitchFamily="34" charset="0"/>
            </a:endParaRPr>
          </a:p>
        </p:txBody>
      </p:sp>
      <p:grpSp>
        <p:nvGrpSpPr>
          <p:cNvPr id="3" name="Grupo 2">
            <a:extLst>
              <a:ext uri="{FF2B5EF4-FFF2-40B4-BE49-F238E27FC236}">
                <a16:creationId xmlns:a16="http://schemas.microsoft.com/office/drawing/2014/main" id="{F4AC7C94-FC45-388E-937E-33CB05C2E584}"/>
              </a:ext>
            </a:extLst>
          </p:cNvPr>
          <p:cNvGrpSpPr/>
          <p:nvPr/>
        </p:nvGrpSpPr>
        <p:grpSpPr>
          <a:xfrm>
            <a:off x="-94069" y="-41767"/>
            <a:ext cx="12290608" cy="6934336"/>
            <a:chOff x="-94069" y="-41767"/>
            <a:chExt cx="12290608" cy="6934336"/>
          </a:xfrm>
        </p:grpSpPr>
        <p:sp>
          <p:nvSpPr>
            <p:cNvPr id="414" name="Rectángulo 413">
              <a:extLst>
                <a:ext uri="{FF2B5EF4-FFF2-40B4-BE49-F238E27FC236}">
                  <a16:creationId xmlns:a16="http://schemas.microsoft.com/office/drawing/2014/main" id="{63D1D100-1E44-45EC-A91C-87F6788DF65C}"/>
                </a:ext>
              </a:extLst>
            </p:cNvPr>
            <p:cNvSpPr/>
            <p:nvPr/>
          </p:nvSpPr>
          <p:spPr>
            <a:xfrm>
              <a:off x="0" y="-34573"/>
              <a:ext cx="12191999" cy="6927142"/>
            </a:xfrm>
            <a:prstGeom prst="rect">
              <a:avLst/>
            </a:prstGeom>
            <a:solidFill>
              <a:srgbClr val="C4B9AC"/>
            </a:solidFill>
            <a:ln>
              <a:solidFill>
                <a:srgbClr val="C4B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grpSp>
          <p:nvGrpSpPr>
            <p:cNvPr id="210" name="Group 447">
              <a:extLst>
                <a:ext uri="{FF2B5EF4-FFF2-40B4-BE49-F238E27FC236}">
                  <a16:creationId xmlns:a16="http://schemas.microsoft.com/office/drawing/2014/main" id="{F45B2646-6BB6-42E8-81E3-D85A03884C2C}"/>
                </a:ext>
              </a:extLst>
            </p:cNvPr>
            <p:cNvGrpSpPr/>
            <p:nvPr/>
          </p:nvGrpSpPr>
          <p:grpSpPr>
            <a:xfrm>
              <a:off x="-94069" y="-41767"/>
              <a:ext cx="12290608" cy="6934336"/>
              <a:chOff x="-4330842" y="-2947204"/>
              <a:chExt cx="16039208" cy="10959211"/>
            </a:xfrm>
          </p:grpSpPr>
          <p:sp>
            <p:nvSpPr>
              <p:cNvPr id="212" name="Shape 7">
                <a:extLst>
                  <a:ext uri="{FF2B5EF4-FFF2-40B4-BE49-F238E27FC236}">
                    <a16:creationId xmlns:a16="http://schemas.microsoft.com/office/drawing/2014/main" id="{5CE865C2-BB42-43DB-82F7-B26E0C350139}"/>
                  </a:ext>
                </a:extLst>
              </p:cNvPr>
              <p:cNvSpPr/>
              <p:nvPr/>
            </p:nvSpPr>
            <p:spPr>
              <a:xfrm>
                <a:off x="-35809" y="-2947204"/>
                <a:ext cx="7560051" cy="10959211"/>
              </a:xfrm>
              <a:custGeom>
                <a:avLst/>
                <a:gdLst/>
                <a:ahLst/>
                <a:cxnLst/>
                <a:rect l="0" t="0" r="0" b="0"/>
                <a:pathLst>
                  <a:path w="7560054" h="10691999">
                    <a:moveTo>
                      <a:pt x="0" y="0"/>
                    </a:moveTo>
                    <a:lnTo>
                      <a:pt x="1027976" y="0"/>
                    </a:lnTo>
                    <a:lnTo>
                      <a:pt x="3771798" y="8399945"/>
                    </a:lnTo>
                    <a:lnTo>
                      <a:pt x="6515608" y="0"/>
                    </a:lnTo>
                    <a:lnTo>
                      <a:pt x="7560054" y="0"/>
                    </a:lnTo>
                    <a:lnTo>
                      <a:pt x="7560054" y="4077088"/>
                    </a:lnTo>
                    <a:lnTo>
                      <a:pt x="5286402" y="10691999"/>
                    </a:lnTo>
                    <a:lnTo>
                      <a:pt x="2257170" y="10691999"/>
                    </a:lnTo>
                    <a:lnTo>
                      <a:pt x="0" y="4124998"/>
                    </a:lnTo>
                    <a:lnTo>
                      <a:pt x="0" y="0"/>
                    </a:lnTo>
                    <a:close/>
                  </a:path>
                </a:pathLst>
              </a:custGeom>
              <a:ln w="0" cap="flat">
                <a:miter lim="127000"/>
              </a:ln>
            </p:spPr>
            <p:style>
              <a:lnRef idx="0">
                <a:srgbClr val="000000">
                  <a:alpha val="0"/>
                </a:srgbClr>
              </a:lnRef>
              <a:fillRef idx="1">
                <a:srgbClr val="EDE4DD"/>
              </a:fillRef>
              <a:effectRef idx="0">
                <a:scrgbClr r="0" g="0" b="0"/>
              </a:effectRef>
              <a:fontRef idx="none"/>
            </p:style>
            <p:txBody>
              <a:bodyPr/>
              <a:lstStyle/>
              <a:p>
                <a:endParaRPr lang="es-ES" dirty="0"/>
              </a:p>
            </p:txBody>
          </p:sp>
          <p:sp>
            <p:nvSpPr>
              <p:cNvPr id="301" name="Shape 475">
                <a:extLst>
                  <a:ext uri="{FF2B5EF4-FFF2-40B4-BE49-F238E27FC236}">
                    <a16:creationId xmlns:a16="http://schemas.microsoft.com/office/drawing/2014/main" id="{6CAD875F-2B88-432F-AF55-242413B51BDD}"/>
                  </a:ext>
                </a:extLst>
              </p:cNvPr>
              <p:cNvSpPr/>
              <p:nvPr/>
            </p:nvSpPr>
            <p:spPr>
              <a:xfrm>
                <a:off x="6539994" y="-2504857"/>
                <a:ext cx="59663" cy="1911803"/>
              </a:xfrm>
              <a:custGeom>
                <a:avLst/>
                <a:gdLst/>
                <a:ahLst/>
                <a:cxnLst/>
                <a:rect l="0" t="0" r="0" b="0"/>
                <a:pathLst>
                  <a:path w="70193" h="1286281">
                    <a:moveTo>
                      <a:pt x="0" y="0"/>
                    </a:moveTo>
                    <a:lnTo>
                      <a:pt x="70193" y="0"/>
                    </a:lnTo>
                    <a:lnTo>
                      <a:pt x="70193" y="1286281"/>
                    </a:lnTo>
                    <a:lnTo>
                      <a:pt x="0" y="1286281"/>
                    </a:lnTo>
                    <a:lnTo>
                      <a:pt x="0" y="0"/>
                    </a:lnTo>
                  </a:path>
                </a:pathLst>
              </a:custGeom>
              <a:ln w="0" cap="flat">
                <a:miter lim="127000"/>
              </a:ln>
            </p:spPr>
            <p:style>
              <a:lnRef idx="0">
                <a:srgbClr val="000000">
                  <a:alpha val="0"/>
                </a:srgbClr>
              </a:lnRef>
              <a:fillRef idx="1">
                <a:srgbClr val="504E47"/>
              </a:fillRef>
              <a:effectRef idx="0">
                <a:scrgbClr r="0" g="0" b="0"/>
              </a:effectRef>
              <a:fontRef idx="none"/>
            </p:style>
            <p:txBody>
              <a:bodyPr/>
              <a:lstStyle/>
              <a:p>
                <a:endParaRPr lang="es-ES"/>
              </a:p>
            </p:txBody>
          </p:sp>
          <p:sp>
            <p:nvSpPr>
              <p:cNvPr id="302" name="Shape 97">
                <a:extLst>
                  <a:ext uri="{FF2B5EF4-FFF2-40B4-BE49-F238E27FC236}">
                    <a16:creationId xmlns:a16="http://schemas.microsoft.com/office/drawing/2014/main" id="{6C7F35E3-A36F-46FB-BFB8-C0DA83C6DEAF}"/>
                  </a:ext>
                </a:extLst>
              </p:cNvPr>
              <p:cNvSpPr/>
              <p:nvPr/>
            </p:nvSpPr>
            <p:spPr>
              <a:xfrm>
                <a:off x="1732113" y="-598516"/>
                <a:ext cx="2059408" cy="5185403"/>
              </a:xfrm>
              <a:custGeom>
                <a:avLst/>
                <a:gdLst/>
                <a:ahLst/>
                <a:cxnLst/>
                <a:rect l="0" t="0" r="0" b="0"/>
                <a:pathLst>
                  <a:path w="2059407" h="5155570">
                    <a:moveTo>
                      <a:pt x="2059407" y="0"/>
                    </a:moveTo>
                    <a:lnTo>
                      <a:pt x="2059407" y="732683"/>
                    </a:lnTo>
                    <a:lnTo>
                      <a:pt x="1960818" y="738167"/>
                    </a:lnTo>
                    <a:cubicBezTo>
                      <a:pt x="1327964" y="809833"/>
                      <a:pt x="950652" y="1405209"/>
                      <a:pt x="940841" y="2110833"/>
                    </a:cubicBezTo>
                    <a:lnTo>
                      <a:pt x="2059407" y="2110833"/>
                    </a:lnTo>
                    <a:lnTo>
                      <a:pt x="2059407" y="2800785"/>
                    </a:lnTo>
                    <a:lnTo>
                      <a:pt x="940841" y="2800785"/>
                    </a:lnTo>
                    <a:cubicBezTo>
                      <a:pt x="949344" y="3556819"/>
                      <a:pt x="1330490" y="4154045"/>
                      <a:pt x="1994598" y="4351424"/>
                    </a:cubicBezTo>
                    <a:lnTo>
                      <a:pt x="2059407" y="4367128"/>
                    </a:lnTo>
                    <a:lnTo>
                      <a:pt x="2059407" y="5155570"/>
                    </a:lnTo>
                    <a:lnTo>
                      <a:pt x="1955638" y="5143027"/>
                    </a:lnTo>
                    <a:cubicBezTo>
                      <a:pt x="618156" y="4946658"/>
                      <a:pt x="0" y="3839398"/>
                      <a:pt x="0" y="2560349"/>
                    </a:cubicBezTo>
                    <a:cubicBezTo>
                      <a:pt x="0" y="1102047"/>
                      <a:pt x="775058" y="65606"/>
                      <a:pt x="1973477" y="2253"/>
                    </a:cubicBezTo>
                    <a:lnTo>
                      <a:pt x="2059407" y="0"/>
                    </a:lnTo>
                    <a:close/>
                  </a:path>
                </a:pathLst>
              </a:custGeom>
              <a:ln w="0" cap="flat">
                <a:miter lim="127000"/>
              </a:ln>
            </p:spPr>
            <p:style>
              <a:lnRef idx="0">
                <a:srgbClr val="000000">
                  <a:alpha val="0"/>
                </a:srgbClr>
              </a:lnRef>
              <a:fillRef idx="1">
                <a:srgbClr val="922D54"/>
              </a:fillRef>
              <a:effectRef idx="0">
                <a:scrgbClr r="0" g="0" b="0"/>
              </a:effectRef>
              <a:fontRef idx="none"/>
            </p:style>
            <p:txBody>
              <a:bodyPr/>
              <a:lstStyle/>
              <a:p>
                <a:endParaRPr lang="es-ES"/>
              </a:p>
            </p:txBody>
          </p:sp>
          <p:sp>
            <p:nvSpPr>
              <p:cNvPr id="303" name="Shape 98">
                <a:extLst>
                  <a:ext uri="{FF2B5EF4-FFF2-40B4-BE49-F238E27FC236}">
                    <a16:creationId xmlns:a16="http://schemas.microsoft.com/office/drawing/2014/main" id="{FD080FE7-A366-4D37-983A-258ACF101A27}"/>
                  </a:ext>
                </a:extLst>
              </p:cNvPr>
              <p:cNvSpPr/>
              <p:nvPr/>
            </p:nvSpPr>
            <p:spPr>
              <a:xfrm>
                <a:off x="3791523" y="3515681"/>
                <a:ext cx="1871725" cy="1085431"/>
              </a:xfrm>
              <a:custGeom>
                <a:avLst/>
                <a:gdLst/>
                <a:ahLst/>
                <a:cxnLst/>
                <a:rect l="0" t="0" r="0" b="0"/>
                <a:pathLst>
                  <a:path w="1954860" h="1087196">
                    <a:moveTo>
                      <a:pt x="1672603" y="0"/>
                    </a:moveTo>
                    <a:lnTo>
                      <a:pt x="1954860" y="637680"/>
                    </a:lnTo>
                    <a:cubicBezTo>
                      <a:pt x="1494904" y="930402"/>
                      <a:pt x="899020" y="1087196"/>
                      <a:pt x="334518" y="1087196"/>
                    </a:cubicBezTo>
                    <a:cubicBezTo>
                      <a:pt x="231939" y="1087196"/>
                      <a:pt x="132832" y="1082500"/>
                      <a:pt x="37162" y="1073350"/>
                    </a:cubicBezTo>
                    <a:lnTo>
                      <a:pt x="0" y="1068858"/>
                    </a:lnTo>
                    <a:lnTo>
                      <a:pt x="0" y="280417"/>
                    </a:lnTo>
                    <a:lnTo>
                      <a:pt x="93430" y="303055"/>
                    </a:lnTo>
                    <a:cubicBezTo>
                      <a:pt x="202216" y="323738"/>
                      <a:pt x="317536" y="334518"/>
                      <a:pt x="439064" y="334518"/>
                    </a:cubicBezTo>
                    <a:cubicBezTo>
                      <a:pt x="919925" y="334518"/>
                      <a:pt x="1327620" y="188163"/>
                      <a:pt x="1672603" y="0"/>
                    </a:cubicBezTo>
                    <a:close/>
                  </a:path>
                </a:pathLst>
              </a:custGeom>
              <a:ln w="0" cap="flat">
                <a:miter lim="127000"/>
              </a:ln>
            </p:spPr>
            <p:style>
              <a:lnRef idx="0">
                <a:srgbClr val="000000">
                  <a:alpha val="0"/>
                </a:srgbClr>
              </a:lnRef>
              <a:fillRef idx="1">
                <a:srgbClr val="922D54"/>
              </a:fillRef>
              <a:effectRef idx="0">
                <a:scrgbClr r="0" g="0" b="0"/>
              </a:effectRef>
              <a:fontRef idx="none"/>
            </p:style>
            <p:txBody>
              <a:bodyPr/>
              <a:lstStyle/>
              <a:p>
                <a:endParaRPr lang="es-ES"/>
              </a:p>
            </p:txBody>
          </p:sp>
          <p:sp>
            <p:nvSpPr>
              <p:cNvPr id="304" name="Shape 99">
                <a:extLst>
                  <a:ext uri="{FF2B5EF4-FFF2-40B4-BE49-F238E27FC236}">
                    <a16:creationId xmlns:a16="http://schemas.microsoft.com/office/drawing/2014/main" id="{5FC7E2AC-8D35-4B58-8D8B-0CC863DB9633}"/>
                  </a:ext>
                </a:extLst>
              </p:cNvPr>
              <p:cNvSpPr/>
              <p:nvPr/>
            </p:nvSpPr>
            <p:spPr>
              <a:xfrm>
                <a:off x="3618484" y="-596717"/>
                <a:ext cx="1971115" cy="2815143"/>
              </a:xfrm>
              <a:custGeom>
                <a:avLst/>
                <a:gdLst/>
                <a:ahLst/>
                <a:cxnLst/>
                <a:rect l="0" t="0" r="0" b="0"/>
                <a:pathLst>
                  <a:path w="2069846" h="2801607">
                    <a:moveTo>
                      <a:pt x="31356" y="0"/>
                    </a:moveTo>
                    <a:cubicBezTo>
                      <a:pt x="1327620" y="0"/>
                      <a:pt x="2069846" y="993102"/>
                      <a:pt x="2069846" y="2571623"/>
                    </a:cubicBezTo>
                    <a:lnTo>
                      <a:pt x="2069846" y="2801607"/>
                    </a:lnTo>
                    <a:lnTo>
                      <a:pt x="0" y="2801607"/>
                    </a:lnTo>
                    <a:lnTo>
                      <a:pt x="0" y="2111655"/>
                    </a:lnTo>
                    <a:lnTo>
                      <a:pt x="1118565" y="2111655"/>
                    </a:lnTo>
                    <a:cubicBezTo>
                      <a:pt x="1108100" y="1421702"/>
                      <a:pt x="773582" y="731761"/>
                      <a:pt x="31356" y="731761"/>
                    </a:cubicBezTo>
                    <a:lnTo>
                      <a:pt x="0" y="733505"/>
                    </a:lnTo>
                    <a:lnTo>
                      <a:pt x="0" y="822"/>
                    </a:lnTo>
                    <a:lnTo>
                      <a:pt x="31356" y="0"/>
                    </a:lnTo>
                    <a:close/>
                  </a:path>
                </a:pathLst>
              </a:custGeom>
              <a:ln w="0" cap="flat">
                <a:miter lim="127000"/>
              </a:ln>
            </p:spPr>
            <p:style>
              <a:lnRef idx="0">
                <a:srgbClr val="000000">
                  <a:alpha val="0"/>
                </a:srgbClr>
              </a:lnRef>
              <a:fillRef idx="1">
                <a:srgbClr val="922D54"/>
              </a:fillRef>
              <a:effectRef idx="0">
                <a:scrgbClr r="0" g="0" b="0"/>
              </a:effectRef>
              <a:fontRef idx="none"/>
            </p:style>
            <p:txBody>
              <a:bodyPr/>
              <a:lstStyle/>
              <a:p>
                <a:endParaRPr lang="es-ES"/>
              </a:p>
            </p:txBody>
          </p:sp>
          <p:sp>
            <p:nvSpPr>
              <p:cNvPr id="305" name="Rectangle 100">
                <a:extLst>
                  <a:ext uri="{FF2B5EF4-FFF2-40B4-BE49-F238E27FC236}">
                    <a16:creationId xmlns:a16="http://schemas.microsoft.com/office/drawing/2014/main" id="{055C93EA-48C0-4B71-986C-6B5C939AF03F}"/>
                  </a:ext>
                </a:extLst>
              </p:cNvPr>
              <p:cNvSpPr/>
              <p:nvPr/>
            </p:nvSpPr>
            <p:spPr>
              <a:xfrm rot="16200001">
                <a:off x="5614790" y="-1951627"/>
                <a:ext cx="2801602" cy="831869"/>
              </a:xfrm>
              <a:prstGeom prst="rect">
                <a:avLst/>
              </a:prstGeom>
              <a:ln>
                <a:noFill/>
              </a:ln>
            </p:spPr>
            <p:txBody>
              <a:bodyPr vert="horz" lIns="0" tIns="0" rIns="0" bIns="0" rtlCol="0">
                <a:noAutofit/>
              </a:bodyPr>
              <a:lstStyle/>
              <a:p>
                <a:pPr algn="ctr">
                  <a:lnSpc>
                    <a:spcPct val="107000"/>
                  </a:lnSpc>
                  <a:spcAft>
                    <a:spcPts val="800"/>
                  </a:spcAft>
                </a:pPr>
                <a:r>
                  <a:rPr lang="es-ES" sz="4800" b="1" dirty="0">
                    <a:solidFill>
                      <a:srgbClr val="922D54"/>
                    </a:solidFill>
                    <a:latin typeface="Calibri" panose="020F0502020204030204" pitchFamily="34" charset="0"/>
                    <a:ea typeface="Calibri" panose="020F0502020204030204" pitchFamily="34" charset="0"/>
                  </a:rPr>
                  <a:t>2024</a:t>
                </a:r>
                <a:endParaRPr lang="es-ES" sz="1100" dirty="0">
                  <a:solidFill>
                    <a:srgbClr val="000000"/>
                  </a:solidFill>
                  <a:latin typeface="Calibri" panose="020F0502020204030204" pitchFamily="34" charset="0"/>
                  <a:ea typeface="Calibri" panose="020F0502020204030204" pitchFamily="34" charset="0"/>
                </a:endParaRPr>
              </a:p>
            </p:txBody>
          </p:sp>
          <p:sp>
            <p:nvSpPr>
              <p:cNvPr id="306" name="Rectangle 101">
                <a:extLst>
                  <a:ext uri="{FF2B5EF4-FFF2-40B4-BE49-F238E27FC236}">
                    <a16:creationId xmlns:a16="http://schemas.microsoft.com/office/drawing/2014/main" id="{4AC1B32B-0FC3-4B70-B248-6C0FC40289EE}"/>
                  </a:ext>
                </a:extLst>
              </p:cNvPr>
              <p:cNvSpPr/>
              <p:nvPr/>
            </p:nvSpPr>
            <p:spPr>
              <a:xfrm>
                <a:off x="-4214007" y="4939610"/>
                <a:ext cx="15922373" cy="1631528"/>
              </a:xfrm>
              <a:prstGeom prst="rect">
                <a:avLst/>
              </a:prstGeom>
              <a:ln>
                <a:noFill/>
              </a:ln>
            </p:spPr>
            <p:txBody>
              <a:bodyPr vert="horz" lIns="0" tIns="0" rIns="0" bIns="0" rtlCol="0">
                <a:noAutofit/>
              </a:bodyPr>
              <a:lstStyle/>
              <a:p>
                <a:pPr algn="ctr" eaLnBrk="1" hangingPunct="1"/>
                <a:r>
                  <a:rPr lang="es-ES" altLang="es-ES" sz="2600" b="1" dirty="0">
                    <a:solidFill>
                      <a:schemeClr val="bg2">
                        <a:lumMod val="50000"/>
                      </a:schemeClr>
                    </a:solidFill>
                    <a:latin typeface="Bliss Pro Medium" panose="02000603050000020004" pitchFamily="50" charset="0"/>
                  </a:rPr>
                  <a:t>Panorámica de los acuerdos transformativos alcanzados por las instituciones REBIUN fuera de los acuerdos CRUE-CSIC y uso de </a:t>
                </a:r>
                <a:r>
                  <a:rPr lang="es-ES" altLang="es-ES" sz="2600" b="1" dirty="0" err="1">
                    <a:solidFill>
                      <a:schemeClr val="bg2">
                        <a:lumMod val="50000"/>
                      </a:schemeClr>
                    </a:solidFill>
                    <a:latin typeface="Bliss Pro Medium" panose="02000603050000020004" pitchFamily="50" charset="0"/>
                  </a:rPr>
                  <a:t>APCs</a:t>
                </a:r>
                <a:r>
                  <a:rPr lang="es-ES" altLang="es-ES" sz="2600" b="1" dirty="0">
                    <a:solidFill>
                      <a:schemeClr val="bg2">
                        <a:lumMod val="50000"/>
                      </a:schemeClr>
                    </a:solidFill>
                    <a:latin typeface="Bliss Pro Medium" panose="02000603050000020004" pitchFamily="50" charset="0"/>
                  </a:rPr>
                  <a:t> al margen de cualquier acuerdo</a:t>
                </a:r>
              </a:p>
            </p:txBody>
          </p:sp>
          <p:sp>
            <p:nvSpPr>
              <p:cNvPr id="308" name="Rectangle 103">
                <a:extLst>
                  <a:ext uri="{FF2B5EF4-FFF2-40B4-BE49-F238E27FC236}">
                    <a16:creationId xmlns:a16="http://schemas.microsoft.com/office/drawing/2014/main" id="{841B3A50-D219-48B1-B2B9-8D95ECB8C761}"/>
                  </a:ext>
                </a:extLst>
              </p:cNvPr>
              <p:cNvSpPr/>
              <p:nvPr/>
            </p:nvSpPr>
            <p:spPr>
              <a:xfrm>
                <a:off x="-4214007" y="-2496590"/>
                <a:ext cx="15910522" cy="944316"/>
              </a:xfrm>
              <a:prstGeom prst="rect">
                <a:avLst/>
              </a:prstGeom>
              <a:ln>
                <a:noFill/>
              </a:ln>
            </p:spPr>
            <p:txBody>
              <a:bodyPr vert="horz" lIns="0" tIns="0" rIns="0" bIns="0" rtlCol="0">
                <a:noAutofit/>
              </a:bodyPr>
              <a:lstStyle/>
              <a:p>
                <a:pPr algn="ctr">
                  <a:lnSpc>
                    <a:spcPct val="107000"/>
                  </a:lnSpc>
                  <a:spcAft>
                    <a:spcPts val="800"/>
                  </a:spcAft>
                </a:pPr>
                <a:r>
                  <a:rPr lang="es-ES" sz="4700" b="1" dirty="0">
                    <a:solidFill>
                      <a:srgbClr val="504E47"/>
                    </a:solidFill>
                    <a:latin typeface="Calibri" panose="020F0502020204030204" pitchFamily="34" charset="0"/>
                    <a:ea typeface="Calibri" panose="020F0502020204030204" pitchFamily="34" charset="0"/>
                  </a:rPr>
                  <a:t>EVENTOS</a:t>
                </a:r>
                <a:endParaRPr lang="es-ES" sz="1100" dirty="0">
                  <a:solidFill>
                    <a:srgbClr val="000000"/>
                  </a:solidFill>
                  <a:latin typeface="Calibri" panose="020F0502020204030204" pitchFamily="34" charset="0"/>
                  <a:ea typeface="Calibri" panose="020F0502020204030204" pitchFamily="34" charset="0"/>
                </a:endParaRPr>
              </a:p>
            </p:txBody>
          </p:sp>
          <p:sp>
            <p:nvSpPr>
              <p:cNvPr id="309" name="Rectangle 104">
                <a:extLst>
                  <a:ext uri="{FF2B5EF4-FFF2-40B4-BE49-F238E27FC236}">
                    <a16:creationId xmlns:a16="http://schemas.microsoft.com/office/drawing/2014/main" id="{014B8F65-581A-4CCC-A488-7BEBD8A09708}"/>
                  </a:ext>
                </a:extLst>
              </p:cNvPr>
              <p:cNvSpPr/>
              <p:nvPr/>
            </p:nvSpPr>
            <p:spPr>
              <a:xfrm>
                <a:off x="6035165" y="1129618"/>
                <a:ext cx="170831" cy="944317"/>
              </a:xfrm>
              <a:prstGeom prst="rect">
                <a:avLst/>
              </a:prstGeom>
              <a:ln>
                <a:noFill/>
              </a:ln>
            </p:spPr>
            <p:txBody>
              <a:bodyPr vert="horz" lIns="0" tIns="0" rIns="0" bIns="0" rtlCol="0">
                <a:noAutofit/>
              </a:bodyPr>
              <a:lstStyle/>
              <a:p>
                <a:pPr>
                  <a:lnSpc>
                    <a:spcPct val="107000"/>
                  </a:lnSpc>
                  <a:spcAft>
                    <a:spcPts val="800"/>
                  </a:spcAft>
                </a:pPr>
                <a:r>
                  <a:rPr lang="es-ES" sz="4700" b="1">
                    <a:solidFill>
                      <a:srgbClr val="504E47"/>
                    </a:solidFill>
                    <a:latin typeface="Calibri" panose="020F0502020204030204" pitchFamily="34" charset="0"/>
                    <a:ea typeface="Calibri" panose="020F0502020204030204" pitchFamily="34" charset="0"/>
                  </a:rPr>
                  <a:t> </a:t>
                </a:r>
                <a:endParaRPr lang="es-ES" sz="1100">
                  <a:solidFill>
                    <a:srgbClr val="000000"/>
                  </a:solidFill>
                  <a:latin typeface="Calibri" panose="020F0502020204030204" pitchFamily="34" charset="0"/>
                  <a:ea typeface="Calibri" panose="020F0502020204030204" pitchFamily="34" charset="0"/>
                </a:endParaRPr>
              </a:p>
            </p:txBody>
          </p:sp>
          <p:sp>
            <p:nvSpPr>
              <p:cNvPr id="310" name="Rectangle 105">
                <a:extLst>
                  <a:ext uri="{FF2B5EF4-FFF2-40B4-BE49-F238E27FC236}">
                    <a16:creationId xmlns:a16="http://schemas.microsoft.com/office/drawing/2014/main" id="{3D3C774B-0601-4DAB-ACD5-F37C10619BF5}"/>
                  </a:ext>
                </a:extLst>
              </p:cNvPr>
              <p:cNvSpPr/>
              <p:nvPr/>
            </p:nvSpPr>
            <p:spPr>
              <a:xfrm>
                <a:off x="-4330842" y="-1346483"/>
                <a:ext cx="15910522" cy="453701"/>
              </a:xfrm>
              <a:prstGeom prst="rect">
                <a:avLst/>
              </a:prstGeom>
              <a:ln>
                <a:noFill/>
              </a:ln>
            </p:spPr>
            <p:txBody>
              <a:bodyPr vert="horz" lIns="0" tIns="0" rIns="0" bIns="0" rtlCol="0">
                <a:noAutofit/>
              </a:bodyPr>
              <a:lstStyle/>
              <a:p>
                <a:pPr algn="ctr">
                  <a:lnSpc>
                    <a:spcPct val="107000"/>
                  </a:lnSpc>
                  <a:spcAft>
                    <a:spcPts val="800"/>
                  </a:spcAft>
                </a:pPr>
                <a:r>
                  <a:rPr lang="es-ES_tradnl" sz="2000" dirty="0">
                    <a:solidFill>
                      <a:schemeClr val="bg2">
                        <a:lumMod val="50000"/>
                      </a:schemeClr>
                    </a:solidFill>
                    <a:latin typeface="Bliss Pro Medium" panose="02000603050000020004" pitchFamily="50" charset="0"/>
                  </a:rPr>
                  <a:t>XX Workshop de Proyectos Digitales</a:t>
                </a:r>
              </a:p>
            </p:txBody>
          </p:sp>
        </p:grpSp>
      </p:grpSp>
      <p:pic>
        <p:nvPicPr>
          <p:cNvPr id="1026" name="Picture 2">
            <a:extLst>
              <a:ext uri="{FF2B5EF4-FFF2-40B4-BE49-F238E27FC236}">
                <a16:creationId xmlns:a16="http://schemas.microsoft.com/office/drawing/2014/main" id="{B2B23CA0-DACC-C9E1-2DA8-4D9780F6834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8770" y="5809805"/>
            <a:ext cx="2734460" cy="10285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42910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Rectangle 320">
            <a:extLst>
              <a:ext uri="{FF2B5EF4-FFF2-40B4-BE49-F238E27FC236}">
                <a16:creationId xmlns:a16="http://schemas.microsoft.com/office/drawing/2014/main" id="{F661A673-9E3A-413E-833C-9E345CADA4B6}"/>
              </a:ext>
            </a:extLst>
          </p:cNvPr>
          <p:cNvSpPr>
            <a:spLocks noChangeArrowheads="1"/>
          </p:cNvSpPr>
          <p:nvPr/>
        </p:nvSpPr>
        <p:spPr bwMode="auto">
          <a:xfrm>
            <a:off x="0" y="0"/>
            <a:ext cx="10207064" cy="292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ES"/>
          </a:p>
        </p:txBody>
      </p:sp>
      <p:sp>
        <p:nvSpPr>
          <p:cNvPr id="413" name="Rectangle 327">
            <a:extLst>
              <a:ext uri="{FF2B5EF4-FFF2-40B4-BE49-F238E27FC236}">
                <a16:creationId xmlns:a16="http://schemas.microsoft.com/office/drawing/2014/main" id="{BD13221B-A9EB-429E-82CA-DA2477D20947}"/>
              </a:ext>
            </a:extLst>
          </p:cNvPr>
          <p:cNvSpPr>
            <a:spLocks noChangeArrowheads="1"/>
          </p:cNvSpPr>
          <p:nvPr/>
        </p:nvSpPr>
        <p:spPr bwMode="auto">
          <a:xfrm>
            <a:off x="-914400" y="126116"/>
            <a:ext cx="10207064"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rPr>
            </a:b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4" name="Rectangle 102">
            <a:extLst>
              <a:ext uri="{FF2B5EF4-FFF2-40B4-BE49-F238E27FC236}">
                <a16:creationId xmlns:a16="http://schemas.microsoft.com/office/drawing/2014/main" id="{DF7D3316-247B-481B-9051-E699EDFE884E}"/>
              </a:ext>
            </a:extLst>
          </p:cNvPr>
          <p:cNvSpPr>
            <a:spLocks noChangeArrowheads="1"/>
          </p:cNvSpPr>
          <p:nvPr/>
        </p:nvSpPr>
        <p:spPr bwMode="auto">
          <a:xfrm>
            <a:off x="0" y="0"/>
            <a:ext cx="1982924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ES"/>
          </a:p>
        </p:txBody>
      </p:sp>
      <p:sp>
        <p:nvSpPr>
          <p:cNvPr id="106" name="Rectangle 109">
            <a:extLst>
              <a:ext uri="{FF2B5EF4-FFF2-40B4-BE49-F238E27FC236}">
                <a16:creationId xmlns:a16="http://schemas.microsoft.com/office/drawing/2014/main" id="{ADF66EB4-9DA3-49FA-BB3F-99668A4AA13F}"/>
              </a:ext>
            </a:extLst>
          </p:cNvPr>
          <p:cNvSpPr>
            <a:spLocks noChangeArrowheads="1"/>
          </p:cNvSpPr>
          <p:nvPr/>
        </p:nvSpPr>
        <p:spPr bwMode="auto">
          <a:xfrm>
            <a:off x="-914400" y="103257"/>
            <a:ext cx="19829242"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rPr>
            </a:b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107" name="Rectangle 211">
            <a:extLst>
              <a:ext uri="{FF2B5EF4-FFF2-40B4-BE49-F238E27FC236}">
                <a16:creationId xmlns:a16="http://schemas.microsoft.com/office/drawing/2014/main" id="{35302772-8368-4DF8-9085-810935A42842}"/>
              </a:ext>
            </a:extLst>
          </p:cNvPr>
          <p:cNvSpPr>
            <a:spLocks noChangeArrowheads="1"/>
          </p:cNvSpPr>
          <p:nvPr/>
        </p:nvSpPr>
        <p:spPr bwMode="auto">
          <a:xfrm>
            <a:off x="3649918" y="0"/>
            <a:ext cx="8542081" cy="2932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ES"/>
          </a:p>
        </p:txBody>
      </p:sp>
      <p:sp>
        <p:nvSpPr>
          <p:cNvPr id="209" name="Rectangle 218">
            <a:extLst>
              <a:ext uri="{FF2B5EF4-FFF2-40B4-BE49-F238E27FC236}">
                <a16:creationId xmlns:a16="http://schemas.microsoft.com/office/drawing/2014/main" id="{FFCFC7A6-AA08-4F62-8851-84293830621C}"/>
              </a:ext>
            </a:extLst>
          </p:cNvPr>
          <p:cNvSpPr>
            <a:spLocks noChangeArrowheads="1"/>
          </p:cNvSpPr>
          <p:nvPr/>
        </p:nvSpPr>
        <p:spPr bwMode="auto">
          <a:xfrm>
            <a:off x="2735518" y="126116"/>
            <a:ext cx="8542081"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rPr>
            </a:br>
            <a:endParaRPr kumimoji="0" lang="es-ES" altLang="es-ES" sz="1800" b="0" i="0" u="none" strike="noStrike" cap="none" normalizeH="0" baseline="0">
              <a:ln>
                <a:noFill/>
              </a:ln>
              <a:solidFill>
                <a:schemeClr val="tx1"/>
              </a:solidFill>
              <a:effectLst/>
              <a:latin typeface="Arial" panose="020B0604020202020204" pitchFamily="34" charset="0"/>
            </a:endParaRPr>
          </a:p>
        </p:txBody>
      </p:sp>
      <p:grpSp>
        <p:nvGrpSpPr>
          <p:cNvPr id="415" name="Grupo 414">
            <a:extLst>
              <a:ext uri="{FF2B5EF4-FFF2-40B4-BE49-F238E27FC236}">
                <a16:creationId xmlns:a16="http://schemas.microsoft.com/office/drawing/2014/main" id="{A9E667C5-2A48-4E0B-9EA2-3FED79C13585}"/>
              </a:ext>
            </a:extLst>
          </p:cNvPr>
          <p:cNvGrpSpPr/>
          <p:nvPr/>
        </p:nvGrpSpPr>
        <p:grpSpPr>
          <a:xfrm>
            <a:off x="0" y="-25223"/>
            <a:ext cx="12275132" cy="6908446"/>
            <a:chOff x="-3735" y="-43181"/>
            <a:chExt cx="12275132" cy="6908446"/>
          </a:xfrm>
        </p:grpSpPr>
        <p:sp>
          <p:nvSpPr>
            <p:cNvPr id="414" name="Rectángulo 413">
              <a:extLst>
                <a:ext uri="{FF2B5EF4-FFF2-40B4-BE49-F238E27FC236}">
                  <a16:creationId xmlns:a16="http://schemas.microsoft.com/office/drawing/2014/main" id="{63D1D100-1E44-45EC-A91C-87F6788DF65C}"/>
                </a:ext>
              </a:extLst>
            </p:cNvPr>
            <p:cNvSpPr/>
            <p:nvPr/>
          </p:nvSpPr>
          <p:spPr>
            <a:xfrm>
              <a:off x="-3735" y="-43181"/>
              <a:ext cx="12275132" cy="6908446"/>
            </a:xfrm>
            <a:prstGeom prst="rect">
              <a:avLst/>
            </a:prstGeom>
            <a:solidFill>
              <a:srgbClr val="C4B9AC"/>
            </a:solidFill>
            <a:ln>
              <a:solidFill>
                <a:srgbClr val="C4B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309" name="Rectangle 104">
              <a:extLst>
                <a:ext uri="{FF2B5EF4-FFF2-40B4-BE49-F238E27FC236}">
                  <a16:creationId xmlns:a16="http://schemas.microsoft.com/office/drawing/2014/main" id="{014B8F65-581A-4CCC-A488-7BEBD8A09708}"/>
                </a:ext>
              </a:extLst>
            </p:cNvPr>
            <p:cNvSpPr/>
            <p:nvPr/>
          </p:nvSpPr>
          <p:spPr>
            <a:xfrm>
              <a:off x="6910896" y="664440"/>
              <a:ext cx="128943" cy="591544"/>
            </a:xfrm>
            <a:prstGeom prst="rect">
              <a:avLst/>
            </a:prstGeom>
            <a:ln>
              <a:noFill/>
            </a:ln>
          </p:spPr>
          <p:txBody>
            <a:bodyPr vert="horz" lIns="0" tIns="0" rIns="0" bIns="0" rtlCol="0">
              <a:noAutofit/>
            </a:bodyPr>
            <a:lstStyle/>
            <a:p>
              <a:pPr>
                <a:lnSpc>
                  <a:spcPct val="107000"/>
                </a:lnSpc>
                <a:spcAft>
                  <a:spcPts val="800"/>
                </a:spcAft>
              </a:pPr>
              <a:r>
                <a:rPr lang="es-ES" sz="4700" b="1">
                  <a:solidFill>
                    <a:srgbClr val="504E47"/>
                  </a:solidFill>
                  <a:effectLst/>
                  <a:latin typeface="Calibri" panose="020F0502020204030204" pitchFamily="34" charset="0"/>
                  <a:ea typeface="Calibri" panose="020F0502020204030204" pitchFamily="34" charset="0"/>
                </a:rPr>
                <a:t> </a:t>
              </a:r>
              <a:endParaRPr lang="es-ES" sz="1100">
                <a:solidFill>
                  <a:srgbClr val="000000"/>
                </a:solidFill>
                <a:effectLst/>
                <a:latin typeface="Calibri" panose="020F0502020204030204" pitchFamily="34" charset="0"/>
                <a:ea typeface="Calibri" panose="020F0502020204030204" pitchFamily="34" charset="0"/>
              </a:endParaRPr>
            </a:p>
          </p:txBody>
        </p:sp>
      </p:grpSp>
      <p:pic>
        <p:nvPicPr>
          <p:cNvPr id="3" name="Imagen 2">
            <a:extLst>
              <a:ext uri="{FF2B5EF4-FFF2-40B4-BE49-F238E27FC236}">
                <a16:creationId xmlns:a16="http://schemas.microsoft.com/office/drawing/2014/main" id="{6110945E-6116-4745-95BF-ECDCAF10BDA7}"/>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0" y="6083666"/>
            <a:ext cx="2059004" cy="774334"/>
          </a:xfrm>
          <a:prstGeom prst="rect">
            <a:avLst/>
          </a:prstGeom>
        </p:spPr>
      </p:pic>
      <p:sp>
        <p:nvSpPr>
          <p:cNvPr id="5" name="CuadroTexto 4">
            <a:extLst>
              <a:ext uri="{FF2B5EF4-FFF2-40B4-BE49-F238E27FC236}">
                <a16:creationId xmlns:a16="http://schemas.microsoft.com/office/drawing/2014/main" id="{7956F3FB-32AB-A226-4F4E-B968D08F7B02}"/>
              </a:ext>
            </a:extLst>
          </p:cNvPr>
          <p:cNvSpPr txBox="1"/>
          <p:nvPr/>
        </p:nvSpPr>
        <p:spPr>
          <a:xfrm>
            <a:off x="2272146" y="1299165"/>
            <a:ext cx="7259782" cy="769441"/>
          </a:xfrm>
          <a:prstGeom prst="rect">
            <a:avLst/>
          </a:prstGeom>
          <a:noFill/>
        </p:spPr>
        <p:txBody>
          <a:bodyPr wrap="square" rtlCol="0">
            <a:spAutoFit/>
          </a:bodyPr>
          <a:lstStyle/>
          <a:p>
            <a:r>
              <a:rPr lang="es-ES" sz="4400" dirty="0"/>
              <a:t>Muchas gracias por la atención</a:t>
            </a:r>
          </a:p>
        </p:txBody>
      </p:sp>
      <p:pic>
        <p:nvPicPr>
          <p:cNvPr id="6" name="Imagen 5">
            <a:extLst>
              <a:ext uri="{FF2B5EF4-FFF2-40B4-BE49-F238E27FC236}">
                <a16:creationId xmlns:a16="http://schemas.microsoft.com/office/drawing/2014/main" id="{CCCD6894-0717-1CE1-7ACD-87467A6E89AE}"/>
              </a:ext>
            </a:extLst>
          </p:cNvPr>
          <p:cNvPicPr>
            <a:picLocks noChangeAspect="1"/>
          </p:cNvPicPr>
          <p:nvPr/>
        </p:nvPicPr>
        <p:blipFill>
          <a:blip r:embed="rId3"/>
          <a:stretch>
            <a:fillRect/>
          </a:stretch>
        </p:blipFill>
        <p:spPr>
          <a:xfrm>
            <a:off x="3849741" y="2240619"/>
            <a:ext cx="542591" cy="762066"/>
          </a:xfrm>
          <a:prstGeom prst="rect">
            <a:avLst/>
          </a:prstGeom>
        </p:spPr>
      </p:pic>
      <p:pic>
        <p:nvPicPr>
          <p:cNvPr id="7" name="Imagen 6">
            <a:extLst>
              <a:ext uri="{FF2B5EF4-FFF2-40B4-BE49-F238E27FC236}">
                <a16:creationId xmlns:a16="http://schemas.microsoft.com/office/drawing/2014/main" id="{CB552AB6-9490-1246-EFC5-0CBEAEBF5369}"/>
              </a:ext>
            </a:extLst>
          </p:cNvPr>
          <p:cNvPicPr>
            <a:picLocks noChangeAspect="1"/>
          </p:cNvPicPr>
          <p:nvPr/>
        </p:nvPicPr>
        <p:blipFill>
          <a:blip r:embed="rId4"/>
          <a:stretch>
            <a:fillRect/>
          </a:stretch>
        </p:blipFill>
        <p:spPr>
          <a:xfrm>
            <a:off x="4641978" y="2533769"/>
            <a:ext cx="2908044" cy="323116"/>
          </a:xfrm>
          <a:prstGeom prst="rect">
            <a:avLst/>
          </a:prstGeom>
        </p:spPr>
      </p:pic>
      <p:sp>
        <p:nvSpPr>
          <p:cNvPr id="8" name="CuadroTexto 7">
            <a:extLst>
              <a:ext uri="{FF2B5EF4-FFF2-40B4-BE49-F238E27FC236}">
                <a16:creationId xmlns:a16="http://schemas.microsoft.com/office/drawing/2014/main" id="{8BF1694A-B485-A117-FFED-E468ED4BFB3C}"/>
              </a:ext>
            </a:extLst>
          </p:cNvPr>
          <p:cNvSpPr txBox="1"/>
          <p:nvPr/>
        </p:nvSpPr>
        <p:spPr>
          <a:xfrm>
            <a:off x="4189132" y="3318348"/>
            <a:ext cx="2447636" cy="369332"/>
          </a:xfrm>
          <a:prstGeom prst="rect">
            <a:avLst/>
          </a:prstGeom>
          <a:noFill/>
        </p:spPr>
        <p:txBody>
          <a:bodyPr wrap="square" rtlCol="0">
            <a:spAutoFit/>
          </a:bodyPr>
          <a:lstStyle/>
          <a:p>
            <a:r>
              <a:rPr lang="es-ES" dirty="0">
                <a:solidFill>
                  <a:schemeClr val="accent2"/>
                </a:solidFill>
              </a:rPr>
              <a:t>amparo.iglesia@uah.es</a:t>
            </a:r>
          </a:p>
        </p:txBody>
      </p:sp>
      <p:pic>
        <p:nvPicPr>
          <p:cNvPr id="9" name="Imagen 8" descr="Texto&#10;&#10;Descripción generada automáticamente">
            <a:extLst>
              <a:ext uri="{FF2B5EF4-FFF2-40B4-BE49-F238E27FC236}">
                <a16:creationId xmlns:a16="http://schemas.microsoft.com/office/drawing/2014/main" id="{DEFE3FD8-B87E-1BE1-53C8-2253ACB23BE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92562" y="6306079"/>
            <a:ext cx="1041379" cy="425805"/>
          </a:xfrm>
          <a:prstGeom prst="rect">
            <a:avLst/>
          </a:prstGeom>
        </p:spPr>
      </p:pic>
      <p:sp>
        <p:nvSpPr>
          <p:cNvPr id="10" name="CuadroTexto 9">
            <a:extLst>
              <a:ext uri="{FF2B5EF4-FFF2-40B4-BE49-F238E27FC236}">
                <a16:creationId xmlns:a16="http://schemas.microsoft.com/office/drawing/2014/main" id="{DD83F409-BF5A-C6E2-1623-2903F10F90FF}"/>
              </a:ext>
            </a:extLst>
          </p:cNvPr>
          <p:cNvSpPr txBox="1"/>
          <p:nvPr/>
        </p:nvSpPr>
        <p:spPr>
          <a:xfrm>
            <a:off x="4870110" y="6481411"/>
            <a:ext cx="3410765" cy="307777"/>
          </a:xfrm>
          <a:prstGeom prst="rect">
            <a:avLst/>
          </a:prstGeom>
          <a:noFill/>
        </p:spPr>
        <p:txBody>
          <a:bodyPr wrap="square" rtlCol="0">
            <a:spAutoFit/>
          </a:bodyPr>
          <a:lstStyle/>
          <a:p>
            <a:r>
              <a:rPr lang="es-ES" sz="1400" dirty="0">
                <a:solidFill>
                  <a:schemeClr val="bg1">
                    <a:lumMod val="50000"/>
                  </a:schemeClr>
                </a:solidFill>
                <a:effectLst/>
                <a:latin typeface="Calibri" panose="020F0502020204030204" pitchFamily="34" charset="0"/>
                <a:ea typeface="Calibri" panose="020F0502020204030204" pitchFamily="34" charset="0"/>
                <a:cs typeface="Times New Roman" panose="02020603050405020304" pitchFamily="18" charset="0"/>
              </a:rPr>
              <a:t>XX Workshop REBIUN de Proyectos Digitales</a:t>
            </a:r>
            <a:endParaRPr lang="es-ES" sz="1400" dirty="0">
              <a:solidFill>
                <a:schemeClr val="bg1">
                  <a:lumMod val="50000"/>
                </a:schemeClr>
              </a:solidFill>
            </a:endParaRPr>
          </a:p>
        </p:txBody>
      </p:sp>
      <p:pic>
        <p:nvPicPr>
          <p:cNvPr id="11" name="Imagen 10">
            <a:extLst>
              <a:ext uri="{FF2B5EF4-FFF2-40B4-BE49-F238E27FC236}">
                <a16:creationId xmlns:a16="http://schemas.microsoft.com/office/drawing/2014/main" id="{7D442648-B23D-D132-0A60-E587FF280F0A}"/>
              </a:ext>
            </a:extLst>
          </p:cNvPr>
          <p:cNvPicPr>
            <a:picLocks noChangeAspect="1"/>
          </p:cNvPicPr>
          <p:nvPr/>
        </p:nvPicPr>
        <p:blipFill>
          <a:blip r:embed="rId6"/>
          <a:stretch>
            <a:fillRect/>
          </a:stretch>
        </p:blipFill>
        <p:spPr>
          <a:xfrm>
            <a:off x="11332388" y="6538583"/>
            <a:ext cx="859611" cy="304826"/>
          </a:xfrm>
          <a:prstGeom prst="rect">
            <a:avLst/>
          </a:prstGeom>
        </p:spPr>
      </p:pic>
    </p:spTree>
    <p:extLst>
      <p:ext uri="{BB962C8B-B14F-4D97-AF65-F5344CB8AC3E}">
        <p14:creationId xmlns:p14="http://schemas.microsoft.com/office/powerpoint/2010/main" val="11649923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Rectangle 320">
            <a:extLst>
              <a:ext uri="{FF2B5EF4-FFF2-40B4-BE49-F238E27FC236}">
                <a16:creationId xmlns:a16="http://schemas.microsoft.com/office/drawing/2014/main" id="{F661A673-9E3A-413E-833C-9E345CADA4B6}"/>
              </a:ext>
            </a:extLst>
          </p:cNvPr>
          <p:cNvSpPr>
            <a:spLocks noChangeArrowheads="1"/>
          </p:cNvSpPr>
          <p:nvPr/>
        </p:nvSpPr>
        <p:spPr bwMode="auto">
          <a:xfrm>
            <a:off x="0" y="0"/>
            <a:ext cx="10207064" cy="292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ES"/>
          </a:p>
        </p:txBody>
      </p:sp>
      <p:sp>
        <p:nvSpPr>
          <p:cNvPr id="413" name="Rectangle 327">
            <a:extLst>
              <a:ext uri="{FF2B5EF4-FFF2-40B4-BE49-F238E27FC236}">
                <a16:creationId xmlns:a16="http://schemas.microsoft.com/office/drawing/2014/main" id="{BD13221B-A9EB-429E-82CA-DA2477D20947}"/>
              </a:ext>
            </a:extLst>
          </p:cNvPr>
          <p:cNvSpPr>
            <a:spLocks noChangeArrowheads="1"/>
          </p:cNvSpPr>
          <p:nvPr/>
        </p:nvSpPr>
        <p:spPr bwMode="auto">
          <a:xfrm>
            <a:off x="-914400" y="126116"/>
            <a:ext cx="10207064"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rPr>
            </a:b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4" name="Rectangle 102">
            <a:extLst>
              <a:ext uri="{FF2B5EF4-FFF2-40B4-BE49-F238E27FC236}">
                <a16:creationId xmlns:a16="http://schemas.microsoft.com/office/drawing/2014/main" id="{DF7D3316-247B-481B-9051-E699EDFE884E}"/>
              </a:ext>
            </a:extLst>
          </p:cNvPr>
          <p:cNvSpPr>
            <a:spLocks noChangeArrowheads="1"/>
          </p:cNvSpPr>
          <p:nvPr/>
        </p:nvSpPr>
        <p:spPr bwMode="auto">
          <a:xfrm>
            <a:off x="0" y="0"/>
            <a:ext cx="1982924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ES"/>
          </a:p>
        </p:txBody>
      </p:sp>
      <p:sp>
        <p:nvSpPr>
          <p:cNvPr id="106" name="Rectangle 109">
            <a:extLst>
              <a:ext uri="{FF2B5EF4-FFF2-40B4-BE49-F238E27FC236}">
                <a16:creationId xmlns:a16="http://schemas.microsoft.com/office/drawing/2014/main" id="{ADF66EB4-9DA3-49FA-BB3F-99668A4AA13F}"/>
              </a:ext>
            </a:extLst>
          </p:cNvPr>
          <p:cNvSpPr>
            <a:spLocks noChangeArrowheads="1"/>
          </p:cNvSpPr>
          <p:nvPr/>
        </p:nvSpPr>
        <p:spPr bwMode="auto">
          <a:xfrm>
            <a:off x="-914400" y="103257"/>
            <a:ext cx="19829242"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rPr>
            </a:b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107" name="Rectangle 211">
            <a:extLst>
              <a:ext uri="{FF2B5EF4-FFF2-40B4-BE49-F238E27FC236}">
                <a16:creationId xmlns:a16="http://schemas.microsoft.com/office/drawing/2014/main" id="{35302772-8368-4DF8-9085-810935A42842}"/>
              </a:ext>
            </a:extLst>
          </p:cNvPr>
          <p:cNvSpPr>
            <a:spLocks noChangeArrowheads="1"/>
          </p:cNvSpPr>
          <p:nvPr/>
        </p:nvSpPr>
        <p:spPr bwMode="auto">
          <a:xfrm>
            <a:off x="3649918" y="0"/>
            <a:ext cx="8542081" cy="2932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ES"/>
          </a:p>
        </p:txBody>
      </p:sp>
      <p:sp>
        <p:nvSpPr>
          <p:cNvPr id="209" name="Rectangle 218">
            <a:extLst>
              <a:ext uri="{FF2B5EF4-FFF2-40B4-BE49-F238E27FC236}">
                <a16:creationId xmlns:a16="http://schemas.microsoft.com/office/drawing/2014/main" id="{FFCFC7A6-AA08-4F62-8851-84293830621C}"/>
              </a:ext>
            </a:extLst>
          </p:cNvPr>
          <p:cNvSpPr>
            <a:spLocks noChangeArrowheads="1"/>
          </p:cNvSpPr>
          <p:nvPr/>
        </p:nvSpPr>
        <p:spPr bwMode="auto">
          <a:xfrm>
            <a:off x="2735518" y="126116"/>
            <a:ext cx="8542081"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rPr>
            </a:br>
            <a:endParaRPr kumimoji="0" lang="es-ES" altLang="es-ES" sz="1800" b="0" i="0" u="none" strike="noStrike" cap="none" normalizeH="0" baseline="0">
              <a:ln>
                <a:noFill/>
              </a:ln>
              <a:solidFill>
                <a:schemeClr val="tx1"/>
              </a:solidFill>
              <a:effectLst/>
              <a:latin typeface="Arial" panose="020B0604020202020204" pitchFamily="34" charset="0"/>
            </a:endParaRPr>
          </a:p>
        </p:txBody>
      </p:sp>
      <p:grpSp>
        <p:nvGrpSpPr>
          <p:cNvPr id="415" name="Grupo 414">
            <a:extLst>
              <a:ext uri="{FF2B5EF4-FFF2-40B4-BE49-F238E27FC236}">
                <a16:creationId xmlns:a16="http://schemas.microsoft.com/office/drawing/2014/main" id="{A9E667C5-2A48-4E0B-9EA2-3FED79C13585}"/>
              </a:ext>
            </a:extLst>
          </p:cNvPr>
          <p:cNvGrpSpPr/>
          <p:nvPr/>
        </p:nvGrpSpPr>
        <p:grpSpPr>
          <a:xfrm>
            <a:off x="-83133" y="-25223"/>
            <a:ext cx="12275132" cy="6908446"/>
            <a:chOff x="-3735" y="-43181"/>
            <a:chExt cx="12275132" cy="6908446"/>
          </a:xfrm>
        </p:grpSpPr>
        <p:sp>
          <p:nvSpPr>
            <p:cNvPr id="414" name="Rectángulo 413">
              <a:extLst>
                <a:ext uri="{FF2B5EF4-FFF2-40B4-BE49-F238E27FC236}">
                  <a16:creationId xmlns:a16="http://schemas.microsoft.com/office/drawing/2014/main" id="{63D1D100-1E44-45EC-A91C-87F6788DF65C}"/>
                </a:ext>
              </a:extLst>
            </p:cNvPr>
            <p:cNvSpPr/>
            <p:nvPr/>
          </p:nvSpPr>
          <p:spPr>
            <a:xfrm>
              <a:off x="-3735" y="-43181"/>
              <a:ext cx="12275132" cy="6908446"/>
            </a:xfrm>
            <a:prstGeom prst="rect">
              <a:avLst/>
            </a:prstGeom>
            <a:solidFill>
              <a:srgbClr val="C4B9AC"/>
            </a:solidFill>
            <a:ln>
              <a:solidFill>
                <a:srgbClr val="C4B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309" name="Rectangle 104">
              <a:extLst>
                <a:ext uri="{FF2B5EF4-FFF2-40B4-BE49-F238E27FC236}">
                  <a16:creationId xmlns:a16="http://schemas.microsoft.com/office/drawing/2014/main" id="{014B8F65-581A-4CCC-A488-7BEBD8A09708}"/>
                </a:ext>
              </a:extLst>
            </p:cNvPr>
            <p:cNvSpPr/>
            <p:nvPr/>
          </p:nvSpPr>
          <p:spPr>
            <a:xfrm>
              <a:off x="6910896" y="664440"/>
              <a:ext cx="128943" cy="591544"/>
            </a:xfrm>
            <a:prstGeom prst="rect">
              <a:avLst/>
            </a:prstGeom>
            <a:ln>
              <a:noFill/>
            </a:ln>
          </p:spPr>
          <p:txBody>
            <a:bodyPr vert="horz" lIns="0" tIns="0" rIns="0" bIns="0" rtlCol="0">
              <a:noAutofit/>
            </a:bodyPr>
            <a:lstStyle/>
            <a:p>
              <a:pPr>
                <a:lnSpc>
                  <a:spcPct val="107000"/>
                </a:lnSpc>
                <a:spcAft>
                  <a:spcPts val="800"/>
                </a:spcAft>
              </a:pPr>
              <a:r>
                <a:rPr lang="es-ES" sz="4700" b="1">
                  <a:solidFill>
                    <a:srgbClr val="504E47"/>
                  </a:solidFill>
                  <a:effectLst/>
                  <a:latin typeface="Calibri" panose="020F0502020204030204" pitchFamily="34" charset="0"/>
                  <a:ea typeface="Calibri" panose="020F0502020204030204" pitchFamily="34" charset="0"/>
                </a:rPr>
                <a:t> </a:t>
              </a:r>
              <a:endParaRPr lang="es-ES" sz="1100">
                <a:solidFill>
                  <a:srgbClr val="000000"/>
                </a:solidFill>
                <a:effectLst/>
                <a:latin typeface="Calibri" panose="020F0502020204030204" pitchFamily="34" charset="0"/>
                <a:ea typeface="Calibri" panose="020F0502020204030204" pitchFamily="34" charset="0"/>
              </a:endParaRPr>
            </a:p>
          </p:txBody>
        </p:sp>
      </p:grpSp>
      <p:pic>
        <p:nvPicPr>
          <p:cNvPr id="3" name="Imagen 2">
            <a:extLst>
              <a:ext uri="{FF2B5EF4-FFF2-40B4-BE49-F238E27FC236}">
                <a16:creationId xmlns:a16="http://schemas.microsoft.com/office/drawing/2014/main" id="{6110945E-6116-4745-95BF-ECDCAF10BDA7}"/>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0" y="6159009"/>
            <a:ext cx="2059004" cy="774334"/>
          </a:xfrm>
          <a:prstGeom prst="rect">
            <a:avLst/>
          </a:prstGeom>
        </p:spPr>
      </p:pic>
      <p:sp>
        <p:nvSpPr>
          <p:cNvPr id="5" name="CuadroTexto 4">
            <a:extLst>
              <a:ext uri="{FF2B5EF4-FFF2-40B4-BE49-F238E27FC236}">
                <a16:creationId xmlns:a16="http://schemas.microsoft.com/office/drawing/2014/main" id="{6479C9BB-BDED-FC0F-C924-5DEB5549166A}"/>
              </a:ext>
            </a:extLst>
          </p:cNvPr>
          <p:cNvSpPr txBox="1"/>
          <p:nvPr/>
        </p:nvSpPr>
        <p:spPr>
          <a:xfrm>
            <a:off x="2636357" y="398412"/>
            <a:ext cx="9456477" cy="646331"/>
          </a:xfrm>
          <a:prstGeom prst="rect">
            <a:avLst/>
          </a:prstGeom>
          <a:noFill/>
        </p:spPr>
        <p:txBody>
          <a:bodyPr wrap="square" rtlCol="0">
            <a:spAutoFit/>
          </a:bodyPr>
          <a:lstStyle/>
          <a:p>
            <a:r>
              <a:rPr lang="es-ES" dirty="0"/>
              <a:t>REBIUN. Objetivo Específico 1.3: APC, realizar seguimiento de los acuerdos transformativos (AT) y analizar los costes de publicación fuera de ellos. Línea 2, Transformación Digital. IV Plan Estratégico.</a:t>
            </a:r>
          </a:p>
        </p:txBody>
      </p:sp>
      <p:sp>
        <p:nvSpPr>
          <p:cNvPr id="7" name="CuadroTexto 6">
            <a:extLst>
              <a:ext uri="{FF2B5EF4-FFF2-40B4-BE49-F238E27FC236}">
                <a16:creationId xmlns:a16="http://schemas.microsoft.com/office/drawing/2014/main" id="{A81B4FD9-0262-45A0-732D-D269EF4FB442}"/>
              </a:ext>
            </a:extLst>
          </p:cNvPr>
          <p:cNvSpPr txBox="1"/>
          <p:nvPr/>
        </p:nvSpPr>
        <p:spPr>
          <a:xfrm>
            <a:off x="581017" y="493218"/>
            <a:ext cx="1032919" cy="369332"/>
          </a:xfrm>
          <a:prstGeom prst="rect">
            <a:avLst/>
          </a:prstGeom>
          <a:noFill/>
        </p:spPr>
        <p:txBody>
          <a:bodyPr wrap="square" rtlCol="0">
            <a:spAutoFit/>
          </a:bodyPr>
          <a:lstStyle/>
          <a:p>
            <a:r>
              <a:rPr lang="es-ES" dirty="0"/>
              <a:t>Contexto</a:t>
            </a:r>
          </a:p>
        </p:txBody>
      </p:sp>
      <p:sp>
        <p:nvSpPr>
          <p:cNvPr id="8" name="CuadroTexto 7">
            <a:extLst>
              <a:ext uri="{FF2B5EF4-FFF2-40B4-BE49-F238E27FC236}">
                <a16:creationId xmlns:a16="http://schemas.microsoft.com/office/drawing/2014/main" id="{ED0C38FD-BBF7-A5D5-25D6-884E005AD837}"/>
              </a:ext>
            </a:extLst>
          </p:cNvPr>
          <p:cNvSpPr txBox="1"/>
          <p:nvPr/>
        </p:nvSpPr>
        <p:spPr>
          <a:xfrm>
            <a:off x="585024" y="4276471"/>
            <a:ext cx="1413165" cy="369332"/>
          </a:xfrm>
          <a:prstGeom prst="rect">
            <a:avLst/>
          </a:prstGeom>
          <a:noFill/>
        </p:spPr>
        <p:txBody>
          <a:bodyPr wrap="square" rtlCol="0">
            <a:spAutoFit/>
          </a:bodyPr>
          <a:lstStyle/>
          <a:p>
            <a:r>
              <a:rPr lang="es-ES" dirty="0"/>
              <a:t>Metodología</a:t>
            </a:r>
          </a:p>
        </p:txBody>
      </p:sp>
      <p:sp>
        <p:nvSpPr>
          <p:cNvPr id="9" name="CuadroTexto 8">
            <a:extLst>
              <a:ext uri="{FF2B5EF4-FFF2-40B4-BE49-F238E27FC236}">
                <a16:creationId xmlns:a16="http://schemas.microsoft.com/office/drawing/2014/main" id="{022379F5-F2FF-6D4A-71C3-F14FFEA94A36}"/>
              </a:ext>
            </a:extLst>
          </p:cNvPr>
          <p:cNvSpPr txBox="1"/>
          <p:nvPr/>
        </p:nvSpPr>
        <p:spPr>
          <a:xfrm>
            <a:off x="2628676" y="4303114"/>
            <a:ext cx="6420303" cy="369332"/>
          </a:xfrm>
          <a:prstGeom prst="rect">
            <a:avLst/>
          </a:prstGeom>
          <a:noFill/>
        </p:spPr>
        <p:txBody>
          <a:bodyPr wrap="square" rtlCol="0">
            <a:spAutoFit/>
          </a:bodyPr>
          <a:lstStyle/>
          <a:p>
            <a:r>
              <a:rPr lang="es-ES" dirty="0"/>
              <a:t>Encuesta enviada a las instituciones REBIUN en noviembre de 2023 </a:t>
            </a:r>
          </a:p>
        </p:txBody>
      </p:sp>
      <p:sp>
        <p:nvSpPr>
          <p:cNvPr id="10" name="CuadroTexto 9">
            <a:extLst>
              <a:ext uri="{FF2B5EF4-FFF2-40B4-BE49-F238E27FC236}">
                <a16:creationId xmlns:a16="http://schemas.microsoft.com/office/drawing/2014/main" id="{56A51095-E1DE-9DD5-6C79-EADA19C00430}"/>
              </a:ext>
            </a:extLst>
          </p:cNvPr>
          <p:cNvSpPr txBox="1"/>
          <p:nvPr/>
        </p:nvSpPr>
        <p:spPr>
          <a:xfrm>
            <a:off x="583750" y="2175070"/>
            <a:ext cx="1730607" cy="369332"/>
          </a:xfrm>
          <a:prstGeom prst="rect">
            <a:avLst/>
          </a:prstGeom>
          <a:noFill/>
        </p:spPr>
        <p:txBody>
          <a:bodyPr wrap="square" rtlCol="0">
            <a:spAutoFit/>
          </a:bodyPr>
          <a:lstStyle/>
          <a:p>
            <a:r>
              <a:rPr lang="es-ES" dirty="0"/>
              <a:t>Objetivos</a:t>
            </a:r>
          </a:p>
        </p:txBody>
      </p:sp>
      <p:sp>
        <p:nvSpPr>
          <p:cNvPr id="11" name="CuadroTexto 10">
            <a:extLst>
              <a:ext uri="{FF2B5EF4-FFF2-40B4-BE49-F238E27FC236}">
                <a16:creationId xmlns:a16="http://schemas.microsoft.com/office/drawing/2014/main" id="{5CE01E2A-54DD-BF79-E029-9A24656DFED5}"/>
              </a:ext>
            </a:extLst>
          </p:cNvPr>
          <p:cNvSpPr txBox="1"/>
          <p:nvPr/>
        </p:nvSpPr>
        <p:spPr>
          <a:xfrm>
            <a:off x="2613251" y="2064881"/>
            <a:ext cx="7890250" cy="2031325"/>
          </a:xfrm>
          <a:prstGeom prst="rect">
            <a:avLst/>
          </a:prstGeom>
          <a:noFill/>
        </p:spPr>
        <p:txBody>
          <a:bodyPr wrap="square" rtlCol="0">
            <a:spAutoFit/>
          </a:bodyPr>
          <a:lstStyle/>
          <a:p>
            <a:pPr marL="285750" indent="-285750">
              <a:buFont typeface="Arial" panose="020B0604020202020204" pitchFamily="34" charset="0"/>
              <a:buChar char="•"/>
            </a:pPr>
            <a:r>
              <a:rPr lang="es-ES" dirty="0"/>
              <a:t>Conocer los AT firmados por las instituciones de forma individual o a través de consorcios y grupos de compra.</a:t>
            </a:r>
          </a:p>
          <a:p>
            <a:r>
              <a:rPr lang="es-ES" dirty="0">
                <a:solidFill>
                  <a:schemeClr val="accent4"/>
                </a:solidFill>
              </a:rPr>
              <a:t>      - - - - - - - - - - - - - - - - - - - - - - - - - - - - - - - - - - - - - - - - - - - - - - - - - - - - - - - - - - </a:t>
            </a:r>
          </a:p>
          <a:p>
            <a:pPr marL="285750" indent="-285750">
              <a:buFont typeface="Arial" panose="020B0604020202020204" pitchFamily="34" charset="0"/>
              <a:buChar char="•"/>
            </a:pPr>
            <a:r>
              <a:rPr lang="es-ES" dirty="0"/>
              <a:t>Analizar el gasto en </a:t>
            </a:r>
            <a:r>
              <a:rPr lang="es-ES" dirty="0">
                <a:highlight>
                  <a:srgbClr val="C4B9AC"/>
                </a:highlight>
              </a:rPr>
              <a:t>APCs </a:t>
            </a:r>
            <a:r>
              <a:rPr lang="es-ES" b="0" i="0" dirty="0">
                <a:solidFill>
                  <a:srgbClr val="000000"/>
                </a:solidFill>
                <a:effectLst/>
                <a:highlight>
                  <a:srgbClr val="C4B9AC"/>
                </a:highlight>
                <a:latin typeface="Calibri" panose="020F0502020204030204" pitchFamily="34" charset="0"/>
              </a:rPr>
              <a:t>(</a:t>
            </a:r>
            <a:r>
              <a:rPr lang="es-ES" b="0" i="0" dirty="0" err="1">
                <a:solidFill>
                  <a:srgbClr val="000000"/>
                </a:solidFill>
                <a:effectLst/>
                <a:highlight>
                  <a:srgbClr val="C4B9AC"/>
                </a:highlight>
                <a:latin typeface="Calibri" panose="020F0502020204030204" pitchFamily="34" charset="0"/>
              </a:rPr>
              <a:t>Article</a:t>
            </a:r>
            <a:r>
              <a:rPr lang="es-ES" b="0" i="0" dirty="0">
                <a:solidFill>
                  <a:srgbClr val="000000"/>
                </a:solidFill>
                <a:effectLst/>
                <a:highlight>
                  <a:srgbClr val="C4B9AC"/>
                </a:highlight>
                <a:latin typeface="Calibri" panose="020F0502020204030204" pitchFamily="34" charset="0"/>
              </a:rPr>
              <a:t> Processing </a:t>
            </a:r>
            <a:r>
              <a:rPr lang="es-ES" b="0" i="0" dirty="0" err="1">
                <a:solidFill>
                  <a:srgbClr val="000000"/>
                </a:solidFill>
                <a:effectLst/>
                <a:highlight>
                  <a:srgbClr val="C4B9AC"/>
                </a:highlight>
                <a:latin typeface="Calibri" panose="020F0502020204030204" pitchFamily="34" charset="0"/>
              </a:rPr>
              <a:t>Charge</a:t>
            </a:r>
            <a:r>
              <a:rPr lang="es-ES" b="0" i="0" dirty="0">
                <a:solidFill>
                  <a:srgbClr val="000000"/>
                </a:solidFill>
                <a:effectLst/>
                <a:highlight>
                  <a:srgbClr val="C4B9AC"/>
                </a:highlight>
                <a:latin typeface="Calibri" panose="020F0502020204030204" pitchFamily="34" charset="0"/>
              </a:rPr>
              <a:t> - gastos por publicar, en español) fuera de los AT </a:t>
            </a:r>
          </a:p>
          <a:p>
            <a:pPr marL="285750" indent="-285750">
              <a:buFont typeface="Arial" panose="020B0604020202020204" pitchFamily="34" charset="0"/>
              <a:buChar char="•"/>
            </a:pPr>
            <a:r>
              <a:rPr lang="es-ES" b="0" i="0" dirty="0">
                <a:solidFill>
                  <a:srgbClr val="000000"/>
                </a:solidFill>
                <a:effectLst/>
                <a:highlight>
                  <a:srgbClr val="C4B9AC"/>
                </a:highlight>
                <a:latin typeface="Calibri" panose="020F0502020204030204" pitchFamily="34" charset="0"/>
              </a:rPr>
              <a:t>Nivel de control </a:t>
            </a:r>
            <a:r>
              <a:rPr lang="es-ES" dirty="0">
                <a:solidFill>
                  <a:srgbClr val="000000"/>
                </a:solidFill>
                <a:highlight>
                  <a:srgbClr val="C4B9AC"/>
                </a:highlight>
                <a:latin typeface="Calibri" panose="020F0502020204030204" pitchFamily="34" charset="0"/>
              </a:rPr>
              <a:t>del</a:t>
            </a:r>
            <a:r>
              <a:rPr lang="es-ES" b="0" i="0" dirty="0">
                <a:solidFill>
                  <a:srgbClr val="000000"/>
                </a:solidFill>
                <a:effectLst/>
                <a:highlight>
                  <a:srgbClr val="C4B9AC"/>
                </a:highlight>
                <a:latin typeface="Calibri" panose="020F0502020204030204" pitchFamily="34" charset="0"/>
              </a:rPr>
              <a:t> gasto en APCs </a:t>
            </a:r>
            <a:r>
              <a:rPr lang="es-ES" dirty="0">
                <a:solidFill>
                  <a:srgbClr val="000000"/>
                </a:solidFill>
                <a:highlight>
                  <a:srgbClr val="C4B9AC"/>
                </a:highlight>
                <a:latin typeface="Calibri" panose="020F0502020204030204" pitchFamily="34" charset="0"/>
              </a:rPr>
              <a:t>fuera de los AT</a:t>
            </a:r>
            <a:endParaRPr lang="es-ES" b="0" i="0" dirty="0">
              <a:solidFill>
                <a:srgbClr val="000000"/>
              </a:solidFill>
              <a:effectLst/>
              <a:highlight>
                <a:srgbClr val="C4B9AC"/>
              </a:highlight>
              <a:latin typeface="Calibri" panose="020F0502020204030204" pitchFamily="34" charset="0"/>
            </a:endParaRPr>
          </a:p>
          <a:p>
            <a:pPr marL="285750" indent="-285750">
              <a:buFont typeface="Arial" panose="020B0604020202020204" pitchFamily="34" charset="0"/>
              <a:buChar char="•"/>
            </a:pPr>
            <a:r>
              <a:rPr lang="es-ES" dirty="0">
                <a:solidFill>
                  <a:srgbClr val="000000"/>
                </a:solidFill>
                <a:highlight>
                  <a:srgbClr val="C4B9AC"/>
                </a:highlight>
                <a:latin typeface="Calibri" panose="020F0502020204030204" pitchFamily="34" charset="0"/>
              </a:rPr>
              <a:t>Existencia de vías de financiación fuera de los AT </a:t>
            </a:r>
            <a:endParaRPr lang="es-ES" dirty="0">
              <a:highlight>
                <a:srgbClr val="C4B9AC"/>
              </a:highlight>
            </a:endParaRPr>
          </a:p>
        </p:txBody>
      </p:sp>
      <p:pic>
        <p:nvPicPr>
          <p:cNvPr id="13" name="Imagen 12">
            <a:extLst>
              <a:ext uri="{FF2B5EF4-FFF2-40B4-BE49-F238E27FC236}">
                <a16:creationId xmlns:a16="http://schemas.microsoft.com/office/drawing/2014/main" id="{E4D57B17-FEC6-F6FB-ED9D-A25C98A8B401}"/>
              </a:ext>
            </a:extLst>
          </p:cNvPr>
          <p:cNvPicPr>
            <a:picLocks noChangeAspect="1"/>
          </p:cNvPicPr>
          <p:nvPr/>
        </p:nvPicPr>
        <p:blipFill>
          <a:blip r:embed="rId4"/>
          <a:stretch>
            <a:fillRect/>
          </a:stretch>
        </p:blipFill>
        <p:spPr>
          <a:xfrm>
            <a:off x="9125113" y="4243008"/>
            <a:ext cx="438211" cy="400106"/>
          </a:xfrm>
          <a:prstGeom prst="rect">
            <a:avLst/>
          </a:prstGeom>
        </p:spPr>
      </p:pic>
      <p:sp>
        <p:nvSpPr>
          <p:cNvPr id="2" name="CuadroTexto 1">
            <a:extLst>
              <a:ext uri="{FF2B5EF4-FFF2-40B4-BE49-F238E27FC236}">
                <a16:creationId xmlns:a16="http://schemas.microsoft.com/office/drawing/2014/main" id="{468DF8F4-82C3-0644-1257-8AF9ECCE4CBE}"/>
              </a:ext>
            </a:extLst>
          </p:cNvPr>
          <p:cNvSpPr txBox="1"/>
          <p:nvPr/>
        </p:nvSpPr>
        <p:spPr>
          <a:xfrm>
            <a:off x="2636358" y="1224676"/>
            <a:ext cx="8542081" cy="646331"/>
          </a:xfrm>
          <a:prstGeom prst="rect">
            <a:avLst/>
          </a:prstGeom>
          <a:noFill/>
        </p:spPr>
        <p:txBody>
          <a:bodyPr wrap="square" rtlCol="0">
            <a:spAutoFit/>
          </a:bodyPr>
          <a:lstStyle/>
          <a:p>
            <a:r>
              <a:rPr lang="es-ES" dirty="0"/>
              <a:t>Amparo Miranda (US), Anna Rovira (UPC), Begoña Aguilera (UOC),  Fernando Silva (URJC), Obdulia Vélez (UMON) y Amparo de la Iglesia (UAH)</a:t>
            </a:r>
          </a:p>
        </p:txBody>
      </p:sp>
      <p:sp>
        <p:nvSpPr>
          <p:cNvPr id="6" name="CuadroTexto 5">
            <a:extLst>
              <a:ext uri="{FF2B5EF4-FFF2-40B4-BE49-F238E27FC236}">
                <a16:creationId xmlns:a16="http://schemas.microsoft.com/office/drawing/2014/main" id="{AD8FC503-EAF5-6913-4112-721731E51C68}"/>
              </a:ext>
            </a:extLst>
          </p:cNvPr>
          <p:cNvSpPr txBox="1"/>
          <p:nvPr/>
        </p:nvSpPr>
        <p:spPr>
          <a:xfrm>
            <a:off x="551128" y="1351688"/>
            <a:ext cx="1854648" cy="369332"/>
          </a:xfrm>
          <a:prstGeom prst="rect">
            <a:avLst/>
          </a:prstGeom>
          <a:noFill/>
        </p:spPr>
        <p:txBody>
          <a:bodyPr wrap="square" rtlCol="0">
            <a:spAutoFit/>
          </a:bodyPr>
          <a:lstStyle/>
          <a:p>
            <a:r>
              <a:rPr lang="es-ES" dirty="0"/>
              <a:t>Grupo de trabajo</a:t>
            </a:r>
          </a:p>
        </p:txBody>
      </p:sp>
      <p:pic>
        <p:nvPicPr>
          <p:cNvPr id="12" name="Imagen 11">
            <a:extLst>
              <a:ext uri="{FF2B5EF4-FFF2-40B4-BE49-F238E27FC236}">
                <a16:creationId xmlns:a16="http://schemas.microsoft.com/office/drawing/2014/main" id="{33C184E5-4F6A-FD38-04BE-B3A9D6FBD8A6}"/>
              </a:ext>
            </a:extLst>
          </p:cNvPr>
          <p:cNvPicPr>
            <a:picLocks noChangeAspect="1"/>
          </p:cNvPicPr>
          <p:nvPr/>
        </p:nvPicPr>
        <p:blipFill>
          <a:blip r:embed="rId5"/>
          <a:stretch>
            <a:fillRect/>
          </a:stretch>
        </p:blipFill>
        <p:spPr>
          <a:xfrm>
            <a:off x="11124991" y="6506156"/>
            <a:ext cx="861443" cy="301398"/>
          </a:xfrm>
          <a:prstGeom prst="rect">
            <a:avLst/>
          </a:prstGeom>
        </p:spPr>
      </p:pic>
      <p:sp>
        <p:nvSpPr>
          <p:cNvPr id="14" name="CuadroTexto 13">
            <a:extLst>
              <a:ext uri="{FF2B5EF4-FFF2-40B4-BE49-F238E27FC236}">
                <a16:creationId xmlns:a16="http://schemas.microsoft.com/office/drawing/2014/main" id="{962C7D7A-F3E7-D54A-C4AD-951D7640C86F}"/>
              </a:ext>
            </a:extLst>
          </p:cNvPr>
          <p:cNvSpPr txBox="1"/>
          <p:nvPr/>
        </p:nvSpPr>
        <p:spPr>
          <a:xfrm>
            <a:off x="10701756" y="2904968"/>
            <a:ext cx="1291988" cy="369332"/>
          </a:xfrm>
          <a:prstGeom prst="rect">
            <a:avLst/>
          </a:prstGeom>
          <a:noFill/>
        </p:spPr>
        <p:txBody>
          <a:bodyPr wrap="square" rtlCol="0">
            <a:spAutoFit/>
          </a:bodyPr>
          <a:lstStyle/>
          <a:p>
            <a:r>
              <a:rPr lang="es-ES" dirty="0"/>
              <a:t>Datos 2022</a:t>
            </a:r>
          </a:p>
        </p:txBody>
      </p:sp>
      <p:cxnSp>
        <p:nvCxnSpPr>
          <p:cNvPr id="17" name="Conector recto 16">
            <a:extLst>
              <a:ext uri="{FF2B5EF4-FFF2-40B4-BE49-F238E27FC236}">
                <a16:creationId xmlns:a16="http://schemas.microsoft.com/office/drawing/2014/main" id="{4920E1AC-BA22-4092-F69D-2AB7458F4485}"/>
              </a:ext>
            </a:extLst>
          </p:cNvPr>
          <p:cNvCxnSpPr/>
          <p:nvPr/>
        </p:nvCxnSpPr>
        <p:spPr>
          <a:xfrm>
            <a:off x="2353061" y="457200"/>
            <a:ext cx="0" cy="541344"/>
          </a:xfrm>
          <a:prstGeom prst="line">
            <a:avLst/>
          </a:prstGeom>
          <a:ln w="28575">
            <a:solidFill>
              <a:schemeClr val="accent1"/>
            </a:solidFill>
          </a:ln>
        </p:spPr>
        <p:style>
          <a:lnRef idx="1">
            <a:schemeClr val="dk1"/>
          </a:lnRef>
          <a:fillRef idx="0">
            <a:schemeClr val="dk1"/>
          </a:fillRef>
          <a:effectRef idx="0">
            <a:schemeClr val="dk1"/>
          </a:effectRef>
          <a:fontRef idx="minor">
            <a:schemeClr val="tx1"/>
          </a:fontRef>
        </p:style>
      </p:cxnSp>
      <p:cxnSp>
        <p:nvCxnSpPr>
          <p:cNvPr id="19" name="Conector recto 18">
            <a:extLst>
              <a:ext uri="{FF2B5EF4-FFF2-40B4-BE49-F238E27FC236}">
                <a16:creationId xmlns:a16="http://schemas.microsoft.com/office/drawing/2014/main" id="{5E42C61A-FF0D-08D8-C817-86C2E3E6E13B}"/>
              </a:ext>
            </a:extLst>
          </p:cNvPr>
          <p:cNvCxnSpPr>
            <a:cxnSpLocks/>
          </p:cNvCxnSpPr>
          <p:nvPr/>
        </p:nvCxnSpPr>
        <p:spPr>
          <a:xfrm>
            <a:off x="2353061" y="1284374"/>
            <a:ext cx="0" cy="519319"/>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1" name="Conector recto 20">
            <a:extLst>
              <a:ext uri="{FF2B5EF4-FFF2-40B4-BE49-F238E27FC236}">
                <a16:creationId xmlns:a16="http://schemas.microsoft.com/office/drawing/2014/main" id="{8B83EC1F-849A-B5A1-2FCC-F725D11BC6E9}"/>
              </a:ext>
            </a:extLst>
          </p:cNvPr>
          <p:cNvCxnSpPr>
            <a:cxnSpLocks/>
          </p:cNvCxnSpPr>
          <p:nvPr/>
        </p:nvCxnSpPr>
        <p:spPr>
          <a:xfrm>
            <a:off x="2353061" y="2175070"/>
            <a:ext cx="0" cy="182912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3" name="Conector recto 22">
            <a:extLst>
              <a:ext uri="{FF2B5EF4-FFF2-40B4-BE49-F238E27FC236}">
                <a16:creationId xmlns:a16="http://schemas.microsoft.com/office/drawing/2014/main" id="{7138E0EB-3085-7BF7-6A5A-75F34823271F}"/>
              </a:ext>
            </a:extLst>
          </p:cNvPr>
          <p:cNvCxnSpPr/>
          <p:nvPr/>
        </p:nvCxnSpPr>
        <p:spPr>
          <a:xfrm>
            <a:off x="2353061" y="4284038"/>
            <a:ext cx="0" cy="369332"/>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24" name="Imagen 23">
            <a:extLst>
              <a:ext uri="{FF2B5EF4-FFF2-40B4-BE49-F238E27FC236}">
                <a16:creationId xmlns:a16="http://schemas.microsoft.com/office/drawing/2014/main" id="{89C15247-5741-F6F8-6A53-FB98D5CC8D29}"/>
              </a:ext>
            </a:extLst>
          </p:cNvPr>
          <p:cNvPicPr>
            <a:picLocks noChangeAspect="1"/>
          </p:cNvPicPr>
          <p:nvPr/>
        </p:nvPicPr>
        <p:blipFill>
          <a:blip r:embed="rId6"/>
          <a:stretch>
            <a:fillRect/>
          </a:stretch>
        </p:blipFill>
        <p:spPr>
          <a:xfrm>
            <a:off x="2730028" y="4932529"/>
            <a:ext cx="542925" cy="762000"/>
          </a:xfrm>
          <a:prstGeom prst="rect">
            <a:avLst/>
          </a:prstGeom>
        </p:spPr>
      </p:pic>
      <p:sp>
        <p:nvSpPr>
          <p:cNvPr id="25" name="CuadroTexto 24">
            <a:extLst>
              <a:ext uri="{FF2B5EF4-FFF2-40B4-BE49-F238E27FC236}">
                <a16:creationId xmlns:a16="http://schemas.microsoft.com/office/drawing/2014/main" id="{EBA5EAD6-F231-B6A6-0B5E-ACFE220F31E7}"/>
              </a:ext>
            </a:extLst>
          </p:cNvPr>
          <p:cNvSpPr txBox="1"/>
          <p:nvPr/>
        </p:nvSpPr>
        <p:spPr>
          <a:xfrm>
            <a:off x="586851" y="4952315"/>
            <a:ext cx="1234266" cy="369332"/>
          </a:xfrm>
          <a:prstGeom prst="rect">
            <a:avLst/>
          </a:prstGeom>
          <a:noFill/>
        </p:spPr>
        <p:txBody>
          <a:bodyPr wrap="square" rtlCol="0">
            <a:spAutoFit/>
          </a:bodyPr>
          <a:lstStyle/>
          <a:p>
            <a:r>
              <a:rPr lang="es-ES" dirty="0"/>
              <a:t>Resultado</a:t>
            </a:r>
          </a:p>
        </p:txBody>
      </p:sp>
      <p:cxnSp>
        <p:nvCxnSpPr>
          <p:cNvPr id="28" name="Conector recto 27">
            <a:extLst>
              <a:ext uri="{FF2B5EF4-FFF2-40B4-BE49-F238E27FC236}">
                <a16:creationId xmlns:a16="http://schemas.microsoft.com/office/drawing/2014/main" id="{608A9458-AC58-F05C-B6D6-AF2A5F15786B}"/>
              </a:ext>
            </a:extLst>
          </p:cNvPr>
          <p:cNvCxnSpPr>
            <a:cxnSpLocks/>
          </p:cNvCxnSpPr>
          <p:nvPr/>
        </p:nvCxnSpPr>
        <p:spPr>
          <a:xfrm>
            <a:off x="2353061" y="4900395"/>
            <a:ext cx="0" cy="801851"/>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1" name="CuadroTexto 30">
            <a:extLst>
              <a:ext uri="{FF2B5EF4-FFF2-40B4-BE49-F238E27FC236}">
                <a16:creationId xmlns:a16="http://schemas.microsoft.com/office/drawing/2014/main" id="{0A7039DD-607F-2EC4-9810-1EB1AD5B9EF6}"/>
              </a:ext>
            </a:extLst>
          </p:cNvPr>
          <p:cNvSpPr txBox="1"/>
          <p:nvPr/>
        </p:nvSpPr>
        <p:spPr>
          <a:xfrm>
            <a:off x="3249465" y="5186811"/>
            <a:ext cx="2904953" cy="276999"/>
          </a:xfrm>
          <a:prstGeom prst="rect">
            <a:avLst/>
          </a:prstGeom>
          <a:noFill/>
        </p:spPr>
        <p:txBody>
          <a:bodyPr wrap="square">
            <a:spAutoFit/>
          </a:bodyPr>
          <a:lstStyle/>
          <a:p>
            <a:r>
              <a:rPr lang="es-ES" sz="1200" dirty="0"/>
              <a:t>https://hdl.handle.net/20.500.11967/1351</a:t>
            </a:r>
          </a:p>
        </p:txBody>
      </p:sp>
      <p:sp>
        <p:nvSpPr>
          <p:cNvPr id="32" name="CuadroTexto 31">
            <a:extLst>
              <a:ext uri="{FF2B5EF4-FFF2-40B4-BE49-F238E27FC236}">
                <a16:creationId xmlns:a16="http://schemas.microsoft.com/office/drawing/2014/main" id="{C7E64364-9F4D-FE1E-FCB9-8141B70E263A}"/>
              </a:ext>
            </a:extLst>
          </p:cNvPr>
          <p:cNvSpPr txBox="1"/>
          <p:nvPr/>
        </p:nvSpPr>
        <p:spPr>
          <a:xfrm>
            <a:off x="6710995" y="5116654"/>
            <a:ext cx="1959361" cy="369332"/>
          </a:xfrm>
          <a:prstGeom prst="rect">
            <a:avLst/>
          </a:prstGeom>
          <a:noFill/>
        </p:spPr>
        <p:txBody>
          <a:bodyPr wrap="square" rtlCol="0">
            <a:spAutoFit/>
          </a:bodyPr>
          <a:lstStyle/>
          <a:p>
            <a:r>
              <a:rPr lang="es-ES" dirty="0"/>
              <a:t>Informe + Anexos</a:t>
            </a:r>
          </a:p>
        </p:txBody>
      </p:sp>
      <p:sp>
        <p:nvSpPr>
          <p:cNvPr id="35" name="Cerrar llave 34">
            <a:extLst>
              <a:ext uri="{FF2B5EF4-FFF2-40B4-BE49-F238E27FC236}">
                <a16:creationId xmlns:a16="http://schemas.microsoft.com/office/drawing/2014/main" id="{D359983B-288F-D8E6-96E6-682756B93231}"/>
              </a:ext>
            </a:extLst>
          </p:cNvPr>
          <p:cNvSpPr/>
          <p:nvPr/>
        </p:nvSpPr>
        <p:spPr>
          <a:xfrm>
            <a:off x="10379771" y="2175070"/>
            <a:ext cx="247459" cy="1829128"/>
          </a:xfrm>
          <a:prstGeom prst="righ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36" name="CuadroTexto 35">
            <a:extLst>
              <a:ext uri="{FF2B5EF4-FFF2-40B4-BE49-F238E27FC236}">
                <a16:creationId xmlns:a16="http://schemas.microsoft.com/office/drawing/2014/main" id="{B060D5EB-5F64-F476-EEF0-07B3376BBF22}"/>
              </a:ext>
            </a:extLst>
          </p:cNvPr>
          <p:cNvSpPr txBox="1"/>
          <p:nvPr/>
        </p:nvSpPr>
        <p:spPr>
          <a:xfrm>
            <a:off x="8474277" y="5003517"/>
            <a:ext cx="3465573" cy="646331"/>
          </a:xfrm>
          <a:prstGeom prst="rect">
            <a:avLst/>
          </a:prstGeom>
          <a:noFill/>
          <a:ln w="28575">
            <a:solidFill>
              <a:schemeClr val="accent1"/>
            </a:solidFill>
          </a:ln>
        </p:spPr>
        <p:txBody>
          <a:bodyPr wrap="square" rtlCol="0">
            <a:spAutoFit/>
          </a:bodyPr>
          <a:lstStyle/>
          <a:p>
            <a:r>
              <a:rPr lang="es-ES" sz="1200" dirty="0"/>
              <a:t>Anexo 1. Formulario de la encuesta</a:t>
            </a:r>
          </a:p>
          <a:p>
            <a:r>
              <a:rPr lang="es-ES" sz="1200" dirty="0"/>
              <a:t>Anexo 2. Excel de resultados</a:t>
            </a:r>
          </a:p>
          <a:p>
            <a:r>
              <a:rPr lang="es-ES" sz="1200" dirty="0"/>
              <a:t>Anexo 3. Metodologías del control del gasto en APCs</a:t>
            </a:r>
          </a:p>
        </p:txBody>
      </p:sp>
      <p:pic>
        <p:nvPicPr>
          <p:cNvPr id="16" name="Imagen 15" descr="Texto&#10;&#10;Descripción generada automáticamente">
            <a:extLst>
              <a:ext uri="{FF2B5EF4-FFF2-40B4-BE49-F238E27FC236}">
                <a16:creationId xmlns:a16="http://schemas.microsoft.com/office/drawing/2014/main" id="{D9CD4F37-FF4D-794A-C717-861FEAF953D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092562" y="6306079"/>
            <a:ext cx="1041379" cy="425805"/>
          </a:xfrm>
          <a:prstGeom prst="rect">
            <a:avLst/>
          </a:prstGeom>
        </p:spPr>
      </p:pic>
      <p:sp>
        <p:nvSpPr>
          <p:cNvPr id="22" name="CuadroTexto 21">
            <a:extLst>
              <a:ext uri="{FF2B5EF4-FFF2-40B4-BE49-F238E27FC236}">
                <a16:creationId xmlns:a16="http://schemas.microsoft.com/office/drawing/2014/main" id="{ADF0607B-0099-DEB9-AF3A-8BF5E62D5674}"/>
              </a:ext>
            </a:extLst>
          </p:cNvPr>
          <p:cNvSpPr txBox="1"/>
          <p:nvPr/>
        </p:nvSpPr>
        <p:spPr>
          <a:xfrm>
            <a:off x="4870110" y="6481411"/>
            <a:ext cx="3410765" cy="307777"/>
          </a:xfrm>
          <a:prstGeom prst="rect">
            <a:avLst/>
          </a:prstGeom>
          <a:noFill/>
        </p:spPr>
        <p:txBody>
          <a:bodyPr wrap="square" rtlCol="0">
            <a:spAutoFit/>
          </a:bodyPr>
          <a:lstStyle/>
          <a:p>
            <a:r>
              <a:rPr lang="es-ES" sz="1400" dirty="0">
                <a:solidFill>
                  <a:schemeClr val="bg1">
                    <a:lumMod val="50000"/>
                  </a:schemeClr>
                </a:solidFill>
                <a:effectLst/>
                <a:latin typeface="Calibri" panose="020F0502020204030204" pitchFamily="34" charset="0"/>
                <a:ea typeface="Calibri" panose="020F0502020204030204" pitchFamily="34" charset="0"/>
                <a:cs typeface="Times New Roman" panose="02020603050405020304" pitchFamily="18" charset="0"/>
              </a:rPr>
              <a:t>XX Workshop REBIUN de Proyectos Digitales</a:t>
            </a:r>
            <a:endParaRPr lang="es-ES" sz="1400" dirty="0">
              <a:solidFill>
                <a:schemeClr val="bg1">
                  <a:lumMod val="50000"/>
                </a:schemeClr>
              </a:solidFill>
            </a:endParaRPr>
          </a:p>
        </p:txBody>
      </p:sp>
      <p:cxnSp>
        <p:nvCxnSpPr>
          <p:cNvPr id="30" name="Conector recto de flecha 29">
            <a:extLst>
              <a:ext uri="{FF2B5EF4-FFF2-40B4-BE49-F238E27FC236}">
                <a16:creationId xmlns:a16="http://schemas.microsoft.com/office/drawing/2014/main" id="{AEF72182-38DD-8CF1-158F-A8B8CD1D5B19}"/>
              </a:ext>
            </a:extLst>
          </p:cNvPr>
          <p:cNvCxnSpPr>
            <a:stCxn id="31" idx="3"/>
          </p:cNvCxnSpPr>
          <p:nvPr/>
        </p:nvCxnSpPr>
        <p:spPr>
          <a:xfrm flipV="1">
            <a:off x="6154418" y="5321647"/>
            <a:ext cx="519437" cy="366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036729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Rectangle 320">
            <a:extLst>
              <a:ext uri="{FF2B5EF4-FFF2-40B4-BE49-F238E27FC236}">
                <a16:creationId xmlns:a16="http://schemas.microsoft.com/office/drawing/2014/main" id="{F661A673-9E3A-413E-833C-9E345CADA4B6}"/>
              </a:ext>
            </a:extLst>
          </p:cNvPr>
          <p:cNvSpPr>
            <a:spLocks noChangeArrowheads="1"/>
          </p:cNvSpPr>
          <p:nvPr/>
        </p:nvSpPr>
        <p:spPr bwMode="auto">
          <a:xfrm>
            <a:off x="0" y="0"/>
            <a:ext cx="10207064" cy="292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ES"/>
          </a:p>
        </p:txBody>
      </p:sp>
      <p:sp>
        <p:nvSpPr>
          <p:cNvPr id="413" name="Rectangle 327">
            <a:extLst>
              <a:ext uri="{FF2B5EF4-FFF2-40B4-BE49-F238E27FC236}">
                <a16:creationId xmlns:a16="http://schemas.microsoft.com/office/drawing/2014/main" id="{BD13221B-A9EB-429E-82CA-DA2477D20947}"/>
              </a:ext>
            </a:extLst>
          </p:cNvPr>
          <p:cNvSpPr>
            <a:spLocks noChangeArrowheads="1"/>
          </p:cNvSpPr>
          <p:nvPr/>
        </p:nvSpPr>
        <p:spPr bwMode="auto">
          <a:xfrm>
            <a:off x="-914400" y="126116"/>
            <a:ext cx="10207064"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rPr>
            </a:b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4" name="Rectangle 102">
            <a:extLst>
              <a:ext uri="{FF2B5EF4-FFF2-40B4-BE49-F238E27FC236}">
                <a16:creationId xmlns:a16="http://schemas.microsoft.com/office/drawing/2014/main" id="{DF7D3316-247B-481B-9051-E699EDFE884E}"/>
              </a:ext>
            </a:extLst>
          </p:cNvPr>
          <p:cNvSpPr>
            <a:spLocks noChangeArrowheads="1"/>
          </p:cNvSpPr>
          <p:nvPr/>
        </p:nvSpPr>
        <p:spPr bwMode="auto">
          <a:xfrm>
            <a:off x="0" y="0"/>
            <a:ext cx="1982924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ES"/>
          </a:p>
        </p:txBody>
      </p:sp>
      <p:sp>
        <p:nvSpPr>
          <p:cNvPr id="106" name="Rectangle 109">
            <a:extLst>
              <a:ext uri="{FF2B5EF4-FFF2-40B4-BE49-F238E27FC236}">
                <a16:creationId xmlns:a16="http://schemas.microsoft.com/office/drawing/2014/main" id="{ADF66EB4-9DA3-49FA-BB3F-99668A4AA13F}"/>
              </a:ext>
            </a:extLst>
          </p:cNvPr>
          <p:cNvSpPr>
            <a:spLocks noChangeArrowheads="1"/>
          </p:cNvSpPr>
          <p:nvPr/>
        </p:nvSpPr>
        <p:spPr bwMode="auto">
          <a:xfrm>
            <a:off x="-914400" y="103257"/>
            <a:ext cx="19829242"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rPr>
            </a:b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107" name="Rectangle 211">
            <a:extLst>
              <a:ext uri="{FF2B5EF4-FFF2-40B4-BE49-F238E27FC236}">
                <a16:creationId xmlns:a16="http://schemas.microsoft.com/office/drawing/2014/main" id="{35302772-8368-4DF8-9085-810935A42842}"/>
              </a:ext>
            </a:extLst>
          </p:cNvPr>
          <p:cNvSpPr>
            <a:spLocks noChangeArrowheads="1"/>
          </p:cNvSpPr>
          <p:nvPr/>
        </p:nvSpPr>
        <p:spPr bwMode="auto">
          <a:xfrm>
            <a:off x="3649918" y="0"/>
            <a:ext cx="8542081" cy="2932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ES"/>
          </a:p>
        </p:txBody>
      </p:sp>
      <p:sp>
        <p:nvSpPr>
          <p:cNvPr id="209" name="Rectangle 218">
            <a:extLst>
              <a:ext uri="{FF2B5EF4-FFF2-40B4-BE49-F238E27FC236}">
                <a16:creationId xmlns:a16="http://schemas.microsoft.com/office/drawing/2014/main" id="{FFCFC7A6-AA08-4F62-8851-84293830621C}"/>
              </a:ext>
            </a:extLst>
          </p:cNvPr>
          <p:cNvSpPr>
            <a:spLocks noChangeArrowheads="1"/>
          </p:cNvSpPr>
          <p:nvPr/>
        </p:nvSpPr>
        <p:spPr bwMode="auto">
          <a:xfrm>
            <a:off x="2735518" y="126116"/>
            <a:ext cx="8542081"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rPr>
            </a:br>
            <a:endParaRPr kumimoji="0" lang="es-ES" altLang="es-ES" sz="1800" b="0" i="0" u="none" strike="noStrike" cap="none" normalizeH="0" baseline="0">
              <a:ln>
                <a:noFill/>
              </a:ln>
              <a:solidFill>
                <a:schemeClr val="tx1"/>
              </a:solidFill>
              <a:effectLst/>
              <a:latin typeface="Arial" panose="020B0604020202020204" pitchFamily="34" charset="0"/>
            </a:endParaRPr>
          </a:p>
        </p:txBody>
      </p:sp>
      <p:grpSp>
        <p:nvGrpSpPr>
          <p:cNvPr id="415" name="Grupo 414">
            <a:extLst>
              <a:ext uri="{FF2B5EF4-FFF2-40B4-BE49-F238E27FC236}">
                <a16:creationId xmlns:a16="http://schemas.microsoft.com/office/drawing/2014/main" id="{A9E667C5-2A48-4E0B-9EA2-3FED79C13585}"/>
              </a:ext>
            </a:extLst>
          </p:cNvPr>
          <p:cNvGrpSpPr/>
          <p:nvPr/>
        </p:nvGrpSpPr>
        <p:grpSpPr>
          <a:xfrm>
            <a:off x="0" y="0"/>
            <a:ext cx="12275132" cy="6908446"/>
            <a:chOff x="-3735" y="-43181"/>
            <a:chExt cx="12275132" cy="6908446"/>
          </a:xfrm>
        </p:grpSpPr>
        <p:sp>
          <p:nvSpPr>
            <p:cNvPr id="414" name="Rectángulo 413">
              <a:extLst>
                <a:ext uri="{FF2B5EF4-FFF2-40B4-BE49-F238E27FC236}">
                  <a16:creationId xmlns:a16="http://schemas.microsoft.com/office/drawing/2014/main" id="{63D1D100-1E44-45EC-A91C-87F6788DF65C}"/>
                </a:ext>
              </a:extLst>
            </p:cNvPr>
            <p:cNvSpPr/>
            <p:nvPr/>
          </p:nvSpPr>
          <p:spPr>
            <a:xfrm>
              <a:off x="-3735" y="-43181"/>
              <a:ext cx="12275132" cy="6908446"/>
            </a:xfrm>
            <a:prstGeom prst="rect">
              <a:avLst/>
            </a:prstGeom>
            <a:solidFill>
              <a:srgbClr val="C4B9AC"/>
            </a:solidFill>
            <a:ln>
              <a:solidFill>
                <a:srgbClr val="C4B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309" name="Rectangle 104">
              <a:extLst>
                <a:ext uri="{FF2B5EF4-FFF2-40B4-BE49-F238E27FC236}">
                  <a16:creationId xmlns:a16="http://schemas.microsoft.com/office/drawing/2014/main" id="{014B8F65-581A-4CCC-A488-7BEBD8A09708}"/>
                </a:ext>
              </a:extLst>
            </p:cNvPr>
            <p:cNvSpPr/>
            <p:nvPr/>
          </p:nvSpPr>
          <p:spPr>
            <a:xfrm>
              <a:off x="6910896" y="664440"/>
              <a:ext cx="128943" cy="591544"/>
            </a:xfrm>
            <a:prstGeom prst="rect">
              <a:avLst/>
            </a:prstGeom>
            <a:ln>
              <a:noFill/>
            </a:ln>
          </p:spPr>
          <p:txBody>
            <a:bodyPr vert="horz" lIns="0" tIns="0" rIns="0" bIns="0" rtlCol="0">
              <a:noAutofit/>
            </a:bodyPr>
            <a:lstStyle/>
            <a:p>
              <a:pPr>
                <a:lnSpc>
                  <a:spcPct val="107000"/>
                </a:lnSpc>
                <a:spcAft>
                  <a:spcPts val="800"/>
                </a:spcAft>
              </a:pPr>
              <a:r>
                <a:rPr lang="es-ES" sz="4700" b="1">
                  <a:solidFill>
                    <a:srgbClr val="504E47"/>
                  </a:solidFill>
                  <a:effectLst/>
                  <a:latin typeface="Calibri" panose="020F0502020204030204" pitchFamily="34" charset="0"/>
                  <a:ea typeface="Calibri" panose="020F0502020204030204" pitchFamily="34" charset="0"/>
                </a:rPr>
                <a:t> </a:t>
              </a:r>
              <a:endParaRPr lang="es-ES" sz="1100">
                <a:solidFill>
                  <a:srgbClr val="000000"/>
                </a:solidFill>
                <a:effectLst/>
                <a:latin typeface="Calibri" panose="020F0502020204030204" pitchFamily="34" charset="0"/>
                <a:ea typeface="Calibri" panose="020F0502020204030204" pitchFamily="34" charset="0"/>
              </a:endParaRPr>
            </a:p>
          </p:txBody>
        </p:sp>
      </p:grpSp>
      <p:pic>
        <p:nvPicPr>
          <p:cNvPr id="3" name="Imagen 2">
            <a:extLst>
              <a:ext uri="{FF2B5EF4-FFF2-40B4-BE49-F238E27FC236}">
                <a16:creationId xmlns:a16="http://schemas.microsoft.com/office/drawing/2014/main" id="{6110945E-6116-4745-95BF-ECDCAF10BDA7}"/>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8588" y="6083666"/>
            <a:ext cx="2059004" cy="774334"/>
          </a:xfrm>
          <a:prstGeom prst="rect">
            <a:avLst/>
          </a:prstGeom>
        </p:spPr>
      </p:pic>
      <p:sp>
        <p:nvSpPr>
          <p:cNvPr id="12" name="CuadroTexto 11">
            <a:extLst>
              <a:ext uri="{FF2B5EF4-FFF2-40B4-BE49-F238E27FC236}">
                <a16:creationId xmlns:a16="http://schemas.microsoft.com/office/drawing/2014/main" id="{CF7E340E-A987-F282-94AF-AAFD307DF2CA}"/>
              </a:ext>
            </a:extLst>
          </p:cNvPr>
          <p:cNvSpPr txBox="1"/>
          <p:nvPr/>
        </p:nvSpPr>
        <p:spPr>
          <a:xfrm>
            <a:off x="672844" y="480059"/>
            <a:ext cx="7011811" cy="461665"/>
          </a:xfrm>
          <a:prstGeom prst="rect">
            <a:avLst/>
          </a:prstGeom>
          <a:noFill/>
        </p:spPr>
        <p:txBody>
          <a:bodyPr wrap="square" rtlCol="0">
            <a:spAutoFit/>
          </a:bodyPr>
          <a:lstStyle/>
          <a:p>
            <a:r>
              <a:rPr lang="es-ES" sz="2400" dirty="0"/>
              <a:t>RESULTADOS. Instituciones participantes</a:t>
            </a:r>
          </a:p>
        </p:txBody>
      </p:sp>
      <p:pic>
        <p:nvPicPr>
          <p:cNvPr id="1026" name="Picture 2">
            <a:extLst>
              <a:ext uri="{FF2B5EF4-FFF2-40B4-BE49-F238E27FC236}">
                <a16:creationId xmlns:a16="http://schemas.microsoft.com/office/drawing/2014/main" id="{70CF4397-99FB-09EE-AB05-5CF0F9BCE32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40992" y="1285875"/>
            <a:ext cx="7143750" cy="4286250"/>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a:extLst>
              <a:ext uri="{FF2B5EF4-FFF2-40B4-BE49-F238E27FC236}">
                <a16:creationId xmlns:a16="http://schemas.microsoft.com/office/drawing/2014/main" id="{134B02B3-47EF-6E7F-5D21-8B32853FBB7E}"/>
              </a:ext>
            </a:extLst>
          </p:cNvPr>
          <p:cNvPicPr>
            <a:picLocks noChangeAspect="1"/>
          </p:cNvPicPr>
          <p:nvPr/>
        </p:nvPicPr>
        <p:blipFill>
          <a:blip r:embed="rId5"/>
          <a:stretch>
            <a:fillRect/>
          </a:stretch>
        </p:blipFill>
        <p:spPr>
          <a:xfrm>
            <a:off x="11277599" y="6505068"/>
            <a:ext cx="859611" cy="304826"/>
          </a:xfrm>
          <a:prstGeom prst="rect">
            <a:avLst/>
          </a:prstGeom>
        </p:spPr>
      </p:pic>
      <p:pic>
        <p:nvPicPr>
          <p:cNvPr id="2" name="Imagen 1" descr="Texto&#10;&#10;Descripción generada automáticamente">
            <a:extLst>
              <a:ext uri="{FF2B5EF4-FFF2-40B4-BE49-F238E27FC236}">
                <a16:creationId xmlns:a16="http://schemas.microsoft.com/office/drawing/2014/main" id="{32F96525-4277-F36C-E8CE-C49AF08E058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92562" y="6306079"/>
            <a:ext cx="1041379" cy="425805"/>
          </a:xfrm>
          <a:prstGeom prst="rect">
            <a:avLst/>
          </a:prstGeom>
        </p:spPr>
      </p:pic>
      <p:sp>
        <p:nvSpPr>
          <p:cNvPr id="6" name="CuadroTexto 5">
            <a:extLst>
              <a:ext uri="{FF2B5EF4-FFF2-40B4-BE49-F238E27FC236}">
                <a16:creationId xmlns:a16="http://schemas.microsoft.com/office/drawing/2014/main" id="{46EE7681-819C-DE5A-DF3D-4D4D4D142F92}"/>
              </a:ext>
            </a:extLst>
          </p:cNvPr>
          <p:cNvSpPr txBox="1"/>
          <p:nvPr/>
        </p:nvSpPr>
        <p:spPr>
          <a:xfrm>
            <a:off x="4870110" y="6481411"/>
            <a:ext cx="3410765" cy="307777"/>
          </a:xfrm>
          <a:prstGeom prst="rect">
            <a:avLst/>
          </a:prstGeom>
          <a:noFill/>
        </p:spPr>
        <p:txBody>
          <a:bodyPr wrap="square" rtlCol="0">
            <a:spAutoFit/>
          </a:bodyPr>
          <a:lstStyle/>
          <a:p>
            <a:r>
              <a:rPr lang="es-ES" sz="1400" dirty="0">
                <a:solidFill>
                  <a:schemeClr val="bg1">
                    <a:lumMod val="50000"/>
                  </a:schemeClr>
                </a:solidFill>
                <a:effectLst/>
                <a:latin typeface="Calibri" panose="020F0502020204030204" pitchFamily="34" charset="0"/>
                <a:ea typeface="Calibri" panose="020F0502020204030204" pitchFamily="34" charset="0"/>
                <a:cs typeface="Times New Roman" panose="02020603050405020304" pitchFamily="18" charset="0"/>
              </a:rPr>
              <a:t>XX Workshop REBIUN de Proyectos Digitales</a:t>
            </a:r>
            <a:endParaRPr lang="es-ES" sz="1400" dirty="0">
              <a:solidFill>
                <a:schemeClr val="bg1">
                  <a:lumMod val="50000"/>
                </a:schemeClr>
              </a:solidFill>
            </a:endParaRPr>
          </a:p>
        </p:txBody>
      </p:sp>
    </p:spTree>
    <p:extLst>
      <p:ext uri="{BB962C8B-B14F-4D97-AF65-F5344CB8AC3E}">
        <p14:creationId xmlns:p14="http://schemas.microsoft.com/office/powerpoint/2010/main" val="12171301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Rectangle 320">
            <a:extLst>
              <a:ext uri="{FF2B5EF4-FFF2-40B4-BE49-F238E27FC236}">
                <a16:creationId xmlns:a16="http://schemas.microsoft.com/office/drawing/2014/main" id="{F661A673-9E3A-413E-833C-9E345CADA4B6}"/>
              </a:ext>
            </a:extLst>
          </p:cNvPr>
          <p:cNvSpPr>
            <a:spLocks noChangeArrowheads="1"/>
          </p:cNvSpPr>
          <p:nvPr/>
        </p:nvSpPr>
        <p:spPr bwMode="auto">
          <a:xfrm>
            <a:off x="0" y="0"/>
            <a:ext cx="10207064" cy="292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ES"/>
          </a:p>
        </p:txBody>
      </p:sp>
      <p:sp>
        <p:nvSpPr>
          <p:cNvPr id="413" name="Rectangle 327">
            <a:extLst>
              <a:ext uri="{FF2B5EF4-FFF2-40B4-BE49-F238E27FC236}">
                <a16:creationId xmlns:a16="http://schemas.microsoft.com/office/drawing/2014/main" id="{BD13221B-A9EB-429E-82CA-DA2477D20947}"/>
              </a:ext>
            </a:extLst>
          </p:cNvPr>
          <p:cNvSpPr>
            <a:spLocks noChangeArrowheads="1"/>
          </p:cNvSpPr>
          <p:nvPr/>
        </p:nvSpPr>
        <p:spPr bwMode="auto">
          <a:xfrm>
            <a:off x="-914400" y="126116"/>
            <a:ext cx="10207064"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rPr>
            </a:b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4" name="Rectangle 102">
            <a:extLst>
              <a:ext uri="{FF2B5EF4-FFF2-40B4-BE49-F238E27FC236}">
                <a16:creationId xmlns:a16="http://schemas.microsoft.com/office/drawing/2014/main" id="{DF7D3316-247B-481B-9051-E699EDFE884E}"/>
              </a:ext>
            </a:extLst>
          </p:cNvPr>
          <p:cNvSpPr>
            <a:spLocks noChangeArrowheads="1"/>
          </p:cNvSpPr>
          <p:nvPr/>
        </p:nvSpPr>
        <p:spPr bwMode="auto">
          <a:xfrm>
            <a:off x="0" y="0"/>
            <a:ext cx="1982924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ES"/>
          </a:p>
        </p:txBody>
      </p:sp>
      <p:sp>
        <p:nvSpPr>
          <p:cNvPr id="106" name="Rectangle 109">
            <a:extLst>
              <a:ext uri="{FF2B5EF4-FFF2-40B4-BE49-F238E27FC236}">
                <a16:creationId xmlns:a16="http://schemas.microsoft.com/office/drawing/2014/main" id="{ADF66EB4-9DA3-49FA-BB3F-99668A4AA13F}"/>
              </a:ext>
            </a:extLst>
          </p:cNvPr>
          <p:cNvSpPr>
            <a:spLocks noChangeArrowheads="1"/>
          </p:cNvSpPr>
          <p:nvPr/>
        </p:nvSpPr>
        <p:spPr bwMode="auto">
          <a:xfrm>
            <a:off x="-914400" y="103257"/>
            <a:ext cx="19829242"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rPr>
            </a:b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107" name="Rectangle 211">
            <a:extLst>
              <a:ext uri="{FF2B5EF4-FFF2-40B4-BE49-F238E27FC236}">
                <a16:creationId xmlns:a16="http://schemas.microsoft.com/office/drawing/2014/main" id="{35302772-8368-4DF8-9085-810935A42842}"/>
              </a:ext>
            </a:extLst>
          </p:cNvPr>
          <p:cNvSpPr>
            <a:spLocks noChangeArrowheads="1"/>
          </p:cNvSpPr>
          <p:nvPr/>
        </p:nvSpPr>
        <p:spPr bwMode="auto">
          <a:xfrm>
            <a:off x="3649918" y="0"/>
            <a:ext cx="8542081" cy="2932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ES"/>
          </a:p>
        </p:txBody>
      </p:sp>
      <p:sp>
        <p:nvSpPr>
          <p:cNvPr id="209" name="Rectangle 218">
            <a:extLst>
              <a:ext uri="{FF2B5EF4-FFF2-40B4-BE49-F238E27FC236}">
                <a16:creationId xmlns:a16="http://schemas.microsoft.com/office/drawing/2014/main" id="{FFCFC7A6-AA08-4F62-8851-84293830621C}"/>
              </a:ext>
            </a:extLst>
          </p:cNvPr>
          <p:cNvSpPr>
            <a:spLocks noChangeArrowheads="1"/>
          </p:cNvSpPr>
          <p:nvPr/>
        </p:nvSpPr>
        <p:spPr bwMode="auto">
          <a:xfrm>
            <a:off x="2735518" y="126116"/>
            <a:ext cx="8542081"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rPr>
            </a:br>
            <a:endParaRPr kumimoji="0" lang="es-ES" altLang="es-ES" sz="1800" b="0" i="0" u="none" strike="noStrike" cap="none" normalizeH="0" baseline="0">
              <a:ln>
                <a:noFill/>
              </a:ln>
              <a:solidFill>
                <a:schemeClr val="tx1"/>
              </a:solidFill>
              <a:effectLst/>
              <a:latin typeface="Arial" panose="020B0604020202020204" pitchFamily="34" charset="0"/>
            </a:endParaRPr>
          </a:p>
        </p:txBody>
      </p:sp>
      <p:grpSp>
        <p:nvGrpSpPr>
          <p:cNvPr id="415" name="Grupo 414">
            <a:extLst>
              <a:ext uri="{FF2B5EF4-FFF2-40B4-BE49-F238E27FC236}">
                <a16:creationId xmlns:a16="http://schemas.microsoft.com/office/drawing/2014/main" id="{A9E667C5-2A48-4E0B-9EA2-3FED79C13585}"/>
              </a:ext>
            </a:extLst>
          </p:cNvPr>
          <p:cNvGrpSpPr/>
          <p:nvPr/>
        </p:nvGrpSpPr>
        <p:grpSpPr>
          <a:xfrm>
            <a:off x="0" y="-10717"/>
            <a:ext cx="12194124" cy="6921704"/>
            <a:chOff x="-3735" y="-89704"/>
            <a:chExt cx="12275132" cy="6908446"/>
          </a:xfrm>
        </p:grpSpPr>
        <p:sp>
          <p:nvSpPr>
            <p:cNvPr id="414" name="Rectángulo 413">
              <a:extLst>
                <a:ext uri="{FF2B5EF4-FFF2-40B4-BE49-F238E27FC236}">
                  <a16:creationId xmlns:a16="http://schemas.microsoft.com/office/drawing/2014/main" id="{63D1D100-1E44-45EC-A91C-87F6788DF65C}"/>
                </a:ext>
              </a:extLst>
            </p:cNvPr>
            <p:cNvSpPr/>
            <p:nvPr/>
          </p:nvSpPr>
          <p:spPr>
            <a:xfrm>
              <a:off x="-3735" y="-89704"/>
              <a:ext cx="12275132" cy="6908446"/>
            </a:xfrm>
            <a:prstGeom prst="rect">
              <a:avLst/>
            </a:prstGeom>
            <a:solidFill>
              <a:srgbClr val="C4B9AC"/>
            </a:solidFill>
            <a:ln>
              <a:solidFill>
                <a:srgbClr val="C4B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309" name="Rectangle 104">
              <a:extLst>
                <a:ext uri="{FF2B5EF4-FFF2-40B4-BE49-F238E27FC236}">
                  <a16:creationId xmlns:a16="http://schemas.microsoft.com/office/drawing/2014/main" id="{014B8F65-581A-4CCC-A488-7BEBD8A09708}"/>
                </a:ext>
              </a:extLst>
            </p:cNvPr>
            <p:cNvSpPr/>
            <p:nvPr/>
          </p:nvSpPr>
          <p:spPr>
            <a:xfrm>
              <a:off x="6910896" y="664440"/>
              <a:ext cx="128943" cy="591544"/>
            </a:xfrm>
            <a:prstGeom prst="rect">
              <a:avLst/>
            </a:prstGeom>
            <a:ln>
              <a:noFill/>
            </a:ln>
          </p:spPr>
          <p:txBody>
            <a:bodyPr vert="horz" lIns="0" tIns="0" rIns="0" bIns="0" rtlCol="0">
              <a:noAutofit/>
            </a:bodyPr>
            <a:lstStyle/>
            <a:p>
              <a:pPr>
                <a:lnSpc>
                  <a:spcPct val="107000"/>
                </a:lnSpc>
                <a:spcAft>
                  <a:spcPts val="800"/>
                </a:spcAft>
              </a:pPr>
              <a:r>
                <a:rPr lang="es-ES" sz="4700" b="1">
                  <a:solidFill>
                    <a:srgbClr val="504E47"/>
                  </a:solidFill>
                  <a:effectLst/>
                  <a:latin typeface="Calibri" panose="020F0502020204030204" pitchFamily="34" charset="0"/>
                  <a:ea typeface="Calibri" panose="020F0502020204030204" pitchFamily="34" charset="0"/>
                </a:rPr>
                <a:t> </a:t>
              </a:r>
              <a:endParaRPr lang="es-ES" sz="1100">
                <a:solidFill>
                  <a:srgbClr val="000000"/>
                </a:solidFill>
                <a:effectLst/>
                <a:latin typeface="Calibri" panose="020F0502020204030204" pitchFamily="34" charset="0"/>
                <a:ea typeface="Calibri" panose="020F0502020204030204" pitchFamily="34" charset="0"/>
              </a:endParaRPr>
            </a:p>
          </p:txBody>
        </p:sp>
      </p:grpSp>
      <p:pic>
        <p:nvPicPr>
          <p:cNvPr id="3" name="Imagen 2">
            <a:extLst>
              <a:ext uri="{FF2B5EF4-FFF2-40B4-BE49-F238E27FC236}">
                <a16:creationId xmlns:a16="http://schemas.microsoft.com/office/drawing/2014/main" id="{6110945E-6116-4745-95BF-ECDCAF10BDA7}"/>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71641" y="6075910"/>
            <a:ext cx="2059004" cy="774334"/>
          </a:xfrm>
          <a:prstGeom prst="rect">
            <a:avLst/>
          </a:prstGeom>
        </p:spPr>
      </p:pic>
      <p:sp>
        <p:nvSpPr>
          <p:cNvPr id="2" name="CuadroTexto 1">
            <a:extLst>
              <a:ext uri="{FF2B5EF4-FFF2-40B4-BE49-F238E27FC236}">
                <a16:creationId xmlns:a16="http://schemas.microsoft.com/office/drawing/2014/main" id="{3B84A3C9-6D20-0D69-1846-B0DC89217569}"/>
              </a:ext>
            </a:extLst>
          </p:cNvPr>
          <p:cNvSpPr txBox="1"/>
          <p:nvPr/>
        </p:nvSpPr>
        <p:spPr>
          <a:xfrm>
            <a:off x="516827" y="154531"/>
            <a:ext cx="8008337" cy="461665"/>
          </a:xfrm>
          <a:prstGeom prst="rect">
            <a:avLst/>
          </a:prstGeom>
          <a:noFill/>
        </p:spPr>
        <p:txBody>
          <a:bodyPr wrap="square" rtlCol="0">
            <a:spAutoFit/>
          </a:bodyPr>
          <a:lstStyle/>
          <a:p>
            <a:r>
              <a:rPr lang="es-ES" sz="2400" dirty="0"/>
              <a:t>RESULTADOS. Acuerdos transformativos individuales</a:t>
            </a:r>
          </a:p>
        </p:txBody>
      </p:sp>
      <p:pic>
        <p:nvPicPr>
          <p:cNvPr id="2050" name="Picture 2">
            <a:extLst>
              <a:ext uri="{FF2B5EF4-FFF2-40B4-BE49-F238E27FC236}">
                <a16:creationId xmlns:a16="http://schemas.microsoft.com/office/drawing/2014/main" id="{B5693E4C-524E-2700-4D62-39A1845147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8969" y="592308"/>
            <a:ext cx="4251031" cy="2550619"/>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27E32BEC-0E0C-7EC3-E4F7-06B75D48637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68999" y="608233"/>
            <a:ext cx="4192348" cy="2518767"/>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a:extLst>
              <a:ext uri="{FF2B5EF4-FFF2-40B4-BE49-F238E27FC236}">
                <a16:creationId xmlns:a16="http://schemas.microsoft.com/office/drawing/2014/main" id="{F6262EAA-EF83-FE48-7385-2E76D68B2FE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25373" y="3429000"/>
            <a:ext cx="8354149" cy="2685728"/>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a:extLst>
              <a:ext uri="{FF2B5EF4-FFF2-40B4-BE49-F238E27FC236}">
                <a16:creationId xmlns:a16="http://schemas.microsoft.com/office/drawing/2014/main" id="{28B2DC8E-4CC9-02A4-1F0A-9BFC313AB5D1}"/>
              </a:ext>
            </a:extLst>
          </p:cNvPr>
          <p:cNvSpPr txBox="1"/>
          <p:nvPr/>
        </p:nvSpPr>
        <p:spPr>
          <a:xfrm>
            <a:off x="7006557" y="2346036"/>
            <a:ext cx="3790751" cy="174972"/>
          </a:xfrm>
          <a:prstGeom prst="rect">
            <a:avLst/>
          </a:prstGeom>
          <a:noFill/>
          <a:ln>
            <a:solidFill>
              <a:schemeClr val="accent2"/>
            </a:solidFill>
          </a:ln>
        </p:spPr>
        <p:txBody>
          <a:bodyPr wrap="square" rtlCol="0">
            <a:spAutoFit/>
          </a:bodyPr>
          <a:lstStyle/>
          <a:p>
            <a:endParaRPr lang="es-ES" dirty="0"/>
          </a:p>
        </p:txBody>
      </p:sp>
      <p:sp>
        <p:nvSpPr>
          <p:cNvPr id="7" name="CuadroTexto 6">
            <a:extLst>
              <a:ext uri="{FF2B5EF4-FFF2-40B4-BE49-F238E27FC236}">
                <a16:creationId xmlns:a16="http://schemas.microsoft.com/office/drawing/2014/main" id="{570CAA05-C6D7-42E5-A306-C70370AB6E2F}"/>
              </a:ext>
            </a:extLst>
          </p:cNvPr>
          <p:cNvSpPr txBox="1"/>
          <p:nvPr/>
        </p:nvSpPr>
        <p:spPr>
          <a:xfrm>
            <a:off x="2299855" y="5837382"/>
            <a:ext cx="7767781" cy="113319"/>
          </a:xfrm>
          <a:prstGeom prst="rect">
            <a:avLst/>
          </a:prstGeom>
          <a:noFill/>
        </p:spPr>
        <p:txBody>
          <a:bodyPr wrap="square" rtlCol="0">
            <a:spAutoFit/>
          </a:bodyPr>
          <a:lstStyle/>
          <a:p>
            <a:endParaRPr lang="es-ES" dirty="0"/>
          </a:p>
        </p:txBody>
      </p:sp>
      <p:sp>
        <p:nvSpPr>
          <p:cNvPr id="8" name="CuadroTexto 7">
            <a:extLst>
              <a:ext uri="{FF2B5EF4-FFF2-40B4-BE49-F238E27FC236}">
                <a16:creationId xmlns:a16="http://schemas.microsoft.com/office/drawing/2014/main" id="{24A13574-25E9-A9BE-1838-AE22F4F89CCF}"/>
              </a:ext>
            </a:extLst>
          </p:cNvPr>
          <p:cNvSpPr txBox="1"/>
          <p:nvPr/>
        </p:nvSpPr>
        <p:spPr>
          <a:xfrm>
            <a:off x="2595418" y="5823988"/>
            <a:ext cx="7574867" cy="184779"/>
          </a:xfrm>
          <a:prstGeom prst="rect">
            <a:avLst/>
          </a:prstGeom>
          <a:noFill/>
        </p:spPr>
        <p:txBody>
          <a:bodyPr wrap="square" rtlCol="0">
            <a:spAutoFit/>
          </a:bodyPr>
          <a:lstStyle/>
          <a:p>
            <a:endParaRPr lang="es-ES" dirty="0"/>
          </a:p>
        </p:txBody>
      </p:sp>
      <p:sp>
        <p:nvSpPr>
          <p:cNvPr id="9" name="CuadroTexto 8">
            <a:extLst>
              <a:ext uri="{FF2B5EF4-FFF2-40B4-BE49-F238E27FC236}">
                <a16:creationId xmlns:a16="http://schemas.microsoft.com/office/drawing/2014/main" id="{62D90800-0097-F31B-BF64-64AC1D695BFE}"/>
              </a:ext>
            </a:extLst>
          </p:cNvPr>
          <p:cNvSpPr txBox="1"/>
          <p:nvPr/>
        </p:nvSpPr>
        <p:spPr>
          <a:xfrm>
            <a:off x="2225965" y="5837382"/>
            <a:ext cx="7944320" cy="113319"/>
          </a:xfrm>
          <a:prstGeom prst="rect">
            <a:avLst/>
          </a:prstGeom>
          <a:noFill/>
          <a:ln>
            <a:solidFill>
              <a:schemeClr val="accent2"/>
            </a:solidFill>
          </a:ln>
        </p:spPr>
        <p:txBody>
          <a:bodyPr wrap="square" rtlCol="0">
            <a:spAutoFit/>
          </a:bodyPr>
          <a:lstStyle/>
          <a:p>
            <a:endParaRPr lang="es-ES" dirty="0"/>
          </a:p>
        </p:txBody>
      </p:sp>
      <p:sp>
        <p:nvSpPr>
          <p:cNvPr id="10" name="CuadroTexto 9">
            <a:extLst>
              <a:ext uri="{FF2B5EF4-FFF2-40B4-BE49-F238E27FC236}">
                <a16:creationId xmlns:a16="http://schemas.microsoft.com/office/drawing/2014/main" id="{EF15BECE-3378-20AB-920A-4FD5BC6EDBDD}"/>
              </a:ext>
            </a:extLst>
          </p:cNvPr>
          <p:cNvSpPr txBox="1"/>
          <p:nvPr/>
        </p:nvSpPr>
        <p:spPr>
          <a:xfrm>
            <a:off x="2484583" y="4673652"/>
            <a:ext cx="6299200" cy="184779"/>
          </a:xfrm>
          <a:prstGeom prst="rect">
            <a:avLst/>
          </a:prstGeom>
          <a:noFill/>
          <a:ln w="9525">
            <a:solidFill>
              <a:schemeClr val="accent2"/>
            </a:solidFill>
          </a:ln>
        </p:spPr>
        <p:txBody>
          <a:bodyPr wrap="square" rtlCol="0">
            <a:spAutoFit/>
          </a:bodyPr>
          <a:lstStyle/>
          <a:p>
            <a:endParaRPr lang="es-ES" dirty="0"/>
          </a:p>
        </p:txBody>
      </p:sp>
      <p:sp>
        <p:nvSpPr>
          <p:cNvPr id="11" name="CuadroTexto 10">
            <a:extLst>
              <a:ext uri="{FF2B5EF4-FFF2-40B4-BE49-F238E27FC236}">
                <a16:creationId xmlns:a16="http://schemas.microsoft.com/office/drawing/2014/main" id="{98EC0A7F-6652-92B5-E7AB-0B76727EDB95}"/>
              </a:ext>
            </a:extLst>
          </p:cNvPr>
          <p:cNvSpPr txBox="1"/>
          <p:nvPr/>
        </p:nvSpPr>
        <p:spPr>
          <a:xfrm>
            <a:off x="2299855" y="4274259"/>
            <a:ext cx="3943927" cy="113319"/>
          </a:xfrm>
          <a:prstGeom prst="rect">
            <a:avLst/>
          </a:prstGeom>
          <a:noFill/>
          <a:ln>
            <a:solidFill>
              <a:schemeClr val="accent2"/>
            </a:solidFill>
          </a:ln>
        </p:spPr>
        <p:txBody>
          <a:bodyPr wrap="square" rtlCol="0">
            <a:spAutoFit/>
          </a:bodyPr>
          <a:lstStyle/>
          <a:p>
            <a:endParaRPr lang="es-ES" dirty="0"/>
          </a:p>
        </p:txBody>
      </p:sp>
      <p:pic>
        <p:nvPicPr>
          <p:cNvPr id="12" name="Imagen 11">
            <a:extLst>
              <a:ext uri="{FF2B5EF4-FFF2-40B4-BE49-F238E27FC236}">
                <a16:creationId xmlns:a16="http://schemas.microsoft.com/office/drawing/2014/main" id="{4D2B8980-360C-12B8-85A0-6E4B1A609F7F}"/>
              </a:ext>
            </a:extLst>
          </p:cNvPr>
          <p:cNvPicPr>
            <a:picLocks noChangeAspect="1"/>
          </p:cNvPicPr>
          <p:nvPr/>
        </p:nvPicPr>
        <p:blipFill>
          <a:blip r:embed="rId6"/>
          <a:stretch>
            <a:fillRect/>
          </a:stretch>
        </p:blipFill>
        <p:spPr>
          <a:xfrm>
            <a:off x="11257937" y="6579471"/>
            <a:ext cx="859611" cy="304826"/>
          </a:xfrm>
          <a:prstGeom prst="rect">
            <a:avLst/>
          </a:prstGeom>
        </p:spPr>
      </p:pic>
      <p:pic>
        <p:nvPicPr>
          <p:cNvPr id="13" name="Imagen 12" descr="Texto&#10;&#10;Descripción generada automáticamente">
            <a:extLst>
              <a:ext uri="{FF2B5EF4-FFF2-40B4-BE49-F238E27FC236}">
                <a16:creationId xmlns:a16="http://schemas.microsoft.com/office/drawing/2014/main" id="{406C24E3-40E9-4D0A-AEB0-74D511A8A0E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092562" y="6306079"/>
            <a:ext cx="1041379" cy="425805"/>
          </a:xfrm>
          <a:prstGeom prst="rect">
            <a:avLst/>
          </a:prstGeom>
        </p:spPr>
      </p:pic>
      <p:sp>
        <p:nvSpPr>
          <p:cNvPr id="14" name="CuadroTexto 13">
            <a:extLst>
              <a:ext uri="{FF2B5EF4-FFF2-40B4-BE49-F238E27FC236}">
                <a16:creationId xmlns:a16="http://schemas.microsoft.com/office/drawing/2014/main" id="{913E200E-3F30-CA31-5B9E-9D5C4C117792}"/>
              </a:ext>
            </a:extLst>
          </p:cNvPr>
          <p:cNvSpPr txBox="1"/>
          <p:nvPr/>
        </p:nvSpPr>
        <p:spPr>
          <a:xfrm>
            <a:off x="4870110" y="6481411"/>
            <a:ext cx="3410765" cy="307777"/>
          </a:xfrm>
          <a:prstGeom prst="rect">
            <a:avLst/>
          </a:prstGeom>
          <a:noFill/>
        </p:spPr>
        <p:txBody>
          <a:bodyPr wrap="square" rtlCol="0">
            <a:spAutoFit/>
          </a:bodyPr>
          <a:lstStyle/>
          <a:p>
            <a:r>
              <a:rPr lang="es-ES" sz="1400" dirty="0">
                <a:solidFill>
                  <a:schemeClr val="bg1">
                    <a:lumMod val="50000"/>
                  </a:schemeClr>
                </a:solidFill>
                <a:effectLst/>
                <a:latin typeface="Calibri" panose="020F0502020204030204" pitchFamily="34" charset="0"/>
                <a:ea typeface="Calibri" panose="020F0502020204030204" pitchFamily="34" charset="0"/>
                <a:cs typeface="Times New Roman" panose="02020603050405020304" pitchFamily="18" charset="0"/>
              </a:rPr>
              <a:t>XX Workshop REBIUN de Proyectos Digitales</a:t>
            </a:r>
            <a:endParaRPr lang="es-ES" sz="1400" dirty="0">
              <a:solidFill>
                <a:schemeClr val="bg1">
                  <a:lumMod val="50000"/>
                </a:schemeClr>
              </a:solidFill>
            </a:endParaRPr>
          </a:p>
        </p:txBody>
      </p:sp>
    </p:spTree>
    <p:extLst>
      <p:ext uri="{BB962C8B-B14F-4D97-AF65-F5344CB8AC3E}">
        <p14:creationId xmlns:p14="http://schemas.microsoft.com/office/powerpoint/2010/main" val="298221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750" fill="hold"/>
                                        <p:tgtEl>
                                          <p:spTgt spid="2050"/>
                                        </p:tgtEl>
                                        <p:attrNameLst>
                                          <p:attrName>ppt_x</p:attrName>
                                        </p:attrNameLst>
                                      </p:cBhvr>
                                      <p:tavLst>
                                        <p:tav tm="0">
                                          <p:val>
                                            <p:strVal val="#ppt_x"/>
                                          </p:val>
                                        </p:tav>
                                        <p:tav tm="100000">
                                          <p:val>
                                            <p:strVal val="#ppt_x"/>
                                          </p:val>
                                        </p:tav>
                                      </p:tavLst>
                                    </p:anim>
                                    <p:anim calcmode="lin" valueType="num">
                                      <p:cBhvr additive="base">
                                        <p:cTn id="8" dur="750" fill="hold"/>
                                        <p:tgtEl>
                                          <p:spTgt spid="205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052"/>
                                        </p:tgtEl>
                                        <p:attrNameLst>
                                          <p:attrName>style.visibility</p:attrName>
                                        </p:attrNameLst>
                                      </p:cBhvr>
                                      <p:to>
                                        <p:strVal val="visible"/>
                                      </p:to>
                                    </p:set>
                                    <p:anim calcmode="lin" valueType="num">
                                      <p:cBhvr additive="base">
                                        <p:cTn id="13" dur="750" fill="hold"/>
                                        <p:tgtEl>
                                          <p:spTgt spid="2052"/>
                                        </p:tgtEl>
                                        <p:attrNameLst>
                                          <p:attrName>ppt_x</p:attrName>
                                        </p:attrNameLst>
                                      </p:cBhvr>
                                      <p:tavLst>
                                        <p:tav tm="0">
                                          <p:val>
                                            <p:strVal val="#ppt_x"/>
                                          </p:val>
                                        </p:tav>
                                        <p:tav tm="100000">
                                          <p:val>
                                            <p:strVal val="#ppt_x"/>
                                          </p:val>
                                        </p:tav>
                                      </p:tavLst>
                                    </p:anim>
                                    <p:anim calcmode="lin" valueType="num">
                                      <p:cBhvr additive="base">
                                        <p:cTn id="14" dur="750" fill="hold"/>
                                        <p:tgtEl>
                                          <p:spTgt spid="2052"/>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750" fill="hold"/>
                                        <p:tgtEl>
                                          <p:spTgt spid="6"/>
                                        </p:tgtEl>
                                        <p:attrNameLst>
                                          <p:attrName>ppt_x</p:attrName>
                                        </p:attrNameLst>
                                      </p:cBhvr>
                                      <p:tavLst>
                                        <p:tav tm="0">
                                          <p:val>
                                            <p:strVal val="#ppt_x"/>
                                          </p:val>
                                        </p:tav>
                                        <p:tav tm="100000">
                                          <p:val>
                                            <p:strVal val="#ppt_x"/>
                                          </p:val>
                                        </p:tav>
                                      </p:tavLst>
                                    </p:anim>
                                    <p:anim calcmode="lin" valueType="num">
                                      <p:cBhvr additive="base">
                                        <p:cTn id="18" dur="75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2054"/>
                                        </p:tgtEl>
                                        <p:attrNameLst>
                                          <p:attrName>style.visibility</p:attrName>
                                        </p:attrNameLst>
                                      </p:cBhvr>
                                      <p:to>
                                        <p:strVal val="visible"/>
                                      </p:to>
                                    </p:set>
                                    <p:anim calcmode="lin" valueType="num">
                                      <p:cBhvr additive="base">
                                        <p:cTn id="23" dur="750" fill="hold"/>
                                        <p:tgtEl>
                                          <p:spTgt spid="2054"/>
                                        </p:tgtEl>
                                        <p:attrNameLst>
                                          <p:attrName>ppt_x</p:attrName>
                                        </p:attrNameLst>
                                      </p:cBhvr>
                                      <p:tavLst>
                                        <p:tav tm="0">
                                          <p:val>
                                            <p:strVal val="#ppt_x"/>
                                          </p:val>
                                        </p:tav>
                                        <p:tav tm="100000">
                                          <p:val>
                                            <p:strVal val="#ppt_x"/>
                                          </p:val>
                                        </p:tav>
                                      </p:tavLst>
                                    </p:anim>
                                    <p:anim calcmode="lin" valueType="num">
                                      <p:cBhvr additive="base">
                                        <p:cTn id="24" dur="750" fill="hold"/>
                                        <p:tgtEl>
                                          <p:spTgt spid="205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750" fill="hold"/>
                                        <p:tgtEl>
                                          <p:spTgt spid="11"/>
                                        </p:tgtEl>
                                        <p:attrNameLst>
                                          <p:attrName>ppt_x</p:attrName>
                                        </p:attrNameLst>
                                      </p:cBhvr>
                                      <p:tavLst>
                                        <p:tav tm="0">
                                          <p:val>
                                            <p:strVal val="#ppt_x"/>
                                          </p:val>
                                        </p:tav>
                                        <p:tav tm="100000">
                                          <p:val>
                                            <p:strVal val="#ppt_x"/>
                                          </p:val>
                                        </p:tav>
                                      </p:tavLst>
                                    </p:anim>
                                    <p:anim calcmode="lin" valueType="num">
                                      <p:cBhvr additive="base">
                                        <p:cTn id="28" dur="750" fill="hold"/>
                                        <p:tgtEl>
                                          <p:spTgt spid="1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750" fill="hold"/>
                                        <p:tgtEl>
                                          <p:spTgt spid="10"/>
                                        </p:tgtEl>
                                        <p:attrNameLst>
                                          <p:attrName>ppt_x</p:attrName>
                                        </p:attrNameLst>
                                      </p:cBhvr>
                                      <p:tavLst>
                                        <p:tav tm="0">
                                          <p:val>
                                            <p:strVal val="#ppt_x"/>
                                          </p:val>
                                        </p:tav>
                                        <p:tav tm="100000">
                                          <p:val>
                                            <p:strVal val="#ppt_x"/>
                                          </p:val>
                                        </p:tav>
                                      </p:tavLst>
                                    </p:anim>
                                    <p:anim calcmode="lin" valueType="num">
                                      <p:cBhvr additive="base">
                                        <p:cTn id="32" dur="750" fill="hold"/>
                                        <p:tgtEl>
                                          <p:spTgt spid="1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750" fill="hold"/>
                                        <p:tgtEl>
                                          <p:spTgt spid="9"/>
                                        </p:tgtEl>
                                        <p:attrNameLst>
                                          <p:attrName>ppt_x</p:attrName>
                                        </p:attrNameLst>
                                      </p:cBhvr>
                                      <p:tavLst>
                                        <p:tav tm="0">
                                          <p:val>
                                            <p:strVal val="#ppt_x"/>
                                          </p:val>
                                        </p:tav>
                                        <p:tav tm="100000">
                                          <p:val>
                                            <p:strVal val="#ppt_x"/>
                                          </p:val>
                                        </p:tav>
                                      </p:tavLst>
                                    </p:anim>
                                    <p:anim calcmode="lin" valueType="num">
                                      <p:cBhvr additive="base">
                                        <p:cTn id="36" dur="75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10" grpId="0" animBg="1"/>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Rectangle 320">
            <a:extLst>
              <a:ext uri="{FF2B5EF4-FFF2-40B4-BE49-F238E27FC236}">
                <a16:creationId xmlns:a16="http://schemas.microsoft.com/office/drawing/2014/main" id="{F661A673-9E3A-413E-833C-9E345CADA4B6}"/>
              </a:ext>
            </a:extLst>
          </p:cNvPr>
          <p:cNvSpPr>
            <a:spLocks noChangeArrowheads="1"/>
          </p:cNvSpPr>
          <p:nvPr/>
        </p:nvSpPr>
        <p:spPr bwMode="auto">
          <a:xfrm>
            <a:off x="0" y="0"/>
            <a:ext cx="10207064" cy="292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ES"/>
          </a:p>
        </p:txBody>
      </p:sp>
      <p:sp>
        <p:nvSpPr>
          <p:cNvPr id="413" name="Rectangle 327">
            <a:extLst>
              <a:ext uri="{FF2B5EF4-FFF2-40B4-BE49-F238E27FC236}">
                <a16:creationId xmlns:a16="http://schemas.microsoft.com/office/drawing/2014/main" id="{BD13221B-A9EB-429E-82CA-DA2477D20947}"/>
              </a:ext>
            </a:extLst>
          </p:cNvPr>
          <p:cNvSpPr>
            <a:spLocks noChangeArrowheads="1"/>
          </p:cNvSpPr>
          <p:nvPr/>
        </p:nvSpPr>
        <p:spPr bwMode="auto">
          <a:xfrm>
            <a:off x="-914400" y="126116"/>
            <a:ext cx="10207064"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rPr>
            </a:b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4" name="Rectangle 102">
            <a:extLst>
              <a:ext uri="{FF2B5EF4-FFF2-40B4-BE49-F238E27FC236}">
                <a16:creationId xmlns:a16="http://schemas.microsoft.com/office/drawing/2014/main" id="{DF7D3316-247B-481B-9051-E699EDFE884E}"/>
              </a:ext>
            </a:extLst>
          </p:cNvPr>
          <p:cNvSpPr>
            <a:spLocks noChangeArrowheads="1"/>
          </p:cNvSpPr>
          <p:nvPr/>
        </p:nvSpPr>
        <p:spPr bwMode="auto">
          <a:xfrm>
            <a:off x="0" y="0"/>
            <a:ext cx="1982924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ES"/>
          </a:p>
        </p:txBody>
      </p:sp>
      <p:sp>
        <p:nvSpPr>
          <p:cNvPr id="106" name="Rectangle 109">
            <a:extLst>
              <a:ext uri="{FF2B5EF4-FFF2-40B4-BE49-F238E27FC236}">
                <a16:creationId xmlns:a16="http://schemas.microsoft.com/office/drawing/2014/main" id="{ADF66EB4-9DA3-49FA-BB3F-99668A4AA13F}"/>
              </a:ext>
            </a:extLst>
          </p:cNvPr>
          <p:cNvSpPr>
            <a:spLocks noChangeArrowheads="1"/>
          </p:cNvSpPr>
          <p:nvPr/>
        </p:nvSpPr>
        <p:spPr bwMode="auto">
          <a:xfrm>
            <a:off x="-914400" y="103257"/>
            <a:ext cx="19829242"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rPr>
            </a:b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107" name="Rectangle 211">
            <a:extLst>
              <a:ext uri="{FF2B5EF4-FFF2-40B4-BE49-F238E27FC236}">
                <a16:creationId xmlns:a16="http://schemas.microsoft.com/office/drawing/2014/main" id="{35302772-8368-4DF8-9085-810935A42842}"/>
              </a:ext>
            </a:extLst>
          </p:cNvPr>
          <p:cNvSpPr>
            <a:spLocks noChangeArrowheads="1"/>
          </p:cNvSpPr>
          <p:nvPr/>
        </p:nvSpPr>
        <p:spPr bwMode="auto">
          <a:xfrm>
            <a:off x="3649918" y="0"/>
            <a:ext cx="8542081" cy="2932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ES"/>
          </a:p>
        </p:txBody>
      </p:sp>
      <p:sp>
        <p:nvSpPr>
          <p:cNvPr id="209" name="Rectangle 218">
            <a:extLst>
              <a:ext uri="{FF2B5EF4-FFF2-40B4-BE49-F238E27FC236}">
                <a16:creationId xmlns:a16="http://schemas.microsoft.com/office/drawing/2014/main" id="{FFCFC7A6-AA08-4F62-8851-84293830621C}"/>
              </a:ext>
            </a:extLst>
          </p:cNvPr>
          <p:cNvSpPr>
            <a:spLocks noChangeArrowheads="1"/>
          </p:cNvSpPr>
          <p:nvPr/>
        </p:nvSpPr>
        <p:spPr bwMode="auto">
          <a:xfrm>
            <a:off x="2735518" y="126116"/>
            <a:ext cx="8542081"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rPr>
            </a:br>
            <a:endParaRPr kumimoji="0" lang="es-ES" altLang="es-ES" sz="1800" b="0" i="0" u="none" strike="noStrike" cap="none" normalizeH="0" baseline="0">
              <a:ln>
                <a:noFill/>
              </a:ln>
              <a:solidFill>
                <a:schemeClr val="tx1"/>
              </a:solidFill>
              <a:effectLst/>
              <a:latin typeface="Arial" panose="020B0604020202020204" pitchFamily="34" charset="0"/>
            </a:endParaRPr>
          </a:p>
        </p:txBody>
      </p:sp>
      <p:grpSp>
        <p:nvGrpSpPr>
          <p:cNvPr id="415" name="Grupo 414">
            <a:extLst>
              <a:ext uri="{FF2B5EF4-FFF2-40B4-BE49-F238E27FC236}">
                <a16:creationId xmlns:a16="http://schemas.microsoft.com/office/drawing/2014/main" id="{A9E667C5-2A48-4E0B-9EA2-3FED79C13585}"/>
              </a:ext>
            </a:extLst>
          </p:cNvPr>
          <p:cNvGrpSpPr/>
          <p:nvPr/>
        </p:nvGrpSpPr>
        <p:grpSpPr>
          <a:xfrm>
            <a:off x="0" y="-25223"/>
            <a:ext cx="12275132" cy="6908446"/>
            <a:chOff x="-3735" y="-43181"/>
            <a:chExt cx="12275132" cy="6908446"/>
          </a:xfrm>
        </p:grpSpPr>
        <p:sp>
          <p:nvSpPr>
            <p:cNvPr id="414" name="Rectángulo 413">
              <a:extLst>
                <a:ext uri="{FF2B5EF4-FFF2-40B4-BE49-F238E27FC236}">
                  <a16:creationId xmlns:a16="http://schemas.microsoft.com/office/drawing/2014/main" id="{63D1D100-1E44-45EC-A91C-87F6788DF65C}"/>
                </a:ext>
              </a:extLst>
            </p:cNvPr>
            <p:cNvSpPr/>
            <p:nvPr/>
          </p:nvSpPr>
          <p:spPr>
            <a:xfrm>
              <a:off x="-3735" y="-43181"/>
              <a:ext cx="12275132" cy="6908446"/>
            </a:xfrm>
            <a:prstGeom prst="rect">
              <a:avLst/>
            </a:prstGeom>
            <a:solidFill>
              <a:srgbClr val="C4B9AC"/>
            </a:solidFill>
            <a:ln>
              <a:solidFill>
                <a:srgbClr val="C4B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309" name="Rectangle 104">
              <a:extLst>
                <a:ext uri="{FF2B5EF4-FFF2-40B4-BE49-F238E27FC236}">
                  <a16:creationId xmlns:a16="http://schemas.microsoft.com/office/drawing/2014/main" id="{014B8F65-581A-4CCC-A488-7BEBD8A09708}"/>
                </a:ext>
              </a:extLst>
            </p:cNvPr>
            <p:cNvSpPr/>
            <p:nvPr/>
          </p:nvSpPr>
          <p:spPr>
            <a:xfrm>
              <a:off x="6910896" y="664440"/>
              <a:ext cx="128943" cy="591544"/>
            </a:xfrm>
            <a:prstGeom prst="rect">
              <a:avLst/>
            </a:prstGeom>
            <a:ln>
              <a:noFill/>
            </a:ln>
          </p:spPr>
          <p:txBody>
            <a:bodyPr vert="horz" lIns="0" tIns="0" rIns="0" bIns="0" rtlCol="0">
              <a:noAutofit/>
            </a:bodyPr>
            <a:lstStyle/>
            <a:p>
              <a:pPr>
                <a:lnSpc>
                  <a:spcPct val="107000"/>
                </a:lnSpc>
                <a:spcAft>
                  <a:spcPts val="800"/>
                </a:spcAft>
              </a:pPr>
              <a:r>
                <a:rPr lang="es-ES" sz="4700" b="1">
                  <a:solidFill>
                    <a:srgbClr val="504E47"/>
                  </a:solidFill>
                  <a:effectLst/>
                  <a:latin typeface="Calibri" panose="020F0502020204030204" pitchFamily="34" charset="0"/>
                  <a:ea typeface="Calibri" panose="020F0502020204030204" pitchFamily="34" charset="0"/>
                </a:rPr>
                <a:t> </a:t>
              </a:r>
              <a:endParaRPr lang="es-ES" sz="1100">
                <a:solidFill>
                  <a:srgbClr val="000000"/>
                </a:solidFill>
                <a:effectLst/>
                <a:latin typeface="Calibri" panose="020F0502020204030204" pitchFamily="34" charset="0"/>
                <a:ea typeface="Calibri" panose="020F0502020204030204" pitchFamily="34" charset="0"/>
              </a:endParaRPr>
            </a:p>
          </p:txBody>
        </p:sp>
      </p:grpSp>
      <p:pic>
        <p:nvPicPr>
          <p:cNvPr id="3" name="Imagen 2">
            <a:extLst>
              <a:ext uri="{FF2B5EF4-FFF2-40B4-BE49-F238E27FC236}">
                <a16:creationId xmlns:a16="http://schemas.microsoft.com/office/drawing/2014/main" id="{6110945E-6116-4745-95BF-ECDCAF10BDA7}"/>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0" y="6108889"/>
            <a:ext cx="2059004" cy="774334"/>
          </a:xfrm>
          <a:prstGeom prst="rect">
            <a:avLst/>
          </a:prstGeom>
        </p:spPr>
      </p:pic>
      <p:sp>
        <p:nvSpPr>
          <p:cNvPr id="2" name="CuadroTexto 1">
            <a:extLst>
              <a:ext uri="{FF2B5EF4-FFF2-40B4-BE49-F238E27FC236}">
                <a16:creationId xmlns:a16="http://schemas.microsoft.com/office/drawing/2014/main" id="{AAF67CEE-6A78-C53A-CD17-12783DC8364B}"/>
              </a:ext>
            </a:extLst>
          </p:cNvPr>
          <p:cNvSpPr txBox="1"/>
          <p:nvPr/>
        </p:nvSpPr>
        <p:spPr>
          <a:xfrm>
            <a:off x="516827" y="154531"/>
            <a:ext cx="10207064" cy="461665"/>
          </a:xfrm>
          <a:prstGeom prst="rect">
            <a:avLst/>
          </a:prstGeom>
          <a:noFill/>
        </p:spPr>
        <p:txBody>
          <a:bodyPr wrap="square" rtlCol="0">
            <a:spAutoFit/>
          </a:bodyPr>
          <a:lstStyle/>
          <a:p>
            <a:r>
              <a:rPr lang="es-ES" sz="2400" dirty="0"/>
              <a:t>RESULTADOS. Acuerdos transformativos </a:t>
            </a:r>
            <a:r>
              <a:rPr lang="es-ES" sz="2400" dirty="0" err="1"/>
              <a:t>via</a:t>
            </a:r>
            <a:r>
              <a:rPr lang="es-ES" sz="2400" dirty="0"/>
              <a:t> consorcios o grupos de compra</a:t>
            </a:r>
          </a:p>
        </p:txBody>
      </p:sp>
      <p:pic>
        <p:nvPicPr>
          <p:cNvPr id="3074" name="Picture 2">
            <a:extLst>
              <a:ext uri="{FF2B5EF4-FFF2-40B4-BE49-F238E27FC236}">
                <a16:creationId xmlns:a16="http://schemas.microsoft.com/office/drawing/2014/main" id="{C940F2A9-5450-67CD-B20A-83EEA679467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5967" y="1464883"/>
            <a:ext cx="5299343" cy="3183851"/>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a:extLst>
              <a:ext uri="{FF2B5EF4-FFF2-40B4-BE49-F238E27FC236}">
                <a16:creationId xmlns:a16="http://schemas.microsoft.com/office/drawing/2014/main" id="{14170850-D406-8CB6-2877-8370BE7B4C5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51708" y="1476812"/>
            <a:ext cx="5297026" cy="3183851"/>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a:extLst>
              <a:ext uri="{FF2B5EF4-FFF2-40B4-BE49-F238E27FC236}">
                <a16:creationId xmlns:a16="http://schemas.microsoft.com/office/drawing/2014/main" id="{D376E6D9-7408-1DD6-BDBE-B37890934F0D}"/>
              </a:ext>
            </a:extLst>
          </p:cNvPr>
          <p:cNvPicPr>
            <a:picLocks noChangeAspect="1"/>
          </p:cNvPicPr>
          <p:nvPr/>
        </p:nvPicPr>
        <p:blipFill>
          <a:blip r:embed="rId6"/>
          <a:stretch>
            <a:fillRect/>
          </a:stretch>
        </p:blipFill>
        <p:spPr>
          <a:xfrm>
            <a:off x="11332389" y="6505482"/>
            <a:ext cx="859611" cy="304826"/>
          </a:xfrm>
          <a:prstGeom prst="rect">
            <a:avLst/>
          </a:prstGeom>
        </p:spPr>
      </p:pic>
      <p:pic>
        <p:nvPicPr>
          <p:cNvPr id="5" name="Imagen 4" descr="Texto&#10;&#10;Descripción generada automáticamente">
            <a:extLst>
              <a:ext uri="{FF2B5EF4-FFF2-40B4-BE49-F238E27FC236}">
                <a16:creationId xmlns:a16="http://schemas.microsoft.com/office/drawing/2014/main" id="{DF803CDE-9C73-8497-4486-0A2758432DA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092562" y="6306079"/>
            <a:ext cx="1041379" cy="425805"/>
          </a:xfrm>
          <a:prstGeom prst="rect">
            <a:avLst/>
          </a:prstGeom>
        </p:spPr>
      </p:pic>
      <p:sp>
        <p:nvSpPr>
          <p:cNvPr id="7" name="CuadroTexto 6">
            <a:extLst>
              <a:ext uri="{FF2B5EF4-FFF2-40B4-BE49-F238E27FC236}">
                <a16:creationId xmlns:a16="http://schemas.microsoft.com/office/drawing/2014/main" id="{BE4177FB-BBEC-41E8-6A60-4335F5D4922E}"/>
              </a:ext>
            </a:extLst>
          </p:cNvPr>
          <p:cNvSpPr txBox="1"/>
          <p:nvPr/>
        </p:nvSpPr>
        <p:spPr>
          <a:xfrm>
            <a:off x="4870110" y="6481411"/>
            <a:ext cx="3410765" cy="307777"/>
          </a:xfrm>
          <a:prstGeom prst="rect">
            <a:avLst/>
          </a:prstGeom>
          <a:noFill/>
        </p:spPr>
        <p:txBody>
          <a:bodyPr wrap="square" rtlCol="0">
            <a:spAutoFit/>
          </a:bodyPr>
          <a:lstStyle/>
          <a:p>
            <a:r>
              <a:rPr lang="es-ES" sz="1400" dirty="0">
                <a:solidFill>
                  <a:schemeClr val="bg1">
                    <a:lumMod val="50000"/>
                  </a:schemeClr>
                </a:solidFill>
                <a:effectLst/>
                <a:latin typeface="Calibri" panose="020F0502020204030204" pitchFamily="34" charset="0"/>
                <a:ea typeface="Calibri" panose="020F0502020204030204" pitchFamily="34" charset="0"/>
                <a:cs typeface="Times New Roman" panose="02020603050405020304" pitchFamily="18" charset="0"/>
              </a:rPr>
              <a:t>XX Workshop REBIUN de Proyectos Digitales</a:t>
            </a:r>
            <a:endParaRPr lang="es-ES" sz="1400" dirty="0">
              <a:solidFill>
                <a:schemeClr val="bg1">
                  <a:lumMod val="50000"/>
                </a:schemeClr>
              </a:solidFill>
            </a:endParaRPr>
          </a:p>
        </p:txBody>
      </p:sp>
    </p:spTree>
    <p:extLst>
      <p:ext uri="{BB962C8B-B14F-4D97-AF65-F5344CB8AC3E}">
        <p14:creationId xmlns:p14="http://schemas.microsoft.com/office/powerpoint/2010/main" val="37709413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Rectangle 320">
            <a:extLst>
              <a:ext uri="{FF2B5EF4-FFF2-40B4-BE49-F238E27FC236}">
                <a16:creationId xmlns:a16="http://schemas.microsoft.com/office/drawing/2014/main" id="{F661A673-9E3A-413E-833C-9E345CADA4B6}"/>
              </a:ext>
            </a:extLst>
          </p:cNvPr>
          <p:cNvSpPr>
            <a:spLocks noChangeArrowheads="1"/>
          </p:cNvSpPr>
          <p:nvPr/>
        </p:nvSpPr>
        <p:spPr bwMode="auto">
          <a:xfrm>
            <a:off x="0" y="0"/>
            <a:ext cx="10207064" cy="292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ES"/>
          </a:p>
        </p:txBody>
      </p:sp>
      <p:sp>
        <p:nvSpPr>
          <p:cNvPr id="413" name="Rectangle 327">
            <a:extLst>
              <a:ext uri="{FF2B5EF4-FFF2-40B4-BE49-F238E27FC236}">
                <a16:creationId xmlns:a16="http://schemas.microsoft.com/office/drawing/2014/main" id="{BD13221B-A9EB-429E-82CA-DA2477D20947}"/>
              </a:ext>
            </a:extLst>
          </p:cNvPr>
          <p:cNvSpPr>
            <a:spLocks noChangeArrowheads="1"/>
          </p:cNvSpPr>
          <p:nvPr/>
        </p:nvSpPr>
        <p:spPr bwMode="auto">
          <a:xfrm>
            <a:off x="-914400" y="126116"/>
            <a:ext cx="10207064"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rPr>
            </a:b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4" name="Rectangle 102">
            <a:extLst>
              <a:ext uri="{FF2B5EF4-FFF2-40B4-BE49-F238E27FC236}">
                <a16:creationId xmlns:a16="http://schemas.microsoft.com/office/drawing/2014/main" id="{DF7D3316-247B-481B-9051-E699EDFE884E}"/>
              </a:ext>
            </a:extLst>
          </p:cNvPr>
          <p:cNvSpPr>
            <a:spLocks noChangeArrowheads="1"/>
          </p:cNvSpPr>
          <p:nvPr/>
        </p:nvSpPr>
        <p:spPr bwMode="auto">
          <a:xfrm>
            <a:off x="0" y="0"/>
            <a:ext cx="1982924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ES"/>
          </a:p>
        </p:txBody>
      </p:sp>
      <p:sp>
        <p:nvSpPr>
          <p:cNvPr id="106" name="Rectangle 109">
            <a:extLst>
              <a:ext uri="{FF2B5EF4-FFF2-40B4-BE49-F238E27FC236}">
                <a16:creationId xmlns:a16="http://schemas.microsoft.com/office/drawing/2014/main" id="{ADF66EB4-9DA3-49FA-BB3F-99668A4AA13F}"/>
              </a:ext>
            </a:extLst>
          </p:cNvPr>
          <p:cNvSpPr>
            <a:spLocks noChangeArrowheads="1"/>
          </p:cNvSpPr>
          <p:nvPr/>
        </p:nvSpPr>
        <p:spPr bwMode="auto">
          <a:xfrm>
            <a:off x="-914400" y="103257"/>
            <a:ext cx="19829242"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rPr>
            </a:b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107" name="Rectangle 211">
            <a:extLst>
              <a:ext uri="{FF2B5EF4-FFF2-40B4-BE49-F238E27FC236}">
                <a16:creationId xmlns:a16="http://schemas.microsoft.com/office/drawing/2014/main" id="{35302772-8368-4DF8-9085-810935A42842}"/>
              </a:ext>
            </a:extLst>
          </p:cNvPr>
          <p:cNvSpPr>
            <a:spLocks noChangeArrowheads="1"/>
          </p:cNvSpPr>
          <p:nvPr/>
        </p:nvSpPr>
        <p:spPr bwMode="auto">
          <a:xfrm>
            <a:off x="3649918" y="0"/>
            <a:ext cx="8542081" cy="2932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ES"/>
          </a:p>
        </p:txBody>
      </p:sp>
      <p:sp>
        <p:nvSpPr>
          <p:cNvPr id="209" name="Rectangle 218">
            <a:extLst>
              <a:ext uri="{FF2B5EF4-FFF2-40B4-BE49-F238E27FC236}">
                <a16:creationId xmlns:a16="http://schemas.microsoft.com/office/drawing/2014/main" id="{FFCFC7A6-AA08-4F62-8851-84293830621C}"/>
              </a:ext>
            </a:extLst>
          </p:cNvPr>
          <p:cNvSpPr>
            <a:spLocks noChangeArrowheads="1"/>
          </p:cNvSpPr>
          <p:nvPr/>
        </p:nvSpPr>
        <p:spPr bwMode="auto">
          <a:xfrm>
            <a:off x="2735518" y="126116"/>
            <a:ext cx="8542081"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rPr>
            </a:br>
            <a:endParaRPr kumimoji="0" lang="es-ES" altLang="es-ES" sz="1800" b="0" i="0" u="none" strike="noStrike" cap="none" normalizeH="0" baseline="0">
              <a:ln>
                <a:noFill/>
              </a:ln>
              <a:solidFill>
                <a:schemeClr val="tx1"/>
              </a:solidFill>
              <a:effectLst/>
              <a:latin typeface="Arial" panose="020B0604020202020204" pitchFamily="34" charset="0"/>
            </a:endParaRPr>
          </a:p>
        </p:txBody>
      </p:sp>
      <p:grpSp>
        <p:nvGrpSpPr>
          <p:cNvPr id="415" name="Grupo 414">
            <a:extLst>
              <a:ext uri="{FF2B5EF4-FFF2-40B4-BE49-F238E27FC236}">
                <a16:creationId xmlns:a16="http://schemas.microsoft.com/office/drawing/2014/main" id="{A9E667C5-2A48-4E0B-9EA2-3FED79C13585}"/>
              </a:ext>
            </a:extLst>
          </p:cNvPr>
          <p:cNvGrpSpPr/>
          <p:nvPr/>
        </p:nvGrpSpPr>
        <p:grpSpPr>
          <a:xfrm>
            <a:off x="-62655" y="-33354"/>
            <a:ext cx="12275132" cy="6908446"/>
            <a:chOff x="-3735" y="-43181"/>
            <a:chExt cx="12275132" cy="6908446"/>
          </a:xfrm>
        </p:grpSpPr>
        <p:sp>
          <p:nvSpPr>
            <p:cNvPr id="414" name="Rectángulo 413">
              <a:extLst>
                <a:ext uri="{FF2B5EF4-FFF2-40B4-BE49-F238E27FC236}">
                  <a16:creationId xmlns:a16="http://schemas.microsoft.com/office/drawing/2014/main" id="{63D1D100-1E44-45EC-A91C-87F6788DF65C}"/>
                </a:ext>
              </a:extLst>
            </p:cNvPr>
            <p:cNvSpPr/>
            <p:nvPr/>
          </p:nvSpPr>
          <p:spPr>
            <a:xfrm>
              <a:off x="-3735" y="-43181"/>
              <a:ext cx="12275132" cy="6908446"/>
            </a:xfrm>
            <a:prstGeom prst="rect">
              <a:avLst/>
            </a:prstGeom>
            <a:solidFill>
              <a:srgbClr val="C4B9AC"/>
            </a:solidFill>
            <a:ln>
              <a:solidFill>
                <a:srgbClr val="C4B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309" name="Rectangle 104">
              <a:extLst>
                <a:ext uri="{FF2B5EF4-FFF2-40B4-BE49-F238E27FC236}">
                  <a16:creationId xmlns:a16="http://schemas.microsoft.com/office/drawing/2014/main" id="{014B8F65-581A-4CCC-A488-7BEBD8A09708}"/>
                </a:ext>
              </a:extLst>
            </p:cNvPr>
            <p:cNvSpPr/>
            <p:nvPr/>
          </p:nvSpPr>
          <p:spPr>
            <a:xfrm>
              <a:off x="6910896" y="664440"/>
              <a:ext cx="128943" cy="591544"/>
            </a:xfrm>
            <a:prstGeom prst="rect">
              <a:avLst/>
            </a:prstGeom>
            <a:ln>
              <a:noFill/>
            </a:ln>
          </p:spPr>
          <p:txBody>
            <a:bodyPr vert="horz" lIns="0" tIns="0" rIns="0" bIns="0" rtlCol="0">
              <a:noAutofit/>
            </a:bodyPr>
            <a:lstStyle/>
            <a:p>
              <a:pPr>
                <a:lnSpc>
                  <a:spcPct val="107000"/>
                </a:lnSpc>
                <a:spcAft>
                  <a:spcPts val="800"/>
                </a:spcAft>
              </a:pPr>
              <a:r>
                <a:rPr lang="es-ES" sz="4700" b="1">
                  <a:solidFill>
                    <a:srgbClr val="504E47"/>
                  </a:solidFill>
                  <a:effectLst/>
                  <a:latin typeface="Calibri" panose="020F0502020204030204" pitchFamily="34" charset="0"/>
                  <a:ea typeface="Calibri" panose="020F0502020204030204" pitchFamily="34" charset="0"/>
                </a:rPr>
                <a:t> </a:t>
              </a:r>
              <a:endParaRPr lang="es-ES" sz="1100">
                <a:solidFill>
                  <a:srgbClr val="000000"/>
                </a:solidFill>
                <a:effectLst/>
                <a:latin typeface="Calibri" panose="020F0502020204030204" pitchFamily="34" charset="0"/>
                <a:ea typeface="Calibri" panose="020F0502020204030204" pitchFamily="34" charset="0"/>
              </a:endParaRPr>
            </a:p>
          </p:txBody>
        </p:sp>
      </p:grpSp>
      <p:pic>
        <p:nvPicPr>
          <p:cNvPr id="3" name="Imagen 2">
            <a:extLst>
              <a:ext uri="{FF2B5EF4-FFF2-40B4-BE49-F238E27FC236}">
                <a16:creationId xmlns:a16="http://schemas.microsoft.com/office/drawing/2014/main" id="{6110945E-6116-4745-95BF-ECDCAF10BDA7}"/>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0" y="6083666"/>
            <a:ext cx="2059004" cy="774334"/>
          </a:xfrm>
          <a:prstGeom prst="rect">
            <a:avLst/>
          </a:prstGeom>
        </p:spPr>
      </p:pic>
      <p:sp>
        <p:nvSpPr>
          <p:cNvPr id="2" name="CuadroTexto 1">
            <a:extLst>
              <a:ext uri="{FF2B5EF4-FFF2-40B4-BE49-F238E27FC236}">
                <a16:creationId xmlns:a16="http://schemas.microsoft.com/office/drawing/2014/main" id="{9EF23BD4-50A2-004E-E59E-A4B73D5903FF}"/>
              </a:ext>
            </a:extLst>
          </p:cNvPr>
          <p:cNvSpPr txBox="1"/>
          <p:nvPr/>
        </p:nvSpPr>
        <p:spPr>
          <a:xfrm>
            <a:off x="516826" y="154531"/>
            <a:ext cx="10308191" cy="461665"/>
          </a:xfrm>
          <a:prstGeom prst="rect">
            <a:avLst/>
          </a:prstGeom>
          <a:noFill/>
        </p:spPr>
        <p:txBody>
          <a:bodyPr wrap="square" rtlCol="0">
            <a:spAutoFit/>
          </a:bodyPr>
          <a:lstStyle/>
          <a:p>
            <a:r>
              <a:rPr lang="es-ES" sz="2400" dirty="0"/>
              <a:t>RESULTADOS. </a:t>
            </a:r>
            <a:r>
              <a:rPr lang="es-ES" sz="2400" b="0" i="0" dirty="0">
                <a:solidFill>
                  <a:srgbClr val="000000"/>
                </a:solidFill>
                <a:effectLst/>
                <a:latin typeface="Calibri" panose="020F0502020204030204" pitchFamily="34" charset="0"/>
              </a:rPr>
              <a:t>Control del gasto en APCs fuera de los acuerdos transformativos </a:t>
            </a:r>
            <a:endParaRPr lang="es-ES" sz="2400" dirty="0"/>
          </a:p>
        </p:txBody>
      </p:sp>
      <p:pic>
        <p:nvPicPr>
          <p:cNvPr id="4098" name="Picture 2">
            <a:extLst>
              <a:ext uri="{FF2B5EF4-FFF2-40B4-BE49-F238E27FC236}">
                <a16:creationId xmlns:a16="http://schemas.microsoft.com/office/drawing/2014/main" id="{664ACBC1-D07E-A0A8-5B4F-FB227F71755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0948" y="1279942"/>
            <a:ext cx="5458732" cy="3275239"/>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a:extLst>
              <a:ext uri="{FF2B5EF4-FFF2-40B4-BE49-F238E27FC236}">
                <a16:creationId xmlns:a16="http://schemas.microsoft.com/office/drawing/2014/main" id="{1600C00D-C405-AC63-12FF-D832B0F7349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77247" y="1254718"/>
            <a:ext cx="5458733" cy="3275240"/>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a:extLst>
              <a:ext uri="{FF2B5EF4-FFF2-40B4-BE49-F238E27FC236}">
                <a16:creationId xmlns:a16="http://schemas.microsoft.com/office/drawing/2014/main" id="{7F58395C-6143-FCF1-4DF6-72E4B39208D5}"/>
              </a:ext>
            </a:extLst>
          </p:cNvPr>
          <p:cNvSpPr txBox="1"/>
          <p:nvPr/>
        </p:nvSpPr>
        <p:spPr>
          <a:xfrm>
            <a:off x="6301798" y="4766008"/>
            <a:ext cx="5742420" cy="369332"/>
          </a:xfrm>
          <a:prstGeom prst="rect">
            <a:avLst/>
          </a:prstGeom>
          <a:noFill/>
        </p:spPr>
        <p:txBody>
          <a:bodyPr wrap="square" rtlCol="0">
            <a:spAutoFit/>
          </a:bodyPr>
          <a:lstStyle/>
          <a:p>
            <a:pPr marL="285750" indent="-285750">
              <a:buClr>
                <a:schemeClr val="accent2"/>
              </a:buClr>
              <a:buFont typeface="Wingdings" panose="05000000000000000000" pitchFamily="2" charset="2"/>
              <a:buChar char="Ø"/>
            </a:pPr>
            <a:r>
              <a:rPr lang="es-ES" dirty="0"/>
              <a:t>Vs. Anexo 3. Metodologías del control del gasto en APCs</a:t>
            </a:r>
          </a:p>
        </p:txBody>
      </p:sp>
      <p:pic>
        <p:nvPicPr>
          <p:cNvPr id="7" name="Imagen 6">
            <a:extLst>
              <a:ext uri="{FF2B5EF4-FFF2-40B4-BE49-F238E27FC236}">
                <a16:creationId xmlns:a16="http://schemas.microsoft.com/office/drawing/2014/main" id="{35415100-8F2A-6CFC-9D78-ED6521CFA861}"/>
              </a:ext>
            </a:extLst>
          </p:cNvPr>
          <p:cNvPicPr>
            <a:picLocks noChangeAspect="1"/>
          </p:cNvPicPr>
          <p:nvPr/>
        </p:nvPicPr>
        <p:blipFill>
          <a:blip r:embed="rId6"/>
          <a:stretch>
            <a:fillRect/>
          </a:stretch>
        </p:blipFill>
        <p:spPr>
          <a:xfrm>
            <a:off x="11332389" y="6492973"/>
            <a:ext cx="859611" cy="304826"/>
          </a:xfrm>
          <a:prstGeom prst="rect">
            <a:avLst/>
          </a:prstGeom>
        </p:spPr>
      </p:pic>
      <p:sp>
        <p:nvSpPr>
          <p:cNvPr id="8" name="CuadroTexto 7">
            <a:extLst>
              <a:ext uri="{FF2B5EF4-FFF2-40B4-BE49-F238E27FC236}">
                <a16:creationId xmlns:a16="http://schemas.microsoft.com/office/drawing/2014/main" id="{71319B6B-19D2-D328-B208-D0E915DBFF00}"/>
              </a:ext>
            </a:extLst>
          </p:cNvPr>
          <p:cNvSpPr txBox="1"/>
          <p:nvPr/>
        </p:nvSpPr>
        <p:spPr>
          <a:xfrm>
            <a:off x="6622991" y="5135340"/>
            <a:ext cx="5059110" cy="338554"/>
          </a:xfrm>
          <a:prstGeom prst="rect">
            <a:avLst/>
          </a:prstGeom>
          <a:noFill/>
        </p:spPr>
        <p:txBody>
          <a:bodyPr wrap="square" rtlCol="0">
            <a:spAutoFit/>
          </a:bodyPr>
          <a:lstStyle/>
          <a:p>
            <a:r>
              <a:rPr lang="es-ES" sz="800" dirty="0"/>
              <a:t>https://repositoriorebiun.org/bitstream/handle/20.500.11967/1351/Anexo3_metodolog%c3%adas_control_gasto_APCs.pdf?sequence=4&amp;isAllowed=y</a:t>
            </a:r>
          </a:p>
        </p:txBody>
      </p:sp>
      <p:pic>
        <p:nvPicPr>
          <p:cNvPr id="9" name="Imagen 8" descr="Texto&#10;&#10;Descripción generada automáticamente">
            <a:extLst>
              <a:ext uri="{FF2B5EF4-FFF2-40B4-BE49-F238E27FC236}">
                <a16:creationId xmlns:a16="http://schemas.microsoft.com/office/drawing/2014/main" id="{36A46AC1-823C-8C20-2978-FA1D7C6CDE5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092562" y="6306079"/>
            <a:ext cx="1041379" cy="425805"/>
          </a:xfrm>
          <a:prstGeom prst="rect">
            <a:avLst/>
          </a:prstGeom>
        </p:spPr>
      </p:pic>
      <p:sp>
        <p:nvSpPr>
          <p:cNvPr id="10" name="CuadroTexto 9">
            <a:extLst>
              <a:ext uri="{FF2B5EF4-FFF2-40B4-BE49-F238E27FC236}">
                <a16:creationId xmlns:a16="http://schemas.microsoft.com/office/drawing/2014/main" id="{CC1D2308-71EE-2AD0-9EDF-92138AE8557D}"/>
              </a:ext>
            </a:extLst>
          </p:cNvPr>
          <p:cNvSpPr txBox="1"/>
          <p:nvPr/>
        </p:nvSpPr>
        <p:spPr>
          <a:xfrm>
            <a:off x="4771864" y="6378105"/>
            <a:ext cx="3410765" cy="307777"/>
          </a:xfrm>
          <a:prstGeom prst="rect">
            <a:avLst/>
          </a:prstGeom>
          <a:noFill/>
        </p:spPr>
        <p:txBody>
          <a:bodyPr wrap="square" rtlCol="0">
            <a:spAutoFit/>
          </a:bodyPr>
          <a:lstStyle/>
          <a:p>
            <a:r>
              <a:rPr lang="es-ES" sz="1400" dirty="0">
                <a:solidFill>
                  <a:schemeClr val="bg1">
                    <a:lumMod val="50000"/>
                  </a:schemeClr>
                </a:solidFill>
                <a:effectLst/>
                <a:latin typeface="Calibri" panose="020F0502020204030204" pitchFamily="34" charset="0"/>
                <a:ea typeface="Calibri" panose="020F0502020204030204" pitchFamily="34" charset="0"/>
                <a:cs typeface="Times New Roman" panose="02020603050405020304" pitchFamily="18" charset="0"/>
              </a:rPr>
              <a:t>XX Workshop REBIUN de Proyectos Digitales</a:t>
            </a:r>
            <a:endParaRPr lang="es-ES" sz="1400" dirty="0">
              <a:solidFill>
                <a:schemeClr val="bg1">
                  <a:lumMod val="50000"/>
                </a:schemeClr>
              </a:solidFill>
            </a:endParaRPr>
          </a:p>
        </p:txBody>
      </p:sp>
    </p:spTree>
    <p:extLst>
      <p:ext uri="{BB962C8B-B14F-4D97-AF65-F5344CB8AC3E}">
        <p14:creationId xmlns:p14="http://schemas.microsoft.com/office/powerpoint/2010/main" val="28093481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Rectangle 320">
            <a:extLst>
              <a:ext uri="{FF2B5EF4-FFF2-40B4-BE49-F238E27FC236}">
                <a16:creationId xmlns:a16="http://schemas.microsoft.com/office/drawing/2014/main" id="{F661A673-9E3A-413E-833C-9E345CADA4B6}"/>
              </a:ext>
            </a:extLst>
          </p:cNvPr>
          <p:cNvSpPr>
            <a:spLocks noChangeArrowheads="1"/>
          </p:cNvSpPr>
          <p:nvPr/>
        </p:nvSpPr>
        <p:spPr bwMode="auto">
          <a:xfrm>
            <a:off x="0" y="0"/>
            <a:ext cx="10207064" cy="292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ES"/>
          </a:p>
        </p:txBody>
      </p:sp>
      <p:sp>
        <p:nvSpPr>
          <p:cNvPr id="413" name="Rectangle 327">
            <a:extLst>
              <a:ext uri="{FF2B5EF4-FFF2-40B4-BE49-F238E27FC236}">
                <a16:creationId xmlns:a16="http://schemas.microsoft.com/office/drawing/2014/main" id="{BD13221B-A9EB-429E-82CA-DA2477D20947}"/>
              </a:ext>
            </a:extLst>
          </p:cNvPr>
          <p:cNvSpPr>
            <a:spLocks noChangeArrowheads="1"/>
          </p:cNvSpPr>
          <p:nvPr/>
        </p:nvSpPr>
        <p:spPr bwMode="auto">
          <a:xfrm>
            <a:off x="-914400" y="126116"/>
            <a:ext cx="10207064"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rPr>
            </a:b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4" name="Rectangle 102">
            <a:extLst>
              <a:ext uri="{FF2B5EF4-FFF2-40B4-BE49-F238E27FC236}">
                <a16:creationId xmlns:a16="http://schemas.microsoft.com/office/drawing/2014/main" id="{DF7D3316-247B-481B-9051-E699EDFE884E}"/>
              </a:ext>
            </a:extLst>
          </p:cNvPr>
          <p:cNvSpPr>
            <a:spLocks noChangeArrowheads="1"/>
          </p:cNvSpPr>
          <p:nvPr/>
        </p:nvSpPr>
        <p:spPr bwMode="auto">
          <a:xfrm>
            <a:off x="0" y="0"/>
            <a:ext cx="1982924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ES"/>
          </a:p>
        </p:txBody>
      </p:sp>
      <p:sp>
        <p:nvSpPr>
          <p:cNvPr id="106" name="Rectangle 109">
            <a:extLst>
              <a:ext uri="{FF2B5EF4-FFF2-40B4-BE49-F238E27FC236}">
                <a16:creationId xmlns:a16="http://schemas.microsoft.com/office/drawing/2014/main" id="{ADF66EB4-9DA3-49FA-BB3F-99668A4AA13F}"/>
              </a:ext>
            </a:extLst>
          </p:cNvPr>
          <p:cNvSpPr>
            <a:spLocks noChangeArrowheads="1"/>
          </p:cNvSpPr>
          <p:nvPr/>
        </p:nvSpPr>
        <p:spPr bwMode="auto">
          <a:xfrm>
            <a:off x="-914400" y="103257"/>
            <a:ext cx="19829242"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rPr>
            </a:b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107" name="Rectangle 211">
            <a:extLst>
              <a:ext uri="{FF2B5EF4-FFF2-40B4-BE49-F238E27FC236}">
                <a16:creationId xmlns:a16="http://schemas.microsoft.com/office/drawing/2014/main" id="{35302772-8368-4DF8-9085-810935A42842}"/>
              </a:ext>
            </a:extLst>
          </p:cNvPr>
          <p:cNvSpPr>
            <a:spLocks noChangeArrowheads="1"/>
          </p:cNvSpPr>
          <p:nvPr/>
        </p:nvSpPr>
        <p:spPr bwMode="auto">
          <a:xfrm>
            <a:off x="3649918" y="0"/>
            <a:ext cx="8542081" cy="2932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ES"/>
          </a:p>
        </p:txBody>
      </p:sp>
      <p:sp>
        <p:nvSpPr>
          <p:cNvPr id="209" name="Rectangle 218">
            <a:extLst>
              <a:ext uri="{FF2B5EF4-FFF2-40B4-BE49-F238E27FC236}">
                <a16:creationId xmlns:a16="http://schemas.microsoft.com/office/drawing/2014/main" id="{FFCFC7A6-AA08-4F62-8851-84293830621C}"/>
              </a:ext>
            </a:extLst>
          </p:cNvPr>
          <p:cNvSpPr>
            <a:spLocks noChangeArrowheads="1"/>
          </p:cNvSpPr>
          <p:nvPr/>
        </p:nvSpPr>
        <p:spPr bwMode="auto">
          <a:xfrm>
            <a:off x="2735518" y="126116"/>
            <a:ext cx="8542081"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rPr>
            </a:br>
            <a:endParaRPr kumimoji="0" lang="es-ES" altLang="es-ES" sz="1800" b="0" i="0" u="none" strike="noStrike" cap="none" normalizeH="0" baseline="0">
              <a:ln>
                <a:noFill/>
              </a:ln>
              <a:solidFill>
                <a:schemeClr val="tx1"/>
              </a:solidFill>
              <a:effectLst/>
              <a:latin typeface="Arial" panose="020B0604020202020204" pitchFamily="34" charset="0"/>
            </a:endParaRPr>
          </a:p>
        </p:txBody>
      </p:sp>
      <p:grpSp>
        <p:nvGrpSpPr>
          <p:cNvPr id="415" name="Grupo 414">
            <a:extLst>
              <a:ext uri="{FF2B5EF4-FFF2-40B4-BE49-F238E27FC236}">
                <a16:creationId xmlns:a16="http://schemas.microsoft.com/office/drawing/2014/main" id="{A9E667C5-2A48-4E0B-9EA2-3FED79C13585}"/>
              </a:ext>
            </a:extLst>
          </p:cNvPr>
          <p:cNvGrpSpPr/>
          <p:nvPr/>
        </p:nvGrpSpPr>
        <p:grpSpPr>
          <a:xfrm>
            <a:off x="0" y="0"/>
            <a:ext cx="12275132" cy="6908446"/>
            <a:chOff x="-3735" y="-43181"/>
            <a:chExt cx="12275132" cy="6908446"/>
          </a:xfrm>
        </p:grpSpPr>
        <p:sp>
          <p:nvSpPr>
            <p:cNvPr id="414" name="Rectángulo 413">
              <a:extLst>
                <a:ext uri="{FF2B5EF4-FFF2-40B4-BE49-F238E27FC236}">
                  <a16:creationId xmlns:a16="http://schemas.microsoft.com/office/drawing/2014/main" id="{63D1D100-1E44-45EC-A91C-87F6788DF65C}"/>
                </a:ext>
              </a:extLst>
            </p:cNvPr>
            <p:cNvSpPr/>
            <p:nvPr/>
          </p:nvSpPr>
          <p:spPr>
            <a:xfrm>
              <a:off x="-3735" y="-43181"/>
              <a:ext cx="12275132" cy="6908446"/>
            </a:xfrm>
            <a:prstGeom prst="rect">
              <a:avLst/>
            </a:prstGeom>
            <a:solidFill>
              <a:srgbClr val="C4B9AC"/>
            </a:solidFill>
            <a:ln>
              <a:solidFill>
                <a:srgbClr val="C4B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309" name="Rectangle 104">
              <a:extLst>
                <a:ext uri="{FF2B5EF4-FFF2-40B4-BE49-F238E27FC236}">
                  <a16:creationId xmlns:a16="http://schemas.microsoft.com/office/drawing/2014/main" id="{014B8F65-581A-4CCC-A488-7BEBD8A09708}"/>
                </a:ext>
              </a:extLst>
            </p:cNvPr>
            <p:cNvSpPr/>
            <p:nvPr/>
          </p:nvSpPr>
          <p:spPr>
            <a:xfrm>
              <a:off x="6910896" y="664440"/>
              <a:ext cx="128943" cy="591544"/>
            </a:xfrm>
            <a:prstGeom prst="rect">
              <a:avLst/>
            </a:prstGeom>
            <a:ln>
              <a:noFill/>
            </a:ln>
          </p:spPr>
          <p:txBody>
            <a:bodyPr vert="horz" lIns="0" tIns="0" rIns="0" bIns="0" rtlCol="0">
              <a:noAutofit/>
            </a:bodyPr>
            <a:lstStyle/>
            <a:p>
              <a:pPr>
                <a:lnSpc>
                  <a:spcPct val="107000"/>
                </a:lnSpc>
                <a:spcAft>
                  <a:spcPts val="800"/>
                </a:spcAft>
              </a:pPr>
              <a:r>
                <a:rPr lang="es-ES" sz="4700" b="1">
                  <a:solidFill>
                    <a:srgbClr val="504E47"/>
                  </a:solidFill>
                  <a:effectLst/>
                  <a:latin typeface="Calibri" panose="020F0502020204030204" pitchFamily="34" charset="0"/>
                  <a:ea typeface="Calibri" panose="020F0502020204030204" pitchFamily="34" charset="0"/>
                </a:rPr>
                <a:t> </a:t>
              </a:r>
              <a:endParaRPr lang="es-ES" sz="1100">
                <a:solidFill>
                  <a:srgbClr val="000000"/>
                </a:solidFill>
                <a:effectLst/>
                <a:latin typeface="Calibri" panose="020F0502020204030204" pitchFamily="34" charset="0"/>
                <a:ea typeface="Calibri" panose="020F0502020204030204" pitchFamily="34" charset="0"/>
              </a:endParaRPr>
            </a:p>
          </p:txBody>
        </p:sp>
      </p:grpSp>
      <p:pic>
        <p:nvPicPr>
          <p:cNvPr id="3" name="Imagen 2">
            <a:extLst>
              <a:ext uri="{FF2B5EF4-FFF2-40B4-BE49-F238E27FC236}">
                <a16:creationId xmlns:a16="http://schemas.microsoft.com/office/drawing/2014/main" id="{6110945E-6116-4745-95BF-ECDCAF10BDA7}"/>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08586" y="6179825"/>
            <a:ext cx="2059004" cy="774334"/>
          </a:xfrm>
          <a:prstGeom prst="rect">
            <a:avLst/>
          </a:prstGeom>
        </p:spPr>
      </p:pic>
      <p:sp>
        <p:nvSpPr>
          <p:cNvPr id="2" name="CuadroTexto 1">
            <a:extLst>
              <a:ext uri="{FF2B5EF4-FFF2-40B4-BE49-F238E27FC236}">
                <a16:creationId xmlns:a16="http://schemas.microsoft.com/office/drawing/2014/main" id="{BB277231-AF1C-1FC3-1289-E82B1BAA2D14}"/>
              </a:ext>
            </a:extLst>
          </p:cNvPr>
          <p:cNvSpPr txBox="1"/>
          <p:nvPr/>
        </p:nvSpPr>
        <p:spPr>
          <a:xfrm>
            <a:off x="516827" y="154531"/>
            <a:ext cx="10207064" cy="461665"/>
          </a:xfrm>
          <a:prstGeom prst="rect">
            <a:avLst/>
          </a:prstGeom>
          <a:noFill/>
        </p:spPr>
        <p:txBody>
          <a:bodyPr wrap="square" rtlCol="0">
            <a:spAutoFit/>
          </a:bodyPr>
          <a:lstStyle/>
          <a:p>
            <a:r>
              <a:rPr lang="es-ES" sz="2400" dirty="0"/>
              <a:t>RESULTADOS. </a:t>
            </a:r>
            <a:r>
              <a:rPr lang="es-ES" sz="2400" dirty="0">
                <a:solidFill>
                  <a:srgbClr val="000000"/>
                </a:solidFill>
                <a:latin typeface="Calibri" panose="020F0502020204030204" pitchFamily="34" charset="0"/>
              </a:rPr>
              <a:t>G</a:t>
            </a:r>
            <a:r>
              <a:rPr lang="es-ES" sz="2400" b="0" i="0" dirty="0">
                <a:solidFill>
                  <a:srgbClr val="000000"/>
                </a:solidFill>
                <a:effectLst/>
                <a:latin typeface="Calibri" panose="020F0502020204030204" pitchFamily="34" charset="0"/>
              </a:rPr>
              <a:t>asto en APCs fuera de los acuerdos transformativos </a:t>
            </a:r>
            <a:endParaRPr lang="es-ES" sz="2400" dirty="0"/>
          </a:p>
        </p:txBody>
      </p:sp>
      <p:pic>
        <p:nvPicPr>
          <p:cNvPr id="5122" name="Picture 2">
            <a:extLst>
              <a:ext uri="{FF2B5EF4-FFF2-40B4-BE49-F238E27FC236}">
                <a16:creationId xmlns:a16="http://schemas.microsoft.com/office/drawing/2014/main" id="{CAC94FEA-7B2B-54E7-49F7-378B3877049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50418" y="1112531"/>
            <a:ext cx="8886825" cy="4457700"/>
          </a:xfrm>
          <a:prstGeom prst="rect">
            <a:avLst/>
          </a:prstGeom>
          <a:noFill/>
          <a:extLst>
            <a:ext uri="{909E8E84-426E-40DD-AFC4-6F175D3DCCD1}">
              <a14:hiddenFill xmlns:a14="http://schemas.microsoft.com/office/drawing/2010/main">
                <a:solidFill>
                  <a:srgbClr val="FFFFFF"/>
                </a:solidFill>
              </a14:hiddenFill>
            </a:ext>
          </a:extLst>
        </p:spPr>
      </p:pic>
      <p:pic>
        <p:nvPicPr>
          <p:cNvPr id="6" name="Imagen 5">
            <a:extLst>
              <a:ext uri="{FF2B5EF4-FFF2-40B4-BE49-F238E27FC236}">
                <a16:creationId xmlns:a16="http://schemas.microsoft.com/office/drawing/2014/main" id="{748ED944-03DB-3DE5-284C-9C3344D10BF1}"/>
              </a:ext>
            </a:extLst>
          </p:cNvPr>
          <p:cNvPicPr>
            <a:picLocks noChangeAspect="1"/>
          </p:cNvPicPr>
          <p:nvPr/>
        </p:nvPicPr>
        <p:blipFill>
          <a:blip r:embed="rId4"/>
          <a:stretch>
            <a:fillRect/>
          </a:stretch>
        </p:blipFill>
        <p:spPr>
          <a:xfrm>
            <a:off x="11277599" y="6550852"/>
            <a:ext cx="859611" cy="304826"/>
          </a:xfrm>
          <a:prstGeom prst="rect">
            <a:avLst/>
          </a:prstGeom>
        </p:spPr>
      </p:pic>
      <p:pic>
        <p:nvPicPr>
          <p:cNvPr id="7" name="Imagen 6" descr="Texto&#10;&#10;Descripción generada automáticamente">
            <a:extLst>
              <a:ext uri="{FF2B5EF4-FFF2-40B4-BE49-F238E27FC236}">
                <a16:creationId xmlns:a16="http://schemas.microsoft.com/office/drawing/2014/main" id="{E12729BD-A046-2A59-FB72-2C0A67ECD8C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92562" y="6306079"/>
            <a:ext cx="1041379" cy="425805"/>
          </a:xfrm>
          <a:prstGeom prst="rect">
            <a:avLst/>
          </a:prstGeom>
        </p:spPr>
      </p:pic>
      <p:sp>
        <p:nvSpPr>
          <p:cNvPr id="8" name="CuadroTexto 7">
            <a:extLst>
              <a:ext uri="{FF2B5EF4-FFF2-40B4-BE49-F238E27FC236}">
                <a16:creationId xmlns:a16="http://schemas.microsoft.com/office/drawing/2014/main" id="{C5F7303F-DD60-9239-3966-63D934B80498}"/>
              </a:ext>
            </a:extLst>
          </p:cNvPr>
          <p:cNvSpPr txBox="1"/>
          <p:nvPr/>
        </p:nvSpPr>
        <p:spPr>
          <a:xfrm>
            <a:off x="4870110" y="6481411"/>
            <a:ext cx="3410765" cy="307777"/>
          </a:xfrm>
          <a:prstGeom prst="rect">
            <a:avLst/>
          </a:prstGeom>
          <a:noFill/>
        </p:spPr>
        <p:txBody>
          <a:bodyPr wrap="square" rtlCol="0">
            <a:spAutoFit/>
          </a:bodyPr>
          <a:lstStyle/>
          <a:p>
            <a:r>
              <a:rPr lang="es-ES" sz="1400" dirty="0">
                <a:solidFill>
                  <a:schemeClr val="bg1">
                    <a:lumMod val="50000"/>
                  </a:schemeClr>
                </a:solidFill>
                <a:effectLst/>
                <a:latin typeface="Calibri" panose="020F0502020204030204" pitchFamily="34" charset="0"/>
                <a:ea typeface="Calibri" panose="020F0502020204030204" pitchFamily="34" charset="0"/>
                <a:cs typeface="Times New Roman" panose="02020603050405020304" pitchFamily="18" charset="0"/>
              </a:rPr>
              <a:t>XX Workshop REBIUN de Proyectos Digitales</a:t>
            </a:r>
            <a:endParaRPr lang="es-ES" sz="1400" dirty="0">
              <a:solidFill>
                <a:schemeClr val="bg1">
                  <a:lumMod val="50000"/>
                </a:schemeClr>
              </a:solidFill>
            </a:endParaRPr>
          </a:p>
        </p:txBody>
      </p:sp>
    </p:spTree>
    <p:extLst>
      <p:ext uri="{BB962C8B-B14F-4D97-AF65-F5344CB8AC3E}">
        <p14:creationId xmlns:p14="http://schemas.microsoft.com/office/powerpoint/2010/main" val="6784724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Rectangle 320">
            <a:extLst>
              <a:ext uri="{FF2B5EF4-FFF2-40B4-BE49-F238E27FC236}">
                <a16:creationId xmlns:a16="http://schemas.microsoft.com/office/drawing/2014/main" id="{F661A673-9E3A-413E-833C-9E345CADA4B6}"/>
              </a:ext>
            </a:extLst>
          </p:cNvPr>
          <p:cNvSpPr>
            <a:spLocks noChangeArrowheads="1"/>
          </p:cNvSpPr>
          <p:nvPr/>
        </p:nvSpPr>
        <p:spPr bwMode="auto">
          <a:xfrm>
            <a:off x="0" y="0"/>
            <a:ext cx="10207064" cy="292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ES"/>
          </a:p>
        </p:txBody>
      </p:sp>
      <p:sp>
        <p:nvSpPr>
          <p:cNvPr id="413" name="Rectangle 327">
            <a:extLst>
              <a:ext uri="{FF2B5EF4-FFF2-40B4-BE49-F238E27FC236}">
                <a16:creationId xmlns:a16="http://schemas.microsoft.com/office/drawing/2014/main" id="{BD13221B-A9EB-429E-82CA-DA2477D20947}"/>
              </a:ext>
            </a:extLst>
          </p:cNvPr>
          <p:cNvSpPr>
            <a:spLocks noChangeArrowheads="1"/>
          </p:cNvSpPr>
          <p:nvPr/>
        </p:nvSpPr>
        <p:spPr bwMode="auto">
          <a:xfrm>
            <a:off x="-914400" y="126116"/>
            <a:ext cx="10207064"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rPr>
            </a:b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4" name="Rectangle 102">
            <a:extLst>
              <a:ext uri="{FF2B5EF4-FFF2-40B4-BE49-F238E27FC236}">
                <a16:creationId xmlns:a16="http://schemas.microsoft.com/office/drawing/2014/main" id="{DF7D3316-247B-481B-9051-E699EDFE884E}"/>
              </a:ext>
            </a:extLst>
          </p:cNvPr>
          <p:cNvSpPr>
            <a:spLocks noChangeArrowheads="1"/>
          </p:cNvSpPr>
          <p:nvPr/>
        </p:nvSpPr>
        <p:spPr bwMode="auto">
          <a:xfrm>
            <a:off x="0" y="0"/>
            <a:ext cx="1982924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ES"/>
          </a:p>
        </p:txBody>
      </p:sp>
      <p:sp>
        <p:nvSpPr>
          <p:cNvPr id="106" name="Rectangle 109">
            <a:extLst>
              <a:ext uri="{FF2B5EF4-FFF2-40B4-BE49-F238E27FC236}">
                <a16:creationId xmlns:a16="http://schemas.microsoft.com/office/drawing/2014/main" id="{ADF66EB4-9DA3-49FA-BB3F-99668A4AA13F}"/>
              </a:ext>
            </a:extLst>
          </p:cNvPr>
          <p:cNvSpPr>
            <a:spLocks noChangeArrowheads="1"/>
          </p:cNvSpPr>
          <p:nvPr/>
        </p:nvSpPr>
        <p:spPr bwMode="auto">
          <a:xfrm>
            <a:off x="-914400" y="103257"/>
            <a:ext cx="19829242"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rPr>
            </a:b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107" name="Rectangle 211">
            <a:extLst>
              <a:ext uri="{FF2B5EF4-FFF2-40B4-BE49-F238E27FC236}">
                <a16:creationId xmlns:a16="http://schemas.microsoft.com/office/drawing/2014/main" id="{35302772-8368-4DF8-9085-810935A42842}"/>
              </a:ext>
            </a:extLst>
          </p:cNvPr>
          <p:cNvSpPr>
            <a:spLocks noChangeArrowheads="1"/>
          </p:cNvSpPr>
          <p:nvPr/>
        </p:nvSpPr>
        <p:spPr bwMode="auto">
          <a:xfrm>
            <a:off x="3649918" y="0"/>
            <a:ext cx="8542081" cy="2932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ES"/>
          </a:p>
        </p:txBody>
      </p:sp>
      <p:sp>
        <p:nvSpPr>
          <p:cNvPr id="209" name="Rectangle 218">
            <a:extLst>
              <a:ext uri="{FF2B5EF4-FFF2-40B4-BE49-F238E27FC236}">
                <a16:creationId xmlns:a16="http://schemas.microsoft.com/office/drawing/2014/main" id="{FFCFC7A6-AA08-4F62-8851-84293830621C}"/>
              </a:ext>
            </a:extLst>
          </p:cNvPr>
          <p:cNvSpPr>
            <a:spLocks noChangeArrowheads="1"/>
          </p:cNvSpPr>
          <p:nvPr/>
        </p:nvSpPr>
        <p:spPr bwMode="auto">
          <a:xfrm>
            <a:off x="2735518" y="126116"/>
            <a:ext cx="8542081"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rPr>
            </a:br>
            <a:endParaRPr kumimoji="0" lang="es-ES" altLang="es-ES" sz="1800" b="0" i="0" u="none" strike="noStrike" cap="none" normalizeH="0" baseline="0">
              <a:ln>
                <a:noFill/>
              </a:ln>
              <a:solidFill>
                <a:schemeClr val="tx1"/>
              </a:solidFill>
              <a:effectLst/>
              <a:latin typeface="Arial" panose="020B0604020202020204" pitchFamily="34" charset="0"/>
            </a:endParaRPr>
          </a:p>
        </p:txBody>
      </p:sp>
      <p:grpSp>
        <p:nvGrpSpPr>
          <p:cNvPr id="415" name="Grupo 414">
            <a:extLst>
              <a:ext uri="{FF2B5EF4-FFF2-40B4-BE49-F238E27FC236}">
                <a16:creationId xmlns:a16="http://schemas.microsoft.com/office/drawing/2014/main" id="{A9E667C5-2A48-4E0B-9EA2-3FED79C13585}"/>
              </a:ext>
            </a:extLst>
          </p:cNvPr>
          <p:cNvGrpSpPr/>
          <p:nvPr/>
        </p:nvGrpSpPr>
        <p:grpSpPr>
          <a:xfrm>
            <a:off x="1" y="0"/>
            <a:ext cx="12275132" cy="6908446"/>
            <a:chOff x="-3735" y="-43181"/>
            <a:chExt cx="12275132" cy="6908446"/>
          </a:xfrm>
        </p:grpSpPr>
        <p:sp>
          <p:nvSpPr>
            <p:cNvPr id="414" name="Rectángulo 413">
              <a:extLst>
                <a:ext uri="{FF2B5EF4-FFF2-40B4-BE49-F238E27FC236}">
                  <a16:creationId xmlns:a16="http://schemas.microsoft.com/office/drawing/2014/main" id="{63D1D100-1E44-45EC-A91C-87F6788DF65C}"/>
                </a:ext>
              </a:extLst>
            </p:cNvPr>
            <p:cNvSpPr/>
            <p:nvPr/>
          </p:nvSpPr>
          <p:spPr>
            <a:xfrm>
              <a:off x="-3735" y="-43181"/>
              <a:ext cx="12275132" cy="6908446"/>
            </a:xfrm>
            <a:prstGeom prst="rect">
              <a:avLst/>
            </a:prstGeom>
            <a:solidFill>
              <a:srgbClr val="C4B9AC"/>
            </a:solidFill>
            <a:ln>
              <a:solidFill>
                <a:srgbClr val="C4B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309" name="Rectangle 104">
              <a:extLst>
                <a:ext uri="{FF2B5EF4-FFF2-40B4-BE49-F238E27FC236}">
                  <a16:creationId xmlns:a16="http://schemas.microsoft.com/office/drawing/2014/main" id="{014B8F65-581A-4CCC-A488-7BEBD8A09708}"/>
                </a:ext>
              </a:extLst>
            </p:cNvPr>
            <p:cNvSpPr/>
            <p:nvPr/>
          </p:nvSpPr>
          <p:spPr>
            <a:xfrm>
              <a:off x="6910896" y="664440"/>
              <a:ext cx="128943" cy="591544"/>
            </a:xfrm>
            <a:prstGeom prst="rect">
              <a:avLst/>
            </a:prstGeom>
            <a:ln>
              <a:noFill/>
            </a:ln>
          </p:spPr>
          <p:txBody>
            <a:bodyPr vert="horz" lIns="0" tIns="0" rIns="0" bIns="0" rtlCol="0">
              <a:noAutofit/>
            </a:bodyPr>
            <a:lstStyle/>
            <a:p>
              <a:pPr>
                <a:lnSpc>
                  <a:spcPct val="107000"/>
                </a:lnSpc>
                <a:spcAft>
                  <a:spcPts val="800"/>
                </a:spcAft>
              </a:pPr>
              <a:r>
                <a:rPr lang="es-ES" sz="4700" b="1">
                  <a:solidFill>
                    <a:srgbClr val="504E47"/>
                  </a:solidFill>
                  <a:effectLst/>
                  <a:latin typeface="Calibri" panose="020F0502020204030204" pitchFamily="34" charset="0"/>
                  <a:ea typeface="Calibri" panose="020F0502020204030204" pitchFamily="34" charset="0"/>
                </a:rPr>
                <a:t> </a:t>
              </a:r>
              <a:endParaRPr lang="es-ES" sz="1100">
                <a:solidFill>
                  <a:srgbClr val="000000"/>
                </a:solidFill>
                <a:effectLst/>
                <a:latin typeface="Calibri" panose="020F0502020204030204" pitchFamily="34" charset="0"/>
                <a:ea typeface="Calibri" panose="020F0502020204030204" pitchFamily="34" charset="0"/>
              </a:endParaRPr>
            </a:p>
          </p:txBody>
        </p:sp>
      </p:grpSp>
      <p:pic>
        <p:nvPicPr>
          <p:cNvPr id="3" name="Imagen 2">
            <a:extLst>
              <a:ext uri="{FF2B5EF4-FFF2-40B4-BE49-F238E27FC236}">
                <a16:creationId xmlns:a16="http://schemas.microsoft.com/office/drawing/2014/main" id="{6110945E-6116-4745-95BF-ECDCAF10BDA7}"/>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0" y="6145542"/>
            <a:ext cx="2059004" cy="774334"/>
          </a:xfrm>
          <a:prstGeom prst="rect">
            <a:avLst/>
          </a:prstGeom>
        </p:spPr>
      </p:pic>
      <p:sp>
        <p:nvSpPr>
          <p:cNvPr id="2" name="CuadroTexto 1">
            <a:extLst>
              <a:ext uri="{FF2B5EF4-FFF2-40B4-BE49-F238E27FC236}">
                <a16:creationId xmlns:a16="http://schemas.microsoft.com/office/drawing/2014/main" id="{0D4A7C5F-E86B-CBCE-8A32-A527D65BCFA9}"/>
              </a:ext>
            </a:extLst>
          </p:cNvPr>
          <p:cNvSpPr txBox="1"/>
          <p:nvPr/>
        </p:nvSpPr>
        <p:spPr>
          <a:xfrm>
            <a:off x="516826" y="154531"/>
            <a:ext cx="11111755" cy="461665"/>
          </a:xfrm>
          <a:prstGeom prst="rect">
            <a:avLst/>
          </a:prstGeom>
          <a:noFill/>
        </p:spPr>
        <p:txBody>
          <a:bodyPr wrap="square" rtlCol="0">
            <a:spAutoFit/>
          </a:bodyPr>
          <a:lstStyle/>
          <a:p>
            <a:r>
              <a:rPr lang="es-ES" sz="2400" dirty="0"/>
              <a:t>RESULTADOS. </a:t>
            </a:r>
            <a:r>
              <a:rPr lang="es-ES" sz="2400" dirty="0">
                <a:solidFill>
                  <a:srgbClr val="000000"/>
                </a:solidFill>
                <a:latin typeface="Calibri" panose="020F0502020204030204" pitchFamily="34" charset="0"/>
              </a:rPr>
              <a:t>Vías de financiación de APCs fuera de los acuerdos transformativos</a:t>
            </a:r>
            <a:endParaRPr lang="es-ES" sz="2400" dirty="0"/>
          </a:p>
        </p:txBody>
      </p:sp>
      <p:pic>
        <p:nvPicPr>
          <p:cNvPr id="6146" name="Picture 2">
            <a:extLst>
              <a:ext uri="{FF2B5EF4-FFF2-40B4-BE49-F238E27FC236}">
                <a16:creationId xmlns:a16="http://schemas.microsoft.com/office/drawing/2014/main" id="{36E70FB5-53B3-FA5C-63E1-8CBEE7AB0D7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24125" y="1285875"/>
            <a:ext cx="7143750" cy="4286250"/>
          </a:xfrm>
          <a:prstGeom prst="rect">
            <a:avLst/>
          </a:prstGeom>
          <a:noFill/>
          <a:extLst>
            <a:ext uri="{909E8E84-426E-40DD-AFC4-6F175D3DCCD1}">
              <a14:hiddenFill xmlns:a14="http://schemas.microsoft.com/office/drawing/2010/main">
                <a:solidFill>
                  <a:srgbClr val="FFFFFF"/>
                </a:solidFill>
              </a14:hiddenFill>
            </a:ext>
          </a:extLst>
        </p:spPr>
      </p:pic>
      <p:pic>
        <p:nvPicPr>
          <p:cNvPr id="6" name="Imagen 5">
            <a:extLst>
              <a:ext uri="{FF2B5EF4-FFF2-40B4-BE49-F238E27FC236}">
                <a16:creationId xmlns:a16="http://schemas.microsoft.com/office/drawing/2014/main" id="{95AF1882-F71A-4996-3532-4904BBA918C3}"/>
              </a:ext>
            </a:extLst>
          </p:cNvPr>
          <p:cNvPicPr>
            <a:picLocks noChangeAspect="1"/>
          </p:cNvPicPr>
          <p:nvPr/>
        </p:nvPicPr>
        <p:blipFill>
          <a:blip r:embed="rId4"/>
          <a:stretch>
            <a:fillRect/>
          </a:stretch>
        </p:blipFill>
        <p:spPr>
          <a:xfrm>
            <a:off x="11277599" y="6548681"/>
            <a:ext cx="859611" cy="304826"/>
          </a:xfrm>
          <a:prstGeom prst="rect">
            <a:avLst/>
          </a:prstGeom>
        </p:spPr>
      </p:pic>
      <p:pic>
        <p:nvPicPr>
          <p:cNvPr id="7" name="Imagen 6" descr="Texto&#10;&#10;Descripción generada automáticamente">
            <a:extLst>
              <a:ext uri="{FF2B5EF4-FFF2-40B4-BE49-F238E27FC236}">
                <a16:creationId xmlns:a16="http://schemas.microsoft.com/office/drawing/2014/main" id="{2FF3B076-8912-644E-19B3-3D500D93E18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92562" y="6306079"/>
            <a:ext cx="1041379" cy="425805"/>
          </a:xfrm>
          <a:prstGeom prst="rect">
            <a:avLst/>
          </a:prstGeom>
        </p:spPr>
      </p:pic>
      <p:sp>
        <p:nvSpPr>
          <p:cNvPr id="8" name="CuadroTexto 7">
            <a:extLst>
              <a:ext uri="{FF2B5EF4-FFF2-40B4-BE49-F238E27FC236}">
                <a16:creationId xmlns:a16="http://schemas.microsoft.com/office/drawing/2014/main" id="{1D53F8A1-8EBD-AEF4-A5C6-37FB5FF721B0}"/>
              </a:ext>
            </a:extLst>
          </p:cNvPr>
          <p:cNvSpPr txBox="1"/>
          <p:nvPr/>
        </p:nvSpPr>
        <p:spPr>
          <a:xfrm>
            <a:off x="4870110" y="6481411"/>
            <a:ext cx="3410765" cy="307777"/>
          </a:xfrm>
          <a:prstGeom prst="rect">
            <a:avLst/>
          </a:prstGeom>
          <a:noFill/>
        </p:spPr>
        <p:txBody>
          <a:bodyPr wrap="square" rtlCol="0">
            <a:spAutoFit/>
          </a:bodyPr>
          <a:lstStyle/>
          <a:p>
            <a:r>
              <a:rPr lang="es-ES" sz="1400" dirty="0">
                <a:solidFill>
                  <a:schemeClr val="bg1">
                    <a:lumMod val="50000"/>
                  </a:schemeClr>
                </a:solidFill>
                <a:effectLst/>
                <a:latin typeface="Calibri" panose="020F0502020204030204" pitchFamily="34" charset="0"/>
                <a:ea typeface="Calibri" panose="020F0502020204030204" pitchFamily="34" charset="0"/>
                <a:cs typeface="Times New Roman" panose="02020603050405020304" pitchFamily="18" charset="0"/>
              </a:rPr>
              <a:t>XX Workshop REBIUN de Proyectos Digitales</a:t>
            </a:r>
            <a:endParaRPr lang="es-ES" sz="1400" dirty="0">
              <a:solidFill>
                <a:schemeClr val="bg1">
                  <a:lumMod val="50000"/>
                </a:schemeClr>
              </a:solidFill>
            </a:endParaRPr>
          </a:p>
        </p:txBody>
      </p:sp>
    </p:spTree>
    <p:extLst>
      <p:ext uri="{BB962C8B-B14F-4D97-AF65-F5344CB8AC3E}">
        <p14:creationId xmlns:p14="http://schemas.microsoft.com/office/powerpoint/2010/main" val="33125173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Rectangle 320">
            <a:extLst>
              <a:ext uri="{FF2B5EF4-FFF2-40B4-BE49-F238E27FC236}">
                <a16:creationId xmlns:a16="http://schemas.microsoft.com/office/drawing/2014/main" id="{F661A673-9E3A-413E-833C-9E345CADA4B6}"/>
              </a:ext>
            </a:extLst>
          </p:cNvPr>
          <p:cNvSpPr>
            <a:spLocks noChangeArrowheads="1"/>
          </p:cNvSpPr>
          <p:nvPr/>
        </p:nvSpPr>
        <p:spPr bwMode="auto">
          <a:xfrm>
            <a:off x="0" y="0"/>
            <a:ext cx="10207064" cy="292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ES"/>
          </a:p>
        </p:txBody>
      </p:sp>
      <p:sp>
        <p:nvSpPr>
          <p:cNvPr id="413" name="Rectangle 327">
            <a:extLst>
              <a:ext uri="{FF2B5EF4-FFF2-40B4-BE49-F238E27FC236}">
                <a16:creationId xmlns:a16="http://schemas.microsoft.com/office/drawing/2014/main" id="{BD13221B-A9EB-429E-82CA-DA2477D20947}"/>
              </a:ext>
            </a:extLst>
          </p:cNvPr>
          <p:cNvSpPr>
            <a:spLocks noChangeArrowheads="1"/>
          </p:cNvSpPr>
          <p:nvPr/>
        </p:nvSpPr>
        <p:spPr bwMode="auto">
          <a:xfrm>
            <a:off x="-914400" y="126116"/>
            <a:ext cx="10207064"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rPr>
            </a:b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4" name="Rectangle 102">
            <a:extLst>
              <a:ext uri="{FF2B5EF4-FFF2-40B4-BE49-F238E27FC236}">
                <a16:creationId xmlns:a16="http://schemas.microsoft.com/office/drawing/2014/main" id="{DF7D3316-247B-481B-9051-E699EDFE884E}"/>
              </a:ext>
            </a:extLst>
          </p:cNvPr>
          <p:cNvSpPr>
            <a:spLocks noChangeArrowheads="1"/>
          </p:cNvSpPr>
          <p:nvPr/>
        </p:nvSpPr>
        <p:spPr bwMode="auto">
          <a:xfrm>
            <a:off x="0" y="0"/>
            <a:ext cx="1982924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ES"/>
          </a:p>
        </p:txBody>
      </p:sp>
      <p:sp>
        <p:nvSpPr>
          <p:cNvPr id="106" name="Rectangle 109">
            <a:extLst>
              <a:ext uri="{FF2B5EF4-FFF2-40B4-BE49-F238E27FC236}">
                <a16:creationId xmlns:a16="http://schemas.microsoft.com/office/drawing/2014/main" id="{ADF66EB4-9DA3-49FA-BB3F-99668A4AA13F}"/>
              </a:ext>
            </a:extLst>
          </p:cNvPr>
          <p:cNvSpPr>
            <a:spLocks noChangeArrowheads="1"/>
          </p:cNvSpPr>
          <p:nvPr/>
        </p:nvSpPr>
        <p:spPr bwMode="auto">
          <a:xfrm>
            <a:off x="-914400" y="103257"/>
            <a:ext cx="19829242"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rPr>
            </a:b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107" name="Rectangle 211">
            <a:extLst>
              <a:ext uri="{FF2B5EF4-FFF2-40B4-BE49-F238E27FC236}">
                <a16:creationId xmlns:a16="http://schemas.microsoft.com/office/drawing/2014/main" id="{35302772-8368-4DF8-9085-810935A42842}"/>
              </a:ext>
            </a:extLst>
          </p:cNvPr>
          <p:cNvSpPr>
            <a:spLocks noChangeArrowheads="1"/>
          </p:cNvSpPr>
          <p:nvPr/>
        </p:nvSpPr>
        <p:spPr bwMode="auto">
          <a:xfrm>
            <a:off x="3649918" y="0"/>
            <a:ext cx="8542081" cy="2932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ES"/>
          </a:p>
        </p:txBody>
      </p:sp>
      <p:sp>
        <p:nvSpPr>
          <p:cNvPr id="209" name="Rectangle 218">
            <a:extLst>
              <a:ext uri="{FF2B5EF4-FFF2-40B4-BE49-F238E27FC236}">
                <a16:creationId xmlns:a16="http://schemas.microsoft.com/office/drawing/2014/main" id="{FFCFC7A6-AA08-4F62-8851-84293830621C}"/>
              </a:ext>
            </a:extLst>
          </p:cNvPr>
          <p:cNvSpPr>
            <a:spLocks noChangeArrowheads="1"/>
          </p:cNvSpPr>
          <p:nvPr/>
        </p:nvSpPr>
        <p:spPr bwMode="auto">
          <a:xfrm>
            <a:off x="2735518" y="126116"/>
            <a:ext cx="8542081"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ES" sz="1100" b="0" i="0" u="none" strike="noStrike" cap="none" normalizeH="0" baseline="0">
                <a:ln>
                  <a:noFill/>
                </a:ln>
                <a:solidFill>
                  <a:srgbClr val="000000"/>
                </a:solidFill>
                <a:effectLst/>
                <a:latin typeface="Arial" panose="020B0604020202020204" pitchFamily="34" charset="0"/>
                <a:ea typeface="Calibri" panose="020F0502020204030204" pitchFamily="34" charset="0"/>
              </a:rPr>
            </a:br>
            <a:endParaRPr kumimoji="0" lang="es-ES" altLang="es-ES" sz="1800" b="0" i="0" u="none" strike="noStrike" cap="none" normalizeH="0" baseline="0">
              <a:ln>
                <a:noFill/>
              </a:ln>
              <a:solidFill>
                <a:schemeClr val="tx1"/>
              </a:solidFill>
              <a:effectLst/>
              <a:latin typeface="Arial" panose="020B0604020202020204" pitchFamily="34" charset="0"/>
            </a:endParaRPr>
          </a:p>
        </p:txBody>
      </p:sp>
      <p:grpSp>
        <p:nvGrpSpPr>
          <p:cNvPr id="415" name="Grupo 414">
            <a:extLst>
              <a:ext uri="{FF2B5EF4-FFF2-40B4-BE49-F238E27FC236}">
                <a16:creationId xmlns:a16="http://schemas.microsoft.com/office/drawing/2014/main" id="{A9E667C5-2A48-4E0B-9EA2-3FED79C13585}"/>
              </a:ext>
            </a:extLst>
          </p:cNvPr>
          <p:cNvGrpSpPr/>
          <p:nvPr/>
        </p:nvGrpSpPr>
        <p:grpSpPr>
          <a:xfrm>
            <a:off x="0" y="-50446"/>
            <a:ext cx="12275132" cy="6908446"/>
            <a:chOff x="-3735" y="-43181"/>
            <a:chExt cx="12275132" cy="6908446"/>
          </a:xfrm>
        </p:grpSpPr>
        <p:sp>
          <p:nvSpPr>
            <p:cNvPr id="414" name="Rectángulo 413">
              <a:extLst>
                <a:ext uri="{FF2B5EF4-FFF2-40B4-BE49-F238E27FC236}">
                  <a16:creationId xmlns:a16="http://schemas.microsoft.com/office/drawing/2014/main" id="{63D1D100-1E44-45EC-A91C-87F6788DF65C}"/>
                </a:ext>
              </a:extLst>
            </p:cNvPr>
            <p:cNvSpPr/>
            <p:nvPr/>
          </p:nvSpPr>
          <p:spPr>
            <a:xfrm>
              <a:off x="-3735" y="-43181"/>
              <a:ext cx="12275132" cy="6908446"/>
            </a:xfrm>
            <a:prstGeom prst="rect">
              <a:avLst/>
            </a:prstGeom>
            <a:solidFill>
              <a:srgbClr val="C4B9AC"/>
            </a:solidFill>
            <a:ln>
              <a:solidFill>
                <a:srgbClr val="C4B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309" name="Rectangle 104">
              <a:extLst>
                <a:ext uri="{FF2B5EF4-FFF2-40B4-BE49-F238E27FC236}">
                  <a16:creationId xmlns:a16="http://schemas.microsoft.com/office/drawing/2014/main" id="{014B8F65-581A-4CCC-A488-7BEBD8A09708}"/>
                </a:ext>
              </a:extLst>
            </p:cNvPr>
            <p:cNvSpPr/>
            <p:nvPr/>
          </p:nvSpPr>
          <p:spPr>
            <a:xfrm>
              <a:off x="6910896" y="664440"/>
              <a:ext cx="128943" cy="591544"/>
            </a:xfrm>
            <a:prstGeom prst="rect">
              <a:avLst/>
            </a:prstGeom>
            <a:ln>
              <a:noFill/>
            </a:ln>
          </p:spPr>
          <p:txBody>
            <a:bodyPr vert="horz" lIns="0" tIns="0" rIns="0" bIns="0" rtlCol="0">
              <a:noAutofit/>
            </a:bodyPr>
            <a:lstStyle/>
            <a:p>
              <a:pPr>
                <a:lnSpc>
                  <a:spcPct val="107000"/>
                </a:lnSpc>
                <a:spcAft>
                  <a:spcPts val="800"/>
                </a:spcAft>
              </a:pPr>
              <a:r>
                <a:rPr lang="es-ES" sz="4700" b="1">
                  <a:solidFill>
                    <a:srgbClr val="504E47"/>
                  </a:solidFill>
                  <a:effectLst/>
                  <a:latin typeface="Calibri" panose="020F0502020204030204" pitchFamily="34" charset="0"/>
                  <a:ea typeface="Calibri" panose="020F0502020204030204" pitchFamily="34" charset="0"/>
                </a:rPr>
                <a:t> </a:t>
              </a:r>
              <a:endParaRPr lang="es-ES" sz="1100">
                <a:solidFill>
                  <a:srgbClr val="000000"/>
                </a:solidFill>
                <a:effectLst/>
                <a:latin typeface="Calibri" panose="020F0502020204030204" pitchFamily="34" charset="0"/>
                <a:ea typeface="Calibri" panose="020F0502020204030204" pitchFamily="34" charset="0"/>
              </a:endParaRPr>
            </a:p>
          </p:txBody>
        </p:sp>
      </p:grpSp>
      <p:pic>
        <p:nvPicPr>
          <p:cNvPr id="3" name="Imagen 2">
            <a:extLst>
              <a:ext uri="{FF2B5EF4-FFF2-40B4-BE49-F238E27FC236}">
                <a16:creationId xmlns:a16="http://schemas.microsoft.com/office/drawing/2014/main" id="{6110945E-6116-4745-95BF-ECDCAF10BDA7}"/>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0" y="6078860"/>
            <a:ext cx="2059004" cy="774334"/>
          </a:xfrm>
          <a:prstGeom prst="rect">
            <a:avLst/>
          </a:prstGeom>
        </p:spPr>
      </p:pic>
      <p:sp>
        <p:nvSpPr>
          <p:cNvPr id="2" name="CuadroTexto 1">
            <a:extLst>
              <a:ext uri="{FF2B5EF4-FFF2-40B4-BE49-F238E27FC236}">
                <a16:creationId xmlns:a16="http://schemas.microsoft.com/office/drawing/2014/main" id="{770BBD19-1913-3680-D0EB-BA07BC35BC6A}"/>
              </a:ext>
            </a:extLst>
          </p:cNvPr>
          <p:cNvSpPr txBox="1"/>
          <p:nvPr/>
        </p:nvSpPr>
        <p:spPr>
          <a:xfrm>
            <a:off x="468388" y="274010"/>
            <a:ext cx="2539194" cy="461665"/>
          </a:xfrm>
          <a:prstGeom prst="rect">
            <a:avLst/>
          </a:prstGeom>
          <a:noFill/>
        </p:spPr>
        <p:txBody>
          <a:bodyPr wrap="square" rtlCol="0">
            <a:spAutoFit/>
          </a:bodyPr>
          <a:lstStyle/>
          <a:p>
            <a:r>
              <a:rPr lang="es-ES" sz="2400" dirty="0"/>
              <a:t>CONCLUSIONES</a:t>
            </a:r>
          </a:p>
        </p:txBody>
      </p:sp>
      <p:sp>
        <p:nvSpPr>
          <p:cNvPr id="5" name="CuadroTexto 4">
            <a:extLst>
              <a:ext uri="{FF2B5EF4-FFF2-40B4-BE49-F238E27FC236}">
                <a16:creationId xmlns:a16="http://schemas.microsoft.com/office/drawing/2014/main" id="{C1DD21CB-0BB5-FB3F-1322-6CCC337D94FD}"/>
              </a:ext>
            </a:extLst>
          </p:cNvPr>
          <p:cNvSpPr txBox="1"/>
          <p:nvPr/>
        </p:nvSpPr>
        <p:spPr>
          <a:xfrm>
            <a:off x="967364" y="820547"/>
            <a:ext cx="10592761" cy="677108"/>
          </a:xfrm>
          <a:prstGeom prst="rect">
            <a:avLst/>
          </a:prstGeom>
          <a:noFill/>
        </p:spPr>
        <p:txBody>
          <a:bodyPr wrap="square" rtlCol="0">
            <a:spAutoFit/>
          </a:bodyPr>
          <a:lstStyle/>
          <a:p>
            <a:pPr marL="285750" indent="-285750">
              <a:buClr>
                <a:schemeClr val="accent2"/>
              </a:buClr>
              <a:buFont typeface="Wingdings" panose="05000000000000000000" pitchFamily="2" charset="2"/>
              <a:buChar char="Ø"/>
            </a:pPr>
            <a:r>
              <a:rPr lang="es-ES" dirty="0"/>
              <a:t>Alta participación (74,03 %) </a:t>
            </a:r>
            <a:r>
              <a:rPr lang="es-ES" sz="2000" b="1" dirty="0"/>
              <a:t>=</a:t>
            </a:r>
            <a:r>
              <a:rPr lang="es-ES" sz="2000" dirty="0"/>
              <a:t> </a:t>
            </a:r>
            <a:r>
              <a:rPr lang="es-ES" dirty="0"/>
              <a:t>interés en visibilizar los AT al margen de los AT CRUE-CSIC y el coste que supone publicar en acceso abierto.</a:t>
            </a:r>
          </a:p>
        </p:txBody>
      </p:sp>
      <p:sp>
        <p:nvSpPr>
          <p:cNvPr id="6" name="CuadroTexto 5">
            <a:extLst>
              <a:ext uri="{FF2B5EF4-FFF2-40B4-BE49-F238E27FC236}">
                <a16:creationId xmlns:a16="http://schemas.microsoft.com/office/drawing/2014/main" id="{B0F8D1F9-DAD1-E64A-D4BD-A193980F4F04}"/>
              </a:ext>
            </a:extLst>
          </p:cNvPr>
          <p:cNvSpPr txBox="1"/>
          <p:nvPr/>
        </p:nvSpPr>
        <p:spPr>
          <a:xfrm>
            <a:off x="966023" y="1570435"/>
            <a:ext cx="4096764" cy="369332"/>
          </a:xfrm>
          <a:prstGeom prst="rect">
            <a:avLst/>
          </a:prstGeom>
          <a:noFill/>
        </p:spPr>
        <p:txBody>
          <a:bodyPr wrap="square" rtlCol="0">
            <a:spAutoFit/>
          </a:bodyPr>
          <a:lstStyle/>
          <a:p>
            <a:pPr marL="285750" indent="-285750">
              <a:buClr>
                <a:schemeClr val="accent2"/>
              </a:buClr>
              <a:buFont typeface="Wingdings" panose="05000000000000000000" pitchFamily="2" charset="2"/>
              <a:buChar char="Ø"/>
            </a:pPr>
            <a:r>
              <a:rPr lang="es-ES" dirty="0"/>
              <a:t>Se firman un gran nº de AT</a:t>
            </a:r>
          </a:p>
        </p:txBody>
      </p:sp>
      <p:sp>
        <p:nvSpPr>
          <p:cNvPr id="7" name="CuadroTexto 6">
            <a:extLst>
              <a:ext uri="{FF2B5EF4-FFF2-40B4-BE49-F238E27FC236}">
                <a16:creationId xmlns:a16="http://schemas.microsoft.com/office/drawing/2014/main" id="{4DDAD847-4A9B-351F-7150-1F93250EA888}"/>
              </a:ext>
            </a:extLst>
          </p:cNvPr>
          <p:cNvSpPr txBox="1"/>
          <p:nvPr/>
        </p:nvSpPr>
        <p:spPr>
          <a:xfrm>
            <a:off x="1316035" y="2635512"/>
            <a:ext cx="8205229" cy="369332"/>
          </a:xfrm>
          <a:prstGeom prst="rect">
            <a:avLst/>
          </a:prstGeom>
          <a:noFill/>
        </p:spPr>
        <p:txBody>
          <a:bodyPr wrap="square" rtlCol="0">
            <a:spAutoFit/>
          </a:bodyPr>
          <a:lstStyle/>
          <a:p>
            <a:endParaRPr lang="es-ES" dirty="0"/>
          </a:p>
        </p:txBody>
      </p:sp>
      <p:sp>
        <p:nvSpPr>
          <p:cNvPr id="9" name="CuadroTexto 8">
            <a:extLst>
              <a:ext uri="{FF2B5EF4-FFF2-40B4-BE49-F238E27FC236}">
                <a16:creationId xmlns:a16="http://schemas.microsoft.com/office/drawing/2014/main" id="{B65AC39E-9DD1-C835-C57A-6A0B2EF31FEA}"/>
              </a:ext>
            </a:extLst>
          </p:cNvPr>
          <p:cNvSpPr txBox="1"/>
          <p:nvPr/>
        </p:nvSpPr>
        <p:spPr>
          <a:xfrm>
            <a:off x="966023" y="1997906"/>
            <a:ext cx="4500458" cy="369332"/>
          </a:xfrm>
          <a:prstGeom prst="rect">
            <a:avLst/>
          </a:prstGeom>
          <a:noFill/>
        </p:spPr>
        <p:txBody>
          <a:bodyPr wrap="square" rtlCol="0">
            <a:spAutoFit/>
          </a:bodyPr>
          <a:lstStyle/>
          <a:p>
            <a:pPr marL="285750" indent="-285750">
              <a:buClr>
                <a:schemeClr val="accent2"/>
              </a:buClr>
              <a:buFont typeface="Wingdings" panose="05000000000000000000" pitchFamily="2" charset="2"/>
              <a:buChar char="Ø"/>
            </a:pPr>
            <a:r>
              <a:rPr lang="es-ES" dirty="0"/>
              <a:t>Existe un gasto alto en APCs fuera de los AT </a:t>
            </a:r>
          </a:p>
        </p:txBody>
      </p:sp>
      <p:sp>
        <p:nvSpPr>
          <p:cNvPr id="10" name="Cerrar llave 9">
            <a:extLst>
              <a:ext uri="{FF2B5EF4-FFF2-40B4-BE49-F238E27FC236}">
                <a16:creationId xmlns:a16="http://schemas.microsoft.com/office/drawing/2014/main" id="{3F8C1374-B9D1-837B-D513-36920D9D3BB3}"/>
              </a:ext>
            </a:extLst>
          </p:cNvPr>
          <p:cNvSpPr/>
          <p:nvPr/>
        </p:nvSpPr>
        <p:spPr>
          <a:xfrm>
            <a:off x="5466481" y="1454641"/>
            <a:ext cx="230775" cy="991039"/>
          </a:xfrm>
          <a:prstGeom prst="righ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11" name="CuadroTexto 10">
            <a:extLst>
              <a:ext uri="{FF2B5EF4-FFF2-40B4-BE49-F238E27FC236}">
                <a16:creationId xmlns:a16="http://schemas.microsoft.com/office/drawing/2014/main" id="{439932D2-AAD9-911E-1DAC-B91F457FD89B}"/>
              </a:ext>
            </a:extLst>
          </p:cNvPr>
          <p:cNvSpPr txBox="1"/>
          <p:nvPr/>
        </p:nvSpPr>
        <p:spPr>
          <a:xfrm>
            <a:off x="5669604" y="1799262"/>
            <a:ext cx="3030015" cy="369332"/>
          </a:xfrm>
          <a:prstGeom prst="rect">
            <a:avLst/>
          </a:prstGeom>
          <a:noFill/>
        </p:spPr>
        <p:txBody>
          <a:bodyPr wrap="square" rtlCol="0">
            <a:spAutoFit/>
          </a:bodyPr>
          <a:lstStyle/>
          <a:p>
            <a:r>
              <a:rPr lang="es-ES" dirty="0">
                <a:solidFill>
                  <a:schemeClr val="accent2"/>
                </a:solidFill>
              </a:rPr>
              <a:t>Más </a:t>
            </a:r>
            <a:r>
              <a:rPr lang="es-ES" dirty="0"/>
              <a:t>de 4.500.000 € de gasto </a:t>
            </a:r>
          </a:p>
        </p:txBody>
      </p:sp>
      <p:sp>
        <p:nvSpPr>
          <p:cNvPr id="12" name="CuadroTexto 11">
            <a:extLst>
              <a:ext uri="{FF2B5EF4-FFF2-40B4-BE49-F238E27FC236}">
                <a16:creationId xmlns:a16="http://schemas.microsoft.com/office/drawing/2014/main" id="{C92FB6EA-3ED3-8472-07D8-034B721259DE}"/>
              </a:ext>
            </a:extLst>
          </p:cNvPr>
          <p:cNvSpPr txBox="1"/>
          <p:nvPr/>
        </p:nvSpPr>
        <p:spPr>
          <a:xfrm>
            <a:off x="975346" y="2447344"/>
            <a:ext cx="10871428" cy="646331"/>
          </a:xfrm>
          <a:prstGeom prst="rect">
            <a:avLst/>
          </a:prstGeom>
          <a:noFill/>
        </p:spPr>
        <p:txBody>
          <a:bodyPr wrap="square" rtlCol="0">
            <a:spAutoFit/>
          </a:bodyPr>
          <a:lstStyle/>
          <a:p>
            <a:pPr marL="285750" indent="-285750">
              <a:buClr>
                <a:schemeClr val="accent2"/>
              </a:buClr>
              <a:buFont typeface="Wingdings" panose="05000000000000000000" pitchFamily="2" charset="2"/>
              <a:buChar char="Ø"/>
            </a:pPr>
            <a:r>
              <a:rPr lang="es-ES" dirty="0"/>
              <a:t>Es muy relevante conocer los costes de publicación en acceso abierto y se crean mecanismos de control del gasto.</a:t>
            </a:r>
          </a:p>
        </p:txBody>
      </p:sp>
      <p:sp>
        <p:nvSpPr>
          <p:cNvPr id="13" name="CuadroTexto 12">
            <a:extLst>
              <a:ext uri="{FF2B5EF4-FFF2-40B4-BE49-F238E27FC236}">
                <a16:creationId xmlns:a16="http://schemas.microsoft.com/office/drawing/2014/main" id="{8E20F6EA-9A0B-2AD0-EB3F-A815BA846C17}"/>
              </a:ext>
            </a:extLst>
          </p:cNvPr>
          <p:cNvSpPr txBox="1"/>
          <p:nvPr/>
        </p:nvSpPr>
        <p:spPr>
          <a:xfrm>
            <a:off x="2347719" y="2802699"/>
            <a:ext cx="2304569" cy="369332"/>
          </a:xfrm>
          <a:prstGeom prst="rect">
            <a:avLst/>
          </a:prstGeom>
          <a:noFill/>
        </p:spPr>
        <p:txBody>
          <a:bodyPr wrap="square" rtlCol="0">
            <a:spAutoFit/>
          </a:bodyPr>
          <a:lstStyle/>
          <a:p>
            <a:pPr marL="285750" indent="-285750">
              <a:buFont typeface="Wingdings" panose="05000000000000000000" pitchFamily="2" charset="2"/>
              <a:buChar char="ü"/>
            </a:pPr>
            <a:r>
              <a:rPr lang="es-ES" dirty="0"/>
              <a:t>Apunte contable</a:t>
            </a:r>
          </a:p>
        </p:txBody>
      </p:sp>
      <p:sp>
        <p:nvSpPr>
          <p:cNvPr id="14" name="CuadroTexto 13">
            <a:extLst>
              <a:ext uri="{FF2B5EF4-FFF2-40B4-BE49-F238E27FC236}">
                <a16:creationId xmlns:a16="http://schemas.microsoft.com/office/drawing/2014/main" id="{7CA5ECC4-B1EB-2564-7B74-CF7B4043EE03}"/>
              </a:ext>
            </a:extLst>
          </p:cNvPr>
          <p:cNvSpPr txBox="1"/>
          <p:nvPr/>
        </p:nvSpPr>
        <p:spPr>
          <a:xfrm>
            <a:off x="979350" y="3735577"/>
            <a:ext cx="8935271" cy="369332"/>
          </a:xfrm>
          <a:prstGeom prst="rect">
            <a:avLst/>
          </a:prstGeom>
          <a:noFill/>
        </p:spPr>
        <p:txBody>
          <a:bodyPr wrap="square" rtlCol="0">
            <a:spAutoFit/>
          </a:bodyPr>
          <a:lstStyle/>
          <a:p>
            <a:pPr marL="285750" indent="-285750">
              <a:buClr>
                <a:schemeClr val="accent2"/>
              </a:buClr>
              <a:buFont typeface="Wingdings" panose="05000000000000000000" pitchFamily="2" charset="2"/>
              <a:buChar char="Ø"/>
            </a:pPr>
            <a:r>
              <a:rPr lang="es-ES" dirty="0"/>
              <a:t>Dificultades de las instituciones para recabar y facilitar la información solicitada.</a:t>
            </a:r>
          </a:p>
        </p:txBody>
      </p:sp>
      <p:pic>
        <p:nvPicPr>
          <p:cNvPr id="15" name="Imagen 14">
            <a:extLst>
              <a:ext uri="{FF2B5EF4-FFF2-40B4-BE49-F238E27FC236}">
                <a16:creationId xmlns:a16="http://schemas.microsoft.com/office/drawing/2014/main" id="{802FED6C-32A3-7CFE-F829-5562BFA964D9}"/>
              </a:ext>
            </a:extLst>
          </p:cNvPr>
          <p:cNvPicPr>
            <a:picLocks noChangeAspect="1"/>
          </p:cNvPicPr>
          <p:nvPr/>
        </p:nvPicPr>
        <p:blipFill>
          <a:blip r:embed="rId3"/>
          <a:stretch>
            <a:fillRect/>
          </a:stretch>
        </p:blipFill>
        <p:spPr>
          <a:xfrm>
            <a:off x="11348744" y="6521100"/>
            <a:ext cx="859611" cy="304826"/>
          </a:xfrm>
          <a:prstGeom prst="rect">
            <a:avLst/>
          </a:prstGeom>
        </p:spPr>
      </p:pic>
      <p:cxnSp>
        <p:nvCxnSpPr>
          <p:cNvPr id="21" name="Conector recto de flecha 20">
            <a:extLst>
              <a:ext uri="{FF2B5EF4-FFF2-40B4-BE49-F238E27FC236}">
                <a16:creationId xmlns:a16="http://schemas.microsoft.com/office/drawing/2014/main" id="{44004D5A-C971-0C14-3C09-53E466251B76}"/>
              </a:ext>
            </a:extLst>
          </p:cNvPr>
          <p:cNvCxnSpPr>
            <a:cxnSpLocks/>
          </p:cNvCxnSpPr>
          <p:nvPr/>
        </p:nvCxnSpPr>
        <p:spPr>
          <a:xfrm>
            <a:off x="4354471" y="2987365"/>
            <a:ext cx="595634"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5" name="CuadroTexto 24">
            <a:extLst>
              <a:ext uri="{FF2B5EF4-FFF2-40B4-BE49-F238E27FC236}">
                <a16:creationId xmlns:a16="http://schemas.microsoft.com/office/drawing/2014/main" id="{A2AF22AD-2272-A051-ABB0-E79E3CC969BC}"/>
              </a:ext>
            </a:extLst>
          </p:cNvPr>
          <p:cNvSpPr txBox="1"/>
          <p:nvPr/>
        </p:nvSpPr>
        <p:spPr>
          <a:xfrm>
            <a:off x="5103532" y="2797783"/>
            <a:ext cx="1525760" cy="923330"/>
          </a:xfrm>
          <a:prstGeom prst="rect">
            <a:avLst/>
          </a:prstGeom>
          <a:noFill/>
        </p:spPr>
        <p:txBody>
          <a:bodyPr wrap="square" rtlCol="0">
            <a:spAutoFit/>
          </a:bodyPr>
          <a:lstStyle/>
          <a:p>
            <a:pPr marL="285750" indent="-285750">
              <a:buFont typeface="Wingdings" panose="05000000000000000000" pitchFamily="2" charset="2"/>
              <a:buChar char="ü"/>
            </a:pPr>
            <a:r>
              <a:rPr lang="es-ES" dirty="0"/>
              <a:t>editor</a:t>
            </a:r>
          </a:p>
          <a:p>
            <a:pPr marL="285750" indent="-285750">
              <a:buFont typeface="Wingdings" panose="05000000000000000000" pitchFamily="2" charset="2"/>
              <a:buChar char="ü"/>
            </a:pPr>
            <a:r>
              <a:rPr lang="es-ES" dirty="0"/>
              <a:t>nº de APC  </a:t>
            </a:r>
          </a:p>
          <a:p>
            <a:pPr marL="285750" indent="-285750">
              <a:buFont typeface="Wingdings" panose="05000000000000000000" pitchFamily="2" charset="2"/>
              <a:buChar char="ü"/>
            </a:pPr>
            <a:r>
              <a:rPr lang="es-ES" dirty="0"/>
              <a:t>importe</a:t>
            </a:r>
          </a:p>
        </p:txBody>
      </p:sp>
      <p:sp>
        <p:nvSpPr>
          <p:cNvPr id="27" name="CuadroTexto 26">
            <a:extLst>
              <a:ext uri="{FF2B5EF4-FFF2-40B4-BE49-F238E27FC236}">
                <a16:creationId xmlns:a16="http://schemas.microsoft.com/office/drawing/2014/main" id="{CD760304-F5C9-5CAB-17B7-4BC642E60C9C}"/>
              </a:ext>
            </a:extLst>
          </p:cNvPr>
          <p:cNvSpPr txBox="1"/>
          <p:nvPr/>
        </p:nvSpPr>
        <p:spPr>
          <a:xfrm>
            <a:off x="966023" y="4494735"/>
            <a:ext cx="10871427" cy="1200329"/>
          </a:xfrm>
          <a:prstGeom prst="rect">
            <a:avLst/>
          </a:prstGeom>
          <a:noFill/>
          <a:ln>
            <a:solidFill>
              <a:schemeClr val="accent2"/>
            </a:solidFill>
          </a:ln>
        </p:spPr>
        <p:txBody>
          <a:bodyPr wrap="square" rtlCol="0">
            <a:spAutoFit/>
          </a:bodyPr>
          <a:lstStyle/>
          <a:p>
            <a:r>
              <a:rPr lang="es-ES" dirty="0"/>
              <a:t>De cara a futuros informes:</a:t>
            </a:r>
          </a:p>
          <a:p>
            <a:pPr marL="285750" indent="-285750">
              <a:buClr>
                <a:schemeClr val="accent2"/>
              </a:buClr>
              <a:buFont typeface="Wingdings" panose="05000000000000000000" pitchFamily="2" charset="2"/>
              <a:buChar char="§"/>
            </a:pPr>
            <a:r>
              <a:rPr lang="es-ES" dirty="0"/>
              <a:t>Reformular algunas de las preguntas del apartado 3 sobre AT </a:t>
            </a:r>
            <a:r>
              <a:rPr lang="es-ES" dirty="0" err="1"/>
              <a:t>via</a:t>
            </a:r>
            <a:r>
              <a:rPr lang="es-ES" dirty="0"/>
              <a:t> consorcios y grupos de compra</a:t>
            </a:r>
          </a:p>
          <a:p>
            <a:pPr marL="285750" indent="-285750">
              <a:buClr>
                <a:schemeClr val="accent2"/>
              </a:buClr>
              <a:buFont typeface="Wingdings" panose="05000000000000000000" pitchFamily="2" charset="2"/>
              <a:buChar char="§"/>
            </a:pPr>
            <a:r>
              <a:rPr lang="es-ES" dirty="0"/>
              <a:t>Ampliar las preguntas del apartado 5 sobre financiación de APCs fuera de los AT</a:t>
            </a:r>
          </a:p>
          <a:p>
            <a:pPr marL="285750" indent="-285750">
              <a:buClr>
                <a:schemeClr val="accent2"/>
              </a:buClr>
              <a:buFont typeface="Wingdings" panose="05000000000000000000" pitchFamily="2" charset="2"/>
              <a:buChar char="§"/>
            </a:pPr>
            <a:r>
              <a:rPr lang="es-ES" dirty="0"/>
              <a:t>Añadir un apartado para conocer el tiempo invertido por las instituciones en la asignación y control de APCs</a:t>
            </a:r>
          </a:p>
        </p:txBody>
      </p:sp>
      <p:pic>
        <p:nvPicPr>
          <p:cNvPr id="16" name="Imagen 15" descr="Texto&#10;&#10;Descripción generada automáticamente">
            <a:extLst>
              <a:ext uri="{FF2B5EF4-FFF2-40B4-BE49-F238E27FC236}">
                <a16:creationId xmlns:a16="http://schemas.microsoft.com/office/drawing/2014/main" id="{D6E3D537-4D94-6387-B1D9-5AE1BF13838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92562" y="6306079"/>
            <a:ext cx="1041379" cy="425805"/>
          </a:xfrm>
          <a:prstGeom prst="rect">
            <a:avLst/>
          </a:prstGeom>
        </p:spPr>
      </p:pic>
      <p:sp>
        <p:nvSpPr>
          <p:cNvPr id="17" name="CuadroTexto 16">
            <a:extLst>
              <a:ext uri="{FF2B5EF4-FFF2-40B4-BE49-F238E27FC236}">
                <a16:creationId xmlns:a16="http://schemas.microsoft.com/office/drawing/2014/main" id="{D5AD019D-7C20-E47A-D8E2-96C61234505A}"/>
              </a:ext>
            </a:extLst>
          </p:cNvPr>
          <p:cNvSpPr txBox="1"/>
          <p:nvPr/>
        </p:nvSpPr>
        <p:spPr>
          <a:xfrm>
            <a:off x="4870110" y="6481411"/>
            <a:ext cx="3410765" cy="307777"/>
          </a:xfrm>
          <a:prstGeom prst="rect">
            <a:avLst/>
          </a:prstGeom>
          <a:noFill/>
        </p:spPr>
        <p:txBody>
          <a:bodyPr wrap="square" rtlCol="0">
            <a:spAutoFit/>
          </a:bodyPr>
          <a:lstStyle/>
          <a:p>
            <a:r>
              <a:rPr lang="es-ES" sz="1400" dirty="0">
                <a:solidFill>
                  <a:schemeClr val="bg1">
                    <a:lumMod val="50000"/>
                  </a:schemeClr>
                </a:solidFill>
                <a:effectLst/>
                <a:latin typeface="Calibri" panose="020F0502020204030204" pitchFamily="34" charset="0"/>
                <a:ea typeface="Calibri" panose="020F0502020204030204" pitchFamily="34" charset="0"/>
                <a:cs typeface="Times New Roman" panose="02020603050405020304" pitchFamily="18" charset="0"/>
              </a:rPr>
              <a:t>XX Workshop REBIUN de Proyectos Digitales</a:t>
            </a:r>
            <a:endParaRPr lang="es-ES" sz="1400" dirty="0">
              <a:solidFill>
                <a:schemeClr val="bg1">
                  <a:lumMod val="50000"/>
                </a:schemeClr>
              </a:solidFill>
            </a:endParaRPr>
          </a:p>
        </p:txBody>
      </p:sp>
    </p:spTree>
    <p:extLst>
      <p:ext uri="{BB962C8B-B14F-4D97-AF65-F5344CB8AC3E}">
        <p14:creationId xmlns:p14="http://schemas.microsoft.com/office/powerpoint/2010/main" val="4208882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750" fill="hold"/>
                                        <p:tgtEl>
                                          <p:spTgt spid="6"/>
                                        </p:tgtEl>
                                        <p:attrNameLst>
                                          <p:attrName>ppt_x</p:attrName>
                                        </p:attrNameLst>
                                      </p:cBhvr>
                                      <p:tavLst>
                                        <p:tav tm="0">
                                          <p:val>
                                            <p:strVal val="#ppt_x"/>
                                          </p:val>
                                        </p:tav>
                                        <p:tav tm="100000">
                                          <p:val>
                                            <p:strVal val="#ppt_x"/>
                                          </p:val>
                                        </p:tav>
                                      </p:tavLst>
                                    </p:anim>
                                    <p:anim calcmode="lin" valueType="num">
                                      <p:cBhvr additive="base">
                                        <p:cTn id="14" dur="75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750" fill="hold"/>
                                        <p:tgtEl>
                                          <p:spTgt spid="9"/>
                                        </p:tgtEl>
                                        <p:attrNameLst>
                                          <p:attrName>ppt_x</p:attrName>
                                        </p:attrNameLst>
                                      </p:cBhvr>
                                      <p:tavLst>
                                        <p:tav tm="0">
                                          <p:val>
                                            <p:strVal val="#ppt_x"/>
                                          </p:val>
                                        </p:tav>
                                        <p:tav tm="100000">
                                          <p:val>
                                            <p:strVal val="#ppt_x"/>
                                          </p:val>
                                        </p:tav>
                                      </p:tavLst>
                                    </p:anim>
                                    <p:anim calcmode="lin" valueType="num">
                                      <p:cBhvr additive="base">
                                        <p:cTn id="20" dur="75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750" fill="hold"/>
                                        <p:tgtEl>
                                          <p:spTgt spid="10"/>
                                        </p:tgtEl>
                                        <p:attrNameLst>
                                          <p:attrName>ppt_x</p:attrName>
                                        </p:attrNameLst>
                                      </p:cBhvr>
                                      <p:tavLst>
                                        <p:tav tm="0">
                                          <p:val>
                                            <p:strVal val="#ppt_x"/>
                                          </p:val>
                                        </p:tav>
                                        <p:tav tm="100000">
                                          <p:val>
                                            <p:strVal val="#ppt_x"/>
                                          </p:val>
                                        </p:tav>
                                      </p:tavLst>
                                    </p:anim>
                                    <p:anim calcmode="lin" valueType="num">
                                      <p:cBhvr additive="base">
                                        <p:cTn id="26" dur="750" fill="hold"/>
                                        <p:tgtEl>
                                          <p:spTgt spid="10"/>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750" fill="hold"/>
                                        <p:tgtEl>
                                          <p:spTgt spid="11"/>
                                        </p:tgtEl>
                                        <p:attrNameLst>
                                          <p:attrName>ppt_x</p:attrName>
                                        </p:attrNameLst>
                                      </p:cBhvr>
                                      <p:tavLst>
                                        <p:tav tm="0">
                                          <p:val>
                                            <p:strVal val="#ppt_x"/>
                                          </p:val>
                                        </p:tav>
                                        <p:tav tm="100000">
                                          <p:val>
                                            <p:strVal val="#ppt_x"/>
                                          </p:val>
                                        </p:tav>
                                      </p:tavLst>
                                    </p:anim>
                                    <p:anim calcmode="lin" valueType="num">
                                      <p:cBhvr additive="base">
                                        <p:cTn id="30" dur="75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750" fill="hold"/>
                                        <p:tgtEl>
                                          <p:spTgt spid="12"/>
                                        </p:tgtEl>
                                        <p:attrNameLst>
                                          <p:attrName>ppt_x</p:attrName>
                                        </p:attrNameLst>
                                      </p:cBhvr>
                                      <p:tavLst>
                                        <p:tav tm="0">
                                          <p:val>
                                            <p:strVal val="#ppt_x"/>
                                          </p:val>
                                        </p:tav>
                                        <p:tav tm="100000">
                                          <p:val>
                                            <p:strVal val="#ppt_x"/>
                                          </p:val>
                                        </p:tav>
                                      </p:tavLst>
                                    </p:anim>
                                    <p:anim calcmode="lin" valueType="num">
                                      <p:cBhvr additive="base">
                                        <p:cTn id="36" dur="75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500" fill="hold"/>
                                        <p:tgtEl>
                                          <p:spTgt spid="13"/>
                                        </p:tgtEl>
                                        <p:attrNameLst>
                                          <p:attrName>ppt_x</p:attrName>
                                        </p:attrNameLst>
                                      </p:cBhvr>
                                      <p:tavLst>
                                        <p:tav tm="0">
                                          <p:val>
                                            <p:strVal val="#ppt_x"/>
                                          </p:val>
                                        </p:tav>
                                        <p:tav tm="100000">
                                          <p:val>
                                            <p:strVal val="#ppt_x"/>
                                          </p:val>
                                        </p:tav>
                                      </p:tavLst>
                                    </p:anim>
                                    <p:anim calcmode="lin" valueType="num">
                                      <p:cBhvr additive="base">
                                        <p:cTn id="4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750" fill="hold"/>
                                        <p:tgtEl>
                                          <p:spTgt spid="21"/>
                                        </p:tgtEl>
                                        <p:attrNameLst>
                                          <p:attrName>ppt_x</p:attrName>
                                        </p:attrNameLst>
                                      </p:cBhvr>
                                      <p:tavLst>
                                        <p:tav tm="0">
                                          <p:val>
                                            <p:strVal val="#ppt_x"/>
                                          </p:val>
                                        </p:tav>
                                        <p:tav tm="100000">
                                          <p:val>
                                            <p:strVal val="#ppt_x"/>
                                          </p:val>
                                        </p:tav>
                                      </p:tavLst>
                                    </p:anim>
                                    <p:anim calcmode="lin" valueType="num">
                                      <p:cBhvr additive="base">
                                        <p:cTn id="48" dur="750" fill="hold"/>
                                        <p:tgtEl>
                                          <p:spTgt spid="21"/>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5"/>
                                        </p:tgtEl>
                                        <p:attrNameLst>
                                          <p:attrName>style.visibility</p:attrName>
                                        </p:attrNameLst>
                                      </p:cBhvr>
                                      <p:to>
                                        <p:strVal val="visible"/>
                                      </p:to>
                                    </p:set>
                                    <p:anim calcmode="lin" valueType="num">
                                      <p:cBhvr additive="base">
                                        <p:cTn id="51" dur="750" fill="hold"/>
                                        <p:tgtEl>
                                          <p:spTgt spid="25"/>
                                        </p:tgtEl>
                                        <p:attrNameLst>
                                          <p:attrName>ppt_x</p:attrName>
                                        </p:attrNameLst>
                                      </p:cBhvr>
                                      <p:tavLst>
                                        <p:tav tm="0">
                                          <p:val>
                                            <p:strVal val="#ppt_x"/>
                                          </p:val>
                                        </p:tav>
                                        <p:tav tm="100000">
                                          <p:val>
                                            <p:strVal val="#ppt_x"/>
                                          </p:val>
                                        </p:tav>
                                      </p:tavLst>
                                    </p:anim>
                                    <p:anim calcmode="lin" valueType="num">
                                      <p:cBhvr additive="base">
                                        <p:cTn id="52" dur="75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14"/>
                                        </p:tgtEl>
                                        <p:attrNameLst>
                                          <p:attrName>style.visibility</p:attrName>
                                        </p:attrNameLst>
                                      </p:cBhvr>
                                      <p:to>
                                        <p:strVal val="visible"/>
                                      </p:to>
                                    </p:set>
                                    <p:anim calcmode="lin" valueType="num">
                                      <p:cBhvr additive="base">
                                        <p:cTn id="57" dur="750" fill="hold"/>
                                        <p:tgtEl>
                                          <p:spTgt spid="14"/>
                                        </p:tgtEl>
                                        <p:attrNameLst>
                                          <p:attrName>ppt_x</p:attrName>
                                        </p:attrNameLst>
                                      </p:cBhvr>
                                      <p:tavLst>
                                        <p:tav tm="0">
                                          <p:val>
                                            <p:strVal val="#ppt_x"/>
                                          </p:val>
                                        </p:tav>
                                        <p:tav tm="100000">
                                          <p:val>
                                            <p:strVal val="#ppt_x"/>
                                          </p:val>
                                        </p:tav>
                                      </p:tavLst>
                                    </p:anim>
                                    <p:anim calcmode="lin" valueType="num">
                                      <p:cBhvr additive="base">
                                        <p:cTn id="58" dur="75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27"/>
                                        </p:tgtEl>
                                        <p:attrNameLst>
                                          <p:attrName>style.visibility</p:attrName>
                                        </p:attrNameLst>
                                      </p:cBhvr>
                                      <p:to>
                                        <p:strVal val="visible"/>
                                      </p:to>
                                    </p:set>
                                    <p:anim calcmode="lin" valueType="num">
                                      <p:cBhvr additive="base">
                                        <p:cTn id="63" dur="750" fill="hold"/>
                                        <p:tgtEl>
                                          <p:spTgt spid="27"/>
                                        </p:tgtEl>
                                        <p:attrNameLst>
                                          <p:attrName>ppt_x</p:attrName>
                                        </p:attrNameLst>
                                      </p:cBhvr>
                                      <p:tavLst>
                                        <p:tav tm="0">
                                          <p:val>
                                            <p:strVal val="#ppt_x"/>
                                          </p:val>
                                        </p:tav>
                                        <p:tav tm="100000">
                                          <p:val>
                                            <p:strVal val="#ppt_x"/>
                                          </p:val>
                                        </p:tav>
                                      </p:tavLst>
                                    </p:anim>
                                    <p:anim calcmode="lin" valueType="num">
                                      <p:cBhvr additive="base">
                                        <p:cTn id="64" dur="75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9" grpId="0"/>
      <p:bldP spid="10" grpId="0" animBg="1"/>
      <p:bldP spid="11" grpId="0"/>
      <p:bldP spid="12" grpId="0"/>
      <p:bldP spid="13" grpId="0"/>
      <p:bldP spid="14" grpId="0"/>
      <p:bldP spid="25" grpId="0"/>
      <p:bldP spid="27" grpId="0" animBg="1"/>
    </p:bld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d1f56cb3-888f-46ac-ab5e-43ad8eda9a6b">
      <Terms xmlns="http://schemas.microsoft.com/office/infopath/2007/PartnerControls"/>
    </lcf76f155ced4ddcb4097134ff3c332f>
    <TaxCatchAll xmlns="f1251364-07dc-4db6-8cfa-9f1033c3d327"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o" ma:contentTypeID="0x0101002463947BCB75824E8707DD34D752D9F3" ma:contentTypeVersion="16" ma:contentTypeDescription="Crear nuevo documento." ma:contentTypeScope="" ma:versionID="4368cb7a54e2b34c5bacdc21f3638778">
  <xsd:schema xmlns:xsd="http://www.w3.org/2001/XMLSchema" xmlns:xs="http://www.w3.org/2001/XMLSchema" xmlns:p="http://schemas.microsoft.com/office/2006/metadata/properties" xmlns:ns2="d1f56cb3-888f-46ac-ab5e-43ad8eda9a6b" xmlns:ns3="f1251364-07dc-4db6-8cfa-9f1033c3d327" targetNamespace="http://schemas.microsoft.com/office/2006/metadata/properties" ma:root="true" ma:fieldsID="ce3d5c03c821c9232d9a689294eeffb1" ns2:_="" ns3:_="">
    <xsd:import namespace="d1f56cb3-888f-46ac-ab5e-43ad8eda9a6b"/>
    <xsd:import namespace="f1251364-07dc-4db6-8cfa-9f1033c3d327"/>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2:MediaServiceOCR" minOccurs="0"/>
                <xsd:element ref="ns2:MediaServiceGenerationTime" minOccurs="0"/>
                <xsd:element ref="ns2:MediaServiceEventHashCode" minOccurs="0"/>
                <xsd:element ref="ns2:lcf76f155ced4ddcb4097134ff3c332f" minOccurs="0"/>
                <xsd:element ref="ns3:TaxCatchAll" minOccurs="0"/>
                <xsd:element ref="ns2:MediaServiceObjectDetectorVersions" minOccurs="0"/>
                <xsd:element ref="ns2:MediaLengthInSeconds"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1f56cb3-888f-46ac-ab5e-43ad8eda9a6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lcf76f155ced4ddcb4097134ff3c332f" ma:index="17" nillable="true" ma:taxonomy="true" ma:internalName="lcf76f155ced4ddcb4097134ff3c332f" ma:taxonomyFieldName="MediaServiceImageTags" ma:displayName="Etiquetas de imagen" ma:readOnly="false" ma:fieldId="{5cf76f15-5ced-4ddc-b409-7134ff3c332f}" ma:taxonomyMulti="true" ma:sspId="8a698e60-3d8f-4b30-b92a-bdf31bd9d27e"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1251364-07dc-4db6-8cfa-9f1033c3d327"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bc74f4a4-ada9-46e7-8d08-2948b23069bc}" ma:internalName="TaxCatchAll" ma:showField="CatchAllData" ma:web="f1251364-07dc-4db6-8cfa-9f1033c3d327">
      <xsd:complexType>
        <xsd:complexContent>
          <xsd:extension base="dms:MultiChoiceLookup">
            <xsd:sequence>
              <xsd:element name="Value" type="dms:Lookup" maxOccurs="unbounded" minOccurs="0" nillable="true"/>
            </xsd:sequence>
          </xsd:extension>
        </xsd:complexContent>
      </xsd:complexType>
    </xsd:element>
    <xsd:element name="SharedWithUsers" ma:index="21"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Detalles de uso compartido"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EF49031-9C5F-4756-BB5E-CA4DCFAE96C3}">
  <ds:schemaRefs>
    <ds:schemaRef ds:uri="http://schemas.microsoft.com/office/2006/metadata/properties"/>
    <ds:schemaRef ds:uri="http://schemas.microsoft.com/office/infopath/2007/PartnerControls"/>
    <ds:schemaRef ds:uri="d1f56cb3-888f-46ac-ab5e-43ad8eda9a6b"/>
    <ds:schemaRef ds:uri="f1251364-07dc-4db6-8cfa-9f1033c3d327"/>
  </ds:schemaRefs>
</ds:datastoreItem>
</file>

<file path=customXml/itemProps2.xml><?xml version="1.0" encoding="utf-8"?>
<ds:datastoreItem xmlns:ds="http://schemas.openxmlformats.org/officeDocument/2006/customXml" ds:itemID="{0F1B1390-4811-4CDF-B73F-CE84F702E35D}">
  <ds:schemaRefs>
    <ds:schemaRef ds:uri="http://schemas.microsoft.com/sharepoint/v3/contenttype/forms"/>
  </ds:schemaRefs>
</ds:datastoreItem>
</file>

<file path=customXml/itemProps3.xml><?xml version="1.0" encoding="utf-8"?>
<ds:datastoreItem xmlns:ds="http://schemas.openxmlformats.org/officeDocument/2006/customXml" ds:itemID="{8A351C79-B025-474B-ACD0-B5FE2B7A164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1f56cb3-888f-46ac-ab5e-43ad8eda9a6b"/>
    <ds:schemaRef ds:uri="f1251364-07dc-4db6-8cfa-9f1033c3d32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1013</TotalTime>
  <Words>736</Words>
  <Application>Microsoft Office PowerPoint</Application>
  <PresentationFormat>Panorámica</PresentationFormat>
  <Paragraphs>133</Paragraphs>
  <Slides>10</Slides>
  <Notes>5</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10</vt:i4>
      </vt:variant>
    </vt:vector>
  </HeadingPairs>
  <TitlesOfParts>
    <vt:vector size="17" baseType="lpstr">
      <vt:lpstr>Aptos</vt:lpstr>
      <vt:lpstr>Arial</vt:lpstr>
      <vt:lpstr>Bliss Pro Medium</vt:lpstr>
      <vt:lpstr>Calibri</vt:lpstr>
      <vt:lpstr>Calibri Light</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Antonio Luis Galan Gall</dc:creator>
  <cp:lastModifiedBy>Raúl Aguilera Ortega</cp:lastModifiedBy>
  <cp:revision>48</cp:revision>
  <dcterms:created xsi:type="dcterms:W3CDTF">2018-07-03T11:13:14Z</dcterms:created>
  <dcterms:modified xsi:type="dcterms:W3CDTF">2024-07-07T07:08:50Z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0x0101002463947BCB75824E8707DD34D752D9F3</vt:lpwstr>
  </property>
</Properties>
</file>