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Montserrat SemiBold"/>
      <p:regular r:id="rId19"/>
      <p:bold r:id="rId20"/>
      <p:italic r:id="rId21"/>
      <p:boldItalic r:id="rId22"/>
    </p:embeddedFont>
    <p:embeddedFont>
      <p:font typeface="Roboto"/>
      <p:regular r:id="rId23"/>
      <p:bold r:id="rId24"/>
      <p:italic r:id="rId25"/>
      <p:boldItalic r:id="rId26"/>
    </p:embeddedFont>
    <p:embeddedFont>
      <p:font typeface="Montserrat"/>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Roboto-boldItalic.fntdata"/><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font" Target="fonts/MontserratSemiBold-italic.fntdata"/><Relationship Id="rId3" Type="http://schemas.openxmlformats.org/officeDocument/2006/relationships/presProps" Target="presProps.xml"/><Relationship Id="rId25" Type="http://schemas.openxmlformats.org/officeDocument/2006/relationships/font" Target="fonts/Roboto-italic.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customXml" Target="../customXml/item3.xml"/><Relationship Id="rId20" Type="http://schemas.openxmlformats.org/officeDocument/2006/relationships/font" Target="fonts/MontserratSemiBold-bold.fntdata"/><Relationship Id="rId2" Type="http://schemas.openxmlformats.org/officeDocument/2006/relationships/viewProps" Target="viewProps.xml"/><Relationship Id="rId29" Type="http://schemas.openxmlformats.org/officeDocument/2006/relationships/font" Target="fonts/Montserrat-italic.fntdata"/><Relationship Id="rId16" Type="http://schemas.openxmlformats.org/officeDocument/2006/relationships/slide" Target="slides/slide11.xml"/><Relationship Id="rId24" Type="http://schemas.openxmlformats.org/officeDocument/2006/relationships/font" Target="fonts/Roboto-bold.fntdata"/><Relationship Id="rId1" Type="http://schemas.openxmlformats.org/officeDocument/2006/relationships/theme" Target="theme/theme2.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ustomXml" Target="../customXml/item2.xml"/><Relationship Id="rId23" Type="http://schemas.openxmlformats.org/officeDocument/2006/relationships/font" Target="fonts/Roboto-regular.fntdata"/><Relationship Id="rId28" Type="http://schemas.openxmlformats.org/officeDocument/2006/relationships/font" Target="fonts/Montserrat-bold.fntdata"/><Relationship Id="rId5" Type="http://schemas.openxmlformats.org/officeDocument/2006/relationships/notesMaster" Target="notesMasters/notes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font" Target="fonts/MontserratSemiBold-regular.fntdata"/><Relationship Id="rId31" Type="http://schemas.openxmlformats.org/officeDocument/2006/relationships/customXml" Target="../customXml/item1.xml"/><Relationship Id="rId22" Type="http://schemas.openxmlformats.org/officeDocument/2006/relationships/font" Target="fonts/MontserratSemiBold-boldItalic.fntdata"/><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font" Target="fonts/Montserrat-regular.fntdata"/><Relationship Id="rId30" Type="http://schemas.openxmlformats.org/officeDocument/2006/relationships/font" Target="fonts/Montserrat-boldItalic.fntdata"/><Relationship Id="rId14" Type="http://schemas.openxmlformats.org/officeDocument/2006/relationships/slide" Target="slides/slide9.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ll.es/portal/noticias/2025/biblioteca-expone-documentos-genealogia/" TargetMode="External"/><Relationship Id="rId3" Type="http://schemas.openxmlformats.org/officeDocument/2006/relationships/hyperlink" Target="https://www.aytolalaguna.es/actualidad/noticias/La-Laguna-se-convierte-durante-una-semanaen-centro-internacional-de-estudios-genealogicos-Laguna/" TargetMode="External"/><Relationship Id="rId4" Type="http://schemas.openxmlformats.org/officeDocument/2006/relationships/hyperlink" Target="https://jaleopress.com/la-biblioteca-de-la-ull-expone-documentos-sobre-genealogia-que-tambien-ha-digitalizado-y-publicado-online/" TargetMode="External"/><Relationship Id="rId5" Type="http://schemas.openxmlformats.org/officeDocument/2006/relationships/hyperlink" Target="https://iymagazine.es/noticia/9158/universidad/exposicion-sobre-genealogia-en-la-biblioteca-de-la-ull-con-documentos-digitalizados.html" TargetMode="External"/><Relationship Id="rId6" Type="http://schemas.openxmlformats.org/officeDocument/2006/relationships/hyperlink" Target="https://www.youtube.com/playlist?list=PL6Pucv0S5Uu465sWxd8RrOh6QmLuZARUP"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e5f45cdb4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e5f45cdb4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Buenos días. Antes de nada, quisiéramos dar las gracias a la organización de estas V Jornadas de Patrimonio por darnos este espacio, y a ustedes por acompañarnos hoy.</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Soy Cande González y me acompaña Liti García-Ramos. Venimos en representación de la Biblioteca de la Universidad de La Laguna.</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Hoy queremos compartir con ustedes un proyecto del que estamos muy satisfechas: </a:t>
            </a:r>
            <a:r>
              <a:rPr b="1" lang="es" sz="1200">
                <a:solidFill>
                  <a:schemeClr val="dk1"/>
                </a:solidFill>
                <a:latin typeface="Montserrat"/>
                <a:ea typeface="Montserrat"/>
                <a:cs typeface="Montserrat"/>
                <a:sym typeface="Montserrat"/>
              </a:rPr>
              <a:t>'La proyección social del Fondo Antiguo'</a:t>
            </a:r>
            <a:r>
              <a:rPr lang="e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Pero más allá de este título formal, lo que queremos contarles es una experiencia práctica.</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El objetivo de la intervención es mostrar cómo hemos logrado que la digitalización de unos documentos fuera más allá de un servidor, para salir a la luz como una herramienta útil para la sociedad. </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En definitiva, cómo sacarle la máxima rentabilidad social a nuestro patrimonio.</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rPr lang="es" sz="1200">
                <a:solidFill>
                  <a:schemeClr val="dk1"/>
                </a:solidFill>
                <a:latin typeface="Montserrat"/>
                <a:ea typeface="Montserrat"/>
                <a:cs typeface="Montserrat"/>
                <a:sym typeface="Montserrat"/>
              </a:rPr>
              <a:t>Y ahora, vamos a ver cómo empezó.</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e5f6d09631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e5f6d09631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Todo el proceso descrito —desde los presupuestos participativos y la digitalización hasta la restauración y el montaje— trascendió por completo el ámbito bibliotecario.</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La recuperación de este patrimonio tuvo una proyección pública que creció con cada etapa. </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Para ilustrar este recorrido, nos guía este grabado: una baraja del siglo XVIII hallada traspapelada en uno de los archivos. Estas figuras marcan el rastro del proyecto en distintos canales de difusión:</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 El Gabinete de Prensa de la ULL dio el primer impulso, publicando la noticia de la digitalización para dar visibilidad al proceso técnico de los cuatro archivos familiares.</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 La web del Ayuntamiento de La Laguna puso el foco en la colaboración con el Laboratorio de Restauración y destaca el aspecto formativo del alumnado.</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 En la televisión pública: Finalmente, el informativo Telecanarias de RTVE dedicó un reportaje al proyecto con motivo del Día de los Archivos, que explica a toda la sociedad cómo estos documentos están ya a su disposición.</a:t>
            </a:r>
            <a:endParaRPr>
              <a:solidFill>
                <a:schemeClr val="dk1"/>
              </a:solidFill>
              <a:latin typeface="Montserrat"/>
              <a:ea typeface="Montserrat"/>
              <a:cs typeface="Montserrat"/>
              <a:sym typeface="Montserrat"/>
            </a:endParaRPr>
          </a:p>
          <a:p>
            <a:pPr indent="0" lvl="0" marL="0" rtl="0" algn="l">
              <a:lnSpc>
                <a:spcPct val="115000"/>
              </a:lnSpc>
              <a:spcBef>
                <a:spcPts val="1400"/>
              </a:spcBef>
              <a:spcAft>
                <a:spcPts val="0"/>
              </a:spcAft>
              <a:buNone/>
            </a:pPr>
            <a:r>
              <a:rPr b="1" lang="es">
                <a:solidFill>
                  <a:schemeClr val="dk1"/>
                </a:solidFill>
                <a:latin typeface="Montserrat"/>
                <a:ea typeface="Montserrat"/>
                <a:cs typeface="Montserrat"/>
                <a:sym typeface="Montserrat"/>
              </a:rPr>
              <a:t>El Coloquio y la Huella Permanente</a:t>
            </a:r>
            <a:endParaRPr b="1" sz="1400">
              <a:solidFill>
                <a:srgbClr val="434343"/>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El proyecto alcanzó su máxima proyección social con la inauguración de la exposición el 27 de junio en el marco del </a:t>
            </a:r>
            <a:r>
              <a:rPr i="1" lang="es">
                <a:solidFill>
                  <a:schemeClr val="dk1"/>
                </a:solidFill>
                <a:latin typeface="Montserrat"/>
                <a:ea typeface="Montserrat"/>
                <a:cs typeface="Montserrat"/>
                <a:sym typeface="Montserrat"/>
              </a:rPr>
              <a:t>XIV Coloquio Internacional de Genealogía</a:t>
            </a:r>
            <a:r>
              <a:rPr lang="es">
                <a:solidFill>
                  <a:schemeClr val="dk1"/>
                </a:solidFill>
                <a:latin typeface="Montserrat"/>
                <a:ea typeface="Montserrat"/>
                <a:cs typeface="Montserrat"/>
                <a:sym typeface="Montserrat"/>
              </a:rPr>
              <a:t>. Un momento clave fue la jornada técnica celebrada en nuestra Biblioteca, que actuó como sede de las sesiones de comunicaciones del Coloquio. Esto nos permitió realizar una muestra de nuestro trabajo ante un foro de especialistas internacionales, situando al Fondo Antiguo y los archivos personales en el centro de la atención de la disciplina  científica de instituciones como la International Academy of Genealogy y la International Confederation of Genealogy and Heraldry.</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El impacto de este encuentro quedó reflejado de inmediato en los canales de la Universidad de La Laguna y el Ayuntamiento de La Laguna, además de medios como </a:t>
            </a:r>
            <a:r>
              <a:rPr i="1" lang="es">
                <a:solidFill>
                  <a:schemeClr val="dk1"/>
                </a:solidFill>
                <a:latin typeface="Montserrat"/>
                <a:ea typeface="Montserrat"/>
                <a:cs typeface="Montserrat"/>
                <a:sym typeface="Montserrat"/>
              </a:rPr>
              <a:t>Jaleo Press</a:t>
            </a:r>
            <a:r>
              <a:rPr lang="es">
                <a:solidFill>
                  <a:schemeClr val="dk1"/>
                </a:solidFill>
                <a:latin typeface="Montserrat"/>
                <a:ea typeface="Montserrat"/>
                <a:cs typeface="Montserrat"/>
                <a:sym typeface="Montserrat"/>
              </a:rPr>
              <a:t> o </a:t>
            </a:r>
            <a:r>
              <a:rPr i="1" lang="es">
                <a:solidFill>
                  <a:schemeClr val="dk1"/>
                </a:solidFill>
                <a:latin typeface="Montserrat"/>
                <a:ea typeface="Montserrat"/>
                <a:cs typeface="Montserrat"/>
                <a:sym typeface="Montserrat"/>
              </a:rPr>
              <a:t>IY Magazine</a:t>
            </a:r>
            <a:r>
              <a:rPr lang="es">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ULL abajo 1 </a:t>
            </a:r>
            <a:r>
              <a:rPr i="1" lang="es">
                <a:solidFill>
                  <a:schemeClr val="dk1"/>
                </a:solidFill>
                <a:latin typeface="Montserrat"/>
                <a:ea typeface="Montserrat"/>
                <a:cs typeface="Montserrat"/>
                <a:sym typeface="Montserrat"/>
              </a:rPr>
              <a:t>La Biblioteca de la ULL expone documentos sobre genealogía que también ha digitalizado y publicado online</a:t>
            </a:r>
            <a:endParaRPr i="1">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u="sng">
                <a:solidFill>
                  <a:srgbClr val="1155CC"/>
                </a:solidFill>
                <a:latin typeface="Montserrat"/>
                <a:ea typeface="Montserrat"/>
                <a:cs typeface="Montserrat"/>
                <a:sym typeface="Montserrat"/>
                <a:hlinkClick r:id="rId2">
                  <a:extLst>
                    <a:ext uri="{A12FA001-AC4F-418D-AE19-62706E023703}">
                      <ahyp:hlinkClr val="tx"/>
                    </a:ext>
                  </a:extLst>
                </a:hlinkClick>
              </a:rPr>
              <a:t>https://www.ull.es/portal/noticias/2025/biblioteca-expone-documentos-genealogia/</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AYUNTAMIENTO DE LA LAGUNA abajo 2</a:t>
            </a:r>
            <a:r>
              <a:rPr i="1" lang="es">
                <a:solidFill>
                  <a:schemeClr val="dk1"/>
                </a:solidFill>
                <a:latin typeface="Montserrat"/>
                <a:ea typeface="Montserrat"/>
                <a:cs typeface="Montserrat"/>
                <a:sym typeface="Montserrat"/>
              </a:rPr>
              <a:t> La Laguna se convierte, durante una semana, en centro internacional de estudios genealógicos Laguna</a:t>
            </a:r>
            <a:endParaRPr i="1">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u="sng">
                <a:solidFill>
                  <a:srgbClr val="1155CC"/>
                </a:solidFill>
                <a:latin typeface="Montserrat"/>
                <a:ea typeface="Montserrat"/>
                <a:cs typeface="Montserrat"/>
                <a:sym typeface="Montserrat"/>
                <a:hlinkClick r:id="rId3">
                  <a:extLst>
                    <a:ext uri="{A12FA001-AC4F-418D-AE19-62706E023703}">
                      <ahyp:hlinkClr val="tx"/>
                    </a:ext>
                  </a:extLst>
                </a:hlinkClick>
              </a:rPr>
              <a:t>https://www.aytolalaguna.es/actualidad/noticias/La-Laguna-se-convierte-durante-una-semanaen-centro-internacional-de-estudios-genealogicos-Laguna/</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JALEOPRES abajo .3  </a:t>
            </a:r>
            <a:r>
              <a:rPr i="1" lang="es">
                <a:solidFill>
                  <a:schemeClr val="dk1"/>
                </a:solidFill>
                <a:latin typeface="Montserrat"/>
                <a:ea typeface="Montserrat"/>
                <a:cs typeface="Montserrat"/>
                <a:sym typeface="Montserrat"/>
              </a:rPr>
              <a:t>La Biblioteca de la ULL expone documentos sobre genealogía que también ha digitalizado </a:t>
            </a:r>
            <a:endParaRPr i="1">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u="sng">
                <a:solidFill>
                  <a:srgbClr val="1155CC"/>
                </a:solidFill>
                <a:latin typeface="Montserrat"/>
                <a:ea typeface="Montserrat"/>
                <a:cs typeface="Montserrat"/>
                <a:sym typeface="Montserrat"/>
                <a:hlinkClick r:id="rId4">
                  <a:extLst>
                    <a:ext uri="{A12FA001-AC4F-418D-AE19-62706E023703}">
                      <ahyp:hlinkClr val="tx"/>
                    </a:ext>
                  </a:extLst>
                </a:hlinkClick>
              </a:rPr>
              <a:t>https://jaleopress.com/la-biblioteca-de-la-ull-expone-documentos-sobre-genealogia-que-tambien-ha-digitalizado-y-publicado-online/</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IY MAGAZINE abajo 4  </a:t>
            </a:r>
            <a:r>
              <a:rPr i="1" lang="es">
                <a:solidFill>
                  <a:schemeClr val="dk1"/>
                </a:solidFill>
                <a:latin typeface="Montserrat"/>
                <a:ea typeface="Montserrat"/>
                <a:cs typeface="Montserrat"/>
                <a:sym typeface="Montserrat"/>
              </a:rPr>
              <a:t>Exposición sobre genealogía en la Biblioteca de la ULL con documentos digitalizados</a:t>
            </a:r>
            <a:r>
              <a:rPr lang="es">
                <a:solidFill>
                  <a:schemeClr val="dk1"/>
                </a:solidFill>
                <a:latin typeface="Montserrat"/>
                <a:ea typeface="Montserrat"/>
                <a:cs typeface="Montserrat"/>
                <a:sym typeface="Montserrat"/>
              </a:rPr>
              <a:t> </a:t>
            </a:r>
            <a:r>
              <a:rPr lang="es" u="sng">
                <a:solidFill>
                  <a:srgbClr val="1155CC"/>
                </a:solidFill>
                <a:latin typeface="Montserrat"/>
                <a:ea typeface="Montserrat"/>
                <a:cs typeface="Montserrat"/>
                <a:sym typeface="Montserrat"/>
                <a:hlinkClick r:id="rId5">
                  <a:extLst>
                    <a:ext uri="{A12FA001-AC4F-418D-AE19-62706E023703}">
                      <ahyp:hlinkClr val="tx"/>
                    </a:ext>
                  </a:extLst>
                </a:hlinkClick>
              </a:rPr>
              <a:t>https://iymagazine.es/noticia/9158/universidad/exposicion-sobre-genealogia-en-la-biblioteca-de-la-ull-con-documentos-digitalizados.html</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En este mismo contexto, se podría hablar de difusión global, gracias a la colaboración de FamilySearch Europe, las sesiones y comunicaciones celebradas en la ULL fueron retransmitidas y hoy están disponibles en YouTube, esto garantiza que los contenidos de aquellas jornadas, donde la exposición fue protagonista, sigan estando accesibles de forma permanente.</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FAMILYSEARCH EUROPE. abajo 4 </a:t>
            </a:r>
            <a:r>
              <a:rPr i="1" lang="es">
                <a:solidFill>
                  <a:schemeClr val="dk1"/>
                </a:solidFill>
                <a:latin typeface="Montserrat"/>
                <a:ea typeface="Montserrat"/>
                <a:cs typeface="Montserrat"/>
                <a:sym typeface="Montserrat"/>
              </a:rPr>
              <a:t> XIV Coloquio Iinternacional de Genealogía</a:t>
            </a:r>
            <a:r>
              <a:rPr lang="es">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u="sng">
                <a:solidFill>
                  <a:srgbClr val="1155CC"/>
                </a:solidFill>
                <a:latin typeface="Montserrat"/>
                <a:ea typeface="Montserrat"/>
                <a:cs typeface="Montserrat"/>
                <a:sym typeface="Montserrat"/>
                <a:hlinkClick r:id="rId6">
                  <a:extLst>
                    <a:ext uri="{A12FA001-AC4F-418D-AE19-62706E023703}">
                      <ahyp:hlinkClr val="tx"/>
                    </a:ext>
                  </a:extLst>
                </a:hlinkClick>
              </a:rPr>
              <a:t>https://www.youtube.com/playlist?list=PL6Pucv0S5Uu465sWxd8RrOh6QmLuZARUP</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rPr lang="es">
                <a:solidFill>
                  <a:schemeClr val="dk1"/>
                </a:solidFill>
                <a:latin typeface="Montserrat"/>
                <a:ea typeface="Montserrat"/>
                <a:cs typeface="Montserrat"/>
                <a:sym typeface="Montserrat"/>
              </a:rPr>
              <a:t>Por último, cabe destacar que se ha aceptado una comunicación para las </a:t>
            </a:r>
            <a:r>
              <a:rPr b="1" lang="es">
                <a:solidFill>
                  <a:schemeClr val="dk1"/>
                </a:solidFill>
                <a:latin typeface="Montserrat"/>
                <a:ea typeface="Montserrat"/>
                <a:cs typeface="Montserrat"/>
                <a:sym typeface="Montserrat"/>
              </a:rPr>
              <a:t>Actas del Coloquio</a:t>
            </a:r>
            <a:r>
              <a:rPr lang="es">
                <a:solidFill>
                  <a:schemeClr val="dk1"/>
                </a:solidFill>
                <a:latin typeface="Montserrat"/>
                <a:ea typeface="Montserrat"/>
                <a:cs typeface="Montserrat"/>
                <a:sym typeface="Montserrat"/>
              </a:rPr>
              <a:t>. Este trabajo trata sobre la propia exposición y el proceso que hemos seguido, lo que asegura que la experiencia quede recogida en la publicación oficial del encuentro.</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e5f89a0c8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e5f89a0c8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50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El trabajo realizado para la exposición no terminó con la retirada de los paneles ni de los documentos de las vitrinas. Nuestro objetivo fue asegurar que todo ese esfuerzo de investigación y montaje tuviera trascendencia a través de dos ejes:</a:t>
            </a:r>
            <a:endParaRPr>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El primero es la página web oficial «La savia de la Historia». La concebimos como un museo digital que permite el acceso permanente a los contenidos. Este espacio virtual organiza los bloques temáticos y mantiene viva la esencia del proyecto, logrando que la labor de la Biblioteca sea universal y no dependa exclusivamente de la visita presencial.</a:t>
            </a:r>
            <a:endParaRPr sz="1300">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El segundo eje de continuidad ha sido la edición del catálogo oficial de la exposición, un trabajo en el que José Antonio Marrero y nosotras, como comisarios, hemos puesto especial empeño.</a:t>
            </a:r>
            <a:endParaRPr>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Gracias al Servicio de Publicaciones de la ULL, hemos logrado que toda la investigación del proyecto se materialice en una obra de consulta. No queríamos que fuera un simple registro visual, sino un estudio que asegure la pervivencia académica de lo expuesto.</a:t>
            </a:r>
            <a:endParaRPr>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Para facilitar su difusión, se ha editado en un formato dual: una edición física en USB y su publicación en el repositorio institucional RIULL. Esto garantiza que el contenido sea accesible y útil para cualquier investigador interesado en la materia.</a:t>
            </a:r>
            <a:endParaRPr>
              <a:solidFill>
                <a:schemeClr val="dk1"/>
              </a:solidFill>
              <a:latin typeface="Montserrat"/>
              <a:ea typeface="Montserrat"/>
              <a:cs typeface="Montserrat"/>
              <a:sym typeface="Montserrat"/>
            </a:endParaRPr>
          </a:p>
          <a:p>
            <a:pPr indent="0" lvl="0" marL="0" rtl="0" algn="l">
              <a:spcBef>
                <a:spcPts val="1200"/>
              </a:spcBef>
              <a:spcAft>
                <a:spcPts val="0"/>
              </a:spcAft>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e5f89a0c8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e5f89a0c8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50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Como cierre, me gustaría recordar que </a:t>
            </a:r>
            <a:r>
              <a:rPr b="1" lang="es">
                <a:solidFill>
                  <a:schemeClr val="dk1"/>
                </a:solidFill>
                <a:latin typeface="Montserrat"/>
                <a:ea typeface="Montserrat"/>
                <a:cs typeface="Montserrat"/>
                <a:sym typeface="Montserrat"/>
              </a:rPr>
              <a:t>cada pieza es un fragmento de nuestra identidad compartida</a:t>
            </a:r>
            <a:r>
              <a:rPr lang="es">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Por eso, esta exposición no es solo una muestra de patrimonio bibliográfico; es, sobre todo, un </a:t>
            </a:r>
            <a:r>
              <a:rPr b="1" lang="es">
                <a:solidFill>
                  <a:schemeClr val="dk1"/>
                </a:solidFill>
                <a:latin typeface="Montserrat"/>
                <a:ea typeface="Montserrat"/>
                <a:cs typeface="Montserrat"/>
                <a:sym typeface="Montserrat"/>
              </a:rPr>
              <a:t>acto de reconocimiento</a:t>
            </a:r>
            <a:r>
              <a:rPr lang="es">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indent="-298450" lvl="0" marL="457200" rtl="0" algn="l">
              <a:lnSpc>
                <a:spcPct val="150000"/>
              </a:lnSpc>
              <a:spcBef>
                <a:spcPts val="1200"/>
              </a:spcBef>
              <a:spcAft>
                <a:spcPts val="0"/>
              </a:spcAft>
              <a:buClr>
                <a:schemeClr val="dk1"/>
              </a:buClr>
              <a:buSzPts val="1100"/>
              <a:buFont typeface="Montserrat"/>
              <a:buChar char="●"/>
            </a:pPr>
            <a:r>
              <a:rPr lang="es">
                <a:solidFill>
                  <a:schemeClr val="dk1"/>
                </a:solidFill>
                <a:latin typeface="Montserrat"/>
                <a:ea typeface="Montserrat"/>
                <a:cs typeface="Montserrat"/>
                <a:sym typeface="Montserrat"/>
              </a:rPr>
              <a:t>A quienes han conservado y conservan estos documentos con mimo.</a:t>
            </a:r>
            <a:endParaRPr>
              <a:solidFill>
                <a:schemeClr val="dk1"/>
              </a:solidFill>
              <a:latin typeface="Montserrat"/>
              <a:ea typeface="Montserrat"/>
              <a:cs typeface="Montserrat"/>
              <a:sym typeface="Montserrat"/>
            </a:endParaRPr>
          </a:p>
          <a:p>
            <a:pPr indent="-298450" lvl="0" marL="457200" rtl="0" algn="l">
              <a:lnSpc>
                <a:spcPct val="150000"/>
              </a:lnSpc>
              <a:spcBef>
                <a:spcPts val="0"/>
              </a:spcBef>
              <a:spcAft>
                <a:spcPts val="0"/>
              </a:spcAft>
              <a:buClr>
                <a:schemeClr val="dk1"/>
              </a:buClr>
              <a:buSzPts val="1100"/>
              <a:buFont typeface="Montserrat"/>
              <a:buChar char="●"/>
            </a:pPr>
            <a:r>
              <a:rPr lang="es">
                <a:solidFill>
                  <a:schemeClr val="dk1"/>
                </a:solidFill>
                <a:latin typeface="Montserrat"/>
                <a:ea typeface="Montserrat"/>
                <a:cs typeface="Montserrat"/>
                <a:sym typeface="Montserrat"/>
              </a:rPr>
              <a:t>A quienes nos dedicamos a estudiarlos.</a:t>
            </a:r>
            <a:endParaRPr>
              <a:solidFill>
                <a:schemeClr val="dk1"/>
              </a:solidFill>
              <a:latin typeface="Montserrat"/>
              <a:ea typeface="Montserrat"/>
              <a:cs typeface="Montserrat"/>
              <a:sym typeface="Montserrat"/>
            </a:endParaRPr>
          </a:p>
          <a:p>
            <a:pPr indent="-298450" lvl="0" marL="457200" rtl="0" algn="l">
              <a:lnSpc>
                <a:spcPct val="150000"/>
              </a:lnSpc>
              <a:spcBef>
                <a:spcPts val="0"/>
              </a:spcBef>
              <a:spcAft>
                <a:spcPts val="0"/>
              </a:spcAft>
              <a:buClr>
                <a:schemeClr val="dk1"/>
              </a:buClr>
              <a:buSzPts val="1100"/>
              <a:buFont typeface="Montserrat"/>
              <a:buChar char="●"/>
            </a:pPr>
            <a:r>
              <a:rPr lang="es">
                <a:solidFill>
                  <a:schemeClr val="dk1"/>
                </a:solidFill>
                <a:latin typeface="Montserrat"/>
                <a:ea typeface="Montserrat"/>
                <a:cs typeface="Montserrat"/>
                <a:sym typeface="Montserrat"/>
              </a:rPr>
              <a:t>Y a quienes comprenden que, sin memoria, no hay futuro.</a:t>
            </a:r>
            <a:endParaRPr b="1"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e5fac4549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e5fac4549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Muchas gracias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e5f55ed9a5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e5f55ed9a5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Todo se inició hace casi dos años, en mayo de 2024.</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Recibimos en la Biblioteca al profesor José Antonio González Marrero y al presidente de la Sociedad de Estudios Genealógicos y Heráldicos de Canarias (SEGEHECA). </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Se acercaron a nuestra sección de Fondos Especiales con dos preguntas claras: </a:t>
            </a:r>
            <a:endParaRPr sz="1200">
              <a:solidFill>
                <a:schemeClr val="dk1"/>
              </a:solidFill>
              <a:latin typeface="Montserrat"/>
              <a:ea typeface="Montserrat"/>
              <a:cs typeface="Montserrat"/>
              <a:sym typeface="Montserrat"/>
            </a:endParaRPr>
          </a:p>
          <a:p>
            <a:pPr indent="-304800" lvl="0" marL="457200" rtl="0" algn="l">
              <a:lnSpc>
                <a:spcPct val="115000"/>
              </a:lnSpc>
              <a:spcBef>
                <a:spcPts val="1200"/>
              </a:spcBef>
              <a:spcAft>
                <a:spcPts val="0"/>
              </a:spcAft>
              <a:buClr>
                <a:schemeClr val="dk1"/>
              </a:buClr>
              <a:buSzPts val="1200"/>
              <a:buFont typeface="Montserrat"/>
              <a:buChar char="-"/>
            </a:pPr>
            <a:r>
              <a:rPr lang="es" sz="1200">
                <a:solidFill>
                  <a:schemeClr val="dk1"/>
                </a:solidFill>
                <a:latin typeface="Montserrat"/>
                <a:ea typeface="Montserrat"/>
                <a:cs typeface="Montserrat"/>
                <a:sym typeface="Montserrat"/>
              </a:rPr>
              <a:t>querían saber qué documentos sobre genealogía teníamos digitalizados </a:t>
            </a:r>
            <a:endParaRPr sz="1200">
              <a:solidFill>
                <a:schemeClr val="dk1"/>
              </a:solidFill>
              <a:latin typeface="Montserrat"/>
              <a:ea typeface="Montserrat"/>
              <a:cs typeface="Montserrat"/>
              <a:sym typeface="Montserrat"/>
            </a:endParaRPr>
          </a:p>
          <a:p>
            <a:pPr indent="-304800" lvl="0" marL="457200" rtl="0" algn="l">
              <a:lnSpc>
                <a:spcPct val="115000"/>
              </a:lnSpc>
              <a:spcBef>
                <a:spcPts val="0"/>
              </a:spcBef>
              <a:spcAft>
                <a:spcPts val="0"/>
              </a:spcAft>
              <a:buClr>
                <a:schemeClr val="dk1"/>
              </a:buClr>
              <a:buSzPts val="1200"/>
              <a:buFont typeface="Montserrat"/>
              <a:buChar char="-"/>
            </a:pPr>
            <a:r>
              <a:rPr lang="es" sz="1200">
                <a:solidFill>
                  <a:schemeClr val="dk1"/>
                </a:solidFill>
                <a:latin typeface="Montserrat"/>
                <a:ea typeface="Montserrat"/>
                <a:cs typeface="Montserrat"/>
                <a:sym typeface="Montserrat"/>
              </a:rPr>
              <a:t>y plantearnos si era posible digitalizar más.</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¿Cuál era el motivo? pues en aquel momento, la SEGEHECA estaba organizando el decimocuarto XIV Coloquio Internacional de Genealogía en La Laguna. Para ellos era prioritario mostrar en ese encuentro una selección representativa de nuestras colecciones, como esta imagen que ven en pantalla: el </a:t>
            </a:r>
            <a:r>
              <a:rPr i="1" lang="es" sz="1200">
                <a:solidFill>
                  <a:schemeClr val="dk1"/>
                </a:solidFill>
                <a:latin typeface="Montserrat"/>
                <a:ea typeface="Montserrat"/>
                <a:cs typeface="Montserrat"/>
                <a:sym typeface="Montserrat"/>
              </a:rPr>
              <a:t>Cuaderno explicativo del árbol genealógico de la Familia Real indígena de Tenerife,</a:t>
            </a:r>
            <a:r>
              <a:rPr lang="es" sz="1200">
                <a:solidFill>
                  <a:schemeClr val="dk1"/>
                </a:solidFill>
                <a:latin typeface="Montserrat"/>
                <a:ea typeface="Montserrat"/>
                <a:cs typeface="Montserrat"/>
                <a:sym typeface="Montserrat"/>
              </a:rPr>
              <a:t> de Nicolás Díaz Dorta, que rastrea la continuidad de los linajes aborígenes.</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Este interés por rescatar nuestro pasado, que unía lo académico con lo social, fue la chispa que nos impulsó a poner en marcha todo este proyecto de digitalización.</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e5f55ed9a5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e5f55ed9a5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Canarias, como enclave estratégico en el Atlántico, ha sido siempre un lugar de paso. Nuestra historia está marcada por ese movimiento constante de personas, y de ahí nace el enorme interés por la genealogía en las islas.</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Hablamos de una emigración que nunca se ha detenido: desde el 'Tributo de Sangre’ en el siglo XVI “que obligaba a enviar familias isleñas a América para mantener los derechos comerciales de la Corona” hasta el exilio político y económico tras el golpe del 36.</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Hoy, la genealogía permite a los descendientes recuperar sus raíces y reconstruir historias que quedaron silenciadas por la represión y la distancia. </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rPr lang="es">
                <a:solidFill>
                  <a:schemeClr val="dk1"/>
                </a:solidFill>
                <a:latin typeface="Montserrat"/>
                <a:ea typeface="Montserrat"/>
                <a:cs typeface="Montserrat"/>
                <a:sym typeface="Montserrat"/>
              </a:rPr>
              <a:t>Esto explica por qué, en nuestra Biblioteca, el fondo genealógico es, con diferencia, uno de los más consultado.</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e5f55ed9a5_0_4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e5f55ed9a5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Justo en ese momento surgió una oportunidad.</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Se había abierto la convocatoria de los Presupuestos Participativos 2024 de la ULL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Desde el Fondo Antiguo se presentó una propuesta formal bajo el título: </a:t>
            </a:r>
            <a:r>
              <a:rPr i="1" lang="es">
                <a:solidFill>
                  <a:schemeClr val="dk1"/>
                </a:solidFill>
                <a:latin typeface="Montserrat"/>
                <a:ea typeface="Montserrat"/>
                <a:cs typeface="Montserrat"/>
                <a:sym typeface="Montserrat"/>
              </a:rPr>
              <a:t>'Creación de un banco de árboles y documentos genealógicos digitalizados'</a:t>
            </a:r>
            <a:r>
              <a:rPr lang="es">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La Universidad aceptó el proyecto y lo sometió a votación pública junto a otras iniciativas. La respuesta de la comunidad universitaria fue muy favorable, y resultó ser uno de los proyectos más votados.</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Ese respaldo nos permitió obtener la financiación de casi 15.000 euros, como  ven en la pantalla, y  fue una ratificación de que el Patrimonio Bibliográfico importaba a nuestra comunidad universitaria.</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Gracias a este apoyo, se digitalizaron unos 2.400 documentos, lo que supone más de 30.000 imágenes que proceden de cuatro archivos personales y familiares.</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Para que este volumen de información fuera realmente útil para el propósito, se realizó un trabajo previo de inventario y descripción.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Una imagen sin metadatos es un archivo mudo; solo al añadirlos se transforma en una fuente recuperable y con valor para la investigación.</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Una vez procesado, todo este material fue alojado en acceso abierto en Maresía</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e5f55ed9a5_3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e5f55ed9a5_3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El fruto de este trabajo se materializa en los cuatro archivos documentales que ven en pantalla. Junto al comisariado del proyecto, seleccionamos estas fuentes por su gran valor para la genealogía canaria entre los siglos XVI y XX.</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Se ha buscado reflejar toda la diversidad de este patrimonio: desde árboles genealógicos y nobiliarios, hasta informes de consanguinidad, pleitos, minutas matrimoniales y testamentos.</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Estos son los cuatro pilares del proyecto:</a:t>
            </a:r>
            <a:endParaRPr>
              <a:solidFill>
                <a:schemeClr val="dk1"/>
              </a:solidFill>
              <a:latin typeface="Montserrat"/>
              <a:ea typeface="Montserrat"/>
              <a:cs typeface="Montserrat"/>
              <a:sym typeface="Montserrat"/>
            </a:endParaRPr>
          </a:p>
          <a:p>
            <a:pPr indent="-298450" lvl="0" marL="457200" rtl="0" algn="l">
              <a:lnSpc>
                <a:spcPct val="115000"/>
              </a:lnSpc>
              <a:spcBef>
                <a:spcPts val="1200"/>
              </a:spcBef>
              <a:spcAft>
                <a:spcPts val="0"/>
              </a:spcAft>
              <a:buClr>
                <a:schemeClr val="dk1"/>
              </a:buClr>
              <a:buSzPts val="1100"/>
              <a:buFont typeface="Montserrat"/>
              <a:buChar char="●"/>
            </a:pPr>
            <a:r>
              <a:rPr lang="es">
                <a:solidFill>
                  <a:schemeClr val="dk1"/>
                </a:solidFill>
                <a:latin typeface="Montserrat"/>
                <a:ea typeface="Montserrat"/>
                <a:cs typeface="Montserrat"/>
                <a:sym typeface="Montserrat"/>
              </a:rPr>
              <a:t>Familia Lercaro-Justiniani: Es el fondo más voluminoso, con más de 1.200 documentos. Representa a la élite social desde el siglo XVI y permite trazar vínculos con las principales casas nobles de Europa.</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s">
                <a:solidFill>
                  <a:schemeClr val="dk1"/>
                </a:solidFill>
                <a:latin typeface="Montserrat"/>
                <a:ea typeface="Montserrat"/>
                <a:cs typeface="Montserrat"/>
                <a:sym typeface="Montserrat"/>
              </a:rPr>
              <a:t>Dacio Darias Padrón: Aporta unos 700 documentos esenciales para la historia de El Hierro y La Gomera, con registros que arrancan en 1553.</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s">
                <a:solidFill>
                  <a:schemeClr val="dk1"/>
                </a:solidFill>
                <a:latin typeface="Montserrat"/>
                <a:ea typeface="Montserrat"/>
                <a:cs typeface="Montserrat"/>
                <a:sym typeface="Montserrat"/>
              </a:rPr>
              <a:t>Francisco Montes de Oca: Suma más de 250 documentos fundamentales para el estudio del norte de Tenerife entre los siglos XVIII y XIX.</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s">
                <a:solidFill>
                  <a:schemeClr val="dk1"/>
                </a:solidFill>
                <a:latin typeface="Montserrat"/>
                <a:ea typeface="Montserrat"/>
                <a:cs typeface="Montserrat"/>
                <a:sym typeface="Montserrat"/>
              </a:rPr>
              <a:t>Rosendo García-Ramos: Sus 200 documentos del siglo XIX cierran cronológicamente nuestra selección, aportando la visión de este científico y genealogista.</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Como ven, es un corpus que cubre geográficamente casi todo el archipiélago y temporalmente cuatro siglos de nuestra historia.</a:t>
            </a:r>
            <a:endParaRPr>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e5f55ed9a5_3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e5f55ed9a5_3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Una vez recibidos los dispositivos con las digitalizaciones, el siguiente paso fue integrar todos los objetos digitales y sus metadatos en Maresía. </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s">
                <a:solidFill>
                  <a:schemeClr val="dk1"/>
                </a:solidFill>
                <a:latin typeface="Montserrat"/>
                <a:ea typeface="Montserrat"/>
                <a:cs typeface="Montserrat"/>
                <a:sym typeface="Montserrat"/>
              </a:rPr>
              <a:t>Esta plataforma es el repositorio de la Universidad de La Laguna para dar  acceso abierto a nuestras colecciones patrimoniales, donde conviven el Fondo Antiguo, la Hemeroteca Canaria y los archivos personales.</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rPr lang="es">
                <a:solidFill>
                  <a:schemeClr val="dk1"/>
                </a:solidFill>
                <a:latin typeface="Montserrat"/>
                <a:ea typeface="Montserrat"/>
                <a:cs typeface="Montserrat"/>
                <a:sym typeface="Montserrat"/>
              </a:rPr>
              <a:t>¿Qué se ha conseguido con esto? De esta manera, se facilita al investigador el acceso a las fuentes primarias y esto agiliza sus tiempos de consulta.</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e5f87376c7_1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e5f87376c7_1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s" sz="1200">
                <a:solidFill>
                  <a:schemeClr val="dk1"/>
                </a:solidFill>
                <a:latin typeface="Montserrat"/>
                <a:ea typeface="Montserrat"/>
                <a:cs typeface="Montserrat"/>
                <a:sym typeface="Montserrat"/>
              </a:rPr>
              <a:t> Mientras tanto, se enviaron al Laboratorio de Restauración Documental del Ayuntamiento de La Laguna las unidades documentales que, por su fragilidad o gran formato, requerían un tratamiento especial, como los árboles genealógicos.</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rPr lang="es" sz="1200">
                <a:solidFill>
                  <a:schemeClr val="dk1"/>
                </a:solidFill>
                <a:latin typeface="Montserrat"/>
                <a:ea typeface="Montserrat"/>
                <a:cs typeface="Montserrat"/>
                <a:sym typeface="Montserrat"/>
              </a:rPr>
              <a:t>Bajo la dirección técnica de Rafael Martín Cantos, tres estudiantes en prácticas del Grado de Conservación de nuestra Universidad participaron activamente en este proceso de restauración; gracias a su labor, los documentos recuperaron la estabilidad y legibilidad necesarias para su conservación.</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e5f7858a9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e5f7858a9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Como culminación y broche de oro a todo este trabajo organizamos la exposición «La savia de la Historia: Genealogía en Canarias» junto a la SEGEHECA.</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Esta exhibición permitió mostrar una representación de la documentación digitalizada y fue una oportunidad para exponer en vitrina una selección de manuscritos, impresos y grabados del Fondo Antiguo y de la Biblioteca de Canarias; piezas que dan testimonio de la variedad de las colecciones patrimoniales de la institución, vinculadas en esta ocasión por su contenido genealógico.</a:t>
            </a:r>
            <a:endParaRPr>
              <a:solidFill>
                <a:srgbClr val="351C75"/>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Estructuramos el recorrido en diez bloques temáticos que partían del gran árbol de la familia Lercaro y Justiniani, una de las unidades que restauramos para el proyecto. No vamos a entrar en detalles, pero sí quiero destacar algunos elementos:</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Por ejemplo, la vitrina que estaba dedicada a la genealogía y ascendencia guanche despertó como podíamos imaginar mucho interés en las personas visitantes y en especial nos llamó la atención que las reproducciones facsímiles de las obras expuestas fueron prestadas desde el primer día.</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t/>
            </a:r>
            <a:endParaRPr>
              <a:solidFill>
                <a:srgbClr val="A64D79"/>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t/>
            </a:r>
            <a:endParaRPr>
              <a:solidFill>
                <a:srgbClr val="A64D79"/>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También reservamos un espacio a dos figuras señeras de la Genealogía en Canarias: por una parte a Juan Núñez de la Peña (1641–1721) como el iniciador de los estudios genealógicos en Canarias y especialmente a la figura de Francisco Fernández de Béthencourt (1850-1916) que ha sido considerado  el fundador de la Historia Genealógica moderna en España.</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rPr lang="es">
                <a:solidFill>
                  <a:schemeClr val="dk1"/>
                </a:solidFill>
                <a:latin typeface="Montserrat"/>
                <a:ea typeface="Montserrat"/>
                <a:cs typeface="Montserrat"/>
                <a:sym typeface="Montserrat"/>
              </a:rPr>
              <a:t>Además, la exposición fue la excusa perfecta para sacar algunos tesoros de la Biblioteca. Mostramos un tomo de planchas de la edición príncipe de la Enciclopedia Francesa y  el Poema de Antonio de Viana de 1604, un impreso raro, el único completo en España que lo recuperamos a través de un albacea testamentario después de haberlo dado por perdido durante décadas.</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e5f6d09631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e5f6d09631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El árbol genealógico fue el verdadero </a:t>
            </a:r>
            <a:r>
              <a:rPr b="1" lang="es">
                <a:solidFill>
                  <a:schemeClr val="dk1"/>
                </a:solidFill>
                <a:latin typeface="Montserrat"/>
                <a:ea typeface="Montserrat"/>
                <a:cs typeface="Montserrat"/>
                <a:sym typeface="Montserrat"/>
              </a:rPr>
              <a:t>leitmotiv</a:t>
            </a:r>
            <a:r>
              <a:rPr lang="es">
                <a:solidFill>
                  <a:schemeClr val="dk1"/>
                </a:solidFill>
                <a:latin typeface="Montserrat"/>
                <a:ea typeface="Montserrat"/>
                <a:cs typeface="Montserrat"/>
                <a:sym typeface="Montserrat"/>
              </a:rPr>
              <a:t> y el nexo visual de toda las conexiones familiares a través del tiempo. </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Éramos conscientes de que muchos detalles de estos documentos se pierden tras el cristal de una vitrina; por eso, por eso pensamos en crear un vídeo en bucle para acompañar a las piezas físicas.</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Este diseño fue realizado por nuestro amigo </a:t>
            </a:r>
            <a:r>
              <a:rPr b="1" lang="es">
                <a:solidFill>
                  <a:schemeClr val="dk1"/>
                </a:solidFill>
                <a:latin typeface="Montserrat"/>
                <a:ea typeface="Montserrat"/>
                <a:cs typeface="Montserrat"/>
                <a:sym typeface="Montserrat"/>
              </a:rPr>
              <a:t>Ángel Hernández Suárez</a:t>
            </a:r>
            <a:r>
              <a:rPr lang="es">
                <a:solidFill>
                  <a:schemeClr val="dk1"/>
                </a:solidFill>
                <a:latin typeface="Montserrat"/>
                <a:ea typeface="Montserrat"/>
                <a:cs typeface="Montserrat"/>
                <a:sym typeface="Montserrat"/>
              </a:rPr>
              <a:t>, quien  </a:t>
            </a:r>
            <a:r>
              <a:rPr lang="es" sz="1050">
                <a:solidFill>
                  <a:srgbClr val="444746"/>
                </a:solidFill>
                <a:highlight>
                  <a:srgbClr val="FFFFFF"/>
                </a:highlight>
                <a:latin typeface="Roboto"/>
                <a:ea typeface="Roboto"/>
                <a:cs typeface="Roboto"/>
                <a:sym typeface="Roboto"/>
              </a:rPr>
              <a:t>hilvanó con gran acierto una pequeña grabación que </a:t>
            </a:r>
            <a:r>
              <a:rPr lang="es">
                <a:solidFill>
                  <a:schemeClr val="dk1"/>
                </a:solidFill>
                <a:latin typeface="Montserrat"/>
                <a:ea typeface="Montserrat"/>
                <a:cs typeface="Montserrat"/>
                <a:sym typeface="Montserrat"/>
              </a:rPr>
              <a:t>permite apreciar, con gran detalle, la riqueza estética y la variedad de los árboles presentes en el proyecto.</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Para que este esfuerzo no se perdiera tras la clausura, el vídeo se ha subido al canal de </a:t>
            </a:r>
            <a:r>
              <a:rPr i="1" lang="es">
                <a:solidFill>
                  <a:schemeClr val="dk1"/>
                </a:solidFill>
                <a:latin typeface="Montserrat"/>
                <a:ea typeface="Montserrat"/>
                <a:cs typeface="Montserrat"/>
                <a:sym typeface="Montserrat"/>
              </a:rPr>
              <a:t>YouTube</a:t>
            </a:r>
            <a:r>
              <a:rPr lang="es">
                <a:solidFill>
                  <a:schemeClr val="dk1"/>
                </a:solidFill>
                <a:latin typeface="Montserrat"/>
                <a:ea typeface="Montserrat"/>
                <a:cs typeface="Montserrat"/>
                <a:sym typeface="Montserrat"/>
              </a:rPr>
              <a:t> de la Biblioteca </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s">
                <a:solidFill>
                  <a:schemeClr val="dk1"/>
                </a:solidFill>
                <a:latin typeface="Montserrat"/>
                <a:ea typeface="Montserrat"/>
                <a:cs typeface="Montserrat"/>
                <a:sym typeface="Montserrat"/>
              </a:rPr>
              <a:t>Les invito a ver unos segundos de este trabajo de Ángel: </a:t>
            </a:r>
            <a:endParaRPr>
              <a:solidFill>
                <a:schemeClr val="dk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t/>
            </a:r>
            <a:endParaRPr>
              <a:solidFill>
                <a:schemeClr val="dk1"/>
              </a:solidFill>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1" Type="http://schemas.openxmlformats.org/officeDocument/2006/relationships/hyperlink" Target="https://www.youtube.com/playlist?list=PL6Pucv0S5Uu465sWxd8RrOh6QmLuZARUP" TargetMode="External"/><Relationship Id="rId10" Type="http://schemas.openxmlformats.org/officeDocument/2006/relationships/hyperlink" Target="https://iymagazine.es/noticia/9158/universidad/exposicion-sobre-genealogia-en-la-biblioteca-de-la-ull-con-documentos-digitalizados.html" TargetMode="External"/><Relationship Id="rId12" Type="http://schemas.openxmlformats.org/officeDocument/2006/relationships/hyperlink" Target="https://www.rtve.es/play/videos/telecanarias/telecanarias-tarde-09-06-2025/16617506/" TargetMode="External"/><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9.jpg"/><Relationship Id="rId4" Type="http://schemas.openxmlformats.org/officeDocument/2006/relationships/hyperlink" Target="https://www.ull.es/portal/noticias/2025/la-biblioteca-de-la-ull-digitaliza-la-documentacion-genealogica-de-cuatro-archivos-familiares-de-los-siglos-xvi-al-xx/" TargetMode="External"/><Relationship Id="rId9" Type="http://schemas.openxmlformats.org/officeDocument/2006/relationships/hyperlink" Target="https://jaleopress.com/la-biblioteca-de-la-ull-expone-documentos-sobre-genealogia-que-tambien-ha-digitalizado-y-publicado-online/" TargetMode="External"/><Relationship Id="rId5" Type="http://schemas.openxmlformats.org/officeDocument/2006/relationships/hyperlink" Target="https://drive.google.com/file/d/1jb6Uy2HJE7HMuOsxuxlVwLOAl9exQWnS/view?usp=sharing" TargetMode="External"/><Relationship Id="rId6" Type="http://schemas.openxmlformats.org/officeDocument/2006/relationships/hyperlink" Target="https://www.aytolalaguna.es/actualidad/noticias/Estudiantes-de-la-ULL-completan-su-formacion-en-el-Laboratorio-de-Restauracion-Documental-de-La-Laguna/" TargetMode="External"/><Relationship Id="rId7" Type="http://schemas.openxmlformats.org/officeDocument/2006/relationships/hyperlink" Target="https://www.ull.es/portal/noticias/2025/biblioteca-expone-documentos-genealogia/" TargetMode="External"/><Relationship Id="rId8" Type="http://schemas.openxmlformats.org/officeDocument/2006/relationships/hyperlink" Target="https://www.aytolalaguna.es/actualidad/noticias/La-Laguna-se-convierte-durante-una-semanaen-centro-internacional-de-estudios-genealogicos-Laguna/"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hyperlink" Target="https://www.ull.es/servicios/publicaciones/publicacion/la-savia-de-la-historia-genealogia-en-canarias/" TargetMode="External"/><Relationship Id="rId5" Type="http://schemas.openxmlformats.org/officeDocument/2006/relationships/image" Target="../media/image7.png"/><Relationship Id="rId6" Type="http://schemas.openxmlformats.org/officeDocument/2006/relationships/hyperlink" Target="https://www.ull.es/eventos/genealogia-en-canarias/" TargetMode="External"/><Relationship Id="rId7"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7.jpg"/><Relationship Id="rId4" Type="http://schemas.openxmlformats.org/officeDocument/2006/relationships/image" Target="../media/image4.png"/><Relationship Id="rId5"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11.jpg"/><Relationship Id="rId5" Type="http://schemas.openxmlformats.org/officeDocument/2006/relationships/image" Target="../media/image18.jpg"/><Relationship Id="rId6" Type="http://schemas.openxmlformats.org/officeDocument/2006/relationships/image" Target="../media/image15.jpg"/><Relationship Id="rId7" Type="http://schemas.openxmlformats.org/officeDocument/2006/relationships/image" Target="../media/image13.jpg"/></Relationships>
</file>

<file path=ppt/slides/_rels/slide6.xml.rels><?xml version="1.0" encoding="UTF-8" standalone="yes"?><Relationships xmlns="http://schemas.openxmlformats.org/package/2006/relationships"><Relationship Id="rId11" Type="http://schemas.openxmlformats.org/officeDocument/2006/relationships/hyperlink" Target="https://hermes.bbtk.ull.es/results.vm?q=parent:0005530323&amp;e=subfonds&amp;t=%2Balpha&amp;lang=es&amp;view=archivos" TargetMode="External"/><Relationship Id="rId10" Type="http://schemas.openxmlformats.org/officeDocument/2006/relationships/hyperlink" Target="https://hermes.bbtk.ull.es/results.vm?q=parent:0005530324&amp;e=subfonds&amp;t=%2Balpha&amp;lang=es&amp;view=archivos" TargetMode="External"/><Relationship Id="rId13" Type="http://schemas.openxmlformats.org/officeDocument/2006/relationships/hyperlink" Target="https://hermes.bbtk.ull.es/results.vm?q=parent:0005530321&amp;e=subfonds&amp;t=%2Balpha&amp;lang=es&amp;view=archivos" TargetMode="External"/><Relationship Id="rId12" Type="http://schemas.openxmlformats.org/officeDocument/2006/relationships/hyperlink" Target="https://hermes.bbtk.ull.es/results.vm?q=parent:0005530321&amp;e=subfonds&amp;t=%2Balpha&amp;lang=es&amp;view=archivos" TargetMode="External"/><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hermes.bbtk.ull.es/results.vm?q=parent:0005530321&amp;e=subfonds&amp;t=%2Balpha&amp;lang=es&amp;view=archivos" TargetMode="External"/><Relationship Id="rId4" Type="http://schemas.openxmlformats.org/officeDocument/2006/relationships/image" Target="../media/image3.png"/><Relationship Id="rId9" Type="http://schemas.openxmlformats.org/officeDocument/2006/relationships/hyperlink" Target="https://hermes.bbtk.ull.es/results.vm?q=parent:0005530321&amp;e=subfonds&amp;t=%2Balpha&amp;lang=es&amp;view=archivos" TargetMode="External"/><Relationship Id="rId15" Type="http://schemas.openxmlformats.org/officeDocument/2006/relationships/image" Target="../media/image5.png"/><Relationship Id="rId14" Type="http://schemas.openxmlformats.org/officeDocument/2006/relationships/hyperlink" Target="https://hermes.bbtk.ull.es/index.vm?view=general&amp;lang=es" TargetMode="External"/><Relationship Id="rId5" Type="http://schemas.openxmlformats.org/officeDocument/2006/relationships/hyperlink" Target="https://hermes.bbtk.ull.es/viewer.vm?id=5653893&amp;lang=es&amp;page=3" TargetMode="External"/><Relationship Id="rId6" Type="http://schemas.openxmlformats.org/officeDocument/2006/relationships/hyperlink" Target="https://hermes.bbtk.ull.es/results.vm?q=parent:0005530322&amp;e=subfonds&amp;t=%2Balpha&amp;lang=es&amp;view=archivos" TargetMode="External"/><Relationship Id="rId7" Type="http://schemas.openxmlformats.org/officeDocument/2006/relationships/hyperlink" Target="https://hermes.bbtk.ull.es/results.vm?q=parent:0005530321&amp;e=subfonds&amp;t=%2Balpha&amp;lang=es&amp;view=archivos" TargetMode="External"/><Relationship Id="rId8" Type="http://schemas.openxmlformats.org/officeDocument/2006/relationships/hyperlink" Target="https://hermes.bbtk.ull.es/results.vm?q=parent:0005530321&amp;e=subfonds&amp;t=%2Balpha&amp;lang=es&amp;view=archivo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6.jpg"/><Relationship Id="rId4" Type="http://schemas.openxmlformats.org/officeDocument/2006/relationships/hyperlink" Target="http://www.youtube.com/watch?v=HIvc5wfIZh0" TargetMode="External"/><Relationship Id="rId5"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0" y="17859"/>
            <a:ext cx="9144000" cy="510778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9" name="Shape 169"/>
        <p:cNvGrpSpPr/>
        <p:nvPr/>
      </p:nvGrpSpPr>
      <p:grpSpPr>
        <a:xfrm>
          <a:off x="0" y="0"/>
          <a:ext cx="0" cy="0"/>
          <a:chOff x="0" y="0"/>
          <a:chExt cx="0" cy="0"/>
        </a:xfrm>
      </p:grpSpPr>
      <p:sp>
        <p:nvSpPr>
          <p:cNvPr id="170" name="Google Shape;170;p22"/>
          <p:cNvSpPr txBox="1"/>
          <p:nvPr/>
        </p:nvSpPr>
        <p:spPr>
          <a:xfrm>
            <a:off x="578125" y="252050"/>
            <a:ext cx="37074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100">
                <a:solidFill>
                  <a:srgbClr val="8B2614"/>
                </a:solidFill>
                <a:latin typeface="Montserrat SemiBold"/>
                <a:ea typeface="Montserrat SemiBold"/>
                <a:cs typeface="Montserrat SemiBold"/>
                <a:sym typeface="Montserrat SemiBold"/>
              </a:rPr>
              <a:t>REPERCUSIÓN SOCIAL</a:t>
            </a:r>
            <a:endParaRPr sz="2100">
              <a:solidFill>
                <a:srgbClr val="8B2614"/>
              </a:solidFill>
              <a:latin typeface="Montserrat SemiBold"/>
              <a:ea typeface="Montserrat SemiBold"/>
              <a:cs typeface="Montserrat SemiBold"/>
              <a:sym typeface="Montserrat SemiBold"/>
            </a:endParaRPr>
          </a:p>
        </p:txBody>
      </p:sp>
      <p:sp>
        <p:nvSpPr>
          <p:cNvPr id="171" name="Google Shape;171;p22"/>
          <p:cNvSpPr/>
          <p:nvPr/>
        </p:nvSpPr>
        <p:spPr>
          <a:xfrm flipH="1" rot="10800000">
            <a:off x="597750" y="728152"/>
            <a:ext cx="7948500" cy="318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sp>
        <p:nvSpPr>
          <p:cNvPr id="172" name="Google Shape;172;p22">
            <a:hlinkClick r:id="rId4"/>
          </p:cNvPr>
          <p:cNvSpPr/>
          <p:nvPr/>
        </p:nvSpPr>
        <p:spPr>
          <a:xfrm>
            <a:off x="659075" y="977950"/>
            <a:ext cx="1442700" cy="18501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3" name="Google Shape;173;p22">
            <a:hlinkClick r:id="rId5"/>
          </p:cNvPr>
          <p:cNvSpPr/>
          <p:nvPr/>
        </p:nvSpPr>
        <p:spPr>
          <a:xfrm>
            <a:off x="6902050" y="977950"/>
            <a:ext cx="1455300" cy="18375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4" name="Google Shape;174;p22">
            <a:hlinkClick r:id="rId6"/>
          </p:cNvPr>
          <p:cNvSpPr/>
          <p:nvPr/>
        </p:nvSpPr>
        <p:spPr>
          <a:xfrm>
            <a:off x="2208238" y="977950"/>
            <a:ext cx="1455300" cy="18375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5" name="Google Shape;175;p22">
            <a:hlinkClick r:id="rId7"/>
          </p:cNvPr>
          <p:cNvSpPr/>
          <p:nvPr/>
        </p:nvSpPr>
        <p:spPr>
          <a:xfrm>
            <a:off x="639125" y="2939000"/>
            <a:ext cx="1482600" cy="19446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8B2614"/>
              </a:highlight>
            </a:endParaRPr>
          </a:p>
        </p:txBody>
      </p:sp>
      <p:sp>
        <p:nvSpPr>
          <p:cNvPr id="176" name="Google Shape;176;p22">
            <a:hlinkClick r:id="rId8"/>
          </p:cNvPr>
          <p:cNvSpPr/>
          <p:nvPr/>
        </p:nvSpPr>
        <p:spPr>
          <a:xfrm>
            <a:off x="2247175" y="2934875"/>
            <a:ext cx="1442700" cy="20109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 name="Google Shape;177;p22">
            <a:hlinkClick r:id="rId9"/>
          </p:cNvPr>
          <p:cNvSpPr/>
          <p:nvPr/>
        </p:nvSpPr>
        <p:spPr>
          <a:xfrm>
            <a:off x="3847675" y="2949650"/>
            <a:ext cx="1377600" cy="19446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 name="Google Shape;178;p22">
            <a:hlinkClick r:id="rId10"/>
          </p:cNvPr>
          <p:cNvSpPr/>
          <p:nvPr/>
        </p:nvSpPr>
        <p:spPr>
          <a:xfrm>
            <a:off x="5351625" y="2893925"/>
            <a:ext cx="1395600" cy="19758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9" name="Google Shape;179;p22">
            <a:hlinkClick r:id="rId11"/>
          </p:cNvPr>
          <p:cNvSpPr/>
          <p:nvPr/>
        </p:nvSpPr>
        <p:spPr>
          <a:xfrm>
            <a:off x="6873575" y="2876375"/>
            <a:ext cx="1482600" cy="20109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0" name="Google Shape;180;p22">
            <a:hlinkClick r:id="rId12"/>
          </p:cNvPr>
          <p:cNvSpPr/>
          <p:nvPr/>
        </p:nvSpPr>
        <p:spPr>
          <a:xfrm>
            <a:off x="3770025" y="977950"/>
            <a:ext cx="1395600" cy="18375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id="185" name="Google Shape;185;p23" title="DDP_14_0409.jpg"/>
          <p:cNvPicPr preferRelativeResize="0"/>
          <p:nvPr/>
        </p:nvPicPr>
        <p:blipFill>
          <a:blip r:embed="rId3">
            <a:alphaModFix amt="96000"/>
          </a:blip>
          <a:stretch>
            <a:fillRect/>
          </a:stretch>
        </p:blipFill>
        <p:spPr>
          <a:xfrm rot="-5400000">
            <a:off x="1155413" y="-2176164"/>
            <a:ext cx="6180402" cy="9796777"/>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A="0" stPos="0" sy="-100000" ky="0"/>
          </a:effectLst>
        </p:spPr>
      </p:pic>
      <p:sp>
        <p:nvSpPr>
          <p:cNvPr id="186" name="Google Shape;186;p23"/>
          <p:cNvSpPr txBox="1"/>
          <p:nvPr/>
        </p:nvSpPr>
        <p:spPr>
          <a:xfrm>
            <a:off x="1090050" y="139150"/>
            <a:ext cx="6963900" cy="90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 sz="2300">
                <a:solidFill>
                  <a:srgbClr val="8B2614"/>
                </a:solidFill>
                <a:latin typeface="Montserrat SemiBold"/>
                <a:ea typeface="Montserrat SemiBold"/>
                <a:cs typeface="Montserrat SemiBold"/>
                <a:sym typeface="Montserrat SemiBold"/>
              </a:rPr>
              <a:t>CONTINUIDAD: PÁGINA WEB Y CATÁLOGO</a:t>
            </a:r>
            <a:endParaRPr sz="2300">
              <a:solidFill>
                <a:srgbClr val="8B2614"/>
              </a:solidFill>
              <a:latin typeface="Montserrat SemiBold"/>
              <a:ea typeface="Montserrat SemiBold"/>
              <a:cs typeface="Montserrat SemiBold"/>
              <a:sym typeface="Montserrat SemiBold"/>
            </a:endParaRPr>
          </a:p>
          <a:p>
            <a:pPr indent="0" lvl="0" marL="0" rtl="0" algn="l">
              <a:spcBef>
                <a:spcPts val="0"/>
              </a:spcBef>
              <a:spcAft>
                <a:spcPts val="0"/>
              </a:spcAft>
              <a:buNone/>
            </a:pPr>
            <a:r>
              <a:t/>
            </a:r>
            <a:endParaRPr sz="2400">
              <a:solidFill>
                <a:srgbClr val="8B2614"/>
              </a:solidFill>
              <a:latin typeface="Montserrat SemiBold"/>
              <a:ea typeface="Montserrat SemiBold"/>
              <a:cs typeface="Montserrat SemiBold"/>
              <a:sym typeface="Montserrat SemiBold"/>
            </a:endParaRPr>
          </a:p>
        </p:txBody>
      </p:sp>
      <p:sp>
        <p:nvSpPr>
          <p:cNvPr id="187" name="Google Shape;187;p23"/>
          <p:cNvSpPr/>
          <p:nvPr/>
        </p:nvSpPr>
        <p:spPr>
          <a:xfrm flipH="1" rot="10800000">
            <a:off x="1177800" y="620475"/>
            <a:ext cx="6454200" cy="267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pic>
        <p:nvPicPr>
          <p:cNvPr id="188" name="Google Shape;188;p23">
            <a:hlinkClick r:id="rId4"/>
          </p:cNvPr>
          <p:cNvPicPr preferRelativeResize="0"/>
          <p:nvPr/>
        </p:nvPicPr>
        <p:blipFill>
          <a:blip r:embed="rId5">
            <a:alphaModFix/>
          </a:blip>
          <a:stretch>
            <a:fillRect/>
          </a:stretch>
        </p:blipFill>
        <p:spPr>
          <a:xfrm>
            <a:off x="5278375" y="1047250"/>
            <a:ext cx="2591075" cy="3632350"/>
          </a:xfrm>
          <a:prstGeom prst="rect">
            <a:avLst/>
          </a:prstGeom>
          <a:noFill/>
          <a:ln cap="flat" cmpd="sng" w="19050">
            <a:solidFill>
              <a:srgbClr val="8B2614"/>
            </a:solidFill>
            <a:prstDash val="solid"/>
            <a:round/>
            <a:headEnd len="sm" w="sm" type="none"/>
            <a:tailEnd len="sm" w="sm" type="none"/>
          </a:ln>
          <a:effectLst>
            <a:reflection blurRad="0" dir="5400000" dist="38100" endA="0" endPos="30000" fadeDir="5400012" kx="0" rotWithShape="0" algn="bl" stA="0" stPos="0" sy="-100000" ky="0"/>
          </a:effectLst>
        </p:spPr>
      </p:pic>
      <p:pic>
        <p:nvPicPr>
          <p:cNvPr id="189" name="Google Shape;189;p23" title="insta publicación vertical.jpg">
            <a:hlinkClick r:id="rId6"/>
          </p:cNvPr>
          <p:cNvPicPr preferRelativeResize="0"/>
          <p:nvPr/>
        </p:nvPicPr>
        <p:blipFill>
          <a:blip r:embed="rId7">
            <a:alphaModFix/>
          </a:blip>
          <a:stretch>
            <a:fillRect/>
          </a:stretch>
        </p:blipFill>
        <p:spPr>
          <a:xfrm>
            <a:off x="1329225" y="1130125"/>
            <a:ext cx="2839601" cy="3549474"/>
          </a:xfrm>
          <a:prstGeom prst="rect">
            <a:avLst/>
          </a:prstGeom>
          <a:noFill/>
          <a:ln cap="flat" cmpd="sng" w="19050">
            <a:solidFill>
              <a:srgbClr val="8B2614"/>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3" name="Shape 193"/>
        <p:cNvGrpSpPr/>
        <p:nvPr/>
      </p:nvGrpSpPr>
      <p:grpSpPr>
        <a:xfrm>
          <a:off x="0" y="0"/>
          <a:ext cx="0" cy="0"/>
          <a:chOff x="0" y="0"/>
          <a:chExt cx="0" cy="0"/>
        </a:xfrm>
      </p:grpSpPr>
      <p:sp>
        <p:nvSpPr>
          <p:cNvPr id="194" name="Google Shape;194;p24"/>
          <p:cNvSpPr txBox="1"/>
          <p:nvPr/>
        </p:nvSpPr>
        <p:spPr>
          <a:xfrm>
            <a:off x="5291975" y="39844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5" name="Google Shape;195;p24"/>
          <p:cNvSpPr txBox="1"/>
          <p:nvPr/>
        </p:nvSpPr>
        <p:spPr>
          <a:xfrm>
            <a:off x="797000" y="397275"/>
            <a:ext cx="2772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300">
                <a:solidFill>
                  <a:srgbClr val="8B2614"/>
                </a:solidFill>
                <a:latin typeface="Montserrat SemiBold"/>
                <a:ea typeface="Montserrat SemiBold"/>
                <a:cs typeface="Montserrat SemiBold"/>
                <a:sym typeface="Montserrat SemiBold"/>
              </a:rPr>
              <a:t>CONCLUSIONES</a:t>
            </a:r>
            <a:r>
              <a:rPr lang="es" sz="2800">
                <a:solidFill>
                  <a:srgbClr val="8B2614"/>
                </a:solidFill>
                <a:latin typeface="Montserrat SemiBold"/>
                <a:ea typeface="Montserrat SemiBold"/>
                <a:cs typeface="Montserrat SemiBold"/>
                <a:sym typeface="Montserrat SemiBold"/>
              </a:rPr>
              <a:t> </a:t>
            </a:r>
            <a:endParaRPr sz="1200">
              <a:solidFill>
                <a:srgbClr val="8B2614"/>
              </a:solidFill>
              <a:latin typeface="Montserrat SemiBold"/>
              <a:ea typeface="Montserrat SemiBold"/>
              <a:cs typeface="Montserrat SemiBold"/>
              <a:sym typeface="Montserrat SemiBold"/>
            </a:endParaRPr>
          </a:p>
        </p:txBody>
      </p:sp>
      <p:sp>
        <p:nvSpPr>
          <p:cNvPr id="196" name="Google Shape;196;p24"/>
          <p:cNvSpPr/>
          <p:nvPr/>
        </p:nvSpPr>
        <p:spPr>
          <a:xfrm flipH="1" rot="10800000">
            <a:off x="830250" y="1012875"/>
            <a:ext cx="2527800" cy="303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sp>
        <p:nvSpPr>
          <p:cNvPr id="197" name="Google Shape;197;p24"/>
          <p:cNvSpPr txBox="1"/>
          <p:nvPr/>
        </p:nvSpPr>
        <p:spPr>
          <a:xfrm>
            <a:off x="838300" y="1203850"/>
            <a:ext cx="6944400" cy="3315600"/>
          </a:xfrm>
          <a:prstGeom prst="rect">
            <a:avLst/>
          </a:prstGeom>
          <a:noFill/>
          <a:ln cap="flat" cmpd="sng" w="19050">
            <a:solidFill>
              <a:srgbClr val="8B2614"/>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t/>
            </a:r>
            <a:endParaRPr sz="1700">
              <a:solidFill>
                <a:schemeClr val="dk1"/>
              </a:solidFill>
              <a:latin typeface="Montserrat SemiBold"/>
              <a:ea typeface="Montserrat SemiBold"/>
              <a:cs typeface="Montserrat SemiBold"/>
              <a:sym typeface="Montserrat SemiBold"/>
            </a:endParaRPr>
          </a:p>
          <a:p>
            <a:pPr indent="0" lvl="0" marL="0" rtl="0" algn="l">
              <a:lnSpc>
                <a:spcPct val="115000"/>
              </a:lnSpc>
              <a:spcBef>
                <a:spcPts val="1200"/>
              </a:spcBef>
              <a:spcAft>
                <a:spcPts val="0"/>
              </a:spcAft>
              <a:buClr>
                <a:schemeClr val="dk1"/>
              </a:buClr>
              <a:buSzPts val="1100"/>
              <a:buFont typeface="Arial"/>
              <a:buNone/>
            </a:pPr>
            <a:r>
              <a:rPr lang="es" sz="1700">
                <a:solidFill>
                  <a:srgbClr val="8B2614"/>
                </a:solidFill>
                <a:latin typeface="Montserrat SemiBold"/>
                <a:ea typeface="Montserrat SemiBold"/>
                <a:cs typeface="Montserrat SemiBold"/>
                <a:sym typeface="Montserrat SemiBold"/>
              </a:rPr>
              <a:t>Esta exposición no es solo una muestra de patrimonio bibliográfico; es, sobre todo, un acto de reconocimiento: </a:t>
            </a:r>
            <a:endParaRPr sz="1700">
              <a:solidFill>
                <a:srgbClr val="8B2614"/>
              </a:solidFill>
              <a:latin typeface="Montserrat SemiBold"/>
              <a:ea typeface="Montserrat SemiBold"/>
              <a:cs typeface="Montserrat SemiBold"/>
              <a:sym typeface="Montserrat SemiBold"/>
            </a:endParaRPr>
          </a:p>
          <a:p>
            <a:pPr indent="-336550" lvl="0" marL="457200" rtl="0" algn="l">
              <a:lnSpc>
                <a:spcPct val="115000"/>
              </a:lnSpc>
              <a:spcBef>
                <a:spcPts val="1200"/>
              </a:spcBef>
              <a:spcAft>
                <a:spcPts val="0"/>
              </a:spcAft>
              <a:buClr>
                <a:srgbClr val="8B2614"/>
              </a:buClr>
              <a:buSzPts val="1700"/>
              <a:buFont typeface="Montserrat SemiBold"/>
              <a:buChar char="-"/>
            </a:pPr>
            <a:r>
              <a:rPr lang="es" sz="1700">
                <a:solidFill>
                  <a:srgbClr val="8B2614"/>
                </a:solidFill>
                <a:latin typeface="Montserrat SemiBold"/>
                <a:ea typeface="Montserrat SemiBold"/>
                <a:cs typeface="Montserrat SemiBold"/>
                <a:sym typeface="Montserrat SemiBold"/>
              </a:rPr>
              <a:t>A quienes han conservado y conservan estos documentos con mimo. </a:t>
            </a:r>
            <a:endParaRPr sz="1700">
              <a:solidFill>
                <a:srgbClr val="8B2614"/>
              </a:solidFill>
              <a:latin typeface="Montserrat SemiBold"/>
              <a:ea typeface="Montserrat SemiBold"/>
              <a:cs typeface="Montserrat SemiBold"/>
              <a:sym typeface="Montserrat SemiBold"/>
            </a:endParaRPr>
          </a:p>
          <a:p>
            <a:pPr indent="-336550" lvl="0" marL="457200" rtl="0" algn="l">
              <a:lnSpc>
                <a:spcPct val="115000"/>
              </a:lnSpc>
              <a:spcBef>
                <a:spcPts val="0"/>
              </a:spcBef>
              <a:spcAft>
                <a:spcPts val="0"/>
              </a:spcAft>
              <a:buClr>
                <a:srgbClr val="8B2614"/>
              </a:buClr>
              <a:buSzPts val="1700"/>
              <a:buFont typeface="Montserrat SemiBold"/>
              <a:buChar char="-"/>
            </a:pPr>
            <a:r>
              <a:rPr lang="es" sz="1700">
                <a:solidFill>
                  <a:srgbClr val="8B2614"/>
                </a:solidFill>
                <a:latin typeface="Montserrat SemiBold"/>
                <a:ea typeface="Montserrat SemiBold"/>
                <a:cs typeface="Montserrat SemiBold"/>
                <a:sym typeface="Montserrat SemiBold"/>
              </a:rPr>
              <a:t>A quienes nos dedicamos a estudiarlos.</a:t>
            </a:r>
            <a:endParaRPr sz="1700">
              <a:solidFill>
                <a:srgbClr val="8B2614"/>
              </a:solidFill>
              <a:latin typeface="Montserrat SemiBold"/>
              <a:ea typeface="Montserrat SemiBold"/>
              <a:cs typeface="Montserrat SemiBold"/>
              <a:sym typeface="Montserrat SemiBold"/>
            </a:endParaRPr>
          </a:p>
          <a:p>
            <a:pPr indent="-336550" lvl="0" marL="457200" rtl="0" algn="l">
              <a:lnSpc>
                <a:spcPct val="115000"/>
              </a:lnSpc>
              <a:spcBef>
                <a:spcPts val="0"/>
              </a:spcBef>
              <a:spcAft>
                <a:spcPts val="0"/>
              </a:spcAft>
              <a:buClr>
                <a:srgbClr val="8B2614"/>
              </a:buClr>
              <a:buSzPts val="1700"/>
              <a:buFont typeface="Montserrat SemiBold"/>
              <a:buChar char="-"/>
            </a:pPr>
            <a:r>
              <a:rPr lang="es" sz="1700">
                <a:solidFill>
                  <a:srgbClr val="8B2614"/>
                </a:solidFill>
                <a:latin typeface="Montserrat SemiBold"/>
                <a:ea typeface="Montserrat SemiBold"/>
                <a:cs typeface="Montserrat SemiBold"/>
                <a:sym typeface="Montserrat SemiBold"/>
              </a:rPr>
              <a:t>Y a quienes comprenden que, sin memoria, no hay futuro.</a:t>
            </a:r>
            <a:endParaRPr sz="1700">
              <a:solidFill>
                <a:srgbClr val="8B2614"/>
              </a:solidFill>
              <a:latin typeface="Montserrat SemiBold"/>
              <a:ea typeface="Montserrat SemiBold"/>
              <a:cs typeface="Montserrat SemiBold"/>
              <a:sym typeface="Montserrat SemiBold"/>
            </a:endParaRPr>
          </a:p>
          <a:p>
            <a:pPr indent="0" lvl="0" marL="0" rtl="0" algn="l">
              <a:lnSpc>
                <a:spcPct val="115000"/>
              </a:lnSpc>
              <a:spcBef>
                <a:spcPts val="1200"/>
              </a:spcBef>
              <a:spcAft>
                <a:spcPts val="1200"/>
              </a:spcAft>
              <a:buClr>
                <a:schemeClr val="dk1"/>
              </a:buClr>
              <a:buSzPts val="1100"/>
              <a:buFont typeface="Arial"/>
              <a:buNone/>
            </a:pPr>
            <a:r>
              <a:t/>
            </a:r>
            <a:endParaRPr sz="1700">
              <a:solidFill>
                <a:schemeClr val="dk1"/>
              </a:solidFill>
              <a:latin typeface="Montserrat SemiBold"/>
              <a:ea typeface="Montserrat SemiBold"/>
              <a:cs typeface="Montserrat SemiBold"/>
              <a:sym typeface="Montserrat SemiBo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25" title="20250625_134107.jpg"/>
          <p:cNvPicPr preferRelativeResize="0"/>
          <p:nvPr/>
        </p:nvPicPr>
        <p:blipFill>
          <a:blip r:embed="rId3">
            <a:alphaModFix/>
          </a:blip>
          <a:stretch>
            <a:fillRect/>
          </a:stretch>
        </p:blipFill>
        <p:spPr>
          <a:xfrm>
            <a:off x="3997075" y="-623400"/>
            <a:ext cx="7111624" cy="5842076"/>
          </a:xfrm>
          <a:prstGeom prst="rect">
            <a:avLst/>
          </a:prstGeom>
          <a:noFill/>
          <a:ln>
            <a:noFill/>
          </a:ln>
        </p:spPr>
      </p:pic>
      <p:pic>
        <p:nvPicPr>
          <p:cNvPr id="203" name="Google Shape;203;p25" title="viol.jpg"/>
          <p:cNvPicPr preferRelativeResize="0"/>
          <p:nvPr/>
        </p:nvPicPr>
        <p:blipFill>
          <a:blip r:embed="rId4">
            <a:alphaModFix/>
          </a:blip>
          <a:stretch>
            <a:fillRect/>
          </a:stretch>
        </p:blipFill>
        <p:spPr>
          <a:xfrm>
            <a:off x="29875" y="-586250"/>
            <a:ext cx="4542126" cy="60561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 name="Shape 60"/>
        <p:cNvGrpSpPr/>
        <p:nvPr/>
      </p:nvGrpSpPr>
      <p:grpSpPr>
        <a:xfrm>
          <a:off x="0" y="0"/>
          <a:ext cx="0" cy="0"/>
          <a:chOff x="0" y="0"/>
          <a:chExt cx="0" cy="0"/>
        </a:xfrm>
      </p:grpSpPr>
      <p:sp>
        <p:nvSpPr>
          <p:cNvPr id="61" name="Google Shape;61;p14"/>
          <p:cNvSpPr txBox="1"/>
          <p:nvPr/>
        </p:nvSpPr>
        <p:spPr>
          <a:xfrm>
            <a:off x="4244050" y="4041100"/>
            <a:ext cx="10167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800">
              <a:solidFill>
                <a:schemeClr val="dk2"/>
              </a:solidFill>
              <a:latin typeface="Montserrat"/>
              <a:ea typeface="Montserrat"/>
              <a:cs typeface="Montserrat"/>
              <a:sym typeface="Montserrat"/>
            </a:endParaRPr>
          </a:p>
          <a:p>
            <a:pPr indent="0" lvl="0" marL="0" rtl="0" algn="ctr">
              <a:spcBef>
                <a:spcPts val="0"/>
              </a:spcBef>
              <a:spcAft>
                <a:spcPts val="0"/>
              </a:spcAft>
              <a:buNone/>
            </a:pPr>
            <a:r>
              <a:rPr b="1" lang="es" sz="1800">
                <a:solidFill>
                  <a:srgbClr val="274E13"/>
                </a:solidFill>
                <a:latin typeface="Montserrat"/>
                <a:ea typeface="Montserrat"/>
                <a:cs typeface="Montserrat"/>
                <a:sym typeface="Montserrat"/>
              </a:rPr>
              <a:t> </a:t>
            </a:r>
            <a:endParaRPr b="1" sz="1800">
              <a:solidFill>
                <a:srgbClr val="274E13"/>
              </a:solidFill>
              <a:latin typeface="Montserrat"/>
              <a:ea typeface="Montserrat"/>
              <a:cs typeface="Montserrat"/>
              <a:sym typeface="Montserrat"/>
            </a:endParaRPr>
          </a:p>
        </p:txBody>
      </p:sp>
      <p:sp>
        <p:nvSpPr>
          <p:cNvPr id="62" name="Google Shape;62;p14"/>
          <p:cNvSpPr txBox="1"/>
          <p:nvPr/>
        </p:nvSpPr>
        <p:spPr>
          <a:xfrm>
            <a:off x="165475" y="3579400"/>
            <a:ext cx="16911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100">
                <a:solidFill>
                  <a:srgbClr val="8B2614"/>
                </a:solidFill>
                <a:latin typeface="Montserrat SemiBold"/>
                <a:ea typeface="Montserrat SemiBold"/>
                <a:cs typeface="Montserrat SemiBold"/>
                <a:sym typeface="Montserrat SemiBold"/>
              </a:rPr>
              <a:t>ORIGEN DE LA INICIATIVA</a:t>
            </a:r>
            <a:endParaRPr sz="2100">
              <a:solidFill>
                <a:srgbClr val="8B2614"/>
              </a:solidFill>
              <a:latin typeface="Montserrat SemiBold"/>
              <a:ea typeface="Montserrat SemiBold"/>
              <a:cs typeface="Montserrat SemiBold"/>
              <a:sym typeface="Montserrat SemiBold"/>
            </a:endParaRPr>
          </a:p>
        </p:txBody>
      </p:sp>
      <p:sp>
        <p:nvSpPr>
          <p:cNvPr id="63" name="Google Shape;63;p14"/>
          <p:cNvSpPr/>
          <p:nvPr/>
        </p:nvSpPr>
        <p:spPr>
          <a:xfrm>
            <a:off x="193000" y="3569000"/>
            <a:ext cx="1583700" cy="1204500"/>
          </a:xfrm>
          <a:prstGeom prst="rect">
            <a:avLst/>
          </a:prstGeom>
          <a:noFill/>
          <a:ln cap="flat" cmpd="sng" w="19050">
            <a:solidFill>
              <a:srgbClr val="8B26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8B2614"/>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69" name="Google Shape;69;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70" name="Google Shape;70;p15" title="mapa.jpg"/>
          <p:cNvPicPr preferRelativeResize="0"/>
          <p:nvPr/>
        </p:nvPicPr>
        <p:blipFill>
          <a:blip r:embed="rId3">
            <a:alphaModFix/>
          </a:blip>
          <a:stretch>
            <a:fillRect/>
          </a:stretch>
        </p:blipFill>
        <p:spPr>
          <a:xfrm>
            <a:off x="-689050" y="-74050"/>
            <a:ext cx="12021873" cy="5217551"/>
          </a:xfrm>
          <a:prstGeom prst="rect">
            <a:avLst/>
          </a:prstGeom>
          <a:noFill/>
          <a:ln>
            <a:noFill/>
          </a:ln>
        </p:spPr>
      </p:pic>
      <p:sp>
        <p:nvSpPr>
          <p:cNvPr id="71" name="Google Shape;71;p15"/>
          <p:cNvSpPr txBox="1"/>
          <p:nvPr/>
        </p:nvSpPr>
        <p:spPr>
          <a:xfrm>
            <a:off x="-483875" y="224600"/>
            <a:ext cx="56532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2100">
                <a:solidFill>
                  <a:srgbClr val="8B2614"/>
                </a:solidFill>
                <a:latin typeface="Montserrat SemiBold"/>
                <a:ea typeface="Montserrat SemiBold"/>
                <a:cs typeface="Montserrat SemiBold"/>
                <a:sym typeface="Montserrat SemiBold"/>
              </a:rPr>
              <a:t>LA GENEALOGÍA EN CANARIAS</a:t>
            </a:r>
            <a:endParaRPr sz="2100">
              <a:solidFill>
                <a:srgbClr val="8B2614"/>
              </a:solidFill>
              <a:latin typeface="Montserrat SemiBold"/>
              <a:ea typeface="Montserrat SemiBold"/>
              <a:cs typeface="Montserrat SemiBold"/>
              <a:sym typeface="Montserrat SemiBold"/>
            </a:endParaRPr>
          </a:p>
          <a:p>
            <a:pPr indent="0" lvl="0" marL="457200" rtl="0" algn="l">
              <a:spcBef>
                <a:spcPts val="0"/>
              </a:spcBef>
              <a:spcAft>
                <a:spcPts val="0"/>
              </a:spcAft>
              <a:buNone/>
            </a:pPr>
            <a:r>
              <a:t/>
            </a:r>
            <a:endParaRPr sz="1800">
              <a:solidFill>
                <a:srgbClr val="8B2614"/>
              </a:solidFill>
              <a:latin typeface="Montserrat SemiBold"/>
              <a:ea typeface="Montserrat SemiBold"/>
              <a:cs typeface="Montserrat SemiBold"/>
              <a:sym typeface="Montserrat SemiBold"/>
            </a:endParaRPr>
          </a:p>
        </p:txBody>
      </p:sp>
      <p:sp>
        <p:nvSpPr>
          <p:cNvPr id="72" name="Google Shape;72;p15"/>
          <p:cNvSpPr/>
          <p:nvPr/>
        </p:nvSpPr>
        <p:spPr>
          <a:xfrm flipH="1" rot="10800000">
            <a:off x="193100" y="704075"/>
            <a:ext cx="4471200" cy="267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sp>
        <p:nvSpPr>
          <p:cNvPr id="77" name="Google Shape;77;p16"/>
          <p:cNvSpPr txBox="1"/>
          <p:nvPr/>
        </p:nvSpPr>
        <p:spPr>
          <a:xfrm>
            <a:off x="464025" y="180075"/>
            <a:ext cx="7487400" cy="56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2300">
                <a:solidFill>
                  <a:srgbClr val="8B2614"/>
                </a:solidFill>
                <a:latin typeface="Montserrat SemiBold"/>
                <a:ea typeface="Montserrat SemiBold"/>
                <a:cs typeface="Montserrat SemiBold"/>
                <a:sym typeface="Montserrat SemiBold"/>
              </a:rPr>
              <a:t>PRESUPUESTOS PARTICIPATIVOS DE LA ULL </a:t>
            </a:r>
            <a:endParaRPr sz="2500">
              <a:solidFill>
                <a:srgbClr val="2C241B"/>
              </a:solidFill>
              <a:latin typeface="Montserrat SemiBold"/>
              <a:ea typeface="Montserrat SemiBold"/>
              <a:cs typeface="Montserrat SemiBold"/>
              <a:sym typeface="Montserrat SemiBold"/>
            </a:endParaRPr>
          </a:p>
          <a:p>
            <a:pPr indent="0" lvl="0" marL="0" rtl="0" algn="ctr">
              <a:spcBef>
                <a:spcPts val="0"/>
              </a:spcBef>
              <a:spcAft>
                <a:spcPts val="0"/>
              </a:spcAft>
              <a:buClr>
                <a:schemeClr val="dk1"/>
              </a:buClr>
              <a:buFont typeface="Arial"/>
              <a:buNone/>
            </a:pPr>
            <a:r>
              <a:t/>
            </a:r>
            <a:endParaRPr sz="2700">
              <a:solidFill>
                <a:srgbClr val="A61C00"/>
              </a:solidFill>
              <a:latin typeface="Times New Roman"/>
              <a:ea typeface="Times New Roman"/>
              <a:cs typeface="Times New Roman"/>
              <a:sym typeface="Times New Roman"/>
            </a:endParaRPr>
          </a:p>
        </p:txBody>
      </p:sp>
      <p:pic>
        <p:nvPicPr>
          <p:cNvPr descr="image.png" id="78" name="Google Shape;78;p16"/>
          <p:cNvPicPr preferRelativeResize="0"/>
          <p:nvPr/>
        </p:nvPicPr>
        <p:blipFill rotWithShape="1">
          <a:blip r:embed="rId4">
            <a:alphaModFix amt="1000"/>
          </a:blip>
          <a:srcRect b="0" l="0" r="0" t="0"/>
          <a:stretch/>
        </p:blipFill>
        <p:spPr>
          <a:xfrm>
            <a:off x="464023" y="1293649"/>
            <a:ext cx="2198850" cy="1496425"/>
          </a:xfrm>
          <a:prstGeom prst="rect">
            <a:avLst/>
          </a:prstGeom>
          <a:noFill/>
          <a:ln>
            <a:noFill/>
          </a:ln>
        </p:spPr>
      </p:pic>
      <p:pic>
        <p:nvPicPr>
          <p:cNvPr descr="image.png" id="79" name="Google Shape;79;p16"/>
          <p:cNvPicPr preferRelativeResize="0"/>
          <p:nvPr/>
        </p:nvPicPr>
        <p:blipFill rotWithShape="1">
          <a:blip r:embed="rId4">
            <a:alphaModFix amt="0"/>
          </a:blip>
          <a:srcRect b="0" l="0" r="0" t="0"/>
          <a:stretch/>
        </p:blipFill>
        <p:spPr>
          <a:xfrm>
            <a:off x="569248" y="3105499"/>
            <a:ext cx="2198850" cy="1496425"/>
          </a:xfrm>
          <a:prstGeom prst="rect">
            <a:avLst/>
          </a:prstGeom>
          <a:noFill/>
          <a:ln>
            <a:noFill/>
          </a:ln>
        </p:spPr>
      </p:pic>
      <p:pic>
        <p:nvPicPr>
          <p:cNvPr descr="image.png" id="80" name="Google Shape;80;p16"/>
          <p:cNvPicPr preferRelativeResize="0"/>
          <p:nvPr/>
        </p:nvPicPr>
        <p:blipFill rotWithShape="1">
          <a:blip r:embed="rId4">
            <a:alphaModFix amt="0"/>
          </a:blip>
          <a:srcRect b="0" l="0" r="0" t="0"/>
          <a:stretch/>
        </p:blipFill>
        <p:spPr>
          <a:xfrm>
            <a:off x="2969223" y="1823536"/>
            <a:ext cx="2198850" cy="1496425"/>
          </a:xfrm>
          <a:prstGeom prst="rect">
            <a:avLst/>
          </a:prstGeom>
          <a:noFill/>
          <a:ln>
            <a:noFill/>
          </a:ln>
        </p:spPr>
      </p:pic>
      <p:pic>
        <p:nvPicPr>
          <p:cNvPr id="81" name="Google Shape;81;p16" title="FLJ_022-015_0003.jpg"/>
          <p:cNvPicPr preferRelativeResize="0"/>
          <p:nvPr/>
        </p:nvPicPr>
        <p:blipFill>
          <a:blip r:embed="rId5">
            <a:alphaModFix/>
          </a:blip>
          <a:stretch>
            <a:fillRect/>
          </a:stretch>
        </p:blipFill>
        <p:spPr>
          <a:xfrm>
            <a:off x="6284950" y="1092750"/>
            <a:ext cx="2295427" cy="3306652"/>
          </a:xfrm>
          <a:prstGeom prst="rect">
            <a:avLst/>
          </a:prstGeom>
          <a:noFill/>
          <a:ln>
            <a:noFill/>
          </a:ln>
        </p:spPr>
      </p:pic>
      <p:sp>
        <p:nvSpPr>
          <p:cNvPr id="82" name="Google Shape;82;p16"/>
          <p:cNvSpPr txBox="1"/>
          <p:nvPr/>
        </p:nvSpPr>
        <p:spPr>
          <a:xfrm>
            <a:off x="739550" y="1391675"/>
            <a:ext cx="1923300" cy="338700"/>
          </a:xfrm>
          <a:prstGeom prst="rect">
            <a:avLst/>
          </a:prstGeom>
          <a:noFill/>
          <a:ln cap="flat" cmpd="sng" w="9525">
            <a:solidFill>
              <a:srgbClr val="8B2614"/>
            </a:solidFill>
            <a:prstDash val="solid"/>
            <a:round/>
            <a:headEnd len="sm" w="sm" type="none"/>
            <a:tailEnd len="sm" w="sm" type="none"/>
          </a:ln>
        </p:spPr>
        <p:txBody>
          <a:bodyPr anchorCtr="0" anchor="t" bIns="0" lIns="0" spcFirstLastPara="1" rIns="0" wrap="square" tIns="0">
            <a:spAutoFit/>
          </a:bodyPr>
          <a:lstStyle/>
          <a:p>
            <a:pPr indent="0" lvl="0" marL="0" rtl="0" algn="ctr">
              <a:spcBef>
                <a:spcPts val="0"/>
              </a:spcBef>
              <a:spcAft>
                <a:spcPts val="0"/>
              </a:spcAft>
              <a:buNone/>
            </a:pPr>
            <a:r>
              <a:rPr lang="es" sz="2200">
                <a:solidFill>
                  <a:srgbClr val="8B2614"/>
                </a:solidFill>
                <a:latin typeface="Montserrat SemiBold"/>
                <a:ea typeface="Montserrat SemiBold"/>
                <a:cs typeface="Montserrat SemiBold"/>
                <a:sym typeface="Montserrat SemiBold"/>
              </a:rPr>
              <a:t>15000 €</a:t>
            </a:r>
            <a:endParaRPr sz="2200">
              <a:solidFill>
                <a:schemeClr val="dk1"/>
              </a:solidFill>
              <a:latin typeface="Montserrat SemiBold"/>
              <a:ea typeface="Montserrat SemiBold"/>
              <a:cs typeface="Montserrat SemiBold"/>
              <a:sym typeface="Montserrat SemiBold"/>
            </a:endParaRPr>
          </a:p>
        </p:txBody>
      </p:sp>
      <p:sp>
        <p:nvSpPr>
          <p:cNvPr id="83" name="Google Shape;83;p16"/>
          <p:cNvSpPr txBox="1"/>
          <p:nvPr/>
        </p:nvSpPr>
        <p:spPr>
          <a:xfrm>
            <a:off x="1101500" y="3207225"/>
            <a:ext cx="2133300" cy="861900"/>
          </a:xfrm>
          <a:prstGeom prst="rect">
            <a:avLst/>
          </a:prstGeom>
          <a:noFill/>
          <a:ln cap="flat" cmpd="sng" w="9525">
            <a:solidFill>
              <a:srgbClr val="8B261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s" sz="2200">
                <a:solidFill>
                  <a:srgbClr val="8B2614"/>
                </a:solidFill>
                <a:latin typeface="Montserrat SemiBold"/>
                <a:ea typeface="Montserrat SemiBold"/>
                <a:cs typeface="Montserrat SemiBold"/>
                <a:sym typeface="Montserrat SemiBold"/>
              </a:rPr>
              <a:t>2.392 documentos</a:t>
            </a:r>
            <a:endParaRPr sz="2000">
              <a:latin typeface="Montserrat SemiBold"/>
              <a:ea typeface="Montserrat SemiBold"/>
              <a:cs typeface="Montserrat SemiBold"/>
              <a:sym typeface="Montserrat SemiBold"/>
            </a:endParaRPr>
          </a:p>
        </p:txBody>
      </p:sp>
      <p:sp>
        <p:nvSpPr>
          <p:cNvPr id="84" name="Google Shape;84;p16"/>
          <p:cNvSpPr txBox="1"/>
          <p:nvPr/>
        </p:nvSpPr>
        <p:spPr>
          <a:xfrm>
            <a:off x="3417400" y="1823525"/>
            <a:ext cx="1750800" cy="861900"/>
          </a:xfrm>
          <a:prstGeom prst="rect">
            <a:avLst/>
          </a:prstGeom>
          <a:noFill/>
          <a:ln cap="flat" cmpd="sng" w="9525">
            <a:solidFill>
              <a:srgbClr val="8B261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s" sz="2200">
                <a:solidFill>
                  <a:srgbClr val="8B2614"/>
                </a:solidFill>
                <a:latin typeface="Montserrat SemiBold"/>
                <a:ea typeface="Montserrat SemiBold"/>
                <a:cs typeface="Montserrat SemiBold"/>
                <a:sym typeface="Montserrat SemiBold"/>
              </a:rPr>
              <a:t>30.300 imágenes</a:t>
            </a:r>
            <a:endParaRPr sz="2200">
              <a:latin typeface="Montserrat SemiBold"/>
              <a:ea typeface="Montserrat SemiBold"/>
              <a:cs typeface="Montserrat SemiBold"/>
              <a:sym typeface="Montserrat SemiBold"/>
            </a:endParaRPr>
          </a:p>
        </p:txBody>
      </p:sp>
      <p:sp>
        <p:nvSpPr>
          <p:cNvPr id="85" name="Google Shape;85;p16"/>
          <p:cNvSpPr txBox="1"/>
          <p:nvPr/>
        </p:nvSpPr>
        <p:spPr>
          <a:xfrm>
            <a:off x="569250" y="4105350"/>
            <a:ext cx="2065200" cy="3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Font typeface="Arial"/>
              <a:buNone/>
            </a:pPr>
            <a:r>
              <a:t/>
            </a:r>
            <a:endParaRPr sz="1800">
              <a:solidFill>
                <a:schemeClr val="dk2"/>
              </a:solidFill>
            </a:endParaRPr>
          </a:p>
        </p:txBody>
      </p:sp>
      <p:sp>
        <p:nvSpPr>
          <p:cNvPr id="86" name="Google Shape;86;p16"/>
          <p:cNvSpPr/>
          <p:nvPr/>
        </p:nvSpPr>
        <p:spPr>
          <a:xfrm flipH="1" rot="10800000">
            <a:off x="506750" y="729975"/>
            <a:ext cx="6859200" cy="165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92" name="Google Shape;92;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93" name="Google Shape;93;p17" title="FLJ_030-012_0005.jpg"/>
          <p:cNvPicPr preferRelativeResize="0"/>
          <p:nvPr/>
        </p:nvPicPr>
        <p:blipFill>
          <a:blip r:embed="rId3">
            <a:alphaModFix/>
          </a:blip>
          <a:stretch>
            <a:fillRect/>
          </a:stretch>
        </p:blipFill>
        <p:spPr>
          <a:xfrm>
            <a:off x="0" y="-328700"/>
            <a:ext cx="9112074" cy="5588274"/>
          </a:xfrm>
          <a:prstGeom prst="rect">
            <a:avLst/>
          </a:prstGeom>
          <a:noFill/>
          <a:ln>
            <a:noFill/>
          </a:ln>
        </p:spPr>
      </p:pic>
      <p:sp>
        <p:nvSpPr>
          <p:cNvPr id="94" name="Google Shape;94;p17"/>
          <p:cNvSpPr txBox="1"/>
          <p:nvPr/>
        </p:nvSpPr>
        <p:spPr>
          <a:xfrm>
            <a:off x="311700" y="0"/>
            <a:ext cx="77370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300">
                <a:solidFill>
                  <a:srgbClr val="8B2614"/>
                </a:solidFill>
                <a:latin typeface="Montserrat SemiBold"/>
                <a:ea typeface="Montserrat SemiBold"/>
                <a:cs typeface="Montserrat SemiBold"/>
                <a:sym typeface="Montserrat SemiBold"/>
              </a:rPr>
              <a:t>LOS ARCHIVOS DIGITALIZADOS</a:t>
            </a:r>
            <a:endParaRPr sz="2300">
              <a:solidFill>
                <a:srgbClr val="8B2614"/>
              </a:solidFill>
              <a:latin typeface="Montserrat SemiBold"/>
              <a:ea typeface="Montserrat SemiBold"/>
              <a:cs typeface="Montserrat SemiBold"/>
              <a:sym typeface="Montserrat SemiBold"/>
            </a:endParaRPr>
          </a:p>
        </p:txBody>
      </p:sp>
      <p:sp>
        <p:nvSpPr>
          <p:cNvPr id="95" name="Google Shape;95;p17"/>
          <p:cNvSpPr/>
          <p:nvPr/>
        </p:nvSpPr>
        <p:spPr>
          <a:xfrm>
            <a:off x="350200" y="556281"/>
            <a:ext cx="5066100" cy="198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pic>
        <p:nvPicPr>
          <p:cNvPr id="96" name="Google Shape;96;p17" title="DDP_14_0409.jpg"/>
          <p:cNvPicPr preferRelativeResize="0"/>
          <p:nvPr/>
        </p:nvPicPr>
        <p:blipFill>
          <a:blip r:embed="rId4">
            <a:alphaModFix/>
          </a:blip>
          <a:stretch>
            <a:fillRect/>
          </a:stretch>
        </p:blipFill>
        <p:spPr>
          <a:xfrm>
            <a:off x="2583912" y="1841750"/>
            <a:ext cx="1753450" cy="2777344"/>
          </a:xfrm>
          <a:prstGeom prst="rect">
            <a:avLst/>
          </a:prstGeom>
          <a:noFill/>
          <a:ln>
            <a:noFill/>
          </a:ln>
          <a:effectLst>
            <a:reflection blurRad="0" dir="5400000" dist="38100" endA="0" endPos="30000" fadeDir="5400012" kx="0" rotWithShape="0" algn="bl" stA="32000" stPos="0" sy="-100000" ky="0"/>
          </a:effectLst>
        </p:spPr>
      </p:pic>
      <p:pic>
        <p:nvPicPr>
          <p:cNvPr id="97" name="Google Shape;97;p17" title="MDO_010-001_0028.jpg"/>
          <p:cNvPicPr preferRelativeResize="0"/>
          <p:nvPr/>
        </p:nvPicPr>
        <p:blipFill>
          <a:blip r:embed="rId5">
            <a:alphaModFix/>
          </a:blip>
          <a:stretch>
            <a:fillRect/>
          </a:stretch>
        </p:blipFill>
        <p:spPr>
          <a:xfrm>
            <a:off x="4572000" y="744575"/>
            <a:ext cx="1824226" cy="2649651"/>
          </a:xfrm>
          <a:prstGeom prst="rect">
            <a:avLst/>
          </a:prstGeom>
          <a:noFill/>
          <a:ln>
            <a:noFill/>
          </a:ln>
        </p:spPr>
      </p:pic>
      <p:pic>
        <p:nvPicPr>
          <p:cNvPr id="98" name="Google Shape;98;p17" title="rosendo prensa.jpg"/>
          <p:cNvPicPr preferRelativeResize="0"/>
          <p:nvPr/>
        </p:nvPicPr>
        <p:blipFill>
          <a:blip r:embed="rId6">
            <a:alphaModFix/>
          </a:blip>
          <a:stretch>
            <a:fillRect/>
          </a:stretch>
        </p:blipFill>
        <p:spPr>
          <a:xfrm>
            <a:off x="416750" y="987200"/>
            <a:ext cx="2021499" cy="2467277"/>
          </a:xfrm>
          <a:prstGeom prst="rect">
            <a:avLst/>
          </a:prstGeom>
          <a:noFill/>
          <a:ln>
            <a:noFill/>
          </a:ln>
        </p:spPr>
      </p:pic>
      <p:pic>
        <p:nvPicPr>
          <p:cNvPr id="99" name="Google Shape;99;p17" title="FLJ_018-002_0003.jpg"/>
          <p:cNvPicPr preferRelativeResize="0"/>
          <p:nvPr/>
        </p:nvPicPr>
        <p:blipFill>
          <a:blip r:embed="rId7">
            <a:alphaModFix/>
          </a:blip>
          <a:stretch>
            <a:fillRect/>
          </a:stretch>
        </p:blipFill>
        <p:spPr>
          <a:xfrm>
            <a:off x="6676400" y="1478263"/>
            <a:ext cx="1856525" cy="2685123"/>
          </a:xfrm>
          <a:prstGeom prst="rect">
            <a:avLst/>
          </a:prstGeom>
          <a:noFill/>
          <a:ln>
            <a:noFill/>
          </a:ln>
        </p:spPr>
      </p:pic>
      <p:sp>
        <p:nvSpPr>
          <p:cNvPr id="100" name="Google Shape;100;p17"/>
          <p:cNvSpPr txBox="1"/>
          <p:nvPr/>
        </p:nvSpPr>
        <p:spPr>
          <a:xfrm>
            <a:off x="6702325" y="37308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rgbClr val="8B2614"/>
                </a:solidFill>
                <a:latin typeface="Montserrat SemiBold"/>
                <a:ea typeface="Montserrat SemiBold"/>
                <a:cs typeface="Montserrat SemiBold"/>
                <a:sym typeface="Montserrat SemiBold"/>
              </a:rPr>
              <a:t>Lercaro-Justiniani</a:t>
            </a:r>
            <a:endParaRPr>
              <a:solidFill>
                <a:srgbClr val="8B2614"/>
              </a:solidFill>
              <a:latin typeface="Montserrat SemiBold"/>
              <a:ea typeface="Montserrat SemiBold"/>
              <a:cs typeface="Montserrat SemiBold"/>
              <a:sym typeface="Montserrat SemiBold"/>
            </a:endParaRPr>
          </a:p>
        </p:txBody>
      </p:sp>
      <p:sp>
        <p:nvSpPr>
          <p:cNvPr id="101" name="Google Shape;101;p17"/>
          <p:cNvSpPr txBox="1"/>
          <p:nvPr/>
        </p:nvSpPr>
        <p:spPr>
          <a:xfrm>
            <a:off x="537275" y="2623175"/>
            <a:ext cx="2229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rgbClr val="8B2614"/>
                </a:solidFill>
                <a:latin typeface="Montserrat SemiBold"/>
                <a:ea typeface="Montserrat SemiBold"/>
                <a:cs typeface="Montserrat SemiBold"/>
                <a:sym typeface="Montserrat SemiBold"/>
              </a:rPr>
              <a:t>Rosendo García-Ramos </a:t>
            </a:r>
            <a:endParaRPr>
              <a:solidFill>
                <a:srgbClr val="8B2614"/>
              </a:solidFill>
              <a:latin typeface="Montserrat SemiBold"/>
              <a:ea typeface="Montserrat SemiBold"/>
              <a:cs typeface="Montserrat SemiBold"/>
              <a:sym typeface="Montserrat SemiBold"/>
            </a:endParaRPr>
          </a:p>
          <a:p>
            <a:pPr indent="0" lvl="0" marL="0" rtl="0" algn="l">
              <a:spcBef>
                <a:spcPts val="0"/>
              </a:spcBef>
              <a:spcAft>
                <a:spcPts val="0"/>
              </a:spcAft>
              <a:buNone/>
            </a:pPr>
            <a:r>
              <a:rPr lang="es">
                <a:solidFill>
                  <a:srgbClr val="8B2614"/>
                </a:solidFill>
                <a:latin typeface="Montserrat SemiBold"/>
                <a:ea typeface="Montserrat SemiBold"/>
                <a:cs typeface="Montserrat SemiBold"/>
                <a:sym typeface="Montserrat SemiBold"/>
              </a:rPr>
              <a:t>y Bretillard</a:t>
            </a:r>
            <a:endParaRPr>
              <a:solidFill>
                <a:srgbClr val="8B2614"/>
              </a:solidFill>
              <a:latin typeface="Montserrat SemiBold"/>
              <a:ea typeface="Montserrat SemiBold"/>
              <a:cs typeface="Montserrat SemiBold"/>
              <a:sym typeface="Montserrat SemiBold"/>
            </a:endParaRPr>
          </a:p>
        </p:txBody>
      </p:sp>
      <p:sp>
        <p:nvSpPr>
          <p:cNvPr id="102" name="Google Shape;102;p17"/>
          <p:cNvSpPr txBox="1"/>
          <p:nvPr/>
        </p:nvSpPr>
        <p:spPr>
          <a:xfrm>
            <a:off x="2664523" y="3972050"/>
            <a:ext cx="1705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rgbClr val="8B2614"/>
                </a:solidFill>
                <a:latin typeface="Montserrat SemiBold"/>
                <a:ea typeface="Montserrat SemiBold"/>
                <a:cs typeface="Montserrat SemiBold"/>
                <a:sym typeface="Montserrat SemiBold"/>
              </a:rPr>
              <a:t>Dacio Victoriano Darias Padrón</a:t>
            </a:r>
            <a:endParaRPr>
              <a:solidFill>
                <a:srgbClr val="8B2614"/>
              </a:solidFill>
              <a:latin typeface="Montserrat SemiBold"/>
              <a:ea typeface="Montserrat SemiBold"/>
              <a:cs typeface="Montserrat SemiBold"/>
              <a:sym typeface="Montserrat SemiBold"/>
            </a:endParaRPr>
          </a:p>
        </p:txBody>
      </p:sp>
      <p:sp>
        <p:nvSpPr>
          <p:cNvPr id="103" name="Google Shape;103;p17"/>
          <p:cNvSpPr txBox="1"/>
          <p:nvPr/>
        </p:nvSpPr>
        <p:spPr>
          <a:xfrm>
            <a:off x="4594738" y="2731025"/>
            <a:ext cx="1824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rgbClr val="8B2614"/>
                </a:solidFill>
                <a:latin typeface="Montserrat SemiBold"/>
                <a:ea typeface="Montserrat SemiBold"/>
                <a:cs typeface="Montserrat SemiBold"/>
                <a:sym typeface="Montserrat SemiBold"/>
              </a:rPr>
              <a:t>Francisco Montes </a:t>
            </a:r>
            <a:endParaRPr>
              <a:solidFill>
                <a:srgbClr val="8B2614"/>
              </a:solidFill>
              <a:latin typeface="Montserrat SemiBold"/>
              <a:ea typeface="Montserrat SemiBold"/>
              <a:cs typeface="Montserrat SemiBold"/>
              <a:sym typeface="Montserrat SemiBold"/>
            </a:endParaRPr>
          </a:p>
          <a:p>
            <a:pPr indent="0" lvl="0" marL="0" rtl="0" algn="l">
              <a:spcBef>
                <a:spcPts val="0"/>
              </a:spcBef>
              <a:spcAft>
                <a:spcPts val="0"/>
              </a:spcAft>
              <a:buNone/>
            </a:pPr>
            <a:r>
              <a:rPr lang="es">
                <a:solidFill>
                  <a:srgbClr val="8B2614"/>
                </a:solidFill>
                <a:latin typeface="Montserrat SemiBold"/>
                <a:ea typeface="Montserrat SemiBold"/>
                <a:cs typeface="Montserrat SemiBold"/>
                <a:sym typeface="Montserrat SemiBold"/>
              </a:rPr>
              <a:t>de Oca García</a:t>
            </a:r>
            <a:endParaRPr>
              <a:solidFill>
                <a:srgbClr val="8B2614"/>
              </a:solidFill>
              <a:latin typeface="Montserrat SemiBold"/>
              <a:ea typeface="Montserrat SemiBold"/>
              <a:cs typeface="Montserrat SemiBold"/>
              <a:sym typeface="Montserrat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18" title="favicon.png">
            <a:hlinkClick r:id="rId3"/>
          </p:cNvPr>
          <p:cNvPicPr preferRelativeResize="0"/>
          <p:nvPr/>
        </p:nvPicPr>
        <p:blipFill>
          <a:blip r:embed="rId4">
            <a:alphaModFix/>
          </a:blip>
          <a:stretch>
            <a:fillRect/>
          </a:stretch>
        </p:blipFill>
        <p:spPr>
          <a:xfrm>
            <a:off x="333900" y="1192675"/>
            <a:ext cx="571500" cy="571500"/>
          </a:xfrm>
          <a:prstGeom prst="rect">
            <a:avLst/>
          </a:prstGeom>
          <a:noFill/>
          <a:ln>
            <a:noFill/>
          </a:ln>
        </p:spPr>
      </p:pic>
      <p:pic>
        <p:nvPicPr>
          <p:cNvPr id="109" name="Google Shape;109;p18" title="favicon.png">
            <a:hlinkClick r:id="rId5"/>
          </p:cNvPr>
          <p:cNvPicPr preferRelativeResize="0"/>
          <p:nvPr/>
        </p:nvPicPr>
        <p:blipFill>
          <a:blip r:embed="rId4">
            <a:alphaModFix/>
          </a:blip>
          <a:stretch>
            <a:fillRect/>
          </a:stretch>
        </p:blipFill>
        <p:spPr>
          <a:xfrm>
            <a:off x="1128475" y="1192675"/>
            <a:ext cx="571500" cy="571500"/>
          </a:xfrm>
          <a:prstGeom prst="rect">
            <a:avLst/>
          </a:prstGeom>
          <a:noFill/>
          <a:ln>
            <a:noFill/>
          </a:ln>
        </p:spPr>
      </p:pic>
      <p:pic>
        <p:nvPicPr>
          <p:cNvPr id="110" name="Google Shape;110;p18" title="favicon.png">
            <a:hlinkClick r:id="rId6"/>
          </p:cNvPr>
          <p:cNvPicPr preferRelativeResize="0"/>
          <p:nvPr/>
        </p:nvPicPr>
        <p:blipFill>
          <a:blip r:embed="rId4">
            <a:alphaModFix/>
          </a:blip>
          <a:stretch>
            <a:fillRect/>
          </a:stretch>
        </p:blipFill>
        <p:spPr>
          <a:xfrm>
            <a:off x="333900" y="1974375"/>
            <a:ext cx="571500" cy="571500"/>
          </a:xfrm>
          <a:prstGeom prst="rect">
            <a:avLst/>
          </a:prstGeom>
          <a:noFill/>
          <a:ln>
            <a:noFill/>
          </a:ln>
        </p:spPr>
      </p:pic>
      <p:pic>
        <p:nvPicPr>
          <p:cNvPr id="111" name="Google Shape;111;p18" title="favicon.png"/>
          <p:cNvPicPr preferRelativeResize="0"/>
          <p:nvPr/>
        </p:nvPicPr>
        <p:blipFill>
          <a:blip r:embed="rId4">
            <a:alphaModFix/>
          </a:blip>
          <a:stretch>
            <a:fillRect/>
          </a:stretch>
        </p:blipFill>
        <p:spPr>
          <a:xfrm>
            <a:off x="1124388" y="1974375"/>
            <a:ext cx="571500" cy="571500"/>
          </a:xfrm>
          <a:prstGeom prst="rect">
            <a:avLst/>
          </a:prstGeom>
          <a:noFill/>
          <a:ln>
            <a:noFill/>
          </a:ln>
        </p:spPr>
      </p:pic>
      <p:pic>
        <p:nvPicPr>
          <p:cNvPr id="112" name="Google Shape;112;p18" title="favicon.png">
            <a:hlinkClick r:id="rId7"/>
          </p:cNvPr>
          <p:cNvPicPr preferRelativeResize="0"/>
          <p:nvPr/>
        </p:nvPicPr>
        <p:blipFill>
          <a:blip r:embed="rId4">
            <a:alphaModFix/>
          </a:blip>
          <a:stretch>
            <a:fillRect/>
          </a:stretch>
        </p:blipFill>
        <p:spPr>
          <a:xfrm>
            <a:off x="2027250" y="1192675"/>
            <a:ext cx="571500" cy="571500"/>
          </a:xfrm>
          <a:prstGeom prst="rect">
            <a:avLst/>
          </a:prstGeom>
          <a:noFill/>
          <a:ln>
            <a:noFill/>
          </a:ln>
        </p:spPr>
      </p:pic>
      <p:pic>
        <p:nvPicPr>
          <p:cNvPr id="113" name="Google Shape;113;p18" title="favicon.png"/>
          <p:cNvPicPr preferRelativeResize="0"/>
          <p:nvPr/>
        </p:nvPicPr>
        <p:blipFill>
          <a:blip r:embed="rId4">
            <a:alphaModFix/>
          </a:blip>
          <a:stretch>
            <a:fillRect/>
          </a:stretch>
        </p:blipFill>
        <p:spPr>
          <a:xfrm>
            <a:off x="2009150" y="1974375"/>
            <a:ext cx="571500" cy="571500"/>
          </a:xfrm>
          <a:prstGeom prst="rect">
            <a:avLst/>
          </a:prstGeom>
          <a:noFill/>
          <a:ln>
            <a:noFill/>
          </a:ln>
        </p:spPr>
      </p:pic>
      <p:pic>
        <p:nvPicPr>
          <p:cNvPr id="114" name="Google Shape;114;p18" title="favicon.png"/>
          <p:cNvPicPr preferRelativeResize="0"/>
          <p:nvPr/>
        </p:nvPicPr>
        <p:blipFill>
          <a:blip r:embed="rId4">
            <a:alphaModFix/>
          </a:blip>
          <a:stretch>
            <a:fillRect/>
          </a:stretch>
        </p:blipFill>
        <p:spPr>
          <a:xfrm>
            <a:off x="2893900" y="1974375"/>
            <a:ext cx="571500" cy="571500"/>
          </a:xfrm>
          <a:prstGeom prst="rect">
            <a:avLst/>
          </a:prstGeom>
          <a:noFill/>
          <a:ln>
            <a:noFill/>
          </a:ln>
        </p:spPr>
      </p:pic>
      <p:pic>
        <p:nvPicPr>
          <p:cNvPr id="115" name="Google Shape;115;p18" title="favicon.png">
            <a:hlinkClick r:id="rId8"/>
          </p:cNvPr>
          <p:cNvPicPr preferRelativeResize="0"/>
          <p:nvPr/>
        </p:nvPicPr>
        <p:blipFill>
          <a:blip r:embed="rId4">
            <a:alphaModFix/>
          </a:blip>
          <a:stretch>
            <a:fillRect/>
          </a:stretch>
        </p:blipFill>
        <p:spPr>
          <a:xfrm>
            <a:off x="2990238" y="1192675"/>
            <a:ext cx="571500" cy="571500"/>
          </a:xfrm>
          <a:prstGeom prst="rect">
            <a:avLst/>
          </a:prstGeom>
          <a:noFill/>
          <a:ln>
            <a:noFill/>
          </a:ln>
        </p:spPr>
      </p:pic>
      <p:pic>
        <p:nvPicPr>
          <p:cNvPr id="116" name="Google Shape;116;p18" title="favicon.png">
            <a:hlinkClick r:id="rId9"/>
          </p:cNvPr>
          <p:cNvPicPr preferRelativeResize="0"/>
          <p:nvPr/>
        </p:nvPicPr>
        <p:blipFill>
          <a:blip r:embed="rId4">
            <a:alphaModFix/>
          </a:blip>
          <a:stretch>
            <a:fillRect/>
          </a:stretch>
        </p:blipFill>
        <p:spPr>
          <a:xfrm>
            <a:off x="3953238" y="1163525"/>
            <a:ext cx="571500" cy="571500"/>
          </a:xfrm>
          <a:prstGeom prst="rect">
            <a:avLst/>
          </a:prstGeom>
          <a:noFill/>
          <a:ln>
            <a:noFill/>
          </a:ln>
        </p:spPr>
      </p:pic>
      <p:pic>
        <p:nvPicPr>
          <p:cNvPr id="117" name="Google Shape;117;p18" title="favicon.png"/>
          <p:cNvPicPr preferRelativeResize="0"/>
          <p:nvPr/>
        </p:nvPicPr>
        <p:blipFill>
          <a:blip r:embed="rId4">
            <a:alphaModFix/>
          </a:blip>
          <a:stretch>
            <a:fillRect/>
          </a:stretch>
        </p:blipFill>
        <p:spPr>
          <a:xfrm>
            <a:off x="3953250" y="1974375"/>
            <a:ext cx="571500" cy="571500"/>
          </a:xfrm>
          <a:prstGeom prst="rect">
            <a:avLst/>
          </a:prstGeom>
          <a:noFill/>
          <a:ln>
            <a:noFill/>
          </a:ln>
        </p:spPr>
      </p:pic>
      <p:pic>
        <p:nvPicPr>
          <p:cNvPr id="118" name="Google Shape;118;p18" title="favicon.png">
            <a:hlinkClick r:id="rId10"/>
          </p:cNvPr>
          <p:cNvPicPr preferRelativeResize="0"/>
          <p:nvPr/>
        </p:nvPicPr>
        <p:blipFill>
          <a:blip r:embed="rId4">
            <a:alphaModFix/>
          </a:blip>
          <a:stretch>
            <a:fillRect/>
          </a:stretch>
        </p:blipFill>
        <p:spPr>
          <a:xfrm>
            <a:off x="375475" y="3719225"/>
            <a:ext cx="571500" cy="571500"/>
          </a:xfrm>
          <a:prstGeom prst="rect">
            <a:avLst/>
          </a:prstGeom>
          <a:noFill/>
          <a:ln>
            <a:noFill/>
          </a:ln>
        </p:spPr>
      </p:pic>
      <p:pic>
        <p:nvPicPr>
          <p:cNvPr id="119" name="Google Shape;119;p18" title="favicon.png">
            <a:hlinkClick r:id="rId11"/>
          </p:cNvPr>
          <p:cNvPicPr preferRelativeResize="0"/>
          <p:nvPr/>
        </p:nvPicPr>
        <p:blipFill>
          <a:blip r:embed="rId4">
            <a:alphaModFix/>
          </a:blip>
          <a:stretch>
            <a:fillRect/>
          </a:stretch>
        </p:blipFill>
        <p:spPr>
          <a:xfrm>
            <a:off x="375475" y="2846800"/>
            <a:ext cx="571500" cy="571500"/>
          </a:xfrm>
          <a:prstGeom prst="rect">
            <a:avLst/>
          </a:prstGeom>
          <a:noFill/>
          <a:ln>
            <a:noFill/>
          </a:ln>
        </p:spPr>
      </p:pic>
      <p:pic>
        <p:nvPicPr>
          <p:cNvPr id="120" name="Google Shape;120;p18" title="favicon.png"/>
          <p:cNvPicPr preferRelativeResize="0"/>
          <p:nvPr/>
        </p:nvPicPr>
        <p:blipFill>
          <a:blip r:embed="rId4">
            <a:alphaModFix/>
          </a:blip>
          <a:stretch>
            <a:fillRect/>
          </a:stretch>
        </p:blipFill>
        <p:spPr>
          <a:xfrm>
            <a:off x="1156300" y="2846800"/>
            <a:ext cx="571500" cy="571500"/>
          </a:xfrm>
          <a:prstGeom prst="rect">
            <a:avLst/>
          </a:prstGeom>
          <a:noFill/>
          <a:ln>
            <a:noFill/>
          </a:ln>
        </p:spPr>
      </p:pic>
      <p:pic>
        <p:nvPicPr>
          <p:cNvPr id="121" name="Google Shape;121;p18" title="favicon.png"/>
          <p:cNvPicPr preferRelativeResize="0"/>
          <p:nvPr/>
        </p:nvPicPr>
        <p:blipFill>
          <a:blip r:embed="rId4">
            <a:alphaModFix/>
          </a:blip>
          <a:stretch>
            <a:fillRect/>
          </a:stretch>
        </p:blipFill>
        <p:spPr>
          <a:xfrm>
            <a:off x="3984275" y="2846800"/>
            <a:ext cx="571500" cy="571500"/>
          </a:xfrm>
          <a:prstGeom prst="rect">
            <a:avLst/>
          </a:prstGeom>
          <a:noFill/>
          <a:ln>
            <a:noFill/>
          </a:ln>
        </p:spPr>
      </p:pic>
      <p:pic>
        <p:nvPicPr>
          <p:cNvPr id="122" name="Google Shape;122;p18" title="favicon.png"/>
          <p:cNvPicPr preferRelativeResize="0"/>
          <p:nvPr/>
        </p:nvPicPr>
        <p:blipFill>
          <a:blip r:embed="rId4">
            <a:alphaModFix/>
          </a:blip>
          <a:stretch>
            <a:fillRect/>
          </a:stretch>
        </p:blipFill>
        <p:spPr>
          <a:xfrm>
            <a:off x="1156300" y="3719225"/>
            <a:ext cx="571500" cy="571500"/>
          </a:xfrm>
          <a:prstGeom prst="rect">
            <a:avLst/>
          </a:prstGeom>
          <a:noFill/>
          <a:ln>
            <a:noFill/>
          </a:ln>
        </p:spPr>
      </p:pic>
      <p:pic>
        <p:nvPicPr>
          <p:cNvPr id="123" name="Google Shape;123;p18" title="favicon.png"/>
          <p:cNvPicPr preferRelativeResize="0"/>
          <p:nvPr/>
        </p:nvPicPr>
        <p:blipFill>
          <a:blip r:embed="rId4">
            <a:alphaModFix/>
          </a:blip>
          <a:stretch>
            <a:fillRect/>
          </a:stretch>
        </p:blipFill>
        <p:spPr>
          <a:xfrm>
            <a:off x="2052725" y="2846800"/>
            <a:ext cx="571500" cy="571500"/>
          </a:xfrm>
          <a:prstGeom prst="rect">
            <a:avLst/>
          </a:prstGeom>
          <a:noFill/>
          <a:ln>
            <a:noFill/>
          </a:ln>
        </p:spPr>
      </p:pic>
      <p:pic>
        <p:nvPicPr>
          <p:cNvPr id="124" name="Google Shape;124;p18" title="favicon.png"/>
          <p:cNvPicPr preferRelativeResize="0"/>
          <p:nvPr/>
        </p:nvPicPr>
        <p:blipFill>
          <a:blip r:embed="rId4">
            <a:alphaModFix/>
          </a:blip>
          <a:stretch>
            <a:fillRect/>
          </a:stretch>
        </p:blipFill>
        <p:spPr>
          <a:xfrm>
            <a:off x="2052725" y="3719225"/>
            <a:ext cx="571500" cy="571500"/>
          </a:xfrm>
          <a:prstGeom prst="rect">
            <a:avLst/>
          </a:prstGeom>
          <a:noFill/>
          <a:ln>
            <a:noFill/>
          </a:ln>
        </p:spPr>
      </p:pic>
      <p:pic>
        <p:nvPicPr>
          <p:cNvPr id="125" name="Google Shape;125;p18" title="favicon.png"/>
          <p:cNvPicPr preferRelativeResize="0"/>
          <p:nvPr/>
        </p:nvPicPr>
        <p:blipFill>
          <a:blip r:embed="rId4">
            <a:alphaModFix/>
          </a:blip>
          <a:stretch>
            <a:fillRect/>
          </a:stretch>
        </p:blipFill>
        <p:spPr>
          <a:xfrm>
            <a:off x="2893900" y="2846800"/>
            <a:ext cx="571500" cy="571500"/>
          </a:xfrm>
          <a:prstGeom prst="rect">
            <a:avLst/>
          </a:prstGeom>
          <a:noFill/>
          <a:ln>
            <a:noFill/>
          </a:ln>
        </p:spPr>
      </p:pic>
      <p:pic>
        <p:nvPicPr>
          <p:cNvPr id="126" name="Google Shape;126;p18" title="favicon.png"/>
          <p:cNvPicPr preferRelativeResize="0"/>
          <p:nvPr/>
        </p:nvPicPr>
        <p:blipFill>
          <a:blip r:embed="rId4">
            <a:alphaModFix/>
          </a:blip>
          <a:stretch>
            <a:fillRect/>
          </a:stretch>
        </p:blipFill>
        <p:spPr>
          <a:xfrm>
            <a:off x="2949150" y="3719225"/>
            <a:ext cx="571500" cy="571500"/>
          </a:xfrm>
          <a:prstGeom prst="rect">
            <a:avLst/>
          </a:prstGeom>
          <a:noFill/>
          <a:ln>
            <a:noFill/>
          </a:ln>
        </p:spPr>
      </p:pic>
      <p:pic>
        <p:nvPicPr>
          <p:cNvPr id="127" name="Google Shape;127;p18" title="favicon.png"/>
          <p:cNvPicPr preferRelativeResize="0"/>
          <p:nvPr/>
        </p:nvPicPr>
        <p:blipFill>
          <a:blip r:embed="rId4">
            <a:alphaModFix/>
          </a:blip>
          <a:stretch>
            <a:fillRect/>
          </a:stretch>
        </p:blipFill>
        <p:spPr>
          <a:xfrm>
            <a:off x="4015300" y="3719225"/>
            <a:ext cx="571500" cy="571500"/>
          </a:xfrm>
          <a:prstGeom prst="rect">
            <a:avLst/>
          </a:prstGeom>
          <a:noFill/>
          <a:ln>
            <a:noFill/>
          </a:ln>
        </p:spPr>
      </p:pic>
      <p:pic>
        <p:nvPicPr>
          <p:cNvPr id="128" name="Google Shape;128;p18" title="favicon.png">
            <a:hlinkClick r:id="rId12"/>
          </p:cNvPr>
          <p:cNvPicPr preferRelativeResize="0"/>
          <p:nvPr/>
        </p:nvPicPr>
        <p:blipFill>
          <a:blip r:embed="rId4">
            <a:alphaModFix/>
          </a:blip>
          <a:stretch>
            <a:fillRect/>
          </a:stretch>
        </p:blipFill>
        <p:spPr>
          <a:xfrm>
            <a:off x="4916213" y="1192675"/>
            <a:ext cx="571500" cy="571500"/>
          </a:xfrm>
          <a:prstGeom prst="rect">
            <a:avLst/>
          </a:prstGeom>
          <a:noFill/>
          <a:ln>
            <a:noFill/>
          </a:ln>
        </p:spPr>
      </p:pic>
      <p:pic>
        <p:nvPicPr>
          <p:cNvPr id="129" name="Google Shape;129;p18" title="favicon.png"/>
          <p:cNvPicPr preferRelativeResize="0"/>
          <p:nvPr/>
        </p:nvPicPr>
        <p:blipFill>
          <a:blip r:embed="rId4">
            <a:alphaModFix/>
          </a:blip>
          <a:stretch>
            <a:fillRect/>
          </a:stretch>
        </p:blipFill>
        <p:spPr>
          <a:xfrm>
            <a:off x="4903363" y="1974375"/>
            <a:ext cx="571500" cy="571500"/>
          </a:xfrm>
          <a:prstGeom prst="rect">
            <a:avLst/>
          </a:prstGeom>
          <a:noFill/>
          <a:ln>
            <a:noFill/>
          </a:ln>
        </p:spPr>
      </p:pic>
      <p:pic>
        <p:nvPicPr>
          <p:cNvPr id="130" name="Google Shape;130;p18" title="favicon.png"/>
          <p:cNvPicPr preferRelativeResize="0"/>
          <p:nvPr/>
        </p:nvPicPr>
        <p:blipFill>
          <a:blip r:embed="rId4">
            <a:alphaModFix/>
          </a:blip>
          <a:stretch>
            <a:fillRect/>
          </a:stretch>
        </p:blipFill>
        <p:spPr>
          <a:xfrm>
            <a:off x="4936000" y="2846800"/>
            <a:ext cx="571500" cy="571500"/>
          </a:xfrm>
          <a:prstGeom prst="rect">
            <a:avLst/>
          </a:prstGeom>
          <a:noFill/>
          <a:ln>
            <a:noFill/>
          </a:ln>
        </p:spPr>
      </p:pic>
      <p:pic>
        <p:nvPicPr>
          <p:cNvPr id="131" name="Google Shape;131;p18" title="favicon.png"/>
          <p:cNvPicPr preferRelativeResize="0"/>
          <p:nvPr/>
        </p:nvPicPr>
        <p:blipFill>
          <a:blip r:embed="rId4">
            <a:alphaModFix/>
          </a:blip>
          <a:stretch>
            <a:fillRect/>
          </a:stretch>
        </p:blipFill>
        <p:spPr>
          <a:xfrm>
            <a:off x="4952075" y="3719225"/>
            <a:ext cx="571500" cy="571500"/>
          </a:xfrm>
          <a:prstGeom prst="rect">
            <a:avLst/>
          </a:prstGeom>
          <a:noFill/>
          <a:ln>
            <a:noFill/>
          </a:ln>
        </p:spPr>
      </p:pic>
      <p:pic>
        <p:nvPicPr>
          <p:cNvPr id="132" name="Google Shape;132;p18" title="favicon.png"/>
          <p:cNvPicPr preferRelativeResize="0"/>
          <p:nvPr/>
        </p:nvPicPr>
        <p:blipFill>
          <a:blip r:embed="rId4">
            <a:alphaModFix/>
          </a:blip>
          <a:stretch>
            <a:fillRect/>
          </a:stretch>
        </p:blipFill>
        <p:spPr>
          <a:xfrm>
            <a:off x="5989425" y="3736225"/>
            <a:ext cx="571500" cy="571500"/>
          </a:xfrm>
          <a:prstGeom prst="rect">
            <a:avLst/>
          </a:prstGeom>
          <a:noFill/>
          <a:ln>
            <a:noFill/>
          </a:ln>
        </p:spPr>
      </p:pic>
      <p:pic>
        <p:nvPicPr>
          <p:cNvPr id="133" name="Google Shape;133;p18" title="favicon.png"/>
          <p:cNvPicPr preferRelativeResize="0"/>
          <p:nvPr/>
        </p:nvPicPr>
        <p:blipFill>
          <a:blip r:embed="rId4">
            <a:alphaModFix/>
          </a:blip>
          <a:stretch>
            <a:fillRect/>
          </a:stretch>
        </p:blipFill>
        <p:spPr>
          <a:xfrm>
            <a:off x="5938063" y="2855300"/>
            <a:ext cx="571500" cy="571500"/>
          </a:xfrm>
          <a:prstGeom prst="rect">
            <a:avLst/>
          </a:prstGeom>
          <a:noFill/>
          <a:ln>
            <a:noFill/>
          </a:ln>
        </p:spPr>
      </p:pic>
      <p:pic>
        <p:nvPicPr>
          <p:cNvPr id="134" name="Google Shape;134;p18" title="favicon.png"/>
          <p:cNvPicPr preferRelativeResize="0"/>
          <p:nvPr/>
        </p:nvPicPr>
        <p:blipFill>
          <a:blip r:embed="rId4">
            <a:alphaModFix/>
          </a:blip>
          <a:stretch>
            <a:fillRect/>
          </a:stretch>
        </p:blipFill>
        <p:spPr>
          <a:xfrm>
            <a:off x="5886688" y="1974375"/>
            <a:ext cx="571500" cy="571500"/>
          </a:xfrm>
          <a:prstGeom prst="rect">
            <a:avLst/>
          </a:prstGeom>
          <a:noFill/>
          <a:ln>
            <a:noFill/>
          </a:ln>
        </p:spPr>
      </p:pic>
      <p:pic>
        <p:nvPicPr>
          <p:cNvPr id="135" name="Google Shape;135;p18" title="favicon.png"/>
          <p:cNvPicPr preferRelativeResize="0"/>
          <p:nvPr/>
        </p:nvPicPr>
        <p:blipFill>
          <a:blip r:embed="rId4">
            <a:alphaModFix/>
          </a:blip>
          <a:stretch>
            <a:fillRect/>
          </a:stretch>
        </p:blipFill>
        <p:spPr>
          <a:xfrm>
            <a:off x="6889300" y="3715750"/>
            <a:ext cx="571500" cy="571500"/>
          </a:xfrm>
          <a:prstGeom prst="rect">
            <a:avLst/>
          </a:prstGeom>
          <a:noFill/>
          <a:ln>
            <a:noFill/>
          </a:ln>
        </p:spPr>
      </p:pic>
      <p:pic>
        <p:nvPicPr>
          <p:cNvPr id="136" name="Google Shape;136;p18" title="favicon.png"/>
          <p:cNvPicPr preferRelativeResize="0"/>
          <p:nvPr/>
        </p:nvPicPr>
        <p:blipFill>
          <a:blip r:embed="rId4">
            <a:alphaModFix/>
          </a:blip>
          <a:stretch>
            <a:fillRect/>
          </a:stretch>
        </p:blipFill>
        <p:spPr>
          <a:xfrm>
            <a:off x="7891875" y="3748775"/>
            <a:ext cx="571500" cy="571500"/>
          </a:xfrm>
          <a:prstGeom prst="rect">
            <a:avLst/>
          </a:prstGeom>
          <a:noFill/>
          <a:ln>
            <a:noFill/>
          </a:ln>
        </p:spPr>
      </p:pic>
      <p:pic>
        <p:nvPicPr>
          <p:cNvPr id="137" name="Google Shape;137;p18" title="favicon.png"/>
          <p:cNvPicPr preferRelativeResize="0"/>
          <p:nvPr/>
        </p:nvPicPr>
        <p:blipFill>
          <a:blip r:embed="rId4">
            <a:alphaModFix/>
          </a:blip>
          <a:stretch>
            <a:fillRect/>
          </a:stretch>
        </p:blipFill>
        <p:spPr>
          <a:xfrm>
            <a:off x="6889300" y="2862563"/>
            <a:ext cx="571500" cy="571500"/>
          </a:xfrm>
          <a:prstGeom prst="rect">
            <a:avLst/>
          </a:prstGeom>
          <a:noFill/>
          <a:ln>
            <a:noFill/>
          </a:ln>
        </p:spPr>
      </p:pic>
      <p:pic>
        <p:nvPicPr>
          <p:cNvPr id="138" name="Google Shape;138;p18" title="favicon.png"/>
          <p:cNvPicPr preferRelativeResize="0"/>
          <p:nvPr/>
        </p:nvPicPr>
        <p:blipFill>
          <a:blip r:embed="rId4">
            <a:alphaModFix/>
          </a:blip>
          <a:stretch>
            <a:fillRect/>
          </a:stretch>
        </p:blipFill>
        <p:spPr>
          <a:xfrm>
            <a:off x="7891875" y="2887025"/>
            <a:ext cx="571500" cy="571500"/>
          </a:xfrm>
          <a:prstGeom prst="rect">
            <a:avLst/>
          </a:prstGeom>
          <a:noFill/>
          <a:ln>
            <a:noFill/>
          </a:ln>
        </p:spPr>
      </p:pic>
      <p:pic>
        <p:nvPicPr>
          <p:cNvPr id="139" name="Google Shape;139;p18" title="favicon.png"/>
          <p:cNvPicPr preferRelativeResize="0"/>
          <p:nvPr/>
        </p:nvPicPr>
        <p:blipFill>
          <a:blip r:embed="rId4">
            <a:alphaModFix/>
          </a:blip>
          <a:stretch>
            <a:fillRect/>
          </a:stretch>
        </p:blipFill>
        <p:spPr>
          <a:xfrm>
            <a:off x="6912850" y="2009400"/>
            <a:ext cx="571500" cy="571500"/>
          </a:xfrm>
          <a:prstGeom prst="rect">
            <a:avLst/>
          </a:prstGeom>
          <a:noFill/>
          <a:ln>
            <a:noFill/>
          </a:ln>
        </p:spPr>
      </p:pic>
      <p:pic>
        <p:nvPicPr>
          <p:cNvPr id="140" name="Google Shape;140;p18" title="favicon.png"/>
          <p:cNvPicPr preferRelativeResize="0"/>
          <p:nvPr/>
        </p:nvPicPr>
        <p:blipFill>
          <a:blip r:embed="rId4">
            <a:alphaModFix/>
          </a:blip>
          <a:stretch>
            <a:fillRect/>
          </a:stretch>
        </p:blipFill>
        <p:spPr>
          <a:xfrm>
            <a:off x="7891875" y="2025275"/>
            <a:ext cx="571500" cy="571500"/>
          </a:xfrm>
          <a:prstGeom prst="rect">
            <a:avLst/>
          </a:prstGeom>
          <a:noFill/>
          <a:ln>
            <a:noFill/>
          </a:ln>
        </p:spPr>
      </p:pic>
      <p:pic>
        <p:nvPicPr>
          <p:cNvPr id="141" name="Google Shape;141;p18" title="favicon.png">
            <a:hlinkClick r:id="rId13"/>
          </p:cNvPr>
          <p:cNvPicPr preferRelativeResize="0"/>
          <p:nvPr/>
        </p:nvPicPr>
        <p:blipFill>
          <a:blip r:embed="rId4">
            <a:alphaModFix/>
          </a:blip>
          <a:stretch>
            <a:fillRect/>
          </a:stretch>
        </p:blipFill>
        <p:spPr>
          <a:xfrm>
            <a:off x="5886688" y="1192675"/>
            <a:ext cx="571500" cy="571500"/>
          </a:xfrm>
          <a:prstGeom prst="rect">
            <a:avLst/>
          </a:prstGeom>
          <a:noFill/>
          <a:ln>
            <a:noFill/>
          </a:ln>
        </p:spPr>
      </p:pic>
      <p:pic>
        <p:nvPicPr>
          <p:cNvPr id="142" name="Google Shape;142;p18" title="favicon.png"/>
          <p:cNvPicPr preferRelativeResize="0"/>
          <p:nvPr/>
        </p:nvPicPr>
        <p:blipFill>
          <a:blip r:embed="rId4">
            <a:alphaModFix/>
          </a:blip>
          <a:stretch>
            <a:fillRect/>
          </a:stretch>
        </p:blipFill>
        <p:spPr>
          <a:xfrm>
            <a:off x="6889288" y="1163525"/>
            <a:ext cx="571500" cy="571500"/>
          </a:xfrm>
          <a:prstGeom prst="rect">
            <a:avLst/>
          </a:prstGeom>
          <a:noFill/>
          <a:ln>
            <a:noFill/>
          </a:ln>
        </p:spPr>
      </p:pic>
      <p:pic>
        <p:nvPicPr>
          <p:cNvPr id="143" name="Google Shape;143;p18" title="favicon.png"/>
          <p:cNvPicPr preferRelativeResize="0"/>
          <p:nvPr/>
        </p:nvPicPr>
        <p:blipFill>
          <a:blip r:embed="rId4">
            <a:alphaModFix/>
          </a:blip>
          <a:stretch>
            <a:fillRect/>
          </a:stretch>
        </p:blipFill>
        <p:spPr>
          <a:xfrm>
            <a:off x="7891875" y="1163525"/>
            <a:ext cx="571500" cy="571500"/>
          </a:xfrm>
          <a:prstGeom prst="rect">
            <a:avLst/>
          </a:prstGeom>
          <a:noFill/>
          <a:ln>
            <a:noFill/>
          </a:ln>
        </p:spPr>
      </p:pic>
      <p:sp>
        <p:nvSpPr>
          <p:cNvPr id="144" name="Google Shape;144;p18"/>
          <p:cNvSpPr/>
          <p:nvPr/>
        </p:nvSpPr>
        <p:spPr>
          <a:xfrm>
            <a:off x="333888" y="909775"/>
            <a:ext cx="8143800" cy="144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pic>
        <p:nvPicPr>
          <p:cNvPr id="145" name="Google Shape;145;p18">
            <a:hlinkClick r:id="rId14"/>
          </p:cNvPr>
          <p:cNvPicPr preferRelativeResize="0"/>
          <p:nvPr/>
        </p:nvPicPr>
        <p:blipFill>
          <a:blip r:embed="rId15">
            <a:alphaModFix/>
          </a:blip>
          <a:stretch>
            <a:fillRect/>
          </a:stretch>
        </p:blipFill>
        <p:spPr>
          <a:xfrm>
            <a:off x="5840837" y="163550"/>
            <a:ext cx="2638498" cy="711000"/>
          </a:xfrm>
          <a:prstGeom prst="rect">
            <a:avLst/>
          </a:prstGeom>
          <a:noFill/>
          <a:ln>
            <a:noFill/>
          </a:ln>
        </p:spPr>
      </p:pic>
      <p:sp>
        <p:nvSpPr>
          <p:cNvPr id="146" name="Google Shape;146;p18"/>
          <p:cNvSpPr txBox="1"/>
          <p:nvPr/>
        </p:nvSpPr>
        <p:spPr>
          <a:xfrm>
            <a:off x="351275" y="339325"/>
            <a:ext cx="47652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200">
                <a:solidFill>
                  <a:srgbClr val="8B2614"/>
                </a:solidFill>
                <a:latin typeface="Montserrat SemiBold"/>
                <a:ea typeface="Montserrat SemiBold"/>
                <a:cs typeface="Montserrat SemiBold"/>
                <a:sym typeface="Montserrat SemiBold"/>
              </a:rPr>
              <a:t>MARESÍA: ACCESO ABIERTO</a:t>
            </a:r>
            <a:endParaRPr sz="2200">
              <a:solidFill>
                <a:srgbClr val="8B2614"/>
              </a:solidFill>
              <a:latin typeface="Montserrat SemiBold"/>
              <a:ea typeface="Montserrat SemiBold"/>
              <a:cs typeface="Montserrat SemiBold"/>
              <a:sym typeface="Montserrat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19" title="Fig. 2. Árbol genealógico de Marcos Rodriguez de Palenzuela y María Rodríguez Alfonso. [Manuscrito]. [s.l., s.d.].jpg"/>
          <p:cNvPicPr preferRelativeResize="0"/>
          <p:nvPr/>
        </p:nvPicPr>
        <p:blipFill rotWithShape="1">
          <a:blip r:embed="rId3">
            <a:alphaModFix amt="94000"/>
          </a:blip>
          <a:srcRect b="3864" l="8198" r="5237" t="2809"/>
          <a:stretch/>
        </p:blipFill>
        <p:spPr>
          <a:xfrm rot="5400000">
            <a:off x="1564751" y="-2131200"/>
            <a:ext cx="5988499" cy="9219999"/>
          </a:xfrm>
          <a:prstGeom prst="rect">
            <a:avLst/>
          </a:prstGeom>
          <a:noFill/>
          <a:ln>
            <a:noFill/>
          </a:ln>
        </p:spPr>
      </p:pic>
      <p:sp>
        <p:nvSpPr>
          <p:cNvPr id="152" name="Google Shape;152;p19"/>
          <p:cNvSpPr txBox="1"/>
          <p:nvPr/>
        </p:nvSpPr>
        <p:spPr>
          <a:xfrm>
            <a:off x="6022725" y="198975"/>
            <a:ext cx="7879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200">
                <a:solidFill>
                  <a:srgbClr val="8B2614"/>
                </a:solidFill>
                <a:latin typeface="Montserrat SemiBold"/>
                <a:ea typeface="Montserrat SemiBold"/>
                <a:cs typeface="Montserrat SemiBold"/>
                <a:sym typeface="Montserrat SemiBold"/>
              </a:rPr>
              <a:t>RESTAURACIÓN</a:t>
            </a:r>
            <a:endParaRPr sz="2200">
              <a:solidFill>
                <a:srgbClr val="8B2614"/>
              </a:solidFill>
              <a:latin typeface="Montserrat SemiBold"/>
              <a:ea typeface="Montserrat SemiBold"/>
              <a:cs typeface="Montserrat SemiBold"/>
              <a:sym typeface="Montserrat SemiBold"/>
            </a:endParaRPr>
          </a:p>
        </p:txBody>
      </p:sp>
      <p:sp>
        <p:nvSpPr>
          <p:cNvPr id="153" name="Google Shape;153;p19"/>
          <p:cNvSpPr/>
          <p:nvPr/>
        </p:nvSpPr>
        <p:spPr>
          <a:xfrm flipH="1" rot="10800000">
            <a:off x="6077441" y="682872"/>
            <a:ext cx="2492700" cy="393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20" title="video 1080.jpg"/>
          <p:cNvPicPr preferRelativeResize="0"/>
          <p:nvPr/>
        </p:nvPicPr>
        <p:blipFill>
          <a:blip r:embed="rId3">
            <a:alphaModFix/>
          </a:blip>
          <a:stretch>
            <a:fillRect/>
          </a:stretch>
        </p:blipFill>
        <p:spPr>
          <a:xfrm>
            <a:off x="0" y="-9"/>
            <a:ext cx="9144000" cy="5143511"/>
          </a:xfrm>
          <a:prstGeom prst="rect">
            <a:avLst/>
          </a:prstGeom>
          <a:noFill/>
          <a:ln>
            <a:noFill/>
          </a:ln>
        </p:spPr>
      </p:pic>
      <p:sp>
        <p:nvSpPr>
          <p:cNvPr id="159" name="Google Shape;159;p20"/>
          <p:cNvSpPr txBox="1"/>
          <p:nvPr/>
        </p:nvSpPr>
        <p:spPr>
          <a:xfrm>
            <a:off x="5822075" y="316050"/>
            <a:ext cx="47628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100">
                <a:solidFill>
                  <a:srgbClr val="8B2614"/>
                </a:solidFill>
                <a:latin typeface="Montserrat SemiBold"/>
                <a:ea typeface="Montserrat SemiBold"/>
                <a:cs typeface="Montserrat SemiBold"/>
                <a:sym typeface="Montserrat SemiBold"/>
              </a:rPr>
              <a:t>LA EXPOSICIÓN</a:t>
            </a:r>
            <a:endParaRPr sz="2100">
              <a:solidFill>
                <a:srgbClr val="8B2614"/>
              </a:solidFill>
              <a:latin typeface="Montserrat SemiBold"/>
              <a:ea typeface="Montserrat SemiBold"/>
              <a:cs typeface="Montserrat SemiBold"/>
              <a:sym typeface="Montserrat SemiBold"/>
            </a:endParaRPr>
          </a:p>
        </p:txBody>
      </p:sp>
      <p:sp>
        <p:nvSpPr>
          <p:cNvPr id="160" name="Google Shape;160;p20"/>
          <p:cNvSpPr/>
          <p:nvPr/>
        </p:nvSpPr>
        <p:spPr>
          <a:xfrm>
            <a:off x="5915225" y="823950"/>
            <a:ext cx="2289000" cy="19200"/>
          </a:xfrm>
          <a:prstGeom prst="rect">
            <a:avLst/>
          </a:prstGeom>
          <a:solidFill>
            <a:srgbClr val="8B261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674EA7"/>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4" name="Shape 164"/>
        <p:cNvGrpSpPr/>
        <p:nvPr/>
      </p:nvGrpSpPr>
      <p:grpSpPr>
        <a:xfrm>
          <a:off x="0" y="0"/>
          <a:ext cx="0" cy="0"/>
          <a:chOff x="0" y="0"/>
          <a:chExt cx="0" cy="0"/>
        </a:xfrm>
      </p:grpSpPr>
      <p:pic>
        <p:nvPicPr>
          <p:cNvPr descr="Selección de árboles genealógicos depositados en Maresía, la plataforma digital del patrimonio de la Biblioteca de la Universidad de La Laguna de los archivos: Familia Lercaro-Justiniani, Francisco Montes de Oca García, Dacio V. Darias Padrón,  Rosendo García-Ramos y Bretillard, José Agustín Álvarez Rixo y del manuscrito de Árboles genealógicos de Juan Núnez de la Peña" id="165" name="Google Shape;165;p21" title="La savia de la Historia: árboles genealógicos">
            <a:hlinkClick r:id="rId4"/>
          </p:cNvPr>
          <p:cNvPicPr preferRelativeResize="0"/>
          <p:nvPr/>
        </p:nvPicPr>
        <p:blipFill>
          <a:blip r:embed="rId5">
            <a:alphaModFix/>
          </a:blip>
          <a:stretch>
            <a:fillRect/>
          </a:stretch>
        </p:blipFill>
        <p:spPr>
          <a:xfrm>
            <a:off x="2481250" y="1236750"/>
            <a:ext cx="3687325" cy="2074125"/>
          </a:xfrm>
          <a:prstGeom prst="rect">
            <a:avLst/>
          </a:prstGeom>
          <a:noFill/>
          <a:ln cap="flat" cmpd="sng" w="9525">
            <a:solidFill>
              <a:srgbClr val="8B2614"/>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6F3E4"/>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06F084CB3E94941B08C99B00740B340" ma:contentTypeVersion="15" ma:contentTypeDescription="Crear nuevo documento." ma:contentTypeScope="" ma:versionID="974e48f6f4f53ecfb479904476810395">
  <xsd:schema xmlns:xsd="http://www.w3.org/2001/XMLSchema" xmlns:xs="http://www.w3.org/2001/XMLSchema" xmlns:p="http://schemas.microsoft.com/office/2006/metadata/properties" xmlns:ns2="a752e01c-04bd-41f2-ac56-46c23207d599" xmlns:ns3="a197e62f-8909-4e64-a3f9-5eafc4c8ed3e" targetNamespace="http://schemas.microsoft.com/office/2006/metadata/properties" ma:root="true" ma:fieldsID="960ee476db9a37970fc286fd2743de62" ns2:_="" ns3:_="">
    <xsd:import namespace="a752e01c-04bd-41f2-ac56-46c23207d599"/>
    <xsd:import namespace="a197e62f-8909-4e64-a3f9-5eafc4c8ed3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ServiceSearchProperties" minOccurs="0"/>
                <xsd:element ref="ns2:lcf76f155ced4ddcb4097134ff3c332f" minOccurs="0"/>
                <xsd:element ref="ns3:TaxCatchAll"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52e01c-04bd-41f2-ac56-46c23207d5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Etiquetas de imagen" ma:readOnly="false" ma:fieldId="{5cf76f15-5ced-4ddc-b409-7134ff3c332f}" ma:taxonomyMulti="true" ma:sspId="8a698e60-3d8f-4b30-b92a-bdf31bd9d27e"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97e62f-8909-4e64-a3f9-5eafc4c8ed3e"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fffeb9fe-6d78-4876-be11-70e21853d090}" ma:internalName="TaxCatchAll" ma:showField="CatchAllData" ma:web="a197e62f-8909-4e64-a3f9-5eafc4c8ed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752e01c-04bd-41f2-ac56-46c23207d599">
      <Terms xmlns="http://schemas.microsoft.com/office/infopath/2007/PartnerControls"/>
    </lcf76f155ced4ddcb4097134ff3c332f>
    <TaxCatchAll xmlns="a197e62f-8909-4e64-a3f9-5eafc4c8ed3e" xsi:nil="true"/>
  </documentManagement>
</p:properties>
</file>

<file path=customXml/itemProps1.xml><?xml version="1.0" encoding="utf-8"?>
<ds:datastoreItem xmlns:ds="http://schemas.openxmlformats.org/officeDocument/2006/customXml" ds:itemID="{893FDCDB-2CDD-4A7F-9F6A-357DA14B83EA}"/>
</file>

<file path=customXml/itemProps2.xml><?xml version="1.0" encoding="utf-8"?>
<ds:datastoreItem xmlns:ds="http://schemas.openxmlformats.org/officeDocument/2006/customXml" ds:itemID="{18EC7901-D291-4048-87B0-BF6075AFDD61}"/>
</file>

<file path=customXml/itemProps3.xml><?xml version="1.0" encoding="utf-8"?>
<ds:datastoreItem xmlns:ds="http://schemas.openxmlformats.org/officeDocument/2006/customXml" ds:itemID="{17B74CD2-BA4B-45C3-A422-82BF53355809}"/>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0x010100E06F084CB3E94941B08C99B00740B340</vt:lpwstr>
  </property>
</Properties>
</file>