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2"/>
  </p:notesMasterIdLst>
  <p:sldIdLst>
    <p:sldId id="291" r:id="rId3"/>
    <p:sldId id="290" r:id="rId4"/>
    <p:sldId id="272" r:id="rId5"/>
    <p:sldId id="287" r:id="rId6"/>
    <p:sldId id="288" r:id="rId7"/>
    <p:sldId id="269" r:id="rId8"/>
    <p:sldId id="265" r:id="rId9"/>
    <p:sldId id="267" r:id="rId10"/>
    <p:sldId id="259" r:id="rId11"/>
    <p:sldId id="274" r:id="rId12"/>
    <p:sldId id="275" r:id="rId13"/>
    <p:sldId id="278" r:id="rId14"/>
    <p:sldId id="280" r:id="rId15"/>
    <p:sldId id="282" r:id="rId16"/>
    <p:sldId id="281" r:id="rId17"/>
    <p:sldId id="279" r:id="rId18"/>
    <p:sldId id="283" r:id="rId19"/>
    <p:sldId id="285" r:id="rId20"/>
    <p:sldId id="286" r:id="rId21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E8A7"/>
    <a:srgbClr val="938825"/>
    <a:srgbClr val="BC5561"/>
    <a:srgbClr val="E88E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A7D8D8-A770-4150-998E-E5544F07E3F0}" type="datetimeFigureOut">
              <a:rPr lang="es-ES" smtClean="0"/>
              <a:t>18/07/2019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E07801-3B1E-44C6-A621-0CBD26B1D98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487361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934988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976027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463542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g204f3d141c_0_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5" name="Google Shape;255;g204f3d141c_0_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570760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Shape 21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5" name="Shape 21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919059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D7CE7-92E3-49BB-9605-0FD364CEAFB5}" type="datetimeFigureOut">
              <a:rPr lang="es-ES" smtClean="0"/>
              <a:t>18/07/2019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7B56F-783D-41B1-B0C5-90AB74A484D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449509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D7CE7-92E3-49BB-9605-0FD364CEAFB5}" type="datetimeFigureOut">
              <a:rPr lang="es-ES" smtClean="0"/>
              <a:t>18/07/2019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7B56F-783D-41B1-B0C5-90AB74A484D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917144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D7CE7-92E3-49BB-9605-0FD364CEAFB5}" type="datetimeFigureOut">
              <a:rPr lang="es-ES" smtClean="0"/>
              <a:t>18/07/2019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7B56F-783D-41B1-B0C5-90AB74A484D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206539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2133"/>
              </a:spcBef>
              <a:spcAft>
                <a:spcPts val="2133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734652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415611" y="992767"/>
            <a:ext cx="11360800" cy="27368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415600" y="3778833"/>
            <a:ext cx="113608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134027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800" cy="112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533784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2133"/>
              </a:spcBef>
              <a:spcAft>
                <a:spcPts val="2133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661085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2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609585" lvl="0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marL="1219170" lvl="1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>
              <a:spcBef>
                <a:spcPts val="2133"/>
              </a:spcBef>
              <a:spcAft>
                <a:spcPts val="2133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2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609585" lvl="0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marL="1219170" lvl="1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>
              <a:spcBef>
                <a:spcPts val="2133"/>
              </a:spcBef>
              <a:spcAft>
                <a:spcPts val="2133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516175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324374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6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609585" lvl="0" indent="-40639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1pPr>
            <a:lvl2pPr marL="1219170" lvl="1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>
              <a:spcBef>
                <a:spcPts val="2133"/>
              </a:spcBef>
              <a:spcAft>
                <a:spcPts val="2133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1141698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653667" y="600200"/>
            <a:ext cx="8490400" cy="545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25816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D7CE7-92E3-49BB-9605-0FD364CEAFB5}" type="datetimeFigureOut">
              <a:rPr lang="es-ES" smtClean="0"/>
              <a:t>18/07/2019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7B56F-783D-41B1-B0C5-90AB74A484D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964612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6096000" y="-167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600" cy="19764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600" cy="1646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6000" cy="492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2133"/>
              </a:spcBef>
              <a:spcAft>
                <a:spcPts val="2133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903866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415600" y="5640767"/>
            <a:ext cx="7998400" cy="80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609585" lvl="0" indent="-30479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2939389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 hasCustomPrompt="1"/>
          </p:nvPr>
        </p:nvSpPr>
        <p:spPr>
          <a:xfrm>
            <a:off x="415600" y="1474833"/>
            <a:ext cx="11360800" cy="26180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9pPr>
          </a:lstStyle>
          <a:p>
            <a:r>
              <a:t>xx%</a:t>
            </a:r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415600" y="4202967"/>
            <a:ext cx="11360800" cy="1734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609585" lvl="0" indent="-457189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 algn="ctr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 algn="ctr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 algn="ctr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 algn="ctr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 algn="ctr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ctr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ctr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ctr">
              <a:spcBef>
                <a:spcPts val="2133"/>
              </a:spcBef>
              <a:spcAft>
                <a:spcPts val="2133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0187217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654009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D7CE7-92E3-49BB-9605-0FD364CEAFB5}" type="datetimeFigureOut">
              <a:rPr lang="es-ES" smtClean="0"/>
              <a:t>18/07/2019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7B56F-783D-41B1-B0C5-90AB74A484D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560730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D7CE7-92E3-49BB-9605-0FD364CEAFB5}" type="datetimeFigureOut">
              <a:rPr lang="es-ES" smtClean="0"/>
              <a:t>18/07/2019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7B56F-783D-41B1-B0C5-90AB74A484D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878948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D7CE7-92E3-49BB-9605-0FD364CEAFB5}" type="datetimeFigureOut">
              <a:rPr lang="es-ES" smtClean="0"/>
              <a:t>18/07/2019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7B56F-783D-41B1-B0C5-90AB74A484D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90625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D7CE7-92E3-49BB-9605-0FD364CEAFB5}" type="datetimeFigureOut">
              <a:rPr lang="es-ES" smtClean="0"/>
              <a:t>18/07/2019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7B56F-783D-41B1-B0C5-90AB74A484D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369070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D7CE7-92E3-49BB-9605-0FD364CEAFB5}" type="datetimeFigureOut">
              <a:rPr lang="es-ES" smtClean="0"/>
              <a:t>18/07/2019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7B56F-783D-41B1-B0C5-90AB74A484D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29912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D7CE7-92E3-49BB-9605-0FD364CEAFB5}" type="datetimeFigureOut">
              <a:rPr lang="es-ES" smtClean="0"/>
              <a:t>18/07/2019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7B56F-783D-41B1-B0C5-90AB74A484D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38459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D7CE7-92E3-49BB-9605-0FD364CEAFB5}" type="datetimeFigureOut">
              <a:rPr lang="es-ES" smtClean="0"/>
              <a:t>18/07/2019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7B56F-783D-41B1-B0C5-90AB74A484D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548518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0D7CE7-92E3-49BB-9605-0FD364CEAFB5}" type="datetimeFigureOut">
              <a:rPr lang="es-ES" smtClean="0"/>
              <a:t>18/07/2019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F7B56F-783D-41B1-B0C5-90AB74A484D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09353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333">
                <a:solidFill>
                  <a:schemeClr val="dk2"/>
                </a:solidFill>
              </a:defRPr>
            </a:lvl1pPr>
            <a:lvl2pPr lvl="1" algn="r">
              <a:buNone/>
              <a:defRPr sz="1333">
                <a:solidFill>
                  <a:schemeClr val="dk2"/>
                </a:solidFill>
              </a:defRPr>
            </a:lvl2pPr>
            <a:lvl3pPr lvl="2" algn="r">
              <a:buNone/>
              <a:defRPr sz="1333">
                <a:solidFill>
                  <a:schemeClr val="dk2"/>
                </a:solidFill>
              </a:defRPr>
            </a:lvl3pPr>
            <a:lvl4pPr lvl="3" algn="r">
              <a:buNone/>
              <a:defRPr sz="1333">
                <a:solidFill>
                  <a:schemeClr val="dk2"/>
                </a:solidFill>
              </a:defRPr>
            </a:lvl4pPr>
            <a:lvl5pPr lvl="4" algn="r">
              <a:buNone/>
              <a:defRPr sz="1333">
                <a:solidFill>
                  <a:schemeClr val="dk2"/>
                </a:solidFill>
              </a:defRPr>
            </a:lvl5pPr>
            <a:lvl6pPr lvl="5" algn="r">
              <a:buNone/>
              <a:defRPr sz="1333">
                <a:solidFill>
                  <a:schemeClr val="dk2"/>
                </a:solidFill>
              </a:defRPr>
            </a:lvl6pPr>
            <a:lvl7pPr lvl="6" algn="r">
              <a:buNone/>
              <a:defRPr sz="1333">
                <a:solidFill>
                  <a:schemeClr val="dk2"/>
                </a:solidFill>
              </a:defRPr>
            </a:lvl7pPr>
            <a:lvl8pPr lvl="7" algn="r">
              <a:buNone/>
              <a:defRPr sz="1333">
                <a:solidFill>
                  <a:schemeClr val="dk2"/>
                </a:solidFill>
              </a:defRPr>
            </a:lvl8pPr>
            <a:lvl9pPr lvl="8" algn="r">
              <a:buNone/>
              <a:defRPr sz="1333">
                <a:solidFill>
                  <a:schemeClr val="dk2"/>
                </a:solidFill>
              </a:defRPr>
            </a:lvl9pPr>
          </a:lstStyle>
          <a:p>
            <a:fld id="{00000000-1234-1234-1234-123412341234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26042796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6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3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ropbox.com/help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n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6" y="0"/>
            <a:ext cx="12187369" cy="6858000"/>
          </a:xfrm>
          <a:prstGeom prst="rect">
            <a:avLst/>
          </a:prstGeom>
        </p:spPr>
      </p:pic>
      <p:sp>
        <p:nvSpPr>
          <p:cNvPr id="8" name="Rectangle 103"/>
          <p:cNvSpPr/>
          <p:nvPr/>
        </p:nvSpPr>
        <p:spPr>
          <a:xfrm>
            <a:off x="4337899" y="1462774"/>
            <a:ext cx="6471075" cy="1281007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1067"/>
              </a:spcAft>
            </a:pPr>
            <a:r>
              <a:rPr lang="es-ES" sz="6267" b="1" dirty="0">
                <a:solidFill>
                  <a:srgbClr val="504F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APRENDIZAJE</a:t>
            </a:r>
            <a:endParaRPr lang="es-ES" sz="1467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9" name="Rectangle 101"/>
          <p:cNvSpPr/>
          <p:nvPr/>
        </p:nvSpPr>
        <p:spPr>
          <a:xfrm>
            <a:off x="4990187" y="610974"/>
            <a:ext cx="6723380" cy="1281007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1067"/>
              </a:spcAft>
            </a:pPr>
            <a:r>
              <a:rPr lang="es-ES" sz="6267" dirty="0">
                <a:solidFill>
                  <a:srgbClr val="504F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OBJETOS DE</a:t>
            </a:r>
            <a:endParaRPr lang="es-ES" sz="1467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0" name="Rectangle 105"/>
          <p:cNvSpPr/>
          <p:nvPr/>
        </p:nvSpPr>
        <p:spPr>
          <a:xfrm rot="16200001">
            <a:off x="10306842" y="805337"/>
            <a:ext cx="2397956" cy="1314873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1067"/>
              </a:spcAft>
            </a:pPr>
            <a:r>
              <a:rPr lang="es-ES" sz="6400" b="1" dirty="0">
                <a:solidFill>
                  <a:srgbClr val="237DA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2019</a:t>
            </a:r>
            <a:endParaRPr lang="es-ES" sz="1467" dirty="0">
              <a:solidFill>
                <a:srgbClr val="237DAF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1" name="Shape 474"/>
          <p:cNvSpPr/>
          <p:nvPr/>
        </p:nvSpPr>
        <p:spPr>
          <a:xfrm>
            <a:off x="10782111" y="651747"/>
            <a:ext cx="93133" cy="1714500"/>
          </a:xfrm>
          <a:custGeom>
            <a:avLst/>
            <a:gdLst/>
            <a:ahLst/>
            <a:cxnLst/>
            <a:rect l="0" t="0" r="0" b="0"/>
            <a:pathLst>
              <a:path w="70193" h="1286269">
                <a:moveTo>
                  <a:pt x="0" y="0"/>
                </a:moveTo>
                <a:lnTo>
                  <a:pt x="70193" y="0"/>
                </a:lnTo>
                <a:lnTo>
                  <a:pt x="70193" y="1286269"/>
                </a:lnTo>
                <a:lnTo>
                  <a:pt x="0" y="1286269"/>
                </a:lnTo>
                <a:lnTo>
                  <a:pt x="0" y="0"/>
                </a:lnTo>
              </a:path>
            </a:pathLst>
          </a:custGeom>
          <a:ln w="0" cap="flat">
            <a:miter lim="127000"/>
          </a:ln>
        </p:spPr>
        <p:style>
          <a:lnRef idx="0">
            <a:srgbClr val="000000">
              <a:alpha val="0"/>
            </a:srgbClr>
          </a:lnRef>
          <a:fillRef idx="1">
            <a:srgbClr val="504F4B"/>
          </a:fillRef>
          <a:effectRef idx="0">
            <a:scrgbClr r="0" g="0" b="0"/>
          </a:effectRef>
          <a:fontRef idx="none"/>
        </p:style>
        <p:txBody>
          <a:bodyPr/>
          <a:lstStyle/>
          <a:p>
            <a:endParaRPr lang="es-ES" sz="2400"/>
          </a:p>
        </p:txBody>
      </p:sp>
      <p:sp>
        <p:nvSpPr>
          <p:cNvPr id="12" name="Rectangle 104"/>
          <p:cNvSpPr/>
          <p:nvPr/>
        </p:nvSpPr>
        <p:spPr>
          <a:xfrm>
            <a:off x="7749912" y="2469272"/>
            <a:ext cx="3020907" cy="867833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1067"/>
              </a:spcAft>
            </a:pPr>
            <a:r>
              <a:rPr lang="es-ES" sz="5467" dirty="0">
                <a:solidFill>
                  <a:srgbClr val="908D88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LÍNEA 2</a:t>
            </a:r>
            <a:endParaRPr lang="es-ES" sz="1467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3" name="Rectangle 99"/>
          <p:cNvSpPr/>
          <p:nvPr/>
        </p:nvSpPr>
        <p:spPr>
          <a:xfrm>
            <a:off x="4728229" y="3800721"/>
            <a:ext cx="7435028" cy="1444199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 algn="ctr">
              <a:spcAft>
                <a:spcPts val="300"/>
              </a:spcAft>
            </a:pPr>
            <a:r>
              <a:rPr lang="es-ES" sz="2000" dirty="0">
                <a:solidFill>
                  <a:srgbClr val="504F4B"/>
                </a:solidFill>
                <a:latin typeface="Bliss Pro" panose="02000506050000020004" pitchFamily="50" charset="0"/>
                <a:ea typeface="Verdana" panose="020B0604030504040204" pitchFamily="34" charset="0"/>
                <a:cs typeface="Verdana" panose="020B0604030504040204" pitchFamily="34" charset="0"/>
              </a:rPr>
              <a:t>MATERIALES DE FORMACIÓN PARA ESTUDIANTES</a:t>
            </a:r>
            <a:endParaRPr lang="es-ES" sz="2000" dirty="0">
              <a:solidFill>
                <a:srgbClr val="000000"/>
              </a:solidFill>
              <a:latin typeface="Bliss Pro" panose="02000506050000020004" pitchFamily="50" charset="0"/>
              <a:ea typeface="Calibri" panose="020F0502020204030204" pitchFamily="34" charset="0"/>
            </a:endParaRPr>
          </a:p>
          <a:p>
            <a:pPr algn="ctr">
              <a:spcAft>
                <a:spcPts val="300"/>
              </a:spcAft>
            </a:pPr>
            <a:r>
              <a:rPr lang="es-ES" sz="2000" dirty="0">
                <a:solidFill>
                  <a:srgbClr val="504F4B"/>
                </a:solidFill>
                <a:latin typeface="Bliss Pro" panose="02000506050000020004" pitchFamily="50" charset="0"/>
                <a:ea typeface="Verdana" panose="020B0604030504040204" pitchFamily="34" charset="0"/>
                <a:cs typeface="Verdana" panose="020B0604030504040204" pitchFamily="34" charset="0"/>
              </a:rPr>
              <a:t>DE GRADO DE LA COMPETENCIA </a:t>
            </a:r>
            <a:r>
              <a:rPr lang="es-ES" sz="2000" dirty="0" smtClean="0">
                <a:solidFill>
                  <a:srgbClr val="504F4B"/>
                </a:solidFill>
                <a:latin typeface="Bliss Pro" panose="02000506050000020004" pitchFamily="50" charset="0"/>
                <a:ea typeface="Verdana" panose="020B0604030504040204" pitchFamily="34" charset="0"/>
                <a:cs typeface="Verdana" panose="020B0604030504040204" pitchFamily="34" charset="0"/>
              </a:rPr>
              <a:t>DIGITAL</a:t>
            </a:r>
            <a:endParaRPr lang="es-ES" sz="2000" dirty="0">
              <a:solidFill>
                <a:srgbClr val="000000"/>
              </a:solidFill>
              <a:latin typeface="Bliss Pro" panose="02000506050000020004" pitchFamily="50" charset="0"/>
              <a:ea typeface="Calibri" panose="020F0502020204030204" pitchFamily="34" charset="0"/>
            </a:endParaRPr>
          </a:p>
          <a:p>
            <a:pPr marL="147316" marR="847" indent="-8466" algn="ctr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</a:pPr>
            <a:r>
              <a:rPr lang="es-ES" sz="1400" kern="0" dirty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  <a:t>2. Comunicación y colaboración: 2.4. Colaboración mediante tecnologías </a:t>
            </a:r>
            <a:r>
              <a:rPr lang="es-ES" sz="1400" kern="0" dirty="0" smtClean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  <a:t>digitales:</a:t>
            </a:r>
            <a:br>
              <a:rPr lang="es-ES" sz="1400" kern="0" dirty="0" smtClean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</a:br>
            <a:r>
              <a:rPr lang="es-ES" sz="1400" kern="0" dirty="0" smtClean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  <a:t>1</a:t>
            </a:r>
            <a:r>
              <a:rPr lang="es-ES" sz="1400" kern="0" dirty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  <a:t>. Dropbox, como herramienta de colaboración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3608" y="5551075"/>
            <a:ext cx="5147393" cy="654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97624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720000" y="1476000"/>
            <a:ext cx="97731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latin typeface="Cambria" panose="02040503050406030204" pitchFamily="18" charset="0"/>
              </a:rPr>
              <a:t>Es posible organizar documentos creando o subiendo </a:t>
            </a:r>
            <a:r>
              <a:rPr lang="es-ES" dirty="0" smtClean="0">
                <a:latin typeface="Cambria" panose="02040503050406030204" pitchFamily="18" charset="0"/>
              </a:rPr>
              <a:t>carpetas, que después encontraremos en el apartado Archivos y en cuyo contenido podremos añadir archivos y subcarpetas</a:t>
            </a:r>
            <a:endParaRPr lang="es-ES" dirty="0">
              <a:latin typeface="Cambria" panose="02040503050406030204" pitchFamily="18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470" y="2737783"/>
            <a:ext cx="2181529" cy="2448267"/>
          </a:xfrm>
          <a:prstGeom prst="rect">
            <a:avLst/>
          </a:prstGeom>
        </p:spPr>
      </p:pic>
      <p:sp>
        <p:nvSpPr>
          <p:cNvPr id="19" name="Rectángulo 18"/>
          <p:cNvSpPr/>
          <p:nvPr/>
        </p:nvSpPr>
        <p:spPr>
          <a:xfrm>
            <a:off x="1171254" y="3315537"/>
            <a:ext cx="1965960" cy="827872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5389" y="2739807"/>
            <a:ext cx="3325625" cy="2072589"/>
          </a:xfrm>
          <a:prstGeom prst="rect">
            <a:avLst/>
          </a:prstGeom>
        </p:spPr>
      </p:pic>
      <p:sp>
        <p:nvSpPr>
          <p:cNvPr id="22" name="Rectángulo 21"/>
          <p:cNvSpPr/>
          <p:nvPr/>
        </p:nvSpPr>
        <p:spPr>
          <a:xfrm>
            <a:off x="5371067" y="3584366"/>
            <a:ext cx="782083" cy="1035259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3792" y="5181728"/>
            <a:ext cx="1892741" cy="1377978"/>
          </a:xfrm>
          <a:prstGeom prst="rect">
            <a:avLst/>
          </a:prstGeom>
        </p:spPr>
      </p:pic>
      <p:sp>
        <p:nvSpPr>
          <p:cNvPr id="13" name="CuadroTexto 12"/>
          <p:cNvSpPr txBox="1"/>
          <p:nvPr/>
        </p:nvSpPr>
        <p:spPr>
          <a:xfrm>
            <a:off x="766462" y="2378600"/>
            <a:ext cx="3200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latin typeface="Cambria" panose="02040503050406030204" pitchFamily="18" charset="0"/>
              </a:rPr>
              <a:t>Elegir método de organización</a:t>
            </a:r>
            <a:endParaRPr lang="es-ES" dirty="0">
              <a:latin typeface="Cambria" panose="02040503050406030204" pitchFamily="18" charset="0"/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5015390" y="2378600"/>
            <a:ext cx="2257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latin typeface="Cambria" panose="02040503050406030204" pitchFamily="18" charset="0"/>
              </a:rPr>
              <a:t>Crear carpetas</a:t>
            </a:r>
            <a:endParaRPr lang="es-ES" dirty="0">
              <a:latin typeface="Cambria" panose="02040503050406030204" pitchFamily="18" charset="0"/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5015390" y="4812396"/>
            <a:ext cx="53734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latin typeface="Cambria" panose="02040503050406030204" pitchFamily="18" charset="0"/>
              </a:rPr>
              <a:t>Añadir archivos y subcarpetas a las nuevas carpetas </a:t>
            </a:r>
            <a:endParaRPr lang="es-ES" dirty="0">
              <a:latin typeface="Cambria" panose="02040503050406030204" pitchFamily="18" charset="0"/>
            </a:endParaRPr>
          </a:p>
        </p:txBody>
      </p:sp>
      <p:sp>
        <p:nvSpPr>
          <p:cNvPr id="21" name="Shape 65"/>
          <p:cNvSpPr/>
          <p:nvPr/>
        </p:nvSpPr>
        <p:spPr>
          <a:xfrm>
            <a:off x="11867" y="0"/>
            <a:ext cx="5359200" cy="1354800"/>
          </a:xfrm>
          <a:prstGeom prst="rect">
            <a:avLst/>
          </a:prstGeom>
          <a:solidFill>
            <a:srgbClr val="E88E9B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23" name="Shape 66"/>
          <p:cNvSpPr txBox="1"/>
          <p:nvPr/>
        </p:nvSpPr>
        <p:spPr>
          <a:xfrm>
            <a:off x="1164667" y="0"/>
            <a:ext cx="4206400" cy="11935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r"/>
            <a:r>
              <a:rPr lang="es" sz="3867" b="1" dirty="0" smtClean="0">
                <a:solidFill>
                  <a:schemeClr val="bg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ORGANIZAR CONTENIDO</a:t>
            </a:r>
            <a:endParaRPr sz="3867" b="1" dirty="0">
              <a:solidFill>
                <a:schemeClr val="bg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24" name="Shape 121"/>
          <p:cNvPicPr preferRelativeResize="0">
            <a:picLocks noChangeAspect="1"/>
          </p:cNvPicPr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84134" y="2379847"/>
            <a:ext cx="482328" cy="486569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Shape 149"/>
          <p:cNvPicPr preferRelativeResize="0">
            <a:picLocks/>
          </p:cNvPicPr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443755" y="2378600"/>
            <a:ext cx="482400" cy="48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Shape 163"/>
          <p:cNvPicPr preferRelativeResize="0">
            <a:picLocks noChangeAspect="1"/>
          </p:cNvPicPr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444391" y="4812396"/>
            <a:ext cx="481764" cy="486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674229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n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510" y="2945228"/>
            <a:ext cx="5288055" cy="1619467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720000" y="1476000"/>
            <a:ext cx="103616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latin typeface="Cambria" panose="02040503050406030204" pitchFamily="18" charset="0"/>
              </a:rPr>
              <a:t>Es posible compartir documentos y carpetas alojados en Dropbox, </a:t>
            </a:r>
            <a:r>
              <a:rPr lang="es-ES" dirty="0">
                <a:latin typeface="Cambria" panose="02040503050406030204" pitchFamily="18" charset="0"/>
              </a:rPr>
              <a:t>para que </a:t>
            </a:r>
            <a:r>
              <a:rPr lang="es-ES" dirty="0" smtClean="0">
                <a:latin typeface="Cambria" panose="02040503050406030204" pitchFamily="18" charset="0"/>
              </a:rPr>
              <a:t>otros los puedan ver, comentar </a:t>
            </a:r>
            <a:r>
              <a:rPr lang="es-ES" dirty="0">
                <a:latin typeface="Cambria" panose="02040503050406030204" pitchFamily="18" charset="0"/>
              </a:rPr>
              <a:t>o </a:t>
            </a:r>
            <a:r>
              <a:rPr lang="es-ES" dirty="0" smtClean="0">
                <a:latin typeface="Cambria" panose="02040503050406030204" pitchFamily="18" charset="0"/>
              </a:rPr>
              <a:t>editar.</a:t>
            </a:r>
            <a:endParaRPr lang="es-ES" dirty="0">
              <a:latin typeface="Cambria" panose="02040503050406030204" pitchFamily="18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884972" y="2304569"/>
            <a:ext cx="44860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latin typeface="Cambria" panose="02040503050406030204" pitchFamily="18" charset="0"/>
              </a:rPr>
              <a:t>Seleccionar qué archivo o carpeta compartir</a:t>
            </a:r>
            <a:endParaRPr lang="es-ES" dirty="0">
              <a:latin typeface="Cambria" panose="02040503050406030204" pitchFamily="18" charset="0"/>
            </a:endParaRPr>
          </a:p>
        </p:txBody>
      </p:sp>
      <p:sp>
        <p:nvSpPr>
          <p:cNvPr id="21" name="Rectángulo 20"/>
          <p:cNvSpPr/>
          <p:nvPr/>
        </p:nvSpPr>
        <p:spPr>
          <a:xfrm>
            <a:off x="4902763" y="3984172"/>
            <a:ext cx="975523" cy="388782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Shape 65"/>
          <p:cNvSpPr/>
          <p:nvPr/>
        </p:nvSpPr>
        <p:spPr>
          <a:xfrm>
            <a:off x="11867" y="0"/>
            <a:ext cx="5359200" cy="1354800"/>
          </a:xfrm>
          <a:prstGeom prst="rect">
            <a:avLst/>
          </a:prstGeom>
          <a:solidFill>
            <a:srgbClr val="E88E9B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18" name="Shape 66"/>
          <p:cNvSpPr txBox="1"/>
          <p:nvPr/>
        </p:nvSpPr>
        <p:spPr>
          <a:xfrm>
            <a:off x="11867" y="0"/>
            <a:ext cx="5359200" cy="11935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r"/>
            <a:r>
              <a:rPr lang="es" sz="3867" b="1" dirty="0" smtClean="0">
                <a:solidFill>
                  <a:schemeClr val="bg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COLABORAR: </a:t>
            </a:r>
            <a:r>
              <a:rPr lang="es" sz="2800" b="1" dirty="0" smtClean="0">
                <a:solidFill>
                  <a:schemeClr val="bg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COMPARTIR DOCUMENTOS</a:t>
            </a:r>
            <a:endParaRPr sz="2800" b="1" dirty="0">
              <a:solidFill>
                <a:schemeClr val="bg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19" name="Shape 121"/>
          <p:cNvPicPr preferRelativeResize="0"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8279" y="2276421"/>
            <a:ext cx="482328" cy="486569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CuadroTexto 19"/>
          <p:cNvSpPr txBox="1"/>
          <p:nvPr/>
        </p:nvSpPr>
        <p:spPr>
          <a:xfrm>
            <a:off x="6729968" y="2304569"/>
            <a:ext cx="3576973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700" dirty="0" smtClean="0">
                <a:latin typeface="Cambria" panose="02040503050406030204" pitchFamily="18" charset="0"/>
              </a:rPr>
              <a:t>Elegir cómo compartirlo</a:t>
            </a:r>
            <a:endParaRPr lang="es-ES" sz="1700" dirty="0">
              <a:latin typeface="Cambria" panose="02040503050406030204" pitchFamily="18" charset="0"/>
            </a:endParaRPr>
          </a:p>
        </p:txBody>
      </p:sp>
      <p:graphicFrame>
        <p:nvGraphicFramePr>
          <p:cNvPr id="22" name="Tabla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7781474"/>
              </p:ext>
            </p:extLst>
          </p:nvPr>
        </p:nvGraphicFramePr>
        <p:xfrm>
          <a:off x="6729968" y="2728331"/>
          <a:ext cx="4830027" cy="2410547"/>
        </p:xfrm>
        <a:graphic>
          <a:graphicData uri="http://schemas.openxmlformats.org/drawingml/2006/table">
            <a:tbl>
              <a:tblPr bandRow="1" bandCol="1">
                <a:tableStyleId>{073A0DAA-6AF3-43AB-8588-CEC1D06C72B9}</a:tableStyleId>
              </a:tblPr>
              <a:tblGrid>
                <a:gridCol w="970451">
                  <a:extLst>
                    <a:ext uri="{9D8B030D-6E8A-4147-A177-3AD203B41FA5}">
                      <a16:colId xmlns:a16="http://schemas.microsoft.com/office/drawing/2014/main" val="1628269238"/>
                    </a:ext>
                  </a:extLst>
                </a:gridCol>
                <a:gridCol w="3859576">
                  <a:extLst>
                    <a:ext uri="{9D8B030D-6E8A-4147-A177-3AD203B41FA5}">
                      <a16:colId xmlns:a16="http://schemas.microsoft.com/office/drawing/2014/main" val="3683514526"/>
                    </a:ext>
                  </a:extLst>
                </a:gridCol>
              </a:tblGrid>
              <a:tr h="825587">
                <a:tc>
                  <a:txBody>
                    <a:bodyPr/>
                    <a:lstStyle/>
                    <a:p>
                      <a:endParaRPr lang="es-ES" dirty="0" smtClean="0"/>
                    </a:p>
                    <a:p>
                      <a:endParaRPr lang="es-ES" dirty="0" smtClean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8825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ES" sz="1400" b="1" dirty="0" smtClean="0">
                          <a:latin typeface="Cambria" panose="02040503050406030204" pitchFamily="18" charset="0"/>
                        </a:rPr>
                        <a:t>Compartir</a:t>
                      </a:r>
                    </a:p>
                    <a:p>
                      <a:pPr algn="just"/>
                      <a:r>
                        <a:rPr lang="es-ES" sz="1400" dirty="0" smtClean="0">
                          <a:latin typeface="Cambria" panose="02040503050406030204" pitchFamily="18" charset="0"/>
                        </a:rPr>
                        <a:t>Permite</a:t>
                      </a:r>
                      <a:r>
                        <a:rPr lang="es-ES" sz="1400" baseline="0" dirty="0" smtClean="0">
                          <a:latin typeface="Cambria" panose="02040503050406030204" pitchFamily="18" charset="0"/>
                        </a:rPr>
                        <a:t> compartir el archivo con personas con cuenta en Dropbox. </a:t>
                      </a:r>
                      <a:endParaRPr lang="es-ES" sz="14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E8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88381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8825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ES" sz="1400" b="1" dirty="0" smtClean="0">
                          <a:latin typeface="Cambria" panose="02040503050406030204" pitchFamily="18" charset="0"/>
                        </a:rPr>
                        <a:t>Crear enlace</a:t>
                      </a:r>
                    </a:p>
                    <a:p>
                      <a:pPr algn="just"/>
                      <a:r>
                        <a:rPr lang="es-ES" sz="1400" dirty="0" smtClean="0">
                          <a:latin typeface="Cambria" panose="02040503050406030204" pitchFamily="18" charset="0"/>
                        </a:rPr>
                        <a:t>Permite</a:t>
                      </a:r>
                      <a:r>
                        <a:rPr lang="es-ES" sz="1400" baseline="0" dirty="0" smtClean="0">
                          <a:latin typeface="Cambria" panose="02040503050406030204" pitchFamily="18" charset="0"/>
                        </a:rPr>
                        <a:t> compartir un enlace de acceso al archivo a través de correo electrónico o mensajería instantánea, sin necesidad de que el destinatario tenga una cuenta en Dropbox.</a:t>
                      </a:r>
                      <a:br>
                        <a:rPr lang="es-ES" sz="1400" baseline="0" dirty="0" smtClean="0">
                          <a:latin typeface="Cambria" panose="02040503050406030204" pitchFamily="18" charset="0"/>
                        </a:rPr>
                      </a:br>
                      <a:r>
                        <a:rPr lang="es-ES" sz="1400" baseline="0" dirty="0" smtClean="0">
                          <a:latin typeface="Cambria" panose="02040503050406030204" pitchFamily="18" charset="0"/>
                        </a:rPr>
                        <a:t>En tal caso, el destinatario podrá ver el documento pero no editarlo ni comentarlo.   </a:t>
                      </a:r>
                      <a:endParaRPr lang="es-ES" sz="14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E8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0958881"/>
                  </a:ext>
                </a:extLst>
              </a:tr>
            </a:tbl>
          </a:graphicData>
        </a:graphic>
      </p:graphicFrame>
      <p:pic>
        <p:nvPicPr>
          <p:cNvPr id="13" name="Imagen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17005" y="2837086"/>
            <a:ext cx="800100" cy="600075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34694" y="3664135"/>
            <a:ext cx="771525" cy="781050"/>
          </a:xfrm>
          <a:prstGeom prst="rect">
            <a:avLst/>
          </a:prstGeom>
        </p:spPr>
      </p:pic>
      <p:pic>
        <p:nvPicPr>
          <p:cNvPr id="23" name="Shape 149"/>
          <p:cNvPicPr preferRelativeResize="0">
            <a:picLocks/>
          </p:cNvPicPr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183274" y="2246235"/>
            <a:ext cx="482400" cy="48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Rectángulo redondeado 25"/>
          <p:cNvSpPr/>
          <p:nvPr/>
        </p:nvSpPr>
        <p:spPr>
          <a:xfrm>
            <a:off x="1083429" y="5138878"/>
            <a:ext cx="3913114" cy="1087751"/>
          </a:xfrm>
          <a:prstGeom prst="roundRect">
            <a:avLst/>
          </a:prstGeom>
          <a:solidFill>
            <a:srgbClr val="BC556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latin typeface="Cambria" panose="02040503050406030204" pitchFamily="18" charset="0"/>
              </a:rPr>
              <a:t>Es posible compartir documentos desde Inicio y desde el apartado </a:t>
            </a:r>
            <a:r>
              <a:rPr lang="es-ES" dirty="0">
                <a:latin typeface="Cambria" panose="02040503050406030204" pitchFamily="18" charset="0"/>
              </a:rPr>
              <a:t>Archivos</a:t>
            </a:r>
          </a:p>
        </p:txBody>
      </p:sp>
    </p:spTree>
    <p:extLst>
      <p:ext uri="{BB962C8B-B14F-4D97-AF65-F5344CB8AC3E}">
        <p14:creationId xmlns:p14="http://schemas.microsoft.com/office/powerpoint/2010/main" val="21242085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720000" y="1476000"/>
            <a:ext cx="103616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latin typeface="Cambria" panose="02040503050406030204" pitchFamily="18" charset="0"/>
              </a:rPr>
              <a:t>Es posible compartir documentos y carpetas alojados en Dropbox, </a:t>
            </a:r>
            <a:r>
              <a:rPr lang="es-ES" dirty="0">
                <a:latin typeface="Cambria" panose="02040503050406030204" pitchFamily="18" charset="0"/>
              </a:rPr>
              <a:t>para que </a:t>
            </a:r>
            <a:r>
              <a:rPr lang="es-ES" dirty="0" smtClean="0">
                <a:latin typeface="Cambria" panose="02040503050406030204" pitchFamily="18" charset="0"/>
              </a:rPr>
              <a:t>otros los puedan ver, comentar </a:t>
            </a:r>
            <a:r>
              <a:rPr lang="es-ES" dirty="0">
                <a:latin typeface="Cambria" panose="02040503050406030204" pitchFamily="18" charset="0"/>
              </a:rPr>
              <a:t>o </a:t>
            </a:r>
            <a:r>
              <a:rPr lang="es-ES" dirty="0" smtClean="0">
                <a:latin typeface="Cambria" panose="02040503050406030204" pitchFamily="18" charset="0"/>
              </a:rPr>
              <a:t>editar.</a:t>
            </a:r>
            <a:endParaRPr lang="es-ES" dirty="0">
              <a:latin typeface="Cambria" panose="02040503050406030204" pitchFamily="18" charset="0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820607" y="2303327"/>
            <a:ext cx="3147205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700" dirty="0" smtClean="0">
                <a:latin typeface="Cambria" panose="02040503050406030204" pitchFamily="18" charset="0"/>
              </a:rPr>
              <a:t>Elegir con quién compartirlo</a:t>
            </a:r>
            <a:endParaRPr lang="es-ES" sz="1700" dirty="0">
              <a:latin typeface="Cambria" panose="02040503050406030204" pitchFamily="18" charset="0"/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607" y="2917080"/>
            <a:ext cx="4484498" cy="2255160"/>
          </a:xfrm>
          <a:prstGeom prst="rect">
            <a:avLst/>
          </a:prstGeom>
        </p:spPr>
      </p:pic>
      <p:sp>
        <p:nvSpPr>
          <p:cNvPr id="17" name="Shape 65"/>
          <p:cNvSpPr/>
          <p:nvPr/>
        </p:nvSpPr>
        <p:spPr>
          <a:xfrm>
            <a:off x="11867" y="0"/>
            <a:ext cx="5359200" cy="1354800"/>
          </a:xfrm>
          <a:prstGeom prst="rect">
            <a:avLst/>
          </a:prstGeom>
          <a:solidFill>
            <a:srgbClr val="E88E9B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18" name="Shape 66"/>
          <p:cNvSpPr txBox="1"/>
          <p:nvPr/>
        </p:nvSpPr>
        <p:spPr>
          <a:xfrm>
            <a:off x="11867" y="0"/>
            <a:ext cx="5359200" cy="11935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r"/>
            <a:r>
              <a:rPr lang="es" sz="3867" b="1" dirty="0" smtClean="0">
                <a:solidFill>
                  <a:schemeClr val="bg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COLABORAR: </a:t>
            </a:r>
            <a:r>
              <a:rPr lang="es" sz="2800" b="1" dirty="0" smtClean="0">
                <a:solidFill>
                  <a:schemeClr val="bg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COMPARTIR DOCUMENTOS</a:t>
            </a:r>
            <a:endParaRPr sz="2800" b="1" dirty="0">
              <a:solidFill>
                <a:schemeClr val="bg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24" name="Shape 163"/>
          <p:cNvPicPr preferRelativeResize="0"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8843" y="2243531"/>
            <a:ext cx="481764" cy="48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CuadroTexto 24"/>
          <p:cNvSpPr txBox="1"/>
          <p:nvPr/>
        </p:nvSpPr>
        <p:spPr>
          <a:xfrm>
            <a:off x="6974548" y="2239740"/>
            <a:ext cx="31472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latin typeface="Cambria" panose="02040503050406030204" pitchFamily="18" charset="0"/>
              </a:rPr>
              <a:t>Dar permisos de acceso </a:t>
            </a:r>
            <a:endParaRPr lang="es-ES" dirty="0">
              <a:latin typeface="Cambria" panose="02040503050406030204" pitchFamily="18" charset="0"/>
            </a:endParaRPr>
          </a:p>
        </p:txBody>
      </p:sp>
      <p:pic>
        <p:nvPicPr>
          <p:cNvPr id="26" name="Imagen 2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83232" y="2243531"/>
            <a:ext cx="486000" cy="486000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3232" y="2772339"/>
            <a:ext cx="5214114" cy="2596752"/>
          </a:xfrm>
          <a:prstGeom prst="rect">
            <a:avLst/>
          </a:prstGeom>
        </p:spPr>
      </p:pic>
      <p:sp>
        <p:nvSpPr>
          <p:cNvPr id="13" name="Rectángulo 12"/>
          <p:cNvSpPr/>
          <p:nvPr/>
        </p:nvSpPr>
        <p:spPr>
          <a:xfrm>
            <a:off x="820606" y="3524280"/>
            <a:ext cx="1913449" cy="691104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tángulo 13"/>
          <p:cNvSpPr/>
          <p:nvPr/>
        </p:nvSpPr>
        <p:spPr>
          <a:xfrm>
            <a:off x="8622792" y="3529212"/>
            <a:ext cx="2824047" cy="1704996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Rectángulo redondeado 14"/>
          <p:cNvSpPr/>
          <p:nvPr/>
        </p:nvSpPr>
        <p:spPr>
          <a:xfrm>
            <a:off x="6517348" y="5411899"/>
            <a:ext cx="3913114" cy="1087751"/>
          </a:xfrm>
          <a:prstGeom prst="roundRect">
            <a:avLst/>
          </a:prstGeom>
          <a:solidFill>
            <a:srgbClr val="BC556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latin typeface="Cambria" panose="02040503050406030204" pitchFamily="18" charset="0"/>
              </a:rPr>
              <a:t>El acceso de edición únicamente está habilitado para compartir carpetas de documentos. Los archivos individuales solo pueden compartirse con acceso de lectura</a:t>
            </a:r>
            <a:endParaRPr lang="es-ES" sz="14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77365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366142" y="1642459"/>
            <a:ext cx="50049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1600" dirty="0" smtClean="0">
                <a:latin typeface="Cambria" panose="02040503050406030204" pitchFamily="18" charset="0"/>
              </a:rPr>
              <a:t>La edición colaborativa es posible desde el momento en que una carpeta con al menos un documento es compartida.</a:t>
            </a:r>
            <a:endParaRPr lang="es-ES" sz="1600" dirty="0">
              <a:latin typeface="Cambria" panose="02040503050406030204" pitchFamily="18" charset="0"/>
            </a:endParaRPr>
          </a:p>
        </p:txBody>
      </p:sp>
      <p:sp>
        <p:nvSpPr>
          <p:cNvPr id="9" name="Shape 65"/>
          <p:cNvSpPr/>
          <p:nvPr/>
        </p:nvSpPr>
        <p:spPr>
          <a:xfrm>
            <a:off x="11867" y="0"/>
            <a:ext cx="5359200" cy="1354800"/>
          </a:xfrm>
          <a:prstGeom prst="rect">
            <a:avLst/>
          </a:prstGeom>
          <a:solidFill>
            <a:srgbClr val="E88E9B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11" name="Shape 66"/>
          <p:cNvSpPr txBox="1"/>
          <p:nvPr/>
        </p:nvSpPr>
        <p:spPr>
          <a:xfrm>
            <a:off x="11867" y="0"/>
            <a:ext cx="5359200" cy="11935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r"/>
            <a:r>
              <a:rPr lang="es" sz="3867" b="1" dirty="0" smtClean="0">
                <a:solidFill>
                  <a:schemeClr val="bg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COLABORAR: </a:t>
            </a:r>
            <a:endParaRPr lang="es" sz="2800" b="1" dirty="0">
              <a:solidFill>
                <a:schemeClr val="bg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algn="r"/>
            <a:r>
              <a:rPr lang="es" sz="2800" b="1" dirty="0" smtClean="0">
                <a:solidFill>
                  <a:schemeClr val="bg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EDITAR DOCUMENTOS</a:t>
            </a:r>
            <a:endParaRPr sz="2800" b="1" dirty="0">
              <a:solidFill>
                <a:schemeClr val="bg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9224" y="1444093"/>
            <a:ext cx="5654775" cy="4472591"/>
          </a:xfrm>
          <a:prstGeom prst="rect">
            <a:avLst/>
          </a:prstGeom>
        </p:spPr>
      </p:pic>
      <p:sp>
        <p:nvSpPr>
          <p:cNvPr id="14" name="Rectángulo 13"/>
          <p:cNvSpPr/>
          <p:nvPr/>
        </p:nvSpPr>
        <p:spPr>
          <a:xfrm>
            <a:off x="9763124" y="1961179"/>
            <a:ext cx="2066925" cy="802975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Rectángulo 14"/>
          <p:cNvSpPr/>
          <p:nvPr/>
        </p:nvSpPr>
        <p:spPr>
          <a:xfrm>
            <a:off x="10901795" y="1548865"/>
            <a:ext cx="928255" cy="412314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CuadroTexto 15"/>
          <p:cNvSpPr txBox="1"/>
          <p:nvPr/>
        </p:nvSpPr>
        <p:spPr>
          <a:xfrm>
            <a:off x="366142" y="2764154"/>
            <a:ext cx="500492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1600" dirty="0" smtClean="0">
                <a:latin typeface="Cambria" panose="02040503050406030204" pitchFamily="18" charset="0"/>
              </a:rPr>
              <a:t>Al abrir un documento se abre la pantalla de visualización. Desde aquí, Dropbox posibilita  acceder a la edición a través de dos herramientas independientes: </a:t>
            </a:r>
            <a:r>
              <a:rPr lang="es-ES" sz="1600" b="1" dirty="0" smtClean="0">
                <a:latin typeface="Cambria" panose="02040503050406030204" pitchFamily="18" charset="0"/>
              </a:rPr>
              <a:t>Microsoft Office Online</a:t>
            </a:r>
            <a:r>
              <a:rPr lang="es-ES" sz="1600" dirty="0" smtClean="0">
                <a:latin typeface="Cambria" panose="02040503050406030204" pitchFamily="18" charset="0"/>
              </a:rPr>
              <a:t> y </a:t>
            </a:r>
            <a:r>
              <a:rPr lang="es-ES" sz="1600" b="1" dirty="0" smtClean="0">
                <a:latin typeface="Cambria" panose="02040503050406030204" pitchFamily="18" charset="0"/>
              </a:rPr>
              <a:t>Dropbox </a:t>
            </a:r>
            <a:r>
              <a:rPr lang="es-ES" sz="1600" b="1" dirty="0" err="1" smtClean="0">
                <a:latin typeface="Cambria" panose="02040503050406030204" pitchFamily="18" charset="0"/>
              </a:rPr>
              <a:t>Paper</a:t>
            </a:r>
            <a:r>
              <a:rPr lang="es-ES" sz="1600" dirty="0" smtClean="0">
                <a:latin typeface="Cambria" panose="02040503050406030204" pitchFamily="18" charset="0"/>
              </a:rPr>
              <a:t>.</a:t>
            </a:r>
            <a:endParaRPr lang="es-ES" sz="1600" dirty="0">
              <a:latin typeface="Cambria" panose="02040503050406030204" pitchFamily="18" charset="0"/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366141" y="5359082"/>
            <a:ext cx="50049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1600" dirty="0" smtClean="0">
                <a:latin typeface="Cambria" panose="02040503050406030204" pitchFamily="18" charset="0"/>
              </a:rPr>
              <a:t>Ambas herramientas permiten la edición de documentos de forma tanto asíncrona como simultánea.</a:t>
            </a:r>
            <a:endParaRPr lang="es-ES" sz="1600" dirty="0">
              <a:latin typeface="Cambria" panose="02040503050406030204" pitchFamily="18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366141" y="3923118"/>
            <a:ext cx="5004926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1600" dirty="0" smtClean="0">
                <a:latin typeface="Cambria" panose="02040503050406030204" pitchFamily="18" charset="0"/>
              </a:rPr>
              <a:t>Microsoft Office Online se recomienda para editar conjuntamente documentos de aspecto clásico, mientras que Dropbox </a:t>
            </a:r>
            <a:r>
              <a:rPr lang="es-ES" sz="1600" dirty="0" err="1" smtClean="0">
                <a:latin typeface="Cambria" panose="02040503050406030204" pitchFamily="18" charset="0"/>
              </a:rPr>
              <a:t>Paper</a:t>
            </a:r>
            <a:r>
              <a:rPr lang="es-ES" sz="1600" dirty="0" smtClean="0">
                <a:latin typeface="Cambria" panose="02040503050406030204" pitchFamily="18" charset="0"/>
              </a:rPr>
              <a:t> está enfocado a la elaboración de documentos muy visuales, con predominio de imágenes y contenido multimedia</a:t>
            </a:r>
            <a:r>
              <a:rPr lang="es-ES" dirty="0" smtClean="0">
                <a:latin typeface="Cambria" panose="02040503050406030204" pitchFamily="18" charset="0"/>
              </a:rPr>
              <a:t>.</a:t>
            </a:r>
            <a:endParaRPr lang="es-ES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7556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65"/>
          <p:cNvSpPr/>
          <p:nvPr/>
        </p:nvSpPr>
        <p:spPr>
          <a:xfrm>
            <a:off x="11867" y="0"/>
            <a:ext cx="5359200" cy="1354800"/>
          </a:xfrm>
          <a:prstGeom prst="rect">
            <a:avLst/>
          </a:prstGeom>
          <a:solidFill>
            <a:srgbClr val="E88E9B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11" name="Shape 66"/>
          <p:cNvSpPr txBox="1"/>
          <p:nvPr/>
        </p:nvSpPr>
        <p:spPr>
          <a:xfrm>
            <a:off x="11867" y="0"/>
            <a:ext cx="5359200" cy="11935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r"/>
            <a:r>
              <a:rPr lang="es" sz="3867" b="1" dirty="0" smtClean="0">
                <a:solidFill>
                  <a:schemeClr val="bg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COLABORAR: </a:t>
            </a:r>
            <a:endParaRPr lang="es" sz="2800" b="1" dirty="0">
              <a:solidFill>
                <a:schemeClr val="bg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algn="r"/>
            <a:r>
              <a:rPr lang="es" sz="2000" b="1" dirty="0" smtClean="0">
                <a:solidFill>
                  <a:schemeClr val="bg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EDITAR EN MICROSOFT OFFICE ONLINE</a:t>
            </a:r>
            <a:endParaRPr sz="2000" b="1" dirty="0">
              <a:solidFill>
                <a:schemeClr val="bg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393192" y="1568841"/>
            <a:ext cx="49778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 smtClean="0">
                <a:latin typeface="Cambria" panose="02040503050406030204" pitchFamily="18" charset="0"/>
              </a:rPr>
              <a:t>Al elegir editar nuestros documentos con Microsoft Office Online, debemos conceder acceso nuestros archivos en Dropbox</a:t>
            </a:r>
            <a:endParaRPr lang="es-ES" dirty="0">
              <a:latin typeface="Cambria" panose="02040503050406030204" pitchFamily="18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1171" y="1651686"/>
            <a:ext cx="5757518" cy="4179225"/>
          </a:xfrm>
          <a:prstGeom prst="rect">
            <a:avLst/>
          </a:prstGeom>
        </p:spPr>
      </p:pic>
      <p:sp>
        <p:nvSpPr>
          <p:cNvPr id="15" name="CuadroTexto 14"/>
          <p:cNvSpPr txBox="1"/>
          <p:nvPr/>
        </p:nvSpPr>
        <p:spPr>
          <a:xfrm>
            <a:off x="393192" y="3823108"/>
            <a:ext cx="49778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 smtClean="0">
                <a:latin typeface="Cambria" panose="02040503050406030204" pitchFamily="18" charset="0"/>
              </a:rPr>
              <a:t>En el caso de la edición simultánea, la herramienta </a:t>
            </a:r>
            <a:r>
              <a:rPr lang="es-ES" dirty="0">
                <a:latin typeface="Cambria" panose="02040503050406030204" pitchFamily="18" charset="0"/>
              </a:rPr>
              <a:t>nos mostrará qué es lo que están editando nuestros compañeros en tiempo real con cursores de diversos </a:t>
            </a:r>
            <a:r>
              <a:rPr lang="es-ES" dirty="0" smtClean="0">
                <a:latin typeface="Cambria" panose="02040503050406030204" pitchFamily="18" charset="0"/>
              </a:rPr>
              <a:t>colores. </a:t>
            </a:r>
          </a:p>
        </p:txBody>
      </p:sp>
      <p:sp>
        <p:nvSpPr>
          <p:cNvPr id="16" name="CuadroTexto 15"/>
          <p:cNvSpPr txBox="1"/>
          <p:nvPr/>
        </p:nvSpPr>
        <p:spPr>
          <a:xfrm>
            <a:off x="393193" y="5184580"/>
            <a:ext cx="36484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 smtClean="0">
                <a:latin typeface="Cambria" panose="02040503050406030204" pitchFamily="18" charset="0"/>
              </a:rPr>
              <a:t>Los cambios realizados se guardan automáticamente.</a:t>
            </a:r>
            <a:endParaRPr lang="es-ES" dirty="0">
              <a:latin typeface="Cambria" panose="02040503050406030204" pitchFamily="18" charset="0"/>
            </a:endParaRPr>
          </a:p>
        </p:txBody>
      </p:sp>
      <p:pic>
        <p:nvPicPr>
          <p:cNvPr id="18" name="Imagen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0887" y="2492171"/>
            <a:ext cx="3687666" cy="1057703"/>
          </a:xfrm>
          <a:prstGeom prst="rect">
            <a:avLst/>
          </a:prstGeom>
        </p:spPr>
      </p:pic>
      <p:sp>
        <p:nvSpPr>
          <p:cNvPr id="19" name="Rectángulo 18"/>
          <p:cNvSpPr/>
          <p:nvPr/>
        </p:nvSpPr>
        <p:spPr>
          <a:xfrm>
            <a:off x="3076575" y="3152774"/>
            <a:ext cx="1304925" cy="397099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20909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988" b="12278"/>
          <a:stretch/>
        </p:blipFill>
        <p:spPr>
          <a:xfrm>
            <a:off x="731406" y="4450332"/>
            <a:ext cx="4158230" cy="394640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208644" y="3125191"/>
            <a:ext cx="510061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1600" dirty="0" smtClean="0">
                <a:latin typeface="Cambria" panose="02040503050406030204" pitchFamily="18" charset="0"/>
              </a:rPr>
              <a:t>Cuando se copia un documento en </a:t>
            </a:r>
            <a:r>
              <a:rPr lang="es-ES" sz="1600" dirty="0" err="1" smtClean="0">
                <a:latin typeface="Cambria" panose="02040503050406030204" pitchFamily="18" charset="0"/>
              </a:rPr>
              <a:t>Paper</a:t>
            </a:r>
            <a:r>
              <a:rPr lang="es-ES" sz="1600" dirty="0" smtClean="0">
                <a:latin typeface="Cambria" panose="02040503050406030204" pitchFamily="18" charset="0"/>
              </a:rPr>
              <a:t>, se crea un nuevo documento independiente del original. Por ello se requiere tanto invitar a colaborar de nuevo a los miembros de nuestro grupo de trabajo como otorgarles permisos de edición. </a:t>
            </a:r>
            <a:endParaRPr lang="es-ES" sz="1600" dirty="0">
              <a:latin typeface="Cambria" panose="02040503050406030204" pitchFamily="18" charset="0"/>
            </a:endParaRPr>
          </a:p>
        </p:txBody>
      </p:sp>
      <p:sp>
        <p:nvSpPr>
          <p:cNvPr id="9" name="Shape 65"/>
          <p:cNvSpPr/>
          <p:nvPr/>
        </p:nvSpPr>
        <p:spPr>
          <a:xfrm>
            <a:off x="11867" y="0"/>
            <a:ext cx="5359200" cy="1354800"/>
          </a:xfrm>
          <a:prstGeom prst="rect">
            <a:avLst/>
          </a:prstGeom>
          <a:solidFill>
            <a:srgbClr val="E88E9B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11" name="Shape 66"/>
          <p:cNvSpPr txBox="1"/>
          <p:nvPr/>
        </p:nvSpPr>
        <p:spPr>
          <a:xfrm>
            <a:off x="11867" y="0"/>
            <a:ext cx="5359200" cy="11935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r"/>
            <a:r>
              <a:rPr lang="es" sz="3867" b="1" dirty="0" smtClean="0">
                <a:solidFill>
                  <a:schemeClr val="bg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COLABORAR: </a:t>
            </a:r>
            <a:endParaRPr lang="es" sz="2800" b="1" dirty="0">
              <a:solidFill>
                <a:schemeClr val="bg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algn="r"/>
            <a:r>
              <a:rPr lang="es" sz="2400" b="1" dirty="0" smtClean="0">
                <a:solidFill>
                  <a:schemeClr val="bg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DROPBOX PAPER</a:t>
            </a:r>
            <a:endParaRPr sz="2400" b="1" dirty="0">
              <a:solidFill>
                <a:schemeClr val="bg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9454" y="1560249"/>
            <a:ext cx="1341612" cy="1459003"/>
          </a:xfrm>
          <a:prstGeom prst="rect">
            <a:avLst/>
          </a:prstGeom>
        </p:spPr>
      </p:pic>
      <p:sp>
        <p:nvSpPr>
          <p:cNvPr id="12" name="CuadroTexto 11"/>
          <p:cNvSpPr txBox="1"/>
          <p:nvPr/>
        </p:nvSpPr>
        <p:spPr>
          <a:xfrm>
            <a:off x="208645" y="1504921"/>
            <a:ext cx="382385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1600" dirty="0" smtClean="0">
                <a:latin typeface="Cambria" panose="02040503050406030204" pitchFamily="18" charset="0"/>
              </a:rPr>
              <a:t>La utilidad Dropbox </a:t>
            </a:r>
            <a:r>
              <a:rPr lang="es-ES" sz="1600" dirty="0" err="1" smtClean="0">
                <a:latin typeface="Cambria" panose="02040503050406030204" pitchFamily="18" charset="0"/>
              </a:rPr>
              <a:t>Paper</a:t>
            </a:r>
            <a:r>
              <a:rPr lang="es-ES" sz="1600" dirty="0" smtClean="0">
                <a:latin typeface="Cambria" panose="02040503050406030204" pitchFamily="18" charset="0"/>
              </a:rPr>
              <a:t> ofrece </a:t>
            </a:r>
            <a:r>
              <a:rPr lang="es-ES" sz="1600" dirty="0">
                <a:latin typeface="Cambria" panose="02040503050406030204" pitchFamily="18" charset="0"/>
              </a:rPr>
              <a:t>un espacio de trabajo </a:t>
            </a:r>
            <a:r>
              <a:rPr lang="es-ES" sz="1600" dirty="0" smtClean="0">
                <a:latin typeface="Cambria" panose="02040503050406030204" pitchFamily="18" charset="0"/>
              </a:rPr>
              <a:t>pensado para la colaboración en línea donde se puede añadir </a:t>
            </a:r>
            <a:r>
              <a:rPr lang="es-ES" sz="1600" dirty="0">
                <a:latin typeface="Cambria" panose="02040503050406030204" pitchFamily="18" charset="0"/>
              </a:rPr>
              <a:t>texto, listas de </a:t>
            </a:r>
            <a:r>
              <a:rPr lang="es-ES" sz="1600" dirty="0" smtClean="0">
                <a:latin typeface="Cambria" panose="02040503050406030204" pitchFamily="18" charset="0"/>
              </a:rPr>
              <a:t>tareas, </a:t>
            </a:r>
            <a:r>
              <a:rPr lang="es-ES" sz="1600" dirty="0">
                <a:latin typeface="Cambria" panose="02040503050406030204" pitchFamily="18" charset="0"/>
              </a:rPr>
              <a:t>código, </a:t>
            </a:r>
            <a:r>
              <a:rPr lang="es-ES" sz="1600" dirty="0" smtClean="0">
                <a:latin typeface="Cambria" panose="02040503050406030204" pitchFamily="18" charset="0"/>
              </a:rPr>
              <a:t>o incrustar </a:t>
            </a:r>
            <a:r>
              <a:rPr lang="es-ES" sz="1600" dirty="0">
                <a:latin typeface="Cambria" panose="02040503050406030204" pitchFamily="18" charset="0"/>
              </a:rPr>
              <a:t>imágenes, audio y vídeo desde </a:t>
            </a:r>
            <a:r>
              <a:rPr lang="es-ES" sz="1600" dirty="0" smtClean="0">
                <a:latin typeface="Cambria" panose="02040503050406030204" pitchFamily="18" charset="0"/>
              </a:rPr>
              <a:t>un gran número de aplicaciones.</a:t>
            </a:r>
            <a:endParaRPr lang="es-ES" sz="1600" dirty="0">
              <a:latin typeface="Cambria" panose="02040503050406030204" pitchFamily="18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3349" y="855992"/>
            <a:ext cx="4733951" cy="5553952"/>
          </a:xfrm>
          <a:prstGeom prst="rect">
            <a:avLst/>
          </a:prstGeom>
        </p:spPr>
      </p:pic>
      <p:sp>
        <p:nvSpPr>
          <p:cNvPr id="10" name="CuadroTexto 9"/>
          <p:cNvSpPr txBox="1"/>
          <p:nvPr/>
        </p:nvSpPr>
        <p:spPr>
          <a:xfrm>
            <a:off x="208645" y="4890692"/>
            <a:ext cx="516242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1600" dirty="0" smtClean="0">
                <a:latin typeface="Cambria" panose="02040503050406030204" pitchFamily="18" charset="0"/>
              </a:rPr>
              <a:t>En el caso de la edición simultánea, la herramienta </a:t>
            </a:r>
            <a:r>
              <a:rPr lang="es-ES" sz="1600" dirty="0">
                <a:latin typeface="Cambria" panose="02040503050406030204" pitchFamily="18" charset="0"/>
              </a:rPr>
              <a:t>nos mostrará qué es lo que están editando nuestros compañeros en tiempo real con cursores de diversos </a:t>
            </a:r>
            <a:r>
              <a:rPr lang="es-ES" sz="1600" dirty="0" smtClean="0">
                <a:latin typeface="Cambria" panose="02040503050406030204" pitchFamily="18" charset="0"/>
              </a:rPr>
              <a:t>colores. </a:t>
            </a:r>
          </a:p>
        </p:txBody>
      </p:sp>
      <p:sp>
        <p:nvSpPr>
          <p:cNvPr id="14" name="CuadroTexto 13"/>
          <p:cNvSpPr txBox="1"/>
          <p:nvPr/>
        </p:nvSpPr>
        <p:spPr>
          <a:xfrm>
            <a:off x="208644" y="6071390"/>
            <a:ext cx="49302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1600" dirty="0" smtClean="0">
                <a:latin typeface="Cambria" panose="02040503050406030204" pitchFamily="18" charset="0"/>
              </a:rPr>
              <a:t>Los cambios realizados se guardan automáticamente.</a:t>
            </a:r>
            <a:endParaRPr lang="es-ES" sz="16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9121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Tabl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9455793"/>
              </p:ext>
            </p:extLst>
          </p:nvPr>
        </p:nvGraphicFramePr>
        <p:xfrm>
          <a:off x="390565" y="2122331"/>
          <a:ext cx="11193993" cy="42260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5835">
                  <a:extLst>
                    <a:ext uri="{9D8B030D-6E8A-4147-A177-3AD203B41FA5}">
                      <a16:colId xmlns:a16="http://schemas.microsoft.com/office/drawing/2014/main" val="1075455707"/>
                    </a:ext>
                  </a:extLst>
                </a:gridCol>
                <a:gridCol w="1292773">
                  <a:extLst>
                    <a:ext uri="{9D8B030D-6E8A-4147-A177-3AD203B41FA5}">
                      <a16:colId xmlns:a16="http://schemas.microsoft.com/office/drawing/2014/main" val="1670801388"/>
                    </a:ext>
                  </a:extLst>
                </a:gridCol>
                <a:gridCol w="1345652">
                  <a:extLst>
                    <a:ext uri="{9D8B030D-6E8A-4147-A177-3AD203B41FA5}">
                      <a16:colId xmlns:a16="http://schemas.microsoft.com/office/drawing/2014/main" val="820381398"/>
                    </a:ext>
                  </a:extLst>
                </a:gridCol>
                <a:gridCol w="4981575">
                  <a:extLst>
                    <a:ext uri="{9D8B030D-6E8A-4147-A177-3AD203B41FA5}">
                      <a16:colId xmlns:a16="http://schemas.microsoft.com/office/drawing/2014/main" val="4028450089"/>
                    </a:ext>
                  </a:extLst>
                </a:gridCol>
                <a:gridCol w="2288158">
                  <a:extLst>
                    <a:ext uri="{9D8B030D-6E8A-4147-A177-3AD203B41FA5}">
                      <a16:colId xmlns:a16="http://schemas.microsoft.com/office/drawing/2014/main" val="1959471620"/>
                    </a:ext>
                  </a:extLst>
                </a:gridCol>
              </a:tblGrid>
              <a:tr h="347461"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latin typeface="Cambria" panose="02040503050406030204" pitchFamily="18" charset="0"/>
                        </a:rPr>
                        <a:t>Utilidad</a:t>
                      </a:r>
                      <a:endParaRPr lang="es-ES" sz="1400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93882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latin typeface="Cambria" panose="02040503050406030204" pitchFamily="18" charset="0"/>
                        </a:rPr>
                        <a:t>Acción</a:t>
                      </a:r>
                      <a:endParaRPr lang="es-ES" sz="1400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93882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latin typeface="Cambria" panose="02040503050406030204" pitchFamily="18" charset="0"/>
                        </a:rPr>
                        <a:t>Comunicación</a:t>
                      </a:r>
                      <a:endParaRPr lang="es-ES" sz="1400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93882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latin typeface="Cambria" panose="02040503050406030204" pitchFamily="18" charset="0"/>
                        </a:rPr>
                        <a:t>Descripción</a:t>
                      </a:r>
                      <a:endParaRPr lang="es-ES" sz="1400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93882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latin typeface="Cambria" panose="02040503050406030204" pitchFamily="18" charset="0"/>
                        </a:rPr>
                        <a:t>Vista</a:t>
                      </a:r>
                      <a:endParaRPr lang="es-ES" sz="1400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93882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6105765"/>
                  </a:ext>
                </a:extLst>
              </a:tr>
              <a:tr h="898915">
                <a:tc>
                  <a:txBody>
                    <a:bodyPr/>
                    <a:lstStyle/>
                    <a:p>
                      <a:r>
                        <a:rPr lang="es-ES" sz="1500" dirty="0" smtClean="0">
                          <a:latin typeface="Cambria" panose="02040503050406030204" pitchFamily="18" charset="0"/>
                        </a:rPr>
                        <a:t>Pantalla de visualización</a:t>
                      </a:r>
                      <a:br>
                        <a:rPr lang="es-ES" sz="1500" dirty="0" smtClean="0">
                          <a:latin typeface="Cambria" panose="02040503050406030204" pitchFamily="18" charset="0"/>
                        </a:rPr>
                      </a:br>
                      <a:r>
                        <a:rPr lang="es-ES" sz="1500" baseline="0" dirty="0" smtClean="0">
                          <a:latin typeface="Cambria" panose="02040503050406030204" pitchFamily="18" charset="0"/>
                        </a:rPr>
                        <a:t>de archivos</a:t>
                      </a:r>
                      <a:endParaRPr lang="es-ES" sz="1500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F0E8A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500" dirty="0" smtClean="0">
                          <a:latin typeface="Cambria" panose="02040503050406030204" pitchFamily="18" charset="0"/>
                        </a:rPr>
                        <a:t>Comentar</a:t>
                      </a:r>
                    </a:p>
                    <a:p>
                      <a:endParaRPr lang="es-ES" sz="1500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F0E8A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500" dirty="0" smtClean="0">
                          <a:latin typeface="Cambria" panose="02040503050406030204" pitchFamily="18" charset="0"/>
                        </a:rPr>
                        <a:t>Asíncrona</a:t>
                      </a:r>
                      <a:endParaRPr lang="es-ES" sz="1500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F0E8A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350" baseline="0" dirty="0" smtClean="0">
                          <a:latin typeface="Cambria" panose="02040503050406030204" pitchFamily="18" charset="0"/>
                        </a:rPr>
                        <a:t>El apartado Comentarios se muestra al pulsar sobre el símbolo       ubicado en la parte derecha. </a:t>
                      </a:r>
                    </a:p>
                    <a:p>
                      <a:r>
                        <a:rPr lang="es-ES" sz="1350" baseline="0" dirty="0" smtClean="0">
                          <a:latin typeface="Cambria" panose="02040503050406030204" pitchFamily="18" charset="0"/>
                        </a:rPr>
                        <a:t>Los comentarios pueden referirse tanto al documento completo, como a un área o párrafos concretos, previa selección de los mismos.  Además, es posible mencionar a uno de nuestros colaboradores, que recibirán notificación de la mención.</a:t>
                      </a:r>
                      <a:endParaRPr lang="es-ES" sz="1350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F0E8A7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F0E8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6866684"/>
                  </a:ext>
                </a:extLst>
              </a:tr>
              <a:tr h="1003788">
                <a:tc>
                  <a:txBody>
                    <a:bodyPr/>
                    <a:lstStyle/>
                    <a:p>
                      <a:r>
                        <a:rPr lang="es-ES" sz="1500" dirty="0" smtClean="0">
                          <a:latin typeface="Cambria" panose="02040503050406030204" pitchFamily="18" charset="0"/>
                        </a:rPr>
                        <a:t>Microsoft </a:t>
                      </a:r>
                      <a:br>
                        <a:rPr lang="es-ES" sz="1500" dirty="0" smtClean="0">
                          <a:latin typeface="Cambria" panose="02040503050406030204" pitchFamily="18" charset="0"/>
                        </a:rPr>
                      </a:br>
                      <a:r>
                        <a:rPr lang="es-ES" sz="1500" dirty="0" smtClean="0">
                          <a:latin typeface="Cambria" panose="02040503050406030204" pitchFamily="18" charset="0"/>
                        </a:rPr>
                        <a:t>Office Online</a:t>
                      </a:r>
                      <a:endParaRPr lang="es-ES" sz="1500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F0E8A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500" dirty="0" smtClean="0">
                          <a:latin typeface="Cambria" panose="02040503050406030204" pitchFamily="18" charset="0"/>
                        </a:rPr>
                        <a:t>Comentar</a:t>
                      </a:r>
                    </a:p>
                    <a:p>
                      <a:endParaRPr lang="es-ES" sz="1500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F0E8A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500" dirty="0" smtClean="0">
                          <a:latin typeface="Cambria" panose="02040503050406030204" pitchFamily="18" charset="0"/>
                        </a:rPr>
                        <a:t>Asíncrona</a:t>
                      </a:r>
                      <a:endParaRPr lang="es-ES" sz="1500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F0E8A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350" dirty="0" smtClean="0">
                          <a:latin typeface="Cambria" panose="02040503050406030204" pitchFamily="18" charset="0"/>
                        </a:rPr>
                        <a:t>Seleccionando palabras</a:t>
                      </a:r>
                      <a:r>
                        <a:rPr lang="es-ES" sz="1350" baseline="0" dirty="0" smtClean="0">
                          <a:latin typeface="Cambria" panose="02040503050406030204" pitchFamily="18" charset="0"/>
                        </a:rPr>
                        <a:t> o párrafos podemos añadir comentarios que pueden ser respondidos o resueltos por cualquier colaborador. </a:t>
                      </a:r>
                    </a:p>
                    <a:p>
                      <a:endParaRPr lang="es-ES" sz="1350" baseline="0" dirty="0" smtClean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  <a:p>
                      <a:endParaRPr lang="es-ES" sz="1350" baseline="0" dirty="0" smtClean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  <a:p>
                      <a:endParaRPr lang="es-ES" sz="7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F0E8A7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F0E8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9721400"/>
                  </a:ext>
                </a:extLst>
              </a:tr>
              <a:tr h="1168589">
                <a:tc>
                  <a:txBody>
                    <a:bodyPr/>
                    <a:lstStyle/>
                    <a:p>
                      <a:r>
                        <a:rPr lang="es-ES" sz="1500" dirty="0" err="1" smtClean="0">
                          <a:latin typeface="Cambria" panose="02040503050406030204" pitchFamily="18" charset="0"/>
                        </a:rPr>
                        <a:t>Paper</a:t>
                      </a:r>
                      <a:endParaRPr lang="es-ES" sz="1500" dirty="0" smtClean="0">
                        <a:latin typeface="Cambria" panose="02040503050406030204" pitchFamily="18" charset="0"/>
                      </a:endParaRPr>
                    </a:p>
                    <a:p>
                      <a:endParaRPr lang="es-ES" sz="1500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F0E8A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500" dirty="0" smtClean="0">
                          <a:latin typeface="Cambria" panose="02040503050406030204" pitchFamily="18" charset="0"/>
                        </a:rPr>
                        <a:t>Comentar</a:t>
                      </a:r>
                    </a:p>
                    <a:p>
                      <a:endParaRPr lang="es-ES" sz="1500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F0E8A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500" dirty="0" smtClean="0">
                          <a:latin typeface="Cambria" panose="02040503050406030204" pitchFamily="18" charset="0"/>
                        </a:rPr>
                        <a:t>Asíncrona</a:t>
                      </a:r>
                    </a:p>
                  </a:txBody>
                  <a:tcPr>
                    <a:solidFill>
                      <a:srgbClr val="F0E8A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350" dirty="0" smtClean="0">
                          <a:latin typeface="Cambria" panose="02040503050406030204" pitchFamily="18" charset="0"/>
                        </a:rPr>
                        <a:t>Seleccionando palabras</a:t>
                      </a:r>
                      <a:r>
                        <a:rPr lang="es-ES" sz="1350" baseline="0" dirty="0" smtClean="0">
                          <a:latin typeface="Cambria" panose="02040503050406030204" pitchFamily="18" charset="0"/>
                        </a:rPr>
                        <a:t> o párrafos podemos añadir comentarios que pueden ser respondidos o resueltos por cualquier colaborador. Para mencionar a uno de nuestros colaboradores se utiliza el símbolos </a:t>
                      </a:r>
                      <a:r>
                        <a:rPr lang="es-ES" sz="1350" baseline="0" dirty="0" smtClean="0">
                          <a:solidFill>
                            <a:srgbClr val="FF0000"/>
                          </a:solidFill>
                          <a:latin typeface="Cambria" panose="02040503050406030204" pitchFamily="18" charset="0"/>
                        </a:rPr>
                        <a:t>@</a:t>
                      </a:r>
                      <a:r>
                        <a:rPr lang="es-ES" sz="1350" baseline="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, que recibirá una notificación. También es posible adjuntar en los comentarios otros documentos de </a:t>
                      </a:r>
                      <a:r>
                        <a:rPr lang="es-ES" sz="1350" baseline="0" dirty="0" err="1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Paper</a:t>
                      </a:r>
                      <a:r>
                        <a:rPr lang="es-ES" sz="1350" baseline="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, mediante el símbolo </a:t>
                      </a:r>
                      <a:r>
                        <a:rPr lang="es-ES" sz="1350" baseline="0" dirty="0" smtClean="0">
                          <a:solidFill>
                            <a:srgbClr val="FF0000"/>
                          </a:solidFill>
                          <a:latin typeface="Cambria" panose="02040503050406030204" pitchFamily="18" charset="0"/>
                        </a:rPr>
                        <a:t>+</a:t>
                      </a:r>
                      <a:r>
                        <a:rPr lang="es-ES" sz="1350" baseline="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.</a:t>
                      </a:r>
                      <a:endParaRPr lang="es-ES" sz="1800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F0E8A7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F0E8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4956768"/>
                  </a:ext>
                </a:extLst>
              </a:tr>
            </a:tbl>
          </a:graphicData>
        </a:graphic>
      </p:graphicFrame>
      <p:sp>
        <p:nvSpPr>
          <p:cNvPr id="5" name="CuadroTexto 4"/>
          <p:cNvSpPr txBox="1"/>
          <p:nvPr/>
        </p:nvSpPr>
        <p:spPr>
          <a:xfrm>
            <a:off x="720000" y="1476000"/>
            <a:ext cx="108645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 smtClean="0">
                <a:latin typeface="Cambria" panose="02040503050406030204" pitchFamily="18" charset="0"/>
              </a:rPr>
              <a:t>La comunicación con nuestros colaboradores en Dropbox puede realizarse en tres utilidades distintas e independientes: pantalla de visualización de archivos, Microsoft Office Online y </a:t>
            </a:r>
            <a:r>
              <a:rPr lang="es-ES" sz="1600" dirty="0" err="1" smtClean="0">
                <a:latin typeface="Cambria" panose="02040503050406030204" pitchFamily="18" charset="0"/>
              </a:rPr>
              <a:t>Paper</a:t>
            </a:r>
            <a:r>
              <a:rPr lang="es-ES" sz="1600" dirty="0" smtClean="0">
                <a:latin typeface="Cambria" panose="02040503050406030204" pitchFamily="18" charset="0"/>
              </a:rPr>
              <a:t>.</a:t>
            </a:r>
            <a:endParaRPr lang="es-ES" sz="1600" dirty="0">
              <a:latin typeface="Cambria" panose="02040503050406030204" pitchFamily="18" charset="0"/>
            </a:endParaRPr>
          </a:p>
        </p:txBody>
      </p:sp>
      <p:sp>
        <p:nvSpPr>
          <p:cNvPr id="16" name="Shape 65"/>
          <p:cNvSpPr/>
          <p:nvPr/>
        </p:nvSpPr>
        <p:spPr>
          <a:xfrm>
            <a:off x="11867" y="0"/>
            <a:ext cx="5359200" cy="1354800"/>
          </a:xfrm>
          <a:prstGeom prst="rect">
            <a:avLst/>
          </a:prstGeom>
          <a:solidFill>
            <a:srgbClr val="E88E9B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17" name="Shape 66"/>
          <p:cNvSpPr txBox="1"/>
          <p:nvPr/>
        </p:nvSpPr>
        <p:spPr>
          <a:xfrm>
            <a:off x="11867" y="0"/>
            <a:ext cx="5359200" cy="11935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r"/>
            <a:r>
              <a:rPr lang="es" sz="3867" b="1" dirty="0" smtClean="0">
                <a:solidFill>
                  <a:schemeClr val="bg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COLABORAR: </a:t>
            </a:r>
            <a:endParaRPr lang="es" sz="2800" b="1" dirty="0">
              <a:solidFill>
                <a:schemeClr val="bg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algn="r"/>
            <a:r>
              <a:rPr lang="es" sz="2800" b="1" dirty="0" smtClean="0">
                <a:solidFill>
                  <a:schemeClr val="bg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RETROALIMENTACIÓN</a:t>
            </a:r>
            <a:endParaRPr sz="2800" b="1" dirty="0">
              <a:solidFill>
                <a:schemeClr val="bg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/>
          <a:srcRect l="15639" t="23886" r="14865" b="22200"/>
          <a:stretch/>
        </p:blipFill>
        <p:spPr>
          <a:xfrm>
            <a:off x="5034283" y="2738677"/>
            <a:ext cx="211830" cy="169464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8634" y="2823409"/>
            <a:ext cx="2200582" cy="743054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6243" y="3194936"/>
            <a:ext cx="914400" cy="276225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6243" y="4288586"/>
            <a:ext cx="1181100" cy="304800"/>
          </a:xfrm>
          <a:prstGeom prst="rect">
            <a:avLst/>
          </a:prstGeom>
        </p:spPr>
      </p:pic>
      <p:pic>
        <p:nvPicPr>
          <p:cNvPr id="18" name="Imagen 1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8634" y="3854677"/>
            <a:ext cx="2029108" cy="1076475"/>
          </a:xfrm>
          <a:prstGeom prst="rect">
            <a:avLst/>
          </a:prstGeom>
        </p:spPr>
      </p:pic>
      <p:pic>
        <p:nvPicPr>
          <p:cNvPr id="19" name="Imagen 1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43" y="5316865"/>
            <a:ext cx="333422" cy="352474"/>
          </a:xfrm>
          <a:prstGeom prst="rect">
            <a:avLst/>
          </a:prstGeom>
        </p:spPr>
      </p:pic>
      <p:pic>
        <p:nvPicPr>
          <p:cNvPr id="20" name="Imagen 1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8634" y="5052941"/>
            <a:ext cx="1643618" cy="1290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6541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232186" y="1528889"/>
            <a:ext cx="5315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 smtClean="0">
                <a:latin typeface="Cambria" panose="02040503050406030204" pitchFamily="18" charset="0"/>
              </a:rPr>
              <a:t>Cuando se realizan cambios en la edición de un documento Dropbox guarda los cambios automáticamente.</a:t>
            </a:r>
          </a:p>
        </p:txBody>
      </p:sp>
      <p:sp>
        <p:nvSpPr>
          <p:cNvPr id="6" name="Rectángulo 5"/>
          <p:cNvSpPr/>
          <p:nvPr/>
        </p:nvSpPr>
        <p:spPr>
          <a:xfrm>
            <a:off x="1640415" y="2418964"/>
            <a:ext cx="390681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600" dirty="0">
                <a:latin typeface="Cambria" panose="02040503050406030204" pitchFamily="18" charset="0"/>
              </a:rPr>
              <a:t>E</a:t>
            </a:r>
            <a:r>
              <a:rPr lang="es-ES" sz="1600" dirty="0" smtClean="0">
                <a:latin typeface="Cambria" panose="02040503050406030204" pitchFamily="18" charset="0"/>
              </a:rPr>
              <a:t>n el apartado </a:t>
            </a:r>
            <a:r>
              <a:rPr lang="es-ES" sz="1600" u="sng" dirty="0" smtClean="0">
                <a:latin typeface="Cambria" panose="02040503050406030204" pitchFamily="18" charset="0"/>
              </a:rPr>
              <a:t>Archivos</a:t>
            </a:r>
            <a:r>
              <a:rPr lang="es-ES" sz="1600" dirty="0" smtClean="0">
                <a:latin typeface="Cambria" panose="02040503050406030204" pitchFamily="18" charset="0"/>
              </a:rPr>
              <a:t> se informa de </a:t>
            </a:r>
            <a:r>
              <a:rPr lang="es-ES" sz="1600" dirty="0">
                <a:latin typeface="Cambria" panose="02040503050406030204" pitchFamily="18" charset="0"/>
              </a:rPr>
              <a:t>cuándo se ha producido </a:t>
            </a:r>
            <a:r>
              <a:rPr lang="es-ES" sz="1600" dirty="0" smtClean="0">
                <a:latin typeface="Cambria" panose="02040503050406030204" pitchFamily="18" charset="0"/>
              </a:rPr>
              <a:t>y </a:t>
            </a:r>
            <a:r>
              <a:rPr lang="es-ES" sz="1600" dirty="0">
                <a:latin typeface="Cambria" panose="02040503050406030204" pitchFamily="18" charset="0"/>
              </a:rPr>
              <a:t>qué colaborador la ha llevado a </a:t>
            </a:r>
            <a:r>
              <a:rPr lang="es-ES" sz="1600" dirty="0" smtClean="0">
                <a:latin typeface="Cambria" panose="02040503050406030204" pitchFamily="18" charset="0"/>
              </a:rPr>
              <a:t>cabo.</a:t>
            </a:r>
            <a:endParaRPr lang="es-ES" sz="1600" dirty="0">
              <a:latin typeface="Cambria" panose="02040503050406030204" pitchFamily="18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6386083" y="1512089"/>
            <a:ext cx="264818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1600" dirty="0" smtClean="0">
                <a:latin typeface="Cambria" panose="02040503050406030204" pitchFamily="18" charset="0"/>
              </a:rPr>
              <a:t>Tanto desde el apartado </a:t>
            </a:r>
            <a:r>
              <a:rPr lang="es-ES" sz="1600" u="sng" dirty="0" smtClean="0">
                <a:latin typeface="Cambria" panose="02040503050406030204" pitchFamily="18" charset="0"/>
              </a:rPr>
              <a:t>Archivos</a:t>
            </a:r>
            <a:r>
              <a:rPr lang="es-ES" sz="1600" dirty="0" smtClean="0">
                <a:latin typeface="Cambria" panose="02040503050406030204" pitchFamily="18" charset="0"/>
              </a:rPr>
              <a:t> como desde la pantalla de visualización, es posible acceder al </a:t>
            </a:r>
            <a:r>
              <a:rPr lang="es-ES" sz="1600" b="1" dirty="0" smtClean="0">
                <a:latin typeface="Cambria" panose="02040503050406030204" pitchFamily="18" charset="0"/>
              </a:rPr>
              <a:t>historial de versiones</a:t>
            </a:r>
            <a:r>
              <a:rPr lang="es-ES" sz="1600" dirty="0" smtClean="0">
                <a:latin typeface="Cambria" panose="02040503050406030204" pitchFamily="18" charset="0"/>
              </a:rPr>
              <a:t> de un documento.</a:t>
            </a:r>
          </a:p>
        </p:txBody>
      </p:sp>
      <p:sp>
        <p:nvSpPr>
          <p:cNvPr id="12" name="CuadroTexto 11"/>
          <p:cNvSpPr txBox="1"/>
          <p:nvPr/>
        </p:nvSpPr>
        <p:spPr>
          <a:xfrm>
            <a:off x="232185" y="3628911"/>
            <a:ext cx="266646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1600" dirty="0" smtClean="0">
                <a:latin typeface="Cambria" panose="02040503050406030204" pitchFamily="18" charset="0"/>
              </a:rPr>
              <a:t>En la parte derecha de la pantalla de visualización de archivo, pulsando el símbolo  </a:t>
            </a:r>
            <a:br>
              <a:rPr lang="es-ES" sz="1600" dirty="0" smtClean="0">
                <a:latin typeface="Cambria" panose="02040503050406030204" pitchFamily="18" charset="0"/>
              </a:rPr>
            </a:br>
            <a:r>
              <a:rPr lang="es-ES" sz="1600" dirty="0" smtClean="0">
                <a:latin typeface="Cambria" panose="02040503050406030204" pitchFamily="18" charset="0"/>
              </a:rPr>
              <a:t>     , encontramos el apartado                                                      </a:t>
            </a:r>
            <a:r>
              <a:rPr lang="es-ES" sz="1600" b="1" dirty="0" smtClean="0">
                <a:latin typeface="Cambria" panose="02040503050406030204" pitchFamily="18" charset="0"/>
              </a:rPr>
              <a:t>Actividad</a:t>
            </a:r>
            <a:r>
              <a:rPr lang="es-ES" sz="1600" dirty="0">
                <a:latin typeface="Cambria" panose="02040503050406030204" pitchFamily="18" charset="0"/>
              </a:rPr>
              <a:t> </a:t>
            </a:r>
            <a:r>
              <a:rPr lang="es-ES" sz="1600" dirty="0" smtClean="0">
                <a:latin typeface="Cambria" panose="02040503050406030204" pitchFamily="18" charset="0"/>
              </a:rPr>
              <a:t>donde figuran todas las modificaciones realizadas desde la creación del documento con la información sobre cuándo y quién la realizó.</a:t>
            </a:r>
          </a:p>
        </p:txBody>
      </p:sp>
      <p:sp>
        <p:nvSpPr>
          <p:cNvPr id="17" name="Shape 65"/>
          <p:cNvSpPr/>
          <p:nvPr/>
        </p:nvSpPr>
        <p:spPr>
          <a:xfrm>
            <a:off x="11867" y="0"/>
            <a:ext cx="5359200" cy="1354800"/>
          </a:xfrm>
          <a:prstGeom prst="rect">
            <a:avLst/>
          </a:prstGeom>
          <a:solidFill>
            <a:srgbClr val="E88E9B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18" name="Shape 66"/>
          <p:cNvSpPr txBox="1"/>
          <p:nvPr/>
        </p:nvSpPr>
        <p:spPr>
          <a:xfrm>
            <a:off x="11867" y="0"/>
            <a:ext cx="5359200" cy="11935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r"/>
            <a:r>
              <a:rPr lang="es" sz="3867" b="1" dirty="0" smtClean="0">
                <a:solidFill>
                  <a:schemeClr val="bg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COLABORAR: </a:t>
            </a:r>
            <a:endParaRPr lang="es" sz="2800" b="1" dirty="0">
              <a:solidFill>
                <a:schemeClr val="bg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algn="r"/>
            <a:r>
              <a:rPr lang="es" sz="2800" b="1" dirty="0" smtClean="0">
                <a:solidFill>
                  <a:schemeClr val="bg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CONTROL DE CAMBIOS</a:t>
            </a:r>
            <a:endParaRPr sz="2800" b="1" dirty="0">
              <a:solidFill>
                <a:schemeClr val="bg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19" name="Imagen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185" y="2473446"/>
            <a:ext cx="1383593" cy="729656"/>
          </a:xfrm>
          <a:prstGeom prst="rect">
            <a:avLst/>
          </a:prstGeom>
        </p:spPr>
      </p:pic>
      <p:pic>
        <p:nvPicPr>
          <p:cNvPr id="20" name="Imagen 1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2" r="1361"/>
          <a:stretch/>
        </p:blipFill>
        <p:spPr>
          <a:xfrm>
            <a:off x="3021132" y="3811588"/>
            <a:ext cx="2086635" cy="2189190"/>
          </a:xfrm>
          <a:prstGeom prst="rect">
            <a:avLst/>
          </a:prstGeom>
        </p:spPr>
      </p:pic>
      <p:pic>
        <p:nvPicPr>
          <p:cNvPr id="21" name="Imagen 20"/>
          <p:cNvPicPr>
            <a:picLocks noChangeAspect="1"/>
          </p:cNvPicPr>
          <p:nvPr/>
        </p:nvPicPr>
        <p:blipFill rotWithShape="1">
          <a:blip r:embed="rId4"/>
          <a:srcRect l="15639" t="23886" r="14865" b="22200"/>
          <a:stretch/>
        </p:blipFill>
        <p:spPr>
          <a:xfrm>
            <a:off x="332768" y="4434885"/>
            <a:ext cx="211830" cy="169464"/>
          </a:xfrm>
          <a:prstGeom prst="rect">
            <a:avLst/>
          </a:prstGeom>
        </p:spPr>
      </p:pic>
      <p:pic>
        <p:nvPicPr>
          <p:cNvPr id="22" name="Imagen 2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9316" y="1580189"/>
            <a:ext cx="2162477" cy="1066949"/>
          </a:xfrm>
          <a:prstGeom prst="rect">
            <a:avLst/>
          </a:prstGeom>
        </p:spPr>
      </p:pic>
      <p:sp>
        <p:nvSpPr>
          <p:cNvPr id="23" name="Rectángulo 22"/>
          <p:cNvSpPr/>
          <p:nvPr/>
        </p:nvSpPr>
        <p:spPr>
          <a:xfrm>
            <a:off x="9199316" y="2391531"/>
            <a:ext cx="1490020" cy="290269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CuadroTexto 23"/>
          <p:cNvSpPr txBox="1"/>
          <p:nvPr/>
        </p:nvSpPr>
        <p:spPr>
          <a:xfrm>
            <a:off x="6386083" y="3759018"/>
            <a:ext cx="497571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1600" dirty="0" smtClean="0">
                <a:latin typeface="Cambria" panose="02040503050406030204" pitchFamily="18" charset="0"/>
              </a:rPr>
              <a:t>Así mismo, en </a:t>
            </a:r>
            <a:r>
              <a:rPr lang="es-ES" sz="1600" u="sng" dirty="0" err="1" smtClean="0">
                <a:latin typeface="Cambria" panose="02040503050406030204" pitchFamily="18" charset="0"/>
              </a:rPr>
              <a:t>Paper</a:t>
            </a:r>
            <a:r>
              <a:rPr lang="es-ES" sz="1600" dirty="0" smtClean="0">
                <a:latin typeface="Cambria" panose="02040503050406030204" pitchFamily="18" charset="0"/>
              </a:rPr>
              <a:t> es posible acceder al </a:t>
            </a:r>
            <a:r>
              <a:rPr lang="es-ES" sz="1600" b="1" dirty="0" smtClean="0">
                <a:latin typeface="Cambria" panose="02040503050406030204" pitchFamily="18" charset="0"/>
              </a:rPr>
              <a:t>historial del documento</a:t>
            </a:r>
            <a:r>
              <a:rPr lang="es-ES" sz="1600" dirty="0" smtClean="0">
                <a:latin typeface="Cambria" panose="02040503050406030204" pitchFamily="18" charset="0"/>
              </a:rPr>
              <a:t>, desde donde podremos visualizar cada modificación del documento y revertir cambios a una versión concreta.</a:t>
            </a:r>
          </a:p>
        </p:txBody>
      </p:sp>
      <p:sp>
        <p:nvSpPr>
          <p:cNvPr id="25" name="CuadroTexto 24"/>
          <p:cNvSpPr txBox="1"/>
          <p:nvPr/>
        </p:nvSpPr>
        <p:spPr>
          <a:xfrm>
            <a:off x="6386083" y="3031162"/>
            <a:ext cx="49757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1600" dirty="0" smtClean="0">
                <a:latin typeface="Cambria" panose="02040503050406030204" pitchFamily="18" charset="0"/>
              </a:rPr>
              <a:t>Desde aquí es posible restaurar versiones anteriores del documento.</a:t>
            </a:r>
          </a:p>
        </p:txBody>
      </p:sp>
      <p:pic>
        <p:nvPicPr>
          <p:cNvPr id="28" name="Imagen 2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372" y="4838550"/>
            <a:ext cx="3602964" cy="1634615"/>
          </a:xfrm>
          <a:prstGeom prst="rect">
            <a:avLst/>
          </a:prstGeom>
        </p:spPr>
      </p:pic>
      <p:sp>
        <p:nvSpPr>
          <p:cNvPr id="29" name="Rectángulo 28"/>
          <p:cNvSpPr/>
          <p:nvPr/>
        </p:nvSpPr>
        <p:spPr>
          <a:xfrm>
            <a:off x="9099121" y="6202506"/>
            <a:ext cx="1590215" cy="290269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23176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29"/>
          <p:cNvSpPr/>
          <p:nvPr/>
        </p:nvSpPr>
        <p:spPr>
          <a:xfrm>
            <a:off x="1812200" y="1475367"/>
            <a:ext cx="8567600" cy="1009200"/>
          </a:xfrm>
          <a:prstGeom prst="rect">
            <a:avLst/>
          </a:prstGeom>
          <a:solidFill>
            <a:srgbClr val="E88E9B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258" name="Google Shape;258;p29"/>
          <p:cNvSpPr/>
          <p:nvPr/>
        </p:nvSpPr>
        <p:spPr>
          <a:xfrm>
            <a:off x="1812200" y="2484567"/>
            <a:ext cx="8567600" cy="2697600"/>
          </a:xfrm>
          <a:prstGeom prst="rect">
            <a:avLst/>
          </a:prstGeom>
          <a:solidFill>
            <a:srgbClr val="F0E8A7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>
              <a:lnSpc>
                <a:spcPct val="115000"/>
              </a:lnSpc>
              <a:buClr>
                <a:schemeClr val="dk1"/>
              </a:buClr>
              <a:buSzPts val="1100"/>
            </a:pPr>
            <a:r>
              <a:rPr lang="es-ES" sz="2400" b="1" dirty="0">
                <a:solidFill>
                  <a:srgbClr val="BC556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[a personalizar por cada institución]</a:t>
            </a:r>
            <a:endParaRPr lang="es-ES" sz="2400" b="1" dirty="0">
              <a:solidFill>
                <a:srgbClr val="BC5561"/>
              </a:solidFill>
            </a:endParaRPr>
          </a:p>
          <a:p>
            <a:pPr lvl="0" algn="ctr">
              <a:lnSpc>
                <a:spcPct val="115000"/>
              </a:lnSpc>
              <a:buClr>
                <a:schemeClr val="dk1"/>
              </a:buClr>
              <a:buSzPts val="1100"/>
            </a:pPr>
            <a:endParaRPr lang="es-ES" sz="2400" b="1" dirty="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lvl="0" algn="ctr">
              <a:lnSpc>
                <a:spcPct val="115000"/>
              </a:lnSpc>
              <a:buClr>
                <a:schemeClr val="dk1"/>
              </a:buClr>
              <a:buSzPts val="1100"/>
            </a:pPr>
            <a:r>
              <a:rPr lang="es-ES" sz="2400" b="1" dirty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¡Si tienes dudas pregunta a los bibliotecarios!</a:t>
            </a:r>
          </a:p>
        </p:txBody>
      </p:sp>
      <p:sp>
        <p:nvSpPr>
          <p:cNvPr id="259" name="Google Shape;259;p29"/>
          <p:cNvSpPr txBox="1"/>
          <p:nvPr/>
        </p:nvSpPr>
        <p:spPr>
          <a:xfrm>
            <a:off x="3707500" y="1557567"/>
            <a:ext cx="5656400" cy="77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s" sz="4000" b="1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PARA SABER MÁS...</a:t>
            </a:r>
            <a:endParaRPr sz="4000" b="1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4443511" y="2715768"/>
            <a:ext cx="33049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 smtClean="0">
                <a:latin typeface="Cambria" panose="02040503050406030204" pitchFamily="18" charset="0"/>
                <a:hlinkClick r:id="rId3"/>
              </a:rPr>
              <a:t>Centro de ayuda de Dropbox</a:t>
            </a:r>
            <a:endParaRPr lang="es-ES" sz="20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5313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Shape 217"/>
          <p:cNvSpPr/>
          <p:nvPr/>
        </p:nvSpPr>
        <p:spPr>
          <a:xfrm>
            <a:off x="3945167" y="0"/>
            <a:ext cx="8246800" cy="6858000"/>
          </a:xfrm>
          <a:prstGeom prst="rect">
            <a:avLst/>
          </a:prstGeom>
          <a:solidFill>
            <a:srgbClr val="E88E9B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218" name="Shape 218"/>
          <p:cNvSpPr/>
          <p:nvPr/>
        </p:nvSpPr>
        <p:spPr>
          <a:xfrm>
            <a:off x="3945167" y="4218467"/>
            <a:ext cx="4812800" cy="665600"/>
          </a:xfrm>
          <a:prstGeom prst="rect">
            <a:avLst/>
          </a:prstGeom>
          <a:solidFill>
            <a:srgbClr val="8C374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pic>
        <p:nvPicPr>
          <p:cNvPr id="219" name="Shape 2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156" y="4218467"/>
            <a:ext cx="3788211" cy="665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55958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/>
          <p:cNvSpPr txBox="1"/>
          <p:nvPr/>
        </p:nvSpPr>
        <p:spPr>
          <a:xfrm>
            <a:off x="7132320" y="609599"/>
            <a:ext cx="3727269" cy="246221"/>
          </a:xfrm>
          <a:prstGeom prst="rect">
            <a:avLst/>
          </a:prstGeom>
          <a:solidFill>
            <a:schemeClr val="tx2">
              <a:lumMod val="9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Colección Objetos de Aprendizaje, 2019 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1579417" y="1206149"/>
            <a:ext cx="889461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MATERIALES DE FORMACIÓN PARA ESTUDIANTES DE GRADO </a:t>
            </a:r>
            <a:endParaRPr lang="es-ES" sz="16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s-E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LA COMPETENCIA DIGITAL</a:t>
            </a: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ES" sz="1600" b="1" dirty="0"/>
          </a:p>
          <a:p>
            <a:pPr algn="ctr"/>
            <a:r>
              <a:rPr lang="es-ES" sz="1600" b="1" dirty="0"/>
              <a:t> </a:t>
            </a:r>
            <a:endParaRPr lang="es-ES" sz="1600" dirty="0"/>
          </a:p>
          <a:p>
            <a:pPr algn="ctr">
              <a:lnSpc>
                <a:spcPct val="150000"/>
              </a:lnSpc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2. Comunicación y colaboración: 2.4. Colaboración mediante tecnologías digitales:</a:t>
            </a:r>
          </a:p>
          <a:p>
            <a:pPr algn="ctr">
              <a:lnSpc>
                <a:spcPct val="150000"/>
              </a:lnSpc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1. Dropbox, como herramienta de colaboración</a:t>
            </a:r>
          </a:p>
          <a:p>
            <a:pPr algn="ctr"/>
            <a:endParaRPr lang="es-ES" sz="1600" dirty="0"/>
          </a:p>
          <a:p>
            <a:pPr algn="ctr"/>
            <a:r>
              <a:rPr lang="es-ES" sz="1600" dirty="0"/>
              <a:t> </a:t>
            </a:r>
            <a:endParaRPr lang="es-ES" sz="1600" dirty="0" smtClean="0"/>
          </a:p>
          <a:p>
            <a:pPr algn="ctr"/>
            <a:endParaRPr lang="es-ES" sz="1600" dirty="0"/>
          </a:p>
          <a:p>
            <a:pPr algn="ctr"/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REBIUN Línea 2 (3er. P.E.) Grupo de Competencia Digital</a:t>
            </a: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592946" y="4006916"/>
            <a:ext cx="246286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21920" tIns="60960" rIns="121920" bIns="6096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 sz="240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4563437" y="4889738"/>
            <a:ext cx="440601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21920" tIns="60960" rIns="121920" bIns="60960" numCol="1" anchor="ctr" anchorCtr="0" compatLnSpc="1">
            <a:prstTxWarp prst="textNoShape">
              <a:avLst/>
            </a:prstTxWarp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" altLang="es-ES" sz="16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 Documento bajo licencia </a:t>
            </a:r>
            <a:r>
              <a:rPr lang="es-ES" altLang="es-ES" sz="1600" dirty="0" err="1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Creative</a:t>
            </a:r>
            <a:r>
              <a:rPr lang="es-ES" altLang="es-ES" sz="16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ES" altLang="es-ES" sz="1600" dirty="0" err="1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Commons</a:t>
            </a:r>
            <a:r>
              <a:rPr lang="es-ES" altLang="es-ES" sz="16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endParaRPr lang="es-ES" altLang="es-ES" sz="2400" dirty="0">
              <a:latin typeface="Arial" panose="020B0604020202020204" pitchFamily="34" charset="0"/>
            </a:endParaRPr>
          </a:p>
        </p:txBody>
      </p:sp>
      <p:pic>
        <p:nvPicPr>
          <p:cNvPr id="13" name="Picture 124"/>
          <p:cNvPicPr/>
          <p:nvPr/>
        </p:nvPicPr>
        <p:blipFill>
          <a:blip r:embed="rId2"/>
          <a:stretch>
            <a:fillRect/>
          </a:stretch>
        </p:blipFill>
        <p:spPr>
          <a:xfrm>
            <a:off x="3468947" y="5428040"/>
            <a:ext cx="5115560" cy="650333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0551" y="4723181"/>
            <a:ext cx="1292884" cy="455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55467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/>
          <p:nvPr/>
        </p:nvSpPr>
        <p:spPr>
          <a:xfrm>
            <a:off x="-11867" y="0"/>
            <a:ext cx="3909600" cy="6858000"/>
          </a:xfrm>
          <a:prstGeom prst="rect">
            <a:avLst/>
          </a:prstGeom>
          <a:solidFill>
            <a:srgbClr val="BC556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55" name="Shape 55"/>
          <p:cNvSpPr/>
          <p:nvPr/>
        </p:nvSpPr>
        <p:spPr>
          <a:xfrm>
            <a:off x="233700" y="1425967"/>
            <a:ext cx="3664000" cy="2446800"/>
          </a:xfrm>
          <a:prstGeom prst="rect">
            <a:avLst/>
          </a:prstGeom>
          <a:solidFill>
            <a:srgbClr val="8C374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58" name="Shape 58"/>
          <p:cNvSpPr/>
          <p:nvPr/>
        </p:nvSpPr>
        <p:spPr>
          <a:xfrm>
            <a:off x="3897733" y="1425966"/>
            <a:ext cx="4146809" cy="1488683"/>
          </a:xfrm>
          <a:prstGeom prst="rect">
            <a:avLst/>
          </a:prstGeom>
          <a:solidFill>
            <a:srgbClr val="E88E9B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59" name="Shape 59"/>
          <p:cNvSpPr txBox="1"/>
          <p:nvPr/>
        </p:nvSpPr>
        <p:spPr>
          <a:xfrm>
            <a:off x="4143266" y="1370698"/>
            <a:ext cx="3683561" cy="13915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r>
              <a:rPr lang="es" sz="4000" b="1" kern="0" dirty="0" smtClean="0">
                <a:solidFill>
                  <a:srgbClr val="8C3743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DROPBOX</a:t>
            </a:r>
          </a:p>
          <a:p>
            <a:pPr algn="ctr" defTabSz="1219170">
              <a:buClr>
                <a:srgbClr val="000000"/>
              </a:buClr>
            </a:pPr>
            <a:r>
              <a:rPr lang="es" sz="2400" b="1" kern="0" dirty="0" smtClean="0">
                <a:solidFill>
                  <a:srgbClr val="8C3743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COMO HERRAMIENTA DE COLABORACIÓN</a:t>
            </a:r>
            <a:endParaRPr sz="2400" b="1" kern="0" dirty="0">
              <a:solidFill>
                <a:srgbClr val="8C3743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60" name="Shape 6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79267" y="5671801"/>
            <a:ext cx="4120767" cy="724033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Shape 58"/>
          <p:cNvSpPr txBox="1"/>
          <p:nvPr/>
        </p:nvSpPr>
        <p:spPr>
          <a:xfrm>
            <a:off x="203501" y="1425967"/>
            <a:ext cx="3595615" cy="238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defTabSz="1219170">
              <a:buClr>
                <a:srgbClr val="000000"/>
              </a:buClr>
            </a:pPr>
            <a:r>
              <a:rPr lang="es" sz="2400" kern="0" dirty="0">
                <a:solidFill>
                  <a:srgbClr val="F2F2F2"/>
                </a:solidFill>
                <a:latin typeface="Cambria"/>
                <a:ea typeface="Cambria"/>
                <a:cs typeface="Cambria"/>
                <a:sym typeface="Cambria"/>
              </a:rPr>
              <a:t>Comunicación y colaboración. </a:t>
            </a:r>
            <a:endParaRPr sz="2400" kern="0" dirty="0">
              <a:solidFill>
                <a:srgbClr val="F2F2F2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defTabSz="1219170">
              <a:buClr>
                <a:srgbClr val="000000"/>
              </a:buClr>
            </a:pPr>
            <a:r>
              <a:rPr lang="es" sz="2400" kern="0" dirty="0">
                <a:solidFill>
                  <a:srgbClr val="F2F2F2"/>
                </a:solidFill>
                <a:latin typeface="Cambria"/>
                <a:ea typeface="Cambria"/>
                <a:cs typeface="Cambria"/>
                <a:sym typeface="Cambria"/>
              </a:rPr>
              <a:t>Colaboración mediante tecnologías digitales</a:t>
            </a:r>
            <a:endParaRPr sz="2400" kern="0" dirty="0">
              <a:solidFill>
                <a:srgbClr val="F2F2F2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  <p:extLst>
      <p:ext uri="{BB962C8B-B14F-4D97-AF65-F5344CB8AC3E}">
        <p14:creationId xmlns:p14="http://schemas.microsoft.com/office/powerpoint/2010/main" val="2567631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2" y="3192233"/>
            <a:ext cx="4086000" cy="2541600"/>
          </a:xfrm>
          <a:prstGeom prst="rect">
            <a:avLst/>
          </a:prstGeom>
        </p:spPr>
      </p:pic>
      <p:sp>
        <p:nvSpPr>
          <p:cNvPr id="65" name="Shape 65"/>
          <p:cNvSpPr/>
          <p:nvPr/>
        </p:nvSpPr>
        <p:spPr>
          <a:xfrm>
            <a:off x="11867" y="0"/>
            <a:ext cx="5359200" cy="1354800"/>
          </a:xfrm>
          <a:prstGeom prst="rect">
            <a:avLst/>
          </a:prstGeom>
          <a:solidFill>
            <a:srgbClr val="E88E9B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66" name="Shape 66"/>
          <p:cNvSpPr txBox="1"/>
          <p:nvPr/>
        </p:nvSpPr>
        <p:spPr>
          <a:xfrm>
            <a:off x="1164667" y="516333"/>
            <a:ext cx="4206400" cy="6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r"/>
            <a:r>
              <a:rPr lang="es" sz="3867" b="1" dirty="0">
                <a:solidFill>
                  <a:schemeClr val="bg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OBJETIVOS</a:t>
            </a:r>
            <a:endParaRPr sz="3867" b="1" dirty="0">
              <a:solidFill>
                <a:schemeClr val="bg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67" name="Shape 67"/>
          <p:cNvSpPr txBox="1"/>
          <p:nvPr/>
        </p:nvSpPr>
        <p:spPr>
          <a:xfrm>
            <a:off x="1164667" y="1841867"/>
            <a:ext cx="7747600" cy="6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s" sz="2400" dirty="0">
                <a:latin typeface="Cambria"/>
                <a:ea typeface="Cambria"/>
                <a:cs typeface="Cambria"/>
                <a:sym typeface="Cambria"/>
              </a:rPr>
              <a:t>Al finalizar esta actividad tienes que ser capaz de:</a:t>
            </a:r>
            <a:endParaRPr sz="2400" dirty="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68" name="Shape 68"/>
          <p:cNvSpPr txBox="1"/>
          <p:nvPr/>
        </p:nvSpPr>
        <p:spPr>
          <a:xfrm>
            <a:off x="4186967" y="3048600"/>
            <a:ext cx="7161200" cy="330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s-ES" sz="2400" dirty="0">
                <a:latin typeface="Cambria" panose="02040503050406030204" pitchFamily="18" charset="0"/>
              </a:rPr>
              <a:t>Conocer el servicio </a:t>
            </a:r>
            <a:r>
              <a:rPr lang="es-ES" sz="2400" dirty="0" smtClean="0">
                <a:latin typeface="Cambria" panose="02040503050406030204" pitchFamily="18" charset="0"/>
              </a:rPr>
              <a:t>Dropbox como </a:t>
            </a:r>
            <a:r>
              <a:rPr lang="es-ES" sz="2400" dirty="0">
                <a:latin typeface="Cambria" panose="02040503050406030204" pitchFamily="18" charset="0"/>
              </a:rPr>
              <a:t>herramienta para la </a:t>
            </a:r>
            <a:r>
              <a:rPr lang="es-ES" sz="2400" dirty="0" smtClean="0">
                <a:latin typeface="Cambria" panose="02040503050406030204" pitchFamily="18" charset="0"/>
              </a:rPr>
              <a:t>colaboración.</a:t>
            </a:r>
            <a:endParaRPr lang="es-ES" sz="2400" dirty="0">
              <a:latin typeface="Cambria" panose="02040503050406030204" pitchFamily="18" charset="0"/>
            </a:endParaRPr>
          </a:p>
          <a:p>
            <a:r>
              <a:rPr lang="es" sz="2400" dirty="0">
                <a:latin typeface="Cambria" panose="02040503050406030204" pitchFamily="18" charset="0"/>
                <a:ea typeface="Franklin Gothic"/>
                <a:cs typeface="Franklin Gothic"/>
                <a:sym typeface="Franklin Gothic"/>
              </a:rPr>
              <a:t/>
            </a:r>
            <a:br>
              <a:rPr lang="es" sz="2400" dirty="0">
                <a:latin typeface="Cambria" panose="02040503050406030204" pitchFamily="18" charset="0"/>
                <a:ea typeface="Franklin Gothic"/>
                <a:cs typeface="Franklin Gothic"/>
                <a:sym typeface="Franklin Gothic"/>
              </a:rPr>
            </a:br>
            <a:r>
              <a:rPr lang="es-ES" sz="2400" dirty="0">
                <a:latin typeface="Cambria" panose="02040503050406030204" pitchFamily="18" charset="0"/>
              </a:rPr>
              <a:t>Aprender a añadir y crear </a:t>
            </a:r>
            <a:r>
              <a:rPr lang="es-ES" sz="2400" dirty="0" smtClean="0">
                <a:latin typeface="Cambria" panose="02040503050406030204" pitchFamily="18" charset="0"/>
              </a:rPr>
              <a:t>archivos.</a:t>
            </a:r>
            <a:endParaRPr lang="es-ES" sz="2400" dirty="0">
              <a:latin typeface="Cambria" panose="02040503050406030204" pitchFamily="18" charset="0"/>
            </a:endParaRPr>
          </a:p>
          <a:p>
            <a:r>
              <a:rPr lang="es" sz="2400" dirty="0">
                <a:latin typeface="Cambria" panose="02040503050406030204" pitchFamily="18" charset="0"/>
                <a:ea typeface="Franklin Gothic"/>
                <a:cs typeface="Franklin Gothic"/>
                <a:sym typeface="Franklin Gothic"/>
              </a:rPr>
              <a:t/>
            </a:r>
            <a:br>
              <a:rPr lang="es" sz="2400" dirty="0">
                <a:latin typeface="Cambria" panose="02040503050406030204" pitchFamily="18" charset="0"/>
                <a:ea typeface="Franklin Gothic"/>
                <a:cs typeface="Franklin Gothic"/>
                <a:sym typeface="Franklin Gothic"/>
              </a:rPr>
            </a:br>
            <a:endParaRPr lang="es" sz="2400" dirty="0" smtClean="0">
              <a:latin typeface="Cambria" panose="02040503050406030204" pitchFamily="18" charset="0"/>
              <a:ea typeface="Franklin Gothic"/>
              <a:cs typeface="Franklin Gothic"/>
              <a:sym typeface="Franklin Gothic"/>
            </a:endParaRPr>
          </a:p>
          <a:p>
            <a:r>
              <a:rPr lang="es-ES" sz="2400" dirty="0" smtClean="0">
                <a:latin typeface="Cambria" panose="02040503050406030204" pitchFamily="18" charset="0"/>
              </a:rPr>
              <a:t>Editar </a:t>
            </a:r>
            <a:r>
              <a:rPr lang="es-ES" sz="2400" dirty="0">
                <a:latin typeface="Cambria" panose="02040503050406030204" pitchFamily="18" charset="0"/>
              </a:rPr>
              <a:t>archivos en línea con </a:t>
            </a:r>
            <a:r>
              <a:rPr lang="es-ES" sz="2400" dirty="0" smtClean="0">
                <a:latin typeface="Cambria" panose="02040503050406030204" pitchFamily="18" charset="0"/>
              </a:rPr>
              <a:t>otros</a:t>
            </a:r>
            <a:r>
              <a:rPr lang="es" sz="2400" dirty="0">
                <a:latin typeface="Cambria" panose="02040503050406030204" pitchFamily="18" charset="0"/>
                <a:sym typeface="Franklin Gothic"/>
              </a:rPr>
              <a:t> </a:t>
            </a:r>
            <a:r>
              <a:rPr lang="es" sz="2400" dirty="0" smtClean="0">
                <a:latin typeface="Cambria" panose="02040503050406030204" pitchFamily="18" charset="0"/>
                <a:sym typeface="Franklin Gothic"/>
              </a:rPr>
              <a:t>a través de Microsoft Office Online y Dropbox Paper</a:t>
            </a:r>
            <a:endParaRPr sz="2400" dirty="0">
              <a:latin typeface="Cambria" panose="02040503050406030204" pitchFamily="18" charset="0"/>
              <a:ea typeface="Franklin Gothic"/>
              <a:cs typeface="Franklin Gothic"/>
              <a:sym typeface="Franklin Gothic"/>
            </a:endParaRPr>
          </a:p>
        </p:txBody>
      </p:sp>
    </p:spTree>
    <p:extLst>
      <p:ext uri="{BB962C8B-B14F-4D97-AF65-F5344CB8AC3E}">
        <p14:creationId xmlns:p14="http://schemas.microsoft.com/office/powerpoint/2010/main" val="900538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/>
          <p:nvPr/>
        </p:nvSpPr>
        <p:spPr>
          <a:xfrm>
            <a:off x="2008267" y="1685167"/>
            <a:ext cx="8234800" cy="4772783"/>
          </a:xfrm>
          <a:prstGeom prst="rect">
            <a:avLst/>
          </a:prstGeom>
          <a:solidFill>
            <a:srgbClr val="BC556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75" name="Shape 75"/>
          <p:cNvSpPr/>
          <p:nvPr/>
        </p:nvSpPr>
        <p:spPr>
          <a:xfrm>
            <a:off x="0" y="1019567"/>
            <a:ext cx="5014800" cy="665600"/>
          </a:xfrm>
          <a:prstGeom prst="rect">
            <a:avLst/>
          </a:prstGeom>
          <a:solidFill>
            <a:srgbClr val="E88E9B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>
              <a:solidFill>
                <a:srgbClr val="314656"/>
              </a:solidFill>
            </a:endParaRPr>
          </a:p>
        </p:txBody>
      </p:sp>
      <p:sp>
        <p:nvSpPr>
          <p:cNvPr id="76" name="Shape 76"/>
          <p:cNvSpPr txBox="1"/>
          <p:nvPr/>
        </p:nvSpPr>
        <p:spPr>
          <a:xfrm>
            <a:off x="2193000" y="1126500"/>
            <a:ext cx="2828000" cy="43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r"/>
            <a:r>
              <a:rPr lang="es" sz="2400" b="1" dirty="0">
                <a:solidFill>
                  <a:srgbClr val="F2F2F2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SUMARIO</a:t>
            </a:r>
            <a:endParaRPr sz="2400" b="1" dirty="0">
              <a:solidFill>
                <a:srgbClr val="F2F2F2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77" name="Shape 77"/>
          <p:cNvSpPr txBox="1"/>
          <p:nvPr/>
        </p:nvSpPr>
        <p:spPr>
          <a:xfrm>
            <a:off x="1872809" y="1772537"/>
            <a:ext cx="7724000" cy="45996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s-ES" sz="2400" dirty="0" smtClean="0"/>
              <a:t>             </a:t>
            </a:r>
            <a:r>
              <a:rPr lang="es-ES" sz="2400" dirty="0" smtClean="0">
                <a:solidFill>
                  <a:schemeClr val="bg1"/>
                </a:solidFill>
                <a:latin typeface="Cambria" panose="02040503050406030204" pitchFamily="18" charset="0"/>
              </a:rPr>
              <a:t>Funciones</a:t>
            </a:r>
            <a:endParaRPr lang="es-ES" sz="2400" dirty="0">
              <a:solidFill>
                <a:schemeClr val="bg1"/>
              </a:solidFill>
              <a:latin typeface="Cambria" panose="02040503050406030204" pitchFamily="18" charset="0"/>
            </a:endParaRPr>
          </a:p>
          <a:p>
            <a:r>
              <a:rPr lang="es-ES" sz="2400" dirty="0">
                <a:solidFill>
                  <a:schemeClr val="bg1"/>
                </a:solidFill>
                <a:latin typeface="Cambria" panose="02040503050406030204" pitchFamily="18" charset="0"/>
              </a:rPr>
              <a:t>	Acceso</a:t>
            </a:r>
          </a:p>
          <a:p>
            <a:r>
              <a:rPr lang="es-ES" sz="2400" dirty="0">
                <a:solidFill>
                  <a:schemeClr val="bg1"/>
                </a:solidFill>
                <a:latin typeface="Cambria" panose="02040503050406030204" pitchFamily="18" charset="0"/>
              </a:rPr>
              <a:t>	Añadir </a:t>
            </a:r>
            <a:r>
              <a:rPr lang="es-ES" sz="2400" dirty="0" smtClean="0">
                <a:solidFill>
                  <a:schemeClr val="bg1"/>
                </a:solidFill>
                <a:latin typeface="Cambria" panose="02040503050406030204" pitchFamily="18" charset="0"/>
              </a:rPr>
              <a:t>contenido</a:t>
            </a:r>
            <a:endParaRPr lang="es-ES" sz="2400" dirty="0">
              <a:solidFill>
                <a:schemeClr val="bg1"/>
              </a:solidFill>
              <a:latin typeface="Cambria" panose="02040503050406030204" pitchFamily="18" charset="0"/>
            </a:endParaRPr>
          </a:p>
          <a:p>
            <a:r>
              <a:rPr lang="es-ES" sz="2400" dirty="0">
                <a:solidFill>
                  <a:schemeClr val="bg1"/>
                </a:solidFill>
                <a:latin typeface="Cambria" panose="02040503050406030204" pitchFamily="18" charset="0"/>
              </a:rPr>
              <a:t>	Crear documentos</a:t>
            </a:r>
          </a:p>
          <a:p>
            <a:r>
              <a:rPr lang="es-ES" sz="2400" dirty="0">
                <a:solidFill>
                  <a:schemeClr val="bg1"/>
                </a:solidFill>
                <a:latin typeface="Cambria" panose="02040503050406030204" pitchFamily="18" charset="0"/>
              </a:rPr>
              <a:t>	Organizar </a:t>
            </a:r>
            <a:r>
              <a:rPr lang="es-ES" sz="2400" dirty="0" smtClean="0">
                <a:solidFill>
                  <a:schemeClr val="bg1"/>
                </a:solidFill>
                <a:latin typeface="Cambria" panose="02040503050406030204" pitchFamily="18" charset="0"/>
              </a:rPr>
              <a:t>documentos</a:t>
            </a:r>
          </a:p>
          <a:p>
            <a:r>
              <a:rPr lang="es-ES" sz="2400" dirty="0" smtClean="0">
                <a:solidFill>
                  <a:schemeClr val="bg1"/>
                </a:solidFill>
                <a:latin typeface="Cambria" panose="02040503050406030204" pitchFamily="18" charset="0"/>
              </a:rPr>
              <a:t>	Colaborar</a:t>
            </a:r>
          </a:p>
          <a:p>
            <a:r>
              <a:rPr lang="es-ES" sz="2400" dirty="0">
                <a:solidFill>
                  <a:schemeClr val="bg1"/>
                </a:solidFill>
                <a:latin typeface="Cambria" panose="02040503050406030204" pitchFamily="18" charset="0"/>
              </a:rPr>
              <a:t>	</a:t>
            </a:r>
            <a:r>
              <a:rPr lang="es-ES" sz="2400" dirty="0" smtClean="0">
                <a:solidFill>
                  <a:schemeClr val="bg1"/>
                </a:solidFill>
                <a:latin typeface="Cambria" panose="02040503050406030204" pitchFamily="18" charset="0"/>
              </a:rPr>
              <a:t>	</a:t>
            </a:r>
            <a:r>
              <a:rPr lang="es-ES" sz="2400" dirty="0">
                <a:solidFill>
                  <a:schemeClr val="bg1"/>
                </a:solidFill>
                <a:latin typeface="Cambria" panose="02040503050406030204" pitchFamily="18" charset="0"/>
              </a:rPr>
              <a:t>Compartir documentos</a:t>
            </a:r>
          </a:p>
          <a:p>
            <a:r>
              <a:rPr lang="es-ES" sz="2400" dirty="0">
                <a:solidFill>
                  <a:schemeClr val="bg1"/>
                </a:solidFill>
                <a:latin typeface="Cambria" panose="02040503050406030204" pitchFamily="18" charset="0"/>
              </a:rPr>
              <a:t>	</a:t>
            </a:r>
            <a:r>
              <a:rPr lang="es-ES" sz="2400" dirty="0" smtClean="0">
                <a:solidFill>
                  <a:schemeClr val="bg1"/>
                </a:solidFill>
                <a:latin typeface="Cambria" panose="02040503050406030204" pitchFamily="18" charset="0"/>
              </a:rPr>
              <a:t>	Editar documentos</a:t>
            </a:r>
          </a:p>
          <a:p>
            <a:r>
              <a:rPr lang="es-ES" sz="2400" dirty="0" smtClean="0">
                <a:solidFill>
                  <a:schemeClr val="bg1"/>
                </a:solidFill>
                <a:latin typeface="Cambria" panose="02040503050406030204" pitchFamily="18" charset="0"/>
              </a:rPr>
              <a:t>			Microsoft Office Online</a:t>
            </a:r>
          </a:p>
          <a:p>
            <a:r>
              <a:rPr lang="es-ES" sz="2400" dirty="0">
                <a:solidFill>
                  <a:schemeClr val="bg1"/>
                </a:solidFill>
                <a:latin typeface="Cambria" panose="02040503050406030204" pitchFamily="18" charset="0"/>
              </a:rPr>
              <a:t>	</a:t>
            </a:r>
            <a:r>
              <a:rPr lang="es-ES" sz="2400" dirty="0" smtClean="0">
                <a:solidFill>
                  <a:schemeClr val="bg1"/>
                </a:solidFill>
                <a:latin typeface="Cambria" panose="02040503050406030204" pitchFamily="18" charset="0"/>
              </a:rPr>
              <a:t>		Dropbox </a:t>
            </a:r>
            <a:r>
              <a:rPr lang="es-ES" sz="2400" dirty="0" err="1" smtClean="0">
                <a:solidFill>
                  <a:schemeClr val="bg1"/>
                </a:solidFill>
                <a:latin typeface="Cambria" panose="02040503050406030204" pitchFamily="18" charset="0"/>
              </a:rPr>
              <a:t>Paper</a:t>
            </a:r>
            <a:endParaRPr lang="es-ES" sz="2400" dirty="0">
              <a:solidFill>
                <a:schemeClr val="bg1"/>
              </a:solidFill>
              <a:latin typeface="Cambria" panose="02040503050406030204" pitchFamily="18" charset="0"/>
            </a:endParaRPr>
          </a:p>
          <a:p>
            <a:r>
              <a:rPr lang="es-ES" sz="2400" dirty="0">
                <a:solidFill>
                  <a:schemeClr val="bg1"/>
                </a:solidFill>
                <a:latin typeface="Cambria" panose="02040503050406030204" pitchFamily="18" charset="0"/>
              </a:rPr>
              <a:t>	</a:t>
            </a:r>
            <a:r>
              <a:rPr lang="es-ES" sz="2400" dirty="0" smtClean="0">
                <a:solidFill>
                  <a:schemeClr val="bg1"/>
                </a:solidFill>
                <a:latin typeface="Cambria" panose="02040503050406030204" pitchFamily="18" charset="0"/>
              </a:rPr>
              <a:t>	Proporcionar </a:t>
            </a:r>
            <a:r>
              <a:rPr lang="es-ES" sz="2400" dirty="0">
                <a:solidFill>
                  <a:schemeClr val="bg1"/>
                </a:solidFill>
                <a:latin typeface="Cambria" panose="02040503050406030204" pitchFamily="18" charset="0"/>
              </a:rPr>
              <a:t>y recibir retroalimentación</a:t>
            </a:r>
          </a:p>
          <a:p>
            <a:r>
              <a:rPr lang="es-ES" sz="2400" dirty="0">
                <a:solidFill>
                  <a:schemeClr val="bg1"/>
                </a:solidFill>
                <a:latin typeface="Cambria" panose="02040503050406030204" pitchFamily="18" charset="0"/>
              </a:rPr>
              <a:t>	</a:t>
            </a:r>
            <a:r>
              <a:rPr lang="es-ES" sz="2400" dirty="0" smtClean="0">
                <a:solidFill>
                  <a:schemeClr val="bg1"/>
                </a:solidFill>
                <a:latin typeface="Cambria" panose="02040503050406030204" pitchFamily="18" charset="0"/>
              </a:rPr>
              <a:t>	Control </a:t>
            </a:r>
            <a:r>
              <a:rPr lang="es-ES" sz="2400" dirty="0">
                <a:solidFill>
                  <a:schemeClr val="bg1"/>
                </a:solidFill>
                <a:latin typeface="Cambria" panose="02040503050406030204" pitchFamily="18" charset="0"/>
              </a:rPr>
              <a:t>de cambios y versiones</a:t>
            </a:r>
          </a:p>
          <a:p>
            <a:endParaRPr lang="es-ES" sz="2400" dirty="0"/>
          </a:p>
        </p:txBody>
      </p:sp>
      <p:sp>
        <p:nvSpPr>
          <p:cNvPr id="78" name="Shape 78"/>
          <p:cNvSpPr/>
          <p:nvPr/>
        </p:nvSpPr>
        <p:spPr>
          <a:xfrm>
            <a:off x="2580967" y="2014879"/>
            <a:ext cx="166400" cy="166400"/>
          </a:xfrm>
          <a:prstGeom prst="ellipse">
            <a:avLst/>
          </a:prstGeom>
          <a:solidFill>
            <a:srgbClr val="93882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79" name="Shape 79"/>
          <p:cNvSpPr/>
          <p:nvPr/>
        </p:nvSpPr>
        <p:spPr>
          <a:xfrm>
            <a:off x="2580967" y="2375133"/>
            <a:ext cx="166400" cy="166400"/>
          </a:xfrm>
          <a:prstGeom prst="ellipse">
            <a:avLst/>
          </a:prstGeom>
          <a:solidFill>
            <a:srgbClr val="93882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80" name="Shape 80"/>
          <p:cNvSpPr/>
          <p:nvPr/>
        </p:nvSpPr>
        <p:spPr>
          <a:xfrm>
            <a:off x="2580967" y="2736204"/>
            <a:ext cx="166400" cy="166400"/>
          </a:xfrm>
          <a:prstGeom prst="ellipse">
            <a:avLst/>
          </a:prstGeom>
          <a:solidFill>
            <a:srgbClr val="93882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81" name="Shape 81"/>
          <p:cNvSpPr/>
          <p:nvPr/>
        </p:nvSpPr>
        <p:spPr>
          <a:xfrm>
            <a:off x="2580967" y="3138866"/>
            <a:ext cx="166400" cy="166400"/>
          </a:xfrm>
          <a:prstGeom prst="ellipse">
            <a:avLst/>
          </a:prstGeom>
          <a:solidFill>
            <a:srgbClr val="93882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82" name="Shape 82"/>
          <p:cNvSpPr/>
          <p:nvPr/>
        </p:nvSpPr>
        <p:spPr>
          <a:xfrm>
            <a:off x="2580967" y="3493585"/>
            <a:ext cx="166400" cy="166400"/>
          </a:xfrm>
          <a:prstGeom prst="ellipse">
            <a:avLst/>
          </a:prstGeom>
          <a:solidFill>
            <a:srgbClr val="93882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83" name="Shape 83"/>
          <p:cNvSpPr/>
          <p:nvPr/>
        </p:nvSpPr>
        <p:spPr>
          <a:xfrm>
            <a:off x="2580967" y="3848304"/>
            <a:ext cx="166400" cy="166400"/>
          </a:xfrm>
          <a:prstGeom prst="ellipse">
            <a:avLst/>
          </a:prstGeom>
          <a:solidFill>
            <a:srgbClr val="93882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</p:spTree>
    <p:extLst>
      <p:ext uri="{BB962C8B-B14F-4D97-AF65-F5344CB8AC3E}">
        <p14:creationId xmlns:p14="http://schemas.microsoft.com/office/powerpoint/2010/main" val="2848303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731520" y="1711980"/>
            <a:ext cx="45262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 smtClean="0">
                <a:latin typeface="Cambria" panose="02040503050406030204" pitchFamily="18" charset="0"/>
              </a:rPr>
              <a:t>Dropbox es un servicio de almacenamiento de archivos basado en la nube (</a:t>
            </a:r>
            <a:r>
              <a:rPr lang="es-ES" dirty="0" err="1" smtClean="0">
                <a:latin typeface="Cambria" panose="02040503050406030204" pitchFamily="18" charset="0"/>
              </a:rPr>
              <a:t>cloud</a:t>
            </a:r>
            <a:r>
              <a:rPr lang="es-ES" dirty="0" smtClean="0">
                <a:latin typeface="Cambria" panose="02040503050406030204" pitchFamily="18" charset="0"/>
              </a:rPr>
              <a:t> </a:t>
            </a:r>
            <a:r>
              <a:rPr lang="es-ES" dirty="0" err="1" smtClean="0">
                <a:latin typeface="Cambria" panose="02040503050406030204" pitchFamily="18" charset="0"/>
              </a:rPr>
              <a:t>computing</a:t>
            </a:r>
            <a:r>
              <a:rPr lang="es-ES" dirty="0" smtClean="0">
                <a:latin typeface="Cambria" panose="02040503050406030204" pitchFamily="18" charset="0"/>
              </a:rPr>
              <a:t>)</a:t>
            </a:r>
            <a:endParaRPr lang="es-ES" dirty="0">
              <a:latin typeface="Cambria" panose="02040503050406030204" pitchFamily="18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731520" y="2898839"/>
            <a:ext cx="452628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 smtClean="0">
                <a:latin typeface="Cambria" panose="02040503050406030204" pitchFamily="18" charset="0"/>
              </a:rPr>
              <a:t>Sus principales funcionalidades son:</a:t>
            </a:r>
          </a:p>
          <a:p>
            <a:pPr algn="just"/>
            <a:endParaRPr lang="es-ES" dirty="0">
              <a:latin typeface="Cambria" panose="020405030504060302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dirty="0" smtClean="0">
                <a:latin typeface="Cambria" panose="02040503050406030204" pitchFamily="18" charset="0"/>
              </a:rPr>
              <a:t>Almacenamiento y sincronización de archivos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ES" sz="1200" dirty="0" smtClean="0">
              <a:latin typeface="Cambria" panose="020405030504060302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dirty="0" smtClean="0">
                <a:latin typeface="Cambria" panose="02040503050406030204" pitchFamily="18" charset="0"/>
              </a:rPr>
              <a:t>Creación de documentos en línea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ES" dirty="0">
              <a:latin typeface="Cambria" panose="020405030504060302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u="sng" dirty="0" smtClean="0">
                <a:latin typeface="Cambria" panose="02040503050406030204" pitchFamily="18" charset="0"/>
              </a:rPr>
              <a:t>Compartir carpetas y documentos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ES" dirty="0">
              <a:latin typeface="Cambria" panose="020405030504060302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u="sng" dirty="0" smtClean="0">
                <a:latin typeface="Cambria" panose="02040503050406030204" pitchFamily="18" charset="0"/>
              </a:rPr>
              <a:t>Edición colaborativa en línea</a:t>
            </a:r>
            <a:endParaRPr lang="es-ES" u="sng" dirty="0">
              <a:latin typeface="Cambria" panose="02040503050406030204" pitchFamily="18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4759195" y="4587948"/>
            <a:ext cx="430887" cy="1639557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s-ES" sz="1600" dirty="0" smtClean="0">
                <a:latin typeface="Cambria" panose="02040503050406030204" pitchFamily="18" charset="0"/>
              </a:rPr>
              <a:t>COLABORACIÓN</a:t>
            </a:r>
            <a:endParaRPr lang="es-ES" sz="1600" dirty="0">
              <a:latin typeface="Cambria" panose="02040503050406030204" pitchFamily="18" charset="0"/>
            </a:endParaRPr>
          </a:p>
        </p:txBody>
      </p:sp>
      <p:sp>
        <p:nvSpPr>
          <p:cNvPr id="10" name="Cerrar llave 9"/>
          <p:cNvSpPr/>
          <p:nvPr/>
        </p:nvSpPr>
        <p:spPr>
          <a:xfrm>
            <a:off x="4560679" y="4720318"/>
            <a:ext cx="45719" cy="1338943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6678" y="1536192"/>
            <a:ext cx="5009805" cy="4407408"/>
          </a:xfrm>
          <a:prstGeom prst="rect">
            <a:avLst/>
          </a:prstGeom>
        </p:spPr>
      </p:pic>
      <p:sp>
        <p:nvSpPr>
          <p:cNvPr id="11" name="Shape 65"/>
          <p:cNvSpPr/>
          <p:nvPr/>
        </p:nvSpPr>
        <p:spPr>
          <a:xfrm>
            <a:off x="11867" y="0"/>
            <a:ext cx="5359200" cy="1354800"/>
          </a:xfrm>
          <a:prstGeom prst="rect">
            <a:avLst/>
          </a:prstGeom>
          <a:solidFill>
            <a:srgbClr val="E88E9B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12" name="Shape 66"/>
          <p:cNvSpPr txBox="1"/>
          <p:nvPr/>
        </p:nvSpPr>
        <p:spPr>
          <a:xfrm>
            <a:off x="1164667" y="516333"/>
            <a:ext cx="4206400" cy="6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r"/>
            <a:r>
              <a:rPr lang="es" sz="3867" b="1" dirty="0" smtClean="0">
                <a:solidFill>
                  <a:schemeClr val="bg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FUNCIONES</a:t>
            </a:r>
            <a:endParaRPr sz="3867" b="1" dirty="0">
              <a:solidFill>
                <a:schemeClr val="bg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</p:spTree>
    <p:extLst>
      <p:ext uri="{BB962C8B-B14F-4D97-AF65-F5344CB8AC3E}">
        <p14:creationId xmlns:p14="http://schemas.microsoft.com/office/powerpoint/2010/main" val="1334714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2655" y="2529619"/>
            <a:ext cx="569891" cy="569891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693678" y="1460361"/>
            <a:ext cx="39240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latin typeface="Cambria" panose="02040503050406030204" pitchFamily="18" charset="0"/>
              </a:rPr>
              <a:t>Es necesario disponer de una cuenta para acceder a Dropbox</a:t>
            </a:r>
            <a:endParaRPr lang="es-ES" dirty="0">
              <a:latin typeface="Cambria" panose="02040503050406030204" pitchFamily="18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382" y="2094869"/>
            <a:ext cx="3639058" cy="4248743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7181979" y="1460361"/>
            <a:ext cx="39240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latin typeface="Cambria" panose="02040503050406030204" pitchFamily="18" charset="0"/>
              </a:rPr>
              <a:t>Es posible acceder y sincronizar archivos desde:</a:t>
            </a:r>
            <a:endParaRPr lang="es-ES" dirty="0">
              <a:latin typeface="Cambria" panose="02040503050406030204" pitchFamily="18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8010144" y="2606040"/>
            <a:ext cx="288036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latin typeface="Cambria" panose="02040503050406030204" pitchFamily="18" charset="0"/>
              </a:rPr>
              <a:t>Plataforma web</a:t>
            </a:r>
          </a:p>
          <a:p>
            <a:endParaRPr lang="es-ES" dirty="0" smtClean="0">
              <a:latin typeface="Cambria" panose="02040503050406030204" pitchFamily="18" charset="0"/>
            </a:endParaRPr>
          </a:p>
          <a:p>
            <a:endParaRPr lang="es-ES" dirty="0">
              <a:latin typeface="Cambria" panose="02040503050406030204" pitchFamily="18" charset="0"/>
            </a:endParaRPr>
          </a:p>
          <a:p>
            <a:r>
              <a:rPr lang="es-ES" dirty="0" smtClean="0">
                <a:latin typeface="Cambria" panose="02040503050406030204" pitchFamily="18" charset="0"/>
              </a:rPr>
              <a:t> Aplicación de escritorio </a:t>
            </a:r>
          </a:p>
          <a:p>
            <a:endParaRPr lang="es-ES" dirty="0" smtClean="0">
              <a:latin typeface="Cambria" panose="02040503050406030204" pitchFamily="18" charset="0"/>
            </a:endParaRPr>
          </a:p>
          <a:p>
            <a:endParaRPr lang="es-ES" dirty="0">
              <a:latin typeface="Cambria" panose="02040503050406030204" pitchFamily="18" charset="0"/>
            </a:endParaRPr>
          </a:p>
          <a:p>
            <a:r>
              <a:rPr lang="es-ES" dirty="0" smtClean="0">
                <a:latin typeface="Cambria" panose="02040503050406030204" pitchFamily="18" charset="0"/>
              </a:rPr>
              <a:t>Dispositivos móviles</a:t>
            </a:r>
            <a:endParaRPr lang="es-ES" dirty="0">
              <a:latin typeface="Cambria" panose="02040503050406030204" pitchFamily="18" charset="0"/>
            </a:endParaRPr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6910" y="3332541"/>
            <a:ext cx="569891" cy="569891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2655" y="4135463"/>
            <a:ext cx="569891" cy="569891"/>
          </a:xfrm>
          <a:prstGeom prst="rect">
            <a:avLst/>
          </a:prstGeom>
        </p:spPr>
      </p:pic>
      <p:sp>
        <p:nvSpPr>
          <p:cNvPr id="11" name="Shape 65"/>
          <p:cNvSpPr/>
          <p:nvPr/>
        </p:nvSpPr>
        <p:spPr>
          <a:xfrm>
            <a:off x="11867" y="0"/>
            <a:ext cx="5359200" cy="1354800"/>
          </a:xfrm>
          <a:prstGeom prst="rect">
            <a:avLst/>
          </a:prstGeom>
          <a:solidFill>
            <a:srgbClr val="E88E9B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12" name="Shape 66"/>
          <p:cNvSpPr txBox="1"/>
          <p:nvPr/>
        </p:nvSpPr>
        <p:spPr>
          <a:xfrm>
            <a:off x="1164667" y="516333"/>
            <a:ext cx="4206400" cy="6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r"/>
            <a:r>
              <a:rPr lang="es" sz="3867" b="1" dirty="0" smtClean="0">
                <a:solidFill>
                  <a:schemeClr val="bg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ACCESO</a:t>
            </a:r>
            <a:endParaRPr sz="3867" b="1" dirty="0">
              <a:solidFill>
                <a:schemeClr val="bg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</p:spTree>
    <p:extLst>
      <p:ext uri="{BB962C8B-B14F-4D97-AF65-F5344CB8AC3E}">
        <p14:creationId xmlns:p14="http://schemas.microsoft.com/office/powerpoint/2010/main" val="3919960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720000" y="1476000"/>
            <a:ext cx="38496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 smtClean="0">
                <a:latin typeface="Cambria" panose="02040503050406030204" pitchFamily="18" charset="0"/>
              </a:rPr>
              <a:t>Es posible subir archivos o carpetas de archivos a la herramienta a través del servicio web, mediante la utilidad Subir. </a:t>
            </a:r>
            <a:endParaRPr lang="es-ES" dirty="0">
              <a:latin typeface="Cambria" panose="02040503050406030204" pitchFamily="18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720000" y="3405884"/>
            <a:ext cx="38496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 smtClean="0">
                <a:latin typeface="Cambria" panose="02040503050406030204" pitchFamily="18" charset="0"/>
              </a:rPr>
              <a:t>También es posible usar la opción de arrastrar y soltar los archivos (</a:t>
            </a:r>
            <a:r>
              <a:rPr lang="es-ES" dirty="0" err="1" smtClean="0">
                <a:latin typeface="Cambria" panose="02040503050406030204" pitchFamily="18" charset="0"/>
              </a:rPr>
              <a:t>drag</a:t>
            </a:r>
            <a:r>
              <a:rPr lang="es-ES" dirty="0" smtClean="0">
                <a:latin typeface="Cambria" panose="02040503050406030204" pitchFamily="18" charset="0"/>
              </a:rPr>
              <a:t> and </a:t>
            </a:r>
            <a:r>
              <a:rPr lang="es-ES" dirty="0" err="1" smtClean="0">
                <a:latin typeface="Cambria" panose="02040503050406030204" pitchFamily="18" charset="0"/>
              </a:rPr>
              <a:t>drop</a:t>
            </a:r>
            <a:r>
              <a:rPr lang="es-ES" dirty="0" smtClean="0">
                <a:latin typeface="Cambria" panose="02040503050406030204" pitchFamily="18" charset="0"/>
              </a:rPr>
              <a:t>) desde el escritorio o bien sincronizarlos desde la aplicación.</a:t>
            </a:r>
            <a:endParaRPr lang="es-ES" dirty="0">
              <a:latin typeface="Cambria" panose="02040503050406030204" pitchFamily="18" charset="0"/>
            </a:endParaRPr>
          </a:p>
        </p:txBody>
      </p:sp>
      <p:cxnSp>
        <p:nvCxnSpPr>
          <p:cNvPr id="10" name="Conector recto 9"/>
          <p:cNvCxnSpPr/>
          <p:nvPr/>
        </p:nvCxnSpPr>
        <p:spPr>
          <a:xfrm flipV="1">
            <a:off x="246888" y="2936748"/>
            <a:ext cx="11603736" cy="457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3686" y="1417320"/>
            <a:ext cx="2010056" cy="1400370"/>
          </a:xfrm>
          <a:prstGeom prst="rect">
            <a:avLst/>
          </a:prstGeom>
        </p:spPr>
      </p:pic>
      <p:sp>
        <p:nvSpPr>
          <p:cNvPr id="11" name="Shape 65"/>
          <p:cNvSpPr/>
          <p:nvPr/>
        </p:nvSpPr>
        <p:spPr>
          <a:xfrm>
            <a:off x="11867" y="0"/>
            <a:ext cx="5359200" cy="1354800"/>
          </a:xfrm>
          <a:prstGeom prst="rect">
            <a:avLst/>
          </a:prstGeom>
          <a:solidFill>
            <a:srgbClr val="E88E9B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12" name="Shape 66"/>
          <p:cNvSpPr txBox="1"/>
          <p:nvPr/>
        </p:nvSpPr>
        <p:spPr>
          <a:xfrm>
            <a:off x="1164667" y="0"/>
            <a:ext cx="4206400" cy="11935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r"/>
            <a:r>
              <a:rPr lang="es" sz="3867" b="1" dirty="0" smtClean="0">
                <a:solidFill>
                  <a:schemeClr val="bg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AÑADIR CONTENIDO</a:t>
            </a:r>
            <a:endParaRPr sz="3867" b="1" dirty="0">
              <a:solidFill>
                <a:schemeClr val="bg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3" name="Rectángulo redondeado 12"/>
          <p:cNvSpPr/>
          <p:nvPr/>
        </p:nvSpPr>
        <p:spPr>
          <a:xfrm>
            <a:off x="8549795" y="1033497"/>
            <a:ext cx="3194304" cy="1462890"/>
          </a:xfrm>
          <a:prstGeom prst="roundRect">
            <a:avLst/>
          </a:prstGeom>
          <a:solidFill>
            <a:srgbClr val="BC556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>
                <a:latin typeface="Cambria" panose="02040503050406030204" pitchFamily="18" charset="0"/>
              </a:rPr>
              <a:t>Los archivos subidos o sincronizados se encontrarán en el apartado Archivos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3686" y="3405884"/>
            <a:ext cx="5180566" cy="3332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677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Tab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7126216"/>
              </p:ext>
            </p:extLst>
          </p:nvPr>
        </p:nvGraphicFramePr>
        <p:xfrm>
          <a:off x="5431971" y="2496924"/>
          <a:ext cx="6531429" cy="36511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43666">
                  <a:extLst>
                    <a:ext uri="{9D8B030D-6E8A-4147-A177-3AD203B41FA5}">
                      <a16:colId xmlns:a16="http://schemas.microsoft.com/office/drawing/2014/main" val="1731143915"/>
                    </a:ext>
                  </a:extLst>
                </a:gridCol>
                <a:gridCol w="1909589">
                  <a:extLst>
                    <a:ext uri="{9D8B030D-6E8A-4147-A177-3AD203B41FA5}">
                      <a16:colId xmlns:a16="http://schemas.microsoft.com/office/drawing/2014/main" val="2387021057"/>
                    </a:ext>
                  </a:extLst>
                </a:gridCol>
                <a:gridCol w="2378174">
                  <a:extLst>
                    <a:ext uri="{9D8B030D-6E8A-4147-A177-3AD203B41FA5}">
                      <a16:colId xmlns:a16="http://schemas.microsoft.com/office/drawing/2014/main" val="3131196087"/>
                    </a:ext>
                  </a:extLst>
                </a:gridCol>
              </a:tblGrid>
              <a:tr h="373593">
                <a:tc>
                  <a:txBody>
                    <a:bodyPr/>
                    <a:lstStyle/>
                    <a:p>
                      <a:r>
                        <a:rPr lang="es-ES" sz="1600" dirty="0" smtClean="0">
                          <a:latin typeface="Cambria" panose="02040503050406030204" pitchFamily="18" charset="0"/>
                        </a:rPr>
                        <a:t>Aplicación</a:t>
                      </a:r>
                      <a:endParaRPr lang="es-ES" sz="1600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93882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dirty="0" smtClean="0">
                          <a:latin typeface="Cambria" panose="02040503050406030204" pitchFamily="18" charset="0"/>
                        </a:rPr>
                        <a:t>Nombre</a:t>
                      </a:r>
                      <a:endParaRPr lang="es-ES" sz="1600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93882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dirty="0" smtClean="0">
                          <a:latin typeface="Cambria" panose="02040503050406030204" pitchFamily="18" charset="0"/>
                        </a:rPr>
                        <a:t>Tipo de documento</a:t>
                      </a:r>
                      <a:endParaRPr lang="es-ES" sz="1600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93882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6575967"/>
                  </a:ext>
                </a:extLst>
              </a:tr>
              <a:tr h="818203"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solidFill>
                      <a:srgbClr val="F0E8A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dirty="0" smtClean="0">
                          <a:latin typeface="Cambria" panose="02040503050406030204" pitchFamily="18" charset="0"/>
                        </a:rPr>
                        <a:t>Microsoft Word</a:t>
                      </a:r>
                      <a:endParaRPr lang="es-ES" sz="1600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F0E8A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dirty="0" smtClean="0">
                          <a:latin typeface="Cambria" panose="02040503050406030204" pitchFamily="18" charset="0"/>
                        </a:rPr>
                        <a:t>Documentos</a:t>
                      </a:r>
                      <a:r>
                        <a:rPr lang="es-ES" sz="1600" baseline="0" dirty="0" smtClean="0">
                          <a:latin typeface="Cambria" panose="02040503050406030204" pitchFamily="18" charset="0"/>
                        </a:rPr>
                        <a:t> de texto</a:t>
                      </a:r>
                      <a:endParaRPr lang="es-ES" sz="1600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F0E8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0761460"/>
                  </a:ext>
                </a:extLst>
              </a:tr>
              <a:tr h="818203"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solidFill>
                      <a:srgbClr val="F0E8A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dirty="0" smtClean="0">
                          <a:latin typeface="Cambria" panose="02040503050406030204" pitchFamily="18" charset="0"/>
                        </a:rPr>
                        <a:t>Microsoft Excel</a:t>
                      </a:r>
                      <a:endParaRPr lang="es-ES" sz="1600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F0E8A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dirty="0" smtClean="0">
                          <a:latin typeface="Cambria" panose="02040503050406030204" pitchFamily="18" charset="0"/>
                        </a:rPr>
                        <a:t>Hoja de cálculo</a:t>
                      </a:r>
                      <a:endParaRPr lang="es-ES" sz="1600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F0E8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7774479"/>
                  </a:ext>
                </a:extLst>
              </a:tr>
              <a:tr h="818203"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solidFill>
                      <a:srgbClr val="F0E8A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dirty="0" smtClean="0">
                          <a:latin typeface="Cambria" panose="02040503050406030204" pitchFamily="18" charset="0"/>
                        </a:rPr>
                        <a:t>Microsoft PowerPoint</a:t>
                      </a:r>
                      <a:endParaRPr lang="es-ES" sz="1600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F0E8A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dirty="0" smtClean="0">
                          <a:latin typeface="Cambria" panose="02040503050406030204" pitchFamily="18" charset="0"/>
                        </a:rPr>
                        <a:t>Presentación de diapositivas</a:t>
                      </a:r>
                      <a:endParaRPr lang="es-ES" sz="1600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F0E8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0722743"/>
                  </a:ext>
                </a:extLst>
              </a:tr>
              <a:tr h="818203"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solidFill>
                      <a:srgbClr val="F0E8A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dirty="0" smtClean="0">
                          <a:latin typeface="Cambria" panose="02040503050406030204" pitchFamily="18" charset="0"/>
                        </a:rPr>
                        <a:t>Dropbox</a:t>
                      </a:r>
                      <a:r>
                        <a:rPr lang="es-ES" sz="1600" baseline="0" dirty="0" smtClean="0">
                          <a:latin typeface="Cambria" panose="02040503050406030204" pitchFamily="18" charset="0"/>
                        </a:rPr>
                        <a:t> </a:t>
                      </a:r>
                      <a:r>
                        <a:rPr lang="es-ES" sz="1600" baseline="0" dirty="0" err="1" smtClean="0">
                          <a:latin typeface="Cambria" panose="02040503050406030204" pitchFamily="18" charset="0"/>
                        </a:rPr>
                        <a:t>Paper</a:t>
                      </a:r>
                      <a:endParaRPr lang="es-ES" sz="1600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F0E8A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dirty="0" smtClean="0">
                          <a:latin typeface="Cambria" panose="02040503050406030204" pitchFamily="18" charset="0"/>
                        </a:rPr>
                        <a:t>Documento especialmente</a:t>
                      </a:r>
                      <a:r>
                        <a:rPr lang="es-ES" sz="1600" baseline="0" dirty="0" smtClean="0">
                          <a:latin typeface="Cambria" panose="02040503050406030204" pitchFamily="18" charset="0"/>
                        </a:rPr>
                        <a:t> diseñado para la colaboración</a:t>
                      </a:r>
                      <a:endParaRPr lang="es-ES" sz="1600" dirty="0"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F0E8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6651804"/>
                  </a:ext>
                </a:extLst>
              </a:tr>
            </a:tbl>
          </a:graphicData>
        </a:graphic>
      </p:graphicFrame>
      <p:sp>
        <p:nvSpPr>
          <p:cNvPr id="5" name="CuadroTexto 4"/>
          <p:cNvSpPr txBox="1"/>
          <p:nvPr/>
        </p:nvSpPr>
        <p:spPr>
          <a:xfrm>
            <a:off x="720000" y="1476000"/>
            <a:ext cx="97731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latin typeface="Cambria" panose="02040503050406030204" pitchFamily="18" charset="0"/>
              </a:rPr>
              <a:t>En Dropbox encontramos dos formas de crear nuevos archivos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72"/>
          <a:stretch/>
        </p:blipFill>
        <p:spPr>
          <a:xfrm>
            <a:off x="1447799" y="2556100"/>
            <a:ext cx="1895475" cy="2628399"/>
          </a:xfrm>
          <a:prstGeom prst="rect">
            <a:avLst/>
          </a:prstGeom>
        </p:spPr>
      </p:pic>
      <p:sp>
        <p:nvSpPr>
          <p:cNvPr id="19" name="Rectángulo 18"/>
          <p:cNvSpPr/>
          <p:nvPr/>
        </p:nvSpPr>
        <p:spPr>
          <a:xfrm>
            <a:off x="1447800" y="3914775"/>
            <a:ext cx="1762125" cy="1302382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CuadroTexto 7"/>
          <p:cNvSpPr txBox="1"/>
          <p:nvPr/>
        </p:nvSpPr>
        <p:spPr>
          <a:xfrm>
            <a:off x="969640" y="1938667"/>
            <a:ext cx="36023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 smtClean="0">
                <a:latin typeface="Cambria" panose="02040503050406030204" pitchFamily="18" charset="0"/>
              </a:rPr>
              <a:t>En el apartado </a:t>
            </a:r>
            <a:r>
              <a:rPr lang="es-ES" sz="1600" u="sng" dirty="0" smtClean="0">
                <a:latin typeface="Cambria" panose="02040503050406030204" pitchFamily="18" charset="0"/>
              </a:rPr>
              <a:t>Archivos</a:t>
            </a:r>
            <a:r>
              <a:rPr lang="es-ES" sz="1600" dirty="0" smtClean="0">
                <a:latin typeface="Cambria" panose="02040503050406030204" pitchFamily="18" charset="0"/>
              </a:rPr>
              <a:t> podemos crear documentos de Microsoft Office</a:t>
            </a:r>
            <a:endParaRPr lang="es-ES" sz="1600" dirty="0">
              <a:latin typeface="Cambria" panose="02040503050406030204" pitchFamily="18" charset="0"/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5863363" y="154471"/>
            <a:ext cx="59904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La utilidad Dropbox </a:t>
            </a:r>
            <a:r>
              <a:rPr lang="es-ES" dirty="0" err="1" smtClean="0"/>
              <a:t>Paper</a:t>
            </a:r>
            <a:r>
              <a:rPr lang="es-ES" dirty="0" smtClean="0"/>
              <a:t> ofrece </a:t>
            </a:r>
            <a:r>
              <a:rPr lang="es-ES" dirty="0"/>
              <a:t>un espacio de trabajo </a:t>
            </a:r>
            <a:r>
              <a:rPr lang="es-ES" dirty="0" smtClean="0"/>
              <a:t>pensado para la colaboración en línea donde se puede añadir </a:t>
            </a:r>
            <a:r>
              <a:rPr lang="es-ES" dirty="0"/>
              <a:t>texto, listas de </a:t>
            </a:r>
            <a:r>
              <a:rPr lang="es-ES" dirty="0" smtClean="0"/>
              <a:t>tareas, </a:t>
            </a:r>
            <a:r>
              <a:rPr lang="es-ES" dirty="0"/>
              <a:t>código, </a:t>
            </a:r>
            <a:r>
              <a:rPr lang="es-ES" dirty="0" smtClean="0"/>
              <a:t>o incrustar </a:t>
            </a:r>
            <a:r>
              <a:rPr lang="es-ES" dirty="0"/>
              <a:t>imágenes, audio y vídeo desde </a:t>
            </a:r>
            <a:r>
              <a:rPr lang="es-ES" dirty="0" smtClean="0"/>
              <a:t>diversas aplicaciones.</a:t>
            </a:r>
            <a:endParaRPr lang="es-ES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2033" y="2934925"/>
            <a:ext cx="686493" cy="648000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6057" y="3766475"/>
            <a:ext cx="692469" cy="648000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2250" y="4589704"/>
            <a:ext cx="680081" cy="648000"/>
          </a:xfrm>
          <a:prstGeom prst="rect">
            <a:avLst/>
          </a:prstGeom>
        </p:spPr>
      </p:pic>
      <p:sp>
        <p:nvSpPr>
          <p:cNvPr id="23" name="CuadroTexto 22"/>
          <p:cNvSpPr txBox="1"/>
          <p:nvPr/>
        </p:nvSpPr>
        <p:spPr>
          <a:xfrm>
            <a:off x="849667" y="5368430"/>
            <a:ext cx="38087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 smtClean="0"/>
              <a:t>Crear un nuevo documento, especialmente destinado a la colaboración, desde el apartado </a:t>
            </a:r>
            <a:r>
              <a:rPr lang="es-ES" sz="1600" u="sng" dirty="0" err="1" smtClean="0"/>
              <a:t>Paper</a:t>
            </a:r>
            <a:r>
              <a:rPr lang="es-ES" sz="1600" dirty="0"/>
              <a:t> </a:t>
            </a:r>
            <a:r>
              <a:rPr lang="es-ES" sz="1600" dirty="0" smtClean="0"/>
              <a:t>o desde la URL http://paper.dropbox.com</a:t>
            </a:r>
            <a:endParaRPr lang="es-ES" sz="1600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3489" y="5368430"/>
            <a:ext cx="730034" cy="730034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351" y="1938667"/>
            <a:ext cx="476316" cy="485843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094" y="5368430"/>
            <a:ext cx="476316" cy="485843"/>
          </a:xfrm>
          <a:prstGeom prst="rect">
            <a:avLst/>
          </a:prstGeom>
        </p:spPr>
      </p:pic>
      <p:sp>
        <p:nvSpPr>
          <p:cNvPr id="20" name="Shape 65"/>
          <p:cNvSpPr/>
          <p:nvPr/>
        </p:nvSpPr>
        <p:spPr>
          <a:xfrm>
            <a:off x="11867" y="0"/>
            <a:ext cx="5359200" cy="1354800"/>
          </a:xfrm>
          <a:prstGeom prst="rect">
            <a:avLst/>
          </a:prstGeom>
          <a:solidFill>
            <a:srgbClr val="E88E9B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21" name="Shape 66"/>
          <p:cNvSpPr txBox="1"/>
          <p:nvPr/>
        </p:nvSpPr>
        <p:spPr>
          <a:xfrm>
            <a:off x="1164667" y="0"/>
            <a:ext cx="4206400" cy="11935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r"/>
            <a:r>
              <a:rPr lang="es" sz="3867" b="1" dirty="0" smtClean="0">
                <a:solidFill>
                  <a:schemeClr val="bg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CREAR DOCUMENTOS</a:t>
            </a:r>
            <a:endParaRPr sz="3867" b="1" dirty="0">
              <a:solidFill>
                <a:schemeClr val="bg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</p:spTree>
    <p:extLst>
      <p:ext uri="{BB962C8B-B14F-4D97-AF65-F5344CB8AC3E}">
        <p14:creationId xmlns:p14="http://schemas.microsoft.com/office/powerpoint/2010/main" val="3594680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3223</TotalTime>
  <Words>1117</Words>
  <Application>Microsoft Office PowerPoint</Application>
  <PresentationFormat>Panorámica</PresentationFormat>
  <Paragraphs>155</Paragraphs>
  <Slides>19</Slides>
  <Notes>5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19</vt:i4>
      </vt:variant>
    </vt:vector>
  </HeadingPairs>
  <TitlesOfParts>
    <vt:vector size="29" baseType="lpstr">
      <vt:lpstr>Arial</vt:lpstr>
      <vt:lpstr>Bliss Pro</vt:lpstr>
      <vt:lpstr>Calibri</vt:lpstr>
      <vt:lpstr>Calibri Light</vt:lpstr>
      <vt:lpstr>Cambria</vt:lpstr>
      <vt:lpstr>Candara</vt:lpstr>
      <vt:lpstr>Franklin Gothic</vt:lpstr>
      <vt:lpstr>Verdana</vt:lpstr>
      <vt:lpstr>Tema de Office</vt:lpstr>
      <vt:lpstr>Simple Light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UC3M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Añadir documentos</dc:title>
  <dc:creator>GARCIA HERNANDEZ, PABLO</dc:creator>
  <cp:lastModifiedBy>Garbiñe Ustarroz</cp:lastModifiedBy>
  <cp:revision>132</cp:revision>
  <dcterms:created xsi:type="dcterms:W3CDTF">2018-06-22T14:23:34Z</dcterms:created>
  <dcterms:modified xsi:type="dcterms:W3CDTF">2019-07-18T15:13:03Z</dcterms:modified>
</cp:coreProperties>
</file>