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91" r:id="rId3"/>
    <p:sldId id="290" r:id="rId4"/>
    <p:sldId id="272" r:id="rId5"/>
    <p:sldId id="287" r:id="rId6"/>
    <p:sldId id="288" r:id="rId7"/>
    <p:sldId id="269" r:id="rId8"/>
    <p:sldId id="265" r:id="rId9"/>
    <p:sldId id="267" r:id="rId10"/>
    <p:sldId id="259" r:id="rId11"/>
    <p:sldId id="274" r:id="rId12"/>
    <p:sldId id="275" r:id="rId13"/>
    <p:sldId id="278" r:id="rId14"/>
    <p:sldId id="280" r:id="rId15"/>
    <p:sldId id="282" r:id="rId16"/>
    <p:sldId id="281" r:id="rId17"/>
    <p:sldId id="279" r:id="rId18"/>
    <p:sldId id="283" r:id="rId19"/>
    <p:sldId id="285" r:id="rId20"/>
    <p:sldId id="286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8A7"/>
    <a:srgbClr val="938825"/>
    <a:srgbClr val="BC5561"/>
    <a:srgbClr val="E88E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7D8D8-A770-4150-998E-E5544F07E3F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07801-3B1E-44C6-A621-0CBD26B1D9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8736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349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7602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6354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4f3d14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7076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190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495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71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0653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46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402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3378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108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1617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2437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141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581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64612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0386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393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1872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540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607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894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6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690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91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4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485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D7CE7-92E3-49BB-9605-0FD364CEAFB5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7B56F-783D-41B1-B0C5-90AB74A484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35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0427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hel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" y="0"/>
            <a:ext cx="12187369" cy="68580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4337899" y="1462774"/>
            <a:ext cx="6471075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4990187" y="610974"/>
            <a:ext cx="6723380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10306842" y="805337"/>
            <a:ext cx="2397956" cy="131487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4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467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10782111" y="651747"/>
            <a:ext cx="93133" cy="1714500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2400"/>
          </a:p>
        </p:txBody>
      </p:sp>
      <p:sp>
        <p:nvSpPr>
          <p:cNvPr id="12" name="Rectangle 104"/>
          <p:cNvSpPr/>
          <p:nvPr/>
        </p:nvSpPr>
        <p:spPr>
          <a:xfrm>
            <a:off x="7749912" y="2469272"/>
            <a:ext cx="3020907" cy="86783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5467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4728229" y="3800721"/>
            <a:ext cx="7435028" cy="14441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2000" dirty="0" smtClean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47316" marR="847" indent="-8466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2.4. Colaboración mediante tecnologías 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digitales:</a:t>
            </a:r>
            <a:b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</a:t>
            </a: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Dropbox, como herramienta de colaboración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08" y="5551075"/>
            <a:ext cx="5147393" cy="6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6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0000" y="1476000"/>
            <a:ext cx="977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Es posible organizar documentos creando o subiendo </a:t>
            </a:r>
            <a:r>
              <a:rPr lang="es-ES" dirty="0" smtClean="0">
                <a:latin typeface="Cambria" panose="02040503050406030204" pitchFamily="18" charset="0"/>
              </a:rPr>
              <a:t>carpetas, que después encontraremos en el apartado Archivos y en cuyo contenido podremos añadir archivos y subcarpetas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70" y="2737783"/>
            <a:ext cx="2181529" cy="2448267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171254" y="3315537"/>
            <a:ext cx="1965960" cy="8278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389" y="2739807"/>
            <a:ext cx="3325625" cy="2072589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5371067" y="3584366"/>
            <a:ext cx="782083" cy="103525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792" y="5181728"/>
            <a:ext cx="1892741" cy="137797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766462" y="2378600"/>
            <a:ext cx="320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Elegir método de organización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5015390" y="2378600"/>
            <a:ext cx="225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Crear carpetas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015390" y="4812396"/>
            <a:ext cx="5373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Añadir archivos y subcarpetas a las nuevas carpetas 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1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" name="Shape 66"/>
          <p:cNvSpPr txBox="1"/>
          <p:nvPr/>
        </p:nvSpPr>
        <p:spPr>
          <a:xfrm>
            <a:off x="1164667" y="0"/>
            <a:ext cx="42064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ORGANIZAR CONTENIDO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4" name="Shape 121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4134" y="2379847"/>
            <a:ext cx="482328" cy="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149"/>
          <p:cNvPicPr preferRelativeResize="0">
            <a:picLocks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3755" y="2378600"/>
            <a:ext cx="482400" cy="4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163"/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44391" y="4812396"/>
            <a:ext cx="481764" cy="4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7422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10" y="2945228"/>
            <a:ext cx="5288055" cy="161946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20000" y="1476000"/>
            <a:ext cx="10361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Es posible compartir documentos y carpetas alojados en Dropbox, </a:t>
            </a:r>
            <a:r>
              <a:rPr lang="es-ES" dirty="0">
                <a:latin typeface="Cambria" panose="02040503050406030204" pitchFamily="18" charset="0"/>
              </a:rPr>
              <a:t>para que </a:t>
            </a:r>
            <a:r>
              <a:rPr lang="es-ES" dirty="0" smtClean="0">
                <a:latin typeface="Cambria" panose="02040503050406030204" pitchFamily="18" charset="0"/>
              </a:rPr>
              <a:t>otros los puedan ver, comentar </a:t>
            </a:r>
            <a:r>
              <a:rPr lang="es-ES" dirty="0">
                <a:latin typeface="Cambria" panose="02040503050406030204" pitchFamily="18" charset="0"/>
              </a:rPr>
              <a:t>o </a:t>
            </a:r>
            <a:r>
              <a:rPr lang="es-ES" dirty="0" smtClean="0">
                <a:latin typeface="Cambria" panose="02040503050406030204" pitchFamily="18" charset="0"/>
              </a:rPr>
              <a:t>editar.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84972" y="2304569"/>
            <a:ext cx="4486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Seleccionar qué archivo o carpeta compartir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4902763" y="3984172"/>
            <a:ext cx="975523" cy="3887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COMPARTIR DOCUMENTOS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9" name="Shape 121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279" y="2276421"/>
            <a:ext cx="482328" cy="48656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uadroTexto 19"/>
          <p:cNvSpPr txBox="1"/>
          <p:nvPr/>
        </p:nvSpPr>
        <p:spPr>
          <a:xfrm>
            <a:off x="6729968" y="2304569"/>
            <a:ext cx="357697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dirty="0" smtClean="0">
                <a:latin typeface="Cambria" panose="02040503050406030204" pitchFamily="18" charset="0"/>
              </a:rPr>
              <a:t>Elegir cómo compartirlo</a:t>
            </a:r>
            <a:endParaRPr lang="es-ES" sz="1700" dirty="0">
              <a:latin typeface="Cambria" panose="02040503050406030204" pitchFamily="18" charset="0"/>
            </a:endParaRPr>
          </a:p>
        </p:txBody>
      </p:sp>
      <p:graphicFrame>
        <p:nvGraphicFramePr>
          <p:cNvPr id="22" name="Tab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781474"/>
              </p:ext>
            </p:extLst>
          </p:nvPr>
        </p:nvGraphicFramePr>
        <p:xfrm>
          <a:off x="6729968" y="2728331"/>
          <a:ext cx="4830027" cy="2410547"/>
        </p:xfrm>
        <a:graphic>
          <a:graphicData uri="http://schemas.openxmlformats.org/drawingml/2006/table">
            <a:tbl>
              <a:tblPr bandRow="1" bandCol="1">
                <a:tableStyleId>{073A0DAA-6AF3-43AB-8588-CEC1D06C72B9}</a:tableStyleId>
              </a:tblPr>
              <a:tblGrid>
                <a:gridCol w="970451">
                  <a:extLst>
                    <a:ext uri="{9D8B030D-6E8A-4147-A177-3AD203B41FA5}">
                      <a16:colId xmlns:a16="http://schemas.microsoft.com/office/drawing/2014/main" val="1628269238"/>
                    </a:ext>
                  </a:extLst>
                </a:gridCol>
                <a:gridCol w="3859576">
                  <a:extLst>
                    <a:ext uri="{9D8B030D-6E8A-4147-A177-3AD203B41FA5}">
                      <a16:colId xmlns:a16="http://schemas.microsoft.com/office/drawing/2014/main" val="3683514526"/>
                    </a:ext>
                  </a:extLst>
                </a:gridCol>
              </a:tblGrid>
              <a:tr h="825587"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endParaRPr lang="es-ES" dirty="0" smtClean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Compartir</a:t>
                      </a:r>
                    </a:p>
                    <a:p>
                      <a:pPr algn="just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Permite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compartir el archivo con personas con cuenta en Dropbox. 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38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Crear enlace</a:t>
                      </a:r>
                    </a:p>
                    <a:p>
                      <a:pPr algn="just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Permite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compartir un enlace de acceso al archivo a través de correo electrónico o mensajería instantánea, sin necesidad de que el destinatario tenga una cuenta en Dropbox.</a:t>
                      </a:r>
                      <a:br>
                        <a:rPr lang="es-ES" sz="1400" baseline="0" dirty="0" smtClean="0">
                          <a:latin typeface="Cambria" panose="02040503050406030204" pitchFamily="18" charset="0"/>
                        </a:rPr>
                      </a:b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En tal caso, el destinatario podrá ver el documento pero no editarlo ni comentarlo.   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958881"/>
                  </a:ext>
                </a:extLst>
              </a:tr>
            </a:tbl>
          </a:graphicData>
        </a:graphic>
      </p:graphicFrame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005" y="2837086"/>
            <a:ext cx="800100" cy="60007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4694" y="3664135"/>
            <a:ext cx="771525" cy="781050"/>
          </a:xfrm>
          <a:prstGeom prst="rect">
            <a:avLst/>
          </a:prstGeom>
        </p:spPr>
      </p:pic>
      <p:pic>
        <p:nvPicPr>
          <p:cNvPr id="23" name="Shape 149"/>
          <p:cNvPicPr preferRelativeResize="0">
            <a:picLocks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83274" y="2246235"/>
            <a:ext cx="482400" cy="4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ángulo redondeado 25"/>
          <p:cNvSpPr/>
          <p:nvPr/>
        </p:nvSpPr>
        <p:spPr>
          <a:xfrm>
            <a:off x="1083429" y="5138878"/>
            <a:ext cx="3913114" cy="1087751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ambria" panose="02040503050406030204" pitchFamily="18" charset="0"/>
              </a:rPr>
              <a:t>Es posible compartir documentos desde Inicio y desde el apartado </a:t>
            </a:r>
            <a:r>
              <a:rPr lang="es-ES" dirty="0">
                <a:latin typeface="Cambria" panose="02040503050406030204" pitchFamily="18" charset="0"/>
              </a:rPr>
              <a:t>Archivos</a:t>
            </a:r>
          </a:p>
        </p:txBody>
      </p:sp>
    </p:spTree>
    <p:extLst>
      <p:ext uri="{BB962C8B-B14F-4D97-AF65-F5344CB8AC3E}">
        <p14:creationId xmlns:p14="http://schemas.microsoft.com/office/powerpoint/2010/main" val="2124208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0000" y="1476000"/>
            <a:ext cx="10361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Es posible compartir documentos y carpetas alojados en Dropbox, </a:t>
            </a:r>
            <a:r>
              <a:rPr lang="es-ES" dirty="0">
                <a:latin typeface="Cambria" panose="02040503050406030204" pitchFamily="18" charset="0"/>
              </a:rPr>
              <a:t>para que </a:t>
            </a:r>
            <a:r>
              <a:rPr lang="es-ES" dirty="0" smtClean="0">
                <a:latin typeface="Cambria" panose="02040503050406030204" pitchFamily="18" charset="0"/>
              </a:rPr>
              <a:t>otros los puedan ver, comentar </a:t>
            </a:r>
            <a:r>
              <a:rPr lang="es-ES" dirty="0">
                <a:latin typeface="Cambria" panose="02040503050406030204" pitchFamily="18" charset="0"/>
              </a:rPr>
              <a:t>o </a:t>
            </a:r>
            <a:r>
              <a:rPr lang="es-ES" dirty="0" smtClean="0">
                <a:latin typeface="Cambria" panose="02040503050406030204" pitchFamily="18" charset="0"/>
              </a:rPr>
              <a:t>editar.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20607" y="2303327"/>
            <a:ext cx="314720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dirty="0" smtClean="0">
                <a:latin typeface="Cambria" panose="02040503050406030204" pitchFamily="18" charset="0"/>
              </a:rPr>
              <a:t>Elegir con quién compartirlo</a:t>
            </a:r>
            <a:endParaRPr lang="es-ES" sz="1700" dirty="0">
              <a:latin typeface="Cambria" panose="02040503050406030204" pitchFamily="18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07" y="2917080"/>
            <a:ext cx="4484498" cy="2255160"/>
          </a:xfrm>
          <a:prstGeom prst="rect">
            <a:avLst/>
          </a:prstGeom>
        </p:spPr>
      </p:pic>
      <p:sp>
        <p:nvSpPr>
          <p:cNvPr id="1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COMPARTIR DOCUMENTOS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4" name="Shape 163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843" y="2243531"/>
            <a:ext cx="481764" cy="4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CuadroTexto 24"/>
          <p:cNvSpPr txBox="1"/>
          <p:nvPr/>
        </p:nvSpPr>
        <p:spPr>
          <a:xfrm>
            <a:off x="6974548" y="2239740"/>
            <a:ext cx="314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Dar permisos de acceso 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232" y="2243531"/>
            <a:ext cx="486000" cy="486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232" y="2772339"/>
            <a:ext cx="5214114" cy="2596752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820606" y="3524280"/>
            <a:ext cx="1913449" cy="69110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8622792" y="3529212"/>
            <a:ext cx="2824047" cy="17049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redondeado 14"/>
          <p:cNvSpPr/>
          <p:nvPr/>
        </p:nvSpPr>
        <p:spPr>
          <a:xfrm>
            <a:off x="6517348" y="5411899"/>
            <a:ext cx="3913114" cy="1087751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latin typeface="Cambria" panose="02040503050406030204" pitchFamily="18" charset="0"/>
              </a:rPr>
              <a:t>El acceso de edición únicamente está habilitado para compartir carpetas de documentos. Los archivos individuales solo pueden compartirse con acceso de lectura</a:t>
            </a:r>
            <a:endParaRPr lang="es-ES" sz="1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736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66142" y="1642459"/>
            <a:ext cx="5004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La edición colaborativa es posible desde el momento en que una carpeta con al menos un documento es compartida.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9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EDITAR DOCUMENTOS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24" y="1444093"/>
            <a:ext cx="5654775" cy="4472591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9763124" y="1961179"/>
            <a:ext cx="2066925" cy="8029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10901795" y="1548865"/>
            <a:ext cx="928255" cy="412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366142" y="2764154"/>
            <a:ext cx="5004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Al abrir un documento se abre la pantalla de visualización. Desde aquí, Dropbox posibilita  acceder a la edición a través de dos herramientas independientes: </a:t>
            </a:r>
            <a:r>
              <a:rPr lang="es-ES" sz="1600" b="1" dirty="0" smtClean="0">
                <a:latin typeface="Cambria" panose="02040503050406030204" pitchFamily="18" charset="0"/>
              </a:rPr>
              <a:t>Microsoft Office Online</a:t>
            </a:r>
            <a:r>
              <a:rPr lang="es-ES" sz="1600" dirty="0" smtClean="0">
                <a:latin typeface="Cambria" panose="02040503050406030204" pitchFamily="18" charset="0"/>
              </a:rPr>
              <a:t> y </a:t>
            </a:r>
            <a:r>
              <a:rPr lang="es-ES" sz="1600" b="1" dirty="0" smtClean="0">
                <a:latin typeface="Cambria" panose="02040503050406030204" pitchFamily="18" charset="0"/>
              </a:rPr>
              <a:t>Dropbox </a:t>
            </a:r>
            <a:r>
              <a:rPr lang="es-ES" sz="1600" b="1" dirty="0" err="1" smtClean="0">
                <a:latin typeface="Cambria" panose="02040503050406030204" pitchFamily="18" charset="0"/>
              </a:rPr>
              <a:t>Paper</a:t>
            </a:r>
            <a:r>
              <a:rPr lang="es-ES" sz="1600" dirty="0" smtClean="0">
                <a:latin typeface="Cambria" panose="02040503050406030204" pitchFamily="18" charset="0"/>
              </a:rPr>
              <a:t>.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66141" y="5359082"/>
            <a:ext cx="5004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Ambas herramientas permiten la edición de documentos de forma tanto asíncrona como simultánea.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66141" y="3923118"/>
            <a:ext cx="500492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Microsoft Office Online se recomienda para editar conjuntamente documentos de aspecto clásico, mientras que Dropbox </a:t>
            </a:r>
            <a:r>
              <a:rPr lang="es-ES" sz="1600" dirty="0" err="1" smtClean="0">
                <a:latin typeface="Cambria" panose="02040503050406030204" pitchFamily="18" charset="0"/>
              </a:rPr>
              <a:t>Paper</a:t>
            </a:r>
            <a:r>
              <a:rPr lang="es-ES" sz="1600" dirty="0" smtClean="0">
                <a:latin typeface="Cambria" panose="02040503050406030204" pitchFamily="18" charset="0"/>
              </a:rPr>
              <a:t> está enfocado a la elaboración de documentos muy visuales, con predominio de imágenes y contenido multimedia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  <a:endParaRPr lang="es-E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5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0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EDITAR EN MICROSOFT OFFICE ONLINE</a:t>
            </a:r>
            <a:endParaRPr sz="20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93192" y="1568841"/>
            <a:ext cx="4977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Al elegir editar nuestros documentos con Microsoft Office Online, debemos conceder acceso nuestros archivos en Dropbox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171" y="1651686"/>
            <a:ext cx="5757518" cy="4179225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393192" y="3823108"/>
            <a:ext cx="4977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En el caso de la edición simultánea, la herramienta </a:t>
            </a:r>
            <a:r>
              <a:rPr lang="es-ES" dirty="0">
                <a:latin typeface="Cambria" panose="02040503050406030204" pitchFamily="18" charset="0"/>
              </a:rPr>
              <a:t>nos mostrará qué es lo que están editando nuestros compañeros en tiempo real con cursores de diversos </a:t>
            </a:r>
            <a:r>
              <a:rPr lang="es-ES" dirty="0" smtClean="0">
                <a:latin typeface="Cambria" panose="02040503050406030204" pitchFamily="18" charset="0"/>
              </a:rPr>
              <a:t>colores. 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393193" y="5184580"/>
            <a:ext cx="3648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Los cambios realizados se guardan automáticamente.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87" y="2492171"/>
            <a:ext cx="3687666" cy="105770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3076575" y="3152774"/>
            <a:ext cx="1304925" cy="3970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090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88" b="12278"/>
          <a:stretch/>
        </p:blipFill>
        <p:spPr>
          <a:xfrm>
            <a:off x="731406" y="4450332"/>
            <a:ext cx="4158230" cy="39464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08644" y="3125191"/>
            <a:ext cx="5100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Cuando se copia un documento en </a:t>
            </a:r>
            <a:r>
              <a:rPr lang="es-ES" sz="1600" dirty="0" err="1" smtClean="0">
                <a:latin typeface="Cambria" panose="02040503050406030204" pitchFamily="18" charset="0"/>
              </a:rPr>
              <a:t>Paper</a:t>
            </a:r>
            <a:r>
              <a:rPr lang="es-ES" sz="1600" dirty="0" smtClean="0">
                <a:latin typeface="Cambria" panose="02040503050406030204" pitchFamily="18" charset="0"/>
              </a:rPr>
              <a:t>, se crea un nuevo documento independiente del original. Por ello se requiere tanto invitar a colaborar de nuevo a los miembros de nuestro grupo de trabajo como otorgarles permisos de edición. 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9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DROPBOX PAPER</a:t>
            </a:r>
            <a:endParaRPr sz="24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54" y="1560249"/>
            <a:ext cx="1341612" cy="1459003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08645" y="1504921"/>
            <a:ext cx="3823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La utilidad Dropbox </a:t>
            </a:r>
            <a:r>
              <a:rPr lang="es-ES" sz="1600" dirty="0" err="1" smtClean="0">
                <a:latin typeface="Cambria" panose="02040503050406030204" pitchFamily="18" charset="0"/>
              </a:rPr>
              <a:t>Paper</a:t>
            </a:r>
            <a:r>
              <a:rPr lang="es-ES" sz="1600" dirty="0" smtClean="0">
                <a:latin typeface="Cambria" panose="02040503050406030204" pitchFamily="18" charset="0"/>
              </a:rPr>
              <a:t> ofrece </a:t>
            </a:r>
            <a:r>
              <a:rPr lang="es-ES" sz="1600" dirty="0">
                <a:latin typeface="Cambria" panose="02040503050406030204" pitchFamily="18" charset="0"/>
              </a:rPr>
              <a:t>un espacio de trabajo </a:t>
            </a:r>
            <a:r>
              <a:rPr lang="es-ES" sz="1600" dirty="0" smtClean="0">
                <a:latin typeface="Cambria" panose="02040503050406030204" pitchFamily="18" charset="0"/>
              </a:rPr>
              <a:t>pensado para la colaboración en línea donde se puede añadir </a:t>
            </a:r>
            <a:r>
              <a:rPr lang="es-ES" sz="1600" dirty="0">
                <a:latin typeface="Cambria" panose="02040503050406030204" pitchFamily="18" charset="0"/>
              </a:rPr>
              <a:t>texto, listas de </a:t>
            </a:r>
            <a:r>
              <a:rPr lang="es-ES" sz="1600" dirty="0" smtClean="0">
                <a:latin typeface="Cambria" panose="02040503050406030204" pitchFamily="18" charset="0"/>
              </a:rPr>
              <a:t>tareas, </a:t>
            </a:r>
            <a:r>
              <a:rPr lang="es-ES" sz="1600" dirty="0">
                <a:latin typeface="Cambria" panose="02040503050406030204" pitchFamily="18" charset="0"/>
              </a:rPr>
              <a:t>código, </a:t>
            </a:r>
            <a:r>
              <a:rPr lang="es-ES" sz="1600" dirty="0" smtClean="0">
                <a:latin typeface="Cambria" panose="02040503050406030204" pitchFamily="18" charset="0"/>
              </a:rPr>
              <a:t>o incrustar </a:t>
            </a:r>
            <a:r>
              <a:rPr lang="es-ES" sz="1600" dirty="0">
                <a:latin typeface="Cambria" panose="02040503050406030204" pitchFamily="18" charset="0"/>
              </a:rPr>
              <a:t>imágenes, audio y vídeo desde </a:t>
            </a:r>
            <a:r>
              <a:rPr lang="es-ES" sz="1600" dirty="0" smtClean="0">
                <a:latin typeface="Cambria" panose="02040503050406030204" pitchFamily="18" charset="0"/>
              </a:rPr>
              <a:t>un gran número de aplicaciones.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349" y="855992"/>
            <a:ext cx="4733951" cy="555395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08645" y="4890692"/>
            <a:ext cx="51624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En el caso de la edición simultánea, la herramienta </a:t>
            </a:r>
            <a:r>
              <a:rPr lang="es-ES" sz="1600" dirty="0">
                <a:latin typeface="Cambria" panose="02040503050406030204" pitchFamily="18" charset="0"/>
              </a:rPr>
              <a:t>nos mostrará qué es lo que están editando nuestros compañeros en tiempo real con cursores de diversos </a:t>
            </a:r>
            <a:r>
              <a:rPr lang="es-ES" sz="1600" dirty="0" smtClean="0">
                <a:latin typeface="Cambria" panose="02040503050406030204" pitchFamily="18" charset="0"/>
              </a:rPr>
              <a:t>colores. 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208644" y="6071390"/>
            <a:ext cx="49302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Los cambios realizados se guardan automáticamente.</a:t>
            </a:r>
            <a:endParaRPr lang="es-ES" sz="1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12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455793"/>
              </p:ext>
            </p:extLst>
          </p:nvPr>
        </p:nvGraphicFramePr>
        <p:xfrm>
          <a:off x="390565" y="2122331"/>
          <a:ext cx="11193993" cy="4226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35">
                  <a:extLst>
                    <a:ext uri="{9D8B030D-6E8A-4147-A177-3AD203B41FA5}">
                      <a16:colId xmlns:a16="http://schemas.microsoft.com/office/drawing/2014/main" val="1075455707"/>
                    </a:ext>
                  </a:extLst>
                </a:gridCol>
                <a:gridCol w="1292773">
                  <a:extLst>
                    <a:ext uri="{9D8B030D-6E8A-4147-A177-3AD203B41FA5}">
                      <a16:colId xmlns:a16="http://schemas.microsoft.com/office/drawing/2014/main" val="1670801388"/>
                    </a:ext>
                  </a:extLst>
                </a:gridCol>
                <a:gridCol w="1345652">
                  <a:extLst>
                    <a:ext uri="{9D8B030D-6E8A-4147-A177-3AD203B41FA5}">
                      <a16:colId xmlns:a16="http://schemas.microsoft.com/office/drawing/2014/main" val="820381398"/>
                    </a:ext>
                  </a:extLst>
                </a:gridCol>
                <a:gridCol w="4981575">
                  <a:extLst>
                    <a:ext uri="{9D8B030D-6E8A-4147-A177-3AD203B41FA5}">
                      <a16:colId xmlns:a16="http://schemas.microsoft.com/office/drawing/2014/main" val="4028450089"/>
                    </a:ext>
                  </a:extLst>
                </a:gridCol>
                <a:gridCol w="2288158">
                  <a:extLst>
                    <a:ext uri="{9D8B030D-6E8A-4147-A177-3AD203B41FA5}">
                      <a16:colId xmlns:a16="http://schemas.microsoft.com/office/drawing/2014/main" val="1959471620"/>
                    </a:ext>
                  </a:extLst>
                </a:gridCol>
              </a:tblGrid>
              <a:tr h="347461"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Utilidad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Acción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Comunicación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Descripción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Vista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05765"/>
                  </a:ext>
                </a:extLst>
              </a:tr>
              <a:tr h="898915"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Pantalla de visualización</a:t>
                      </a:r>
                      <a:br>
                        <a:rPr lang="es-ES" sz="1500" dirty="0" smtClean="0">
                          <a:latin typeface="Cambria" panose="02040503050406030204" pitchFamily="18" charset="0"/>
                        </a:rPr>
                      </a:b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de archivos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Comentar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Asíncrona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El apartado Comentarios se muestra al pulsar sobre el símbolo       ubicado en la parte derecha. </a:t>
                      </a:r>
                    </a:p>
                    <a:p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Los comentarios pueden referirse tanto al documento completo, como a un área o párrafos concretos, previa selección de los mismos.  Además, es posible mencionar a uno de nuestros colaboradores, que recibirán notificación de la mención.</a:t>
                      </a:r>
                      <a:endParaRPr lang="es-ES" sz="135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66684"/>
                  </a:ext>
                </a:extLst>
              </a:tr>
              <a:tr h="1003788"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Microsoft </a:t>
                      </a:r>
                      <a:br>
                        <a:rPr lang="es-ES" sz="1500" dirty="0" smtClean="0">
                          <a:latin typeface="Cambria" panose="02040503050406030204" pitchFamily="18" charset="0"/>
                        </a:rPr>
                      </a:b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Office Online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Comentar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Asíncrona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350" dirty="0" smtClean="0">
                          <a:latin typeface="Cambria" panose="02040503050406030204" pitchFamily="18" charset="0"/>
                        </a:rPr>
                        <a:t>Seleccionando palabras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o párrafos podemos añadir comentarios que pueden ser respondidos o resueltos por cualquier colaborador. </a:t>
                      </a:r>
                    </a:p>
                    <a:p>
                      <a:endParaRPr lang="es-ES" sz="1350" baseline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s-ES" sz="1350" baseline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s-ES" sz="7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21400"/>
                  </a:ext>
                </a:extLst>
              </a:tr>
              <a:tr h="1168589">
                <a:tc>
                  <a:txBody>
                    <a:bodyPr/>
                    <a:lstStyle/>
                    <a:p>
                      <a:r>
                        <a:rPr lang="es-ES" sz="1500" dirty="0" err="1" smtClean="0">
                          <a:latin typeface="Cambria" panose="02040503050406030204" pitchFamily="18" charset="0"/>
                        </a:rPr>
                        <a:t>Paper</a:t>
                      </a:r>
                      <a:endParaRPr lang="es-ES" sz="1500" dirty="0" smtClean="0">
                        <a:latin typeface="Cambria" panose="02040503050406030204" pitchFamily="18" charset="0"/>
                      </a:endParaRP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Comentar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Asíncrona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350" dirty="0" smtClean="0">
                          <a:latin typeface="Cambria" panose="02040503050406030204" pitchFamily="18" charset="0"/>
                        </a:rPr>
                        <a:t>Seleccionando palabras</a:t>
                      </a:r>
                      <a:r>
                        <a:rPr lang="es-ES" sz="1350" baseline="0" dirty="0" smtClean="0">
                          <a:latin typeface="Cambria" panose="02040503050406030204" pitchFamily="18" charset="0"/>
                        </a:rPr>
                        <a:t> o párrafos podemos añadir comentarios que pueden ser respondidos o resueltos por cualquier colaborador. Para mencionar a uno de nuestros colaboradores se utiliza el símbolos </a:t>
                      </a:r>
                      <a:r>
                        <a:rPr lang="es-ES" sz="1350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@</a:t>
                      </a:r>
                      <a:r>
                        <a:rPr lang="es-ES" sz="135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, que recibirá una notificación. También es posible adjuntar en los comentarios otros documentos de </a:t>
                      </a:r>
                      <a:r>
                        <a:rPr lang="es-ES" sz="1350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Paper</a:t>
                      </a:r>
                      <a:r>
                        <a:rPr lang="es-ES" sz="135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, mediante el símbolo </a:t>
                      </a:r>
                      <a:r>
                        <a:rPr lang="es-ES" sz="1350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+</a:t>
                      </a:r>
                      <a:r>
                        <a:rPr lang="es-ES" sz="135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.</a:t>
                      </a:r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956768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720000" y="1476000"/>
            <a:ext cx="10864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La comunicación con nuestros colaboradores en Dropbox puede realizarse en tres utilidades distintas e independientes: pantalla de visualización de archivos, Microsoft Office Online y </a:t>
            </a:r>
            <a:r>
              <a:rPr lang="es-ES" sz="1600" dirty="0" err="1" smtClean="0">
                <a:latin typeface="Cambria" panose="02040503050406030204" pitchFamily="18" charset="0"/>
              </a:rPr>
              <a:t>Paper</a:t>
            </a:r>
            <a:r>
              <a:rPr lang="es-ES" sz="1600" dirty="0" smtClean="0">
                <a:latin typeface="Cambria" panose="02040503050406030204" pitchFamily="18" charset="0"/>
              </a:rPr>
              <a:t>.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RETROALIMENTACIÓN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5639" t="23886" r="14865" b="22200"/>
          <a:stretch/>
        </p:blipFill>
        <p:spPr>
          <a:xfrm>
            <a:off x="5034283" y="2738677"/>
            <a:ext cx="211830" cy="16946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634" y="2823409"/>
            <a:ext cx="2200582" cy="74305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43" y="3194936"/>
            <a:ext cx="914400" cy="2762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43" y="4288586"/>
            <a:ext cx="1181100" cy="3048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634" y="3854677"/>
            <a:ext cx="2029108" cy="107647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3" y="5316865"/>
            <a:ext cx="333422" cy="35247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634" y="5052941"/>
            <a:ext cx="1643618" cy="129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4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32186" y="1528889"/>
            <a:ext cx="531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Cuando se realizan cambios en la edición de un documento Dropbox guarda los cambios automáticamente.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640415" y="2418964"/>
            <a:ext cx="3906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latin typeface="Cambria" panose="02040503050406030204" pitchFamily="18" charset="0"/>
              </a:rPr>
              <a:t>E</a:t>
            </a:r>
            <a:r>
              <a:rPr lang="es-ES" sz="1600" dirty="0" smtClean="0">
                <a:latin typeface="Cambria" panose="02040503050406030204" pitchFamily="18" charset="0"/>
              </a:rPr>
              <a:t>n el apartado </a:t>
            </a:r>
            <a:r>
              <a:rPr lang="es-ES" sz="1600" u="sng" dirty="0" smtClean="0">
                <a:latin typeface="Cambria" panose="02040503050406030204" pitchFamily="18" charset="0"/>
              </a:rPr>
              <a:t>Archivos</a:t>
            </a:r>
            <a:r>
              <a:rPr lang="es-ES" sz="1600" dirty="0" smtClean="0">
                <a:latin typeface="Cambria" panose="02040503050406030204" pitchFamily="18" charset="0"/>
              </a:rPr>
              <a:t> se informa de </a:t>
            </a:r>
            <a:r>
              <a:rPr lang="es-ES" sz="1600" dirty="0">
                <a:latin typeface="Cambria" panose="02040503050406030204" pitchFamily="18" charset="0"/>
              </a:rPr>
              <a:t>cuándo se ha producido </a:t>
            </a:r>
            <a:r>
              <a:rPr lang="es-ES" sz="1600" dirty="0" smtClean="0">
                <a:latin typeface="Cambria" panose="02040503050406030204" pitchFamily="18" charset="0"/>
              </a:rPr>
              <a:t>y </a:t>
            </a:r>
            <a:r>
              <a:rPr lang="es-ES" sz="1600" dirty="0">
                <a:latin typeface="Cambria" panose="02040503050406030204" pitchFamily="18" charset="0"/>
              </a:rPr>
              <a:t>qué colaborador la ha llevado a </a:t>
            </a:r>
            <a:r>
              <a:rPr lang="es-ES" sz="1600" dirty="0" smtClean="0">
                <a:latin typeface="Cambria" panose="02040503050406030204" pitchFamily="18" charset="0"/>
              </a:rPr>
              <a:t>cabo.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386083" y="1512089"/>
            <a:ext cx="26481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Tanto desde el apartado </a:t>
            </a:r>
            <a:r>
              <a:rPr lang="es-ES" sz="1600" u="sng" dirty="0" smtClean="0">
                <a:latin typeface="Cambria" panose="02040503050406030204" pitchFamily="18" charset="0"/>
              </a:rPr>
              <a:t>Archivos</a:t>
            </a:r>
            <a:r>
              <a:rPr lang="es-ES" sz="1600" dirty="0" smtClean="0">
                <a:latin typeface="Cambria" panose="02040503050406030204" pitchFamily="18" charset="0"/>
              </a:rPr>
              <a:t> como desde la pantalla de visualización, es posible acceder al </a:t>
            </a:r>
            <a:r>
              <a:rPr lang="es-ES" sz="1600" b="1" dirty="0" smtClean="0">
                <a:latin typeface="Cambria" panose="02040503050406030204" pitchFamily="18" charset="0"/>
              </a:rPr>
              <a:t>historial de versiones</a:t>
            </a:r>
            <a:r>
              <a:rPr lang="es-ES" sz="1600" dirty="0" smtClean="0">
                <a:latin typeface="Cambria" panose="02040503050406030204" pitchFamily="18" charset="0"/>
              </a:rPr>
              <a:t> de un documento.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232185" y="3628911"/>
            <a:ext cx="26664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En la parte derecha de la pantalla de visualización de archivo, pulsando el símbolo  </a:t>
            </a:r>
            <a:br>
              <a:rPr lang="es-ES" sz="1600" dirty="0" smtClean="0">
                <a:latin typeface="Cambria" panose="02040503050406030204" pitchFamily="18" charset="0"/>
              </a:rPr>
            </a:br>
            <a:r>
              <a:rPr lang="es-ES" sz="1600" dirty="0" smtClean="0">
                <a:latin typeface="Cambria" panose="02040503050406030204" pitchFamily="18" charset="0"/>
              </a:rPr>
              <a:t>     , encontramos el apartado                                                      </a:t>
            </a:r>
            <a:r>
              <a:rPr lang="es-ES" sz="1600" b="1" dirty="0" smtClean="0">
                <a:latin typeface="Cambria" panose="02040503050406030204" pitchFamily="18" charset="0"/>
              </a:rPr>
              <a:t>Actividad</a:t>
            </a:r>
            <a:r>
              <a:rPr lang="es-ES" sz="1600" dirty="0">
                <a:latin typeface="Cambria" panose="02040503050406030204" pitchFamily="18" charset="0"/>
              </a:rPr>
              <a:t> </a:t>
            </a:r>
            <a:r>
              <a:rPr lang="es-ES" sz="1600" dirty="0" smtClean="0">
                <a:latin typeface="Cambria" panose="02040503050406030204" pitchFamily="18" charset="0"/>
              </a:rPr>
              <a:t>donde figuran todas las modificaciones realizadas desde la creación del documento con la información sobre cuándo y quién la realizó.</a:t>
            </a:r>
          </a:p>
        </p:txBody>
      </p:sp>
      <p:sp>
        <p:nvSpPr>
          <p:cNvPr id="1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COLABORAR: </a:t>
            </a:r>
            <a:endParaRPr lang="es"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CONTROL DE CAMBIOS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85" y="2473446"/>
            <a:ext cx="1383593" cy="729656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" r="1361"/>
          <a:stretch/>
        </p:blipFill>
        <p:spPr>
          <a:xfrm>
            <a:off x="3021132" y="3811588"/>
            <a:ext cx="2086635" cy="218919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4"/>
          <a:srcRect l="15639" t="23886" r="14865" b="22200"/>
          <a:stretch/>
        </p:blipFill>
        <p:spPr>
          <a:xfrm>
            <a:off x="332768" y="4434885"/>
            <a:ext cx="211830" cy="169464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316" y="1580189"/>
            <a:ext cx="2162477" cy="1066949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9199316" y="2391531"/>
            <a:ext cx="1490020" cy="290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CuadroTexto 23"/>
          <p:cNvSpPr txBox="1"/>
          <p:nvPr/>
        </p:nvSpPr>
        <p:spPr>
          <a:xfrm>
            <a:off x="6386083" y="3759018"/>
            <a:ext cx="49757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Así mismo, en </a:t>
            </a:r>
            <a:r>
              <a:rPr lang="es-ES" sz="1600" u="sng" dirty="0" err="1" smtClean="0">
                <a:latin typeface="Cambria" panose="02040503050406030204" pitchFamily="18" charset="0"/>
              </a:rPr>
              <a:t>Paper</a:t>
            </a:r>
            <a:r>
              <a:rPr lang="es-ES" sz="1600" dirty="0" smtClean="0">
                <a:latin typeface="Cambria" panose="02040503050406030204" pitchFamily="18" charset="0"/>
              </a:rPr>
              <a:t> es posible acceder al </a:t>
            </a:r>
            <a:r>
              <a:rPr lang="es-ES" sz="1600" b="1" dirty="0" smtClean="0">
                <a:latin typeface="Cambria" panose="02040503050406030204" pitchFamily="18" charset="0"/>
              </a:rPr>
              <a:t>historial del documento</a:t>
            </a:r>
            <a:r>
              <a:rPr lang="es-ES" sz="1600" dirty="0" smtClean="0">
                <a:latin typeface="Cambria" panose="02040503050406030204" pitchFamily="18" charset="0"/>
              </a:rPr>
              <a:t>, desde donde podremos visualizar cada modificación del documento y revertir cambios a una versión concreta.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6386083" y="3031162"/>
            <a:ext cx="497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Desde aquí es posible restaurar versiones anteriores del documento.</a:t>
            </a: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372" y="4838550"/>
            <a:ext cx="3602964" cy="1634615"/>
          </a:xfrm>
          <a:prstGeom prst="rect">
            <a:avLst/>
          </a:prstGeom>
        </p:spPr>
      </p:pic>
      <p:sp>
        <p:nvSpPr>
          <p:cNvPr id="29" name="Rectángulo 28"/>
          <p:cNvSpPr/>
          <p:nvPr/>
        </p:nvSpPr>
        <p:spPr>
          <a:xfrm>
            <a:off x="9099121" y="6202506"/>
            <a:ext cx="1590215" cy="29026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31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/>
          <p:nvPr/>
        </p:nvSpPr>
        <p:spPr>
          <a:xfrm>
            <a:off x="1812200" y="1475367"/>
            <a:ext cx="8567600" cy="100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258;p29"/>
          <p:cNvSpPr/>
          <p:nvPr/>
        </p:nvSpPr>
        <p:spPr>
          <a:xfrm>
            <a:off x="1812200" y="2484567"/>
            <a:ext cx="8567600" cy="2697600"/>
          </a:xfrm>
          <a:prstGeom prst="rect">
            <a:avLst/>
          </a:prstGeom>
          <a:solidFill>
            <a:srgbClr val="F0E8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rgbClr val="BC556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lang="es-ES" sz="2400" b="1" dirty="0">
              <a:solidFill>
                <a:srgbClr val="BC5561"/>
              </a:solidFill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¡Si tienes dudas pregunta a los bibliotecarios!</a:t>
            </a:r>
          </a:p>
        </p:txBody>
      </p:sp>
      <p:sp>
        <p:nvSpPr>
          <p:cNvPr id="259" name="Google Shape;259;p29"/>
          <p:cNvSpPr txBox="1"/>
          <p:nvPr/>
        </p:nvSpPr>
        <p:spPr>
          <a:xfrm>
            <a:off x="3707500" y="1557567"/>
            <a:ext cx="5656400" cy="7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40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40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443511" y="2715768"/>
            <a:ext cx="3304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ambria" panose="02040503050406030204" pitchFamily="18" charset="0"/>
                <a:hlinkClick r:id="rId3"/>
              </a:rPr>
              <a:t>Centro de ayuda de Dropbox</a:t>
            </a:r>
            <a:endParaRPr lang="es-ES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1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3945167" y="0"/>
            <a:ext cx="8246800" cy="68580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Shape 218"/>
          <p:cNvSpPr/>
          <p:nvPr/>
        </p:nvSpPr>
        <p:spPr>
          <a:xfrm>
            <a:off x="3945167" y="4218467"/>
            <a:ext cx="4812800" cy="6656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56" y="4218467"/>
            <a:ext cx="3788211" cy="6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9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132320" y="609599"/>
            <a:ext cx="3727269" cy="24622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79417" y="1206149"/>
            <a:ext cx="88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600" b="1" dirty="0"/>
          </a:p>
          <a:p>
            <a:pPr algn="ctr"/>
            <a:r>
              <a:rPr lang="es-ES" sz="1600" b="1" dirty="0"/>
              <a:t> </a:t>
            </a:r>
            <a:endParaRPr lang="es-ES" sz="1600" dirty="0"/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2.4. Colaboración mediante tecnologías digitales:</a:t>
            </a:r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1. Dropbox, como herramienta de colaboración</a:t>
            </a:r>
          </a:p>
          <a:p>
            <a:pPr algn="ctr"/>
            <a:endParaRPr lang="es-ES" sz="1600" dirty="0"/>
          </a:p>
          <a:p>
            <a:pPr algn="ctr"/>
            <a:r>
              <a:rPr lang="es-ES" sz="1600" dirty="0"/>
              <a:t> </a:t>
            </a:r>
            <a:endParaRPr lang="es-ES" sz="1600" dirty="0" smtClean="0"/>
          </a:p>
          <a:p>
            <a:pPr algn="ctr"/>
            <a:endParaRPr lang="es-ES" sz="1600" dirty="0"/>
          </a:p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92946" y="400691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24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563437" y="4889738"/>
            <a:ext cx="44060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24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3468947" y="5428040"/>
            <a:ext cx="5115560" cy="6503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551" y="4723181"/>
            <a:ext cx="1292884" cy="4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46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11867" y="0"/>
            <a:ext cx="3909600" cy="68580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" name="Shape 55"/>
          <p:cNvSpPr/>
          <p:nvPr/>
        </p:nvSpPr>
        <p:spPr>
          <a:xfrm>
            <a:off x="233700" y="1425967"/>
            <a:ext cx="3664000" cy="24468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3897733" y="1425966"/>
            <a:ext cx="4146809" cy="1488683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" name="Shape 59"/>
          <p:cNvSpPr txBox="1"/>
          <p:nvPr/>
        </p:nvSpPr>
        <p:spPr>
          <a:xfrm>
            <a:off x="4143266" y="1370698"/>
            <a:ext cx="3683561" cy="1391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" sz="4000" b="1" kern="0" dirty="0" smtClean="0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DROPBOX</a:t>
            </a:r>
          </a:p>
          <a:p>
            <a:pPr algn="ctr" defTabSz="1219170">
              <a:buClr>
                <a:srgbClr val="000000"/>
              </a:buClr>
            </a:pPr>
            <a:r>
              <a:rPr lang="es" sz="2400" b="1" kern="0" dirty="0" smtClean="0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COMO HERRAMIENTA DE COLABORACIÓN</a:t>
            </a:r>
            <a:endParaRPr sz="2400" b="1" kern="0" dirty="0">
              <a:solidFill>
                <a:srgbClr val="8C37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267" y="5671801"/>
            <a:ext cx="4120767" cy="7240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58"/>
          <p:cNvSpPr txBox="1"/>
          <p:nvPr/>
        </p:nvSpPr>
        <p:spPr>
          <a:xfrm>
            <a:off x="203501" y="1425967"/>
            <a:ext cx="3595615" cy="2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400" kern="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endParaRPr sz="2400" kern="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defTabSz="1219170">
              <a:buClr>
                <a:srgbClr val="000000"/>
              </a:buClr>
            </a:pPr>
            <a:r>
              <a:rPr lang="es" sz="2400" kern="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Colaboración mediante tecnologías digitales</a:t>
            </a:r>
            <a:endParaRPr sz="2400" kern="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6763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" y="3192233"/>
            <a:ext cx="4086000" cy="2541600"/>
          </a:xfrm>
          <a:prstGeom prst="rect">
            <a:avLst/>
          </a:prstGeom>
        </p:spPr>
      </p:pic>
      <p:sp>
        <p:nvSpPr>
          <p:cNvPr id="6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6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1164667" y="1841867"/>
            <a:ext cx="77476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400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4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4186967" y="3048600"/>
            <a:ext cx="7161200" cy="3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ES" sz="2400" dirty="0">
                <a:latin typeface="Cambria" panose="02040503050406030204" pitchFamily="18" charset="0"/>
              </a:rPr>
              <a:t>Conocer el servicio </a:t>
            </a:r>
            <a:r>
              <a:rPr lang="es-ES" sz="2400" dirty="0" smtClean="0">
                <a:latin typeface="Cambria" panose="02040503050406030204" pitchFamily="18" charset="0"/>
              </a:rPr>
              <a:t>Dropbox como </a:t>
            </a:r>
            <a:r>
              <a:rPr lang="es-ES" sz="2400" dirty="0">
                <a:latin typeface="Cambria" panose="02040503050406030204" pitchFamily="18" charset="0"/>
              </a:rPr>
              <a:t>herramienta para la </a:t>
            </a:r>
            <a:r>
              <a:rPr lang="es-ES" sz="2400" dirty="0" smtClean="0">
                <a:latin typeface="Cambria" panose="02040503050406030204" pitchFamily="18" charset="0"/>
              </a:rPr>
              <a:t>colaboración.</a:t>
            </a:r>
            <a:endParaRPr lang="es-ES" sz="2400" dirty="0">
              <a:latin typeface="Cambria" panose="02040503050406030204" pitchFamily="18" charset="0"/>
            </a:endParaRPr>
          </a:p>
          <a:p>
            <a: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r>
              <a:rPr lang="es-ES" sz="2400" dirty="0">
                <a:latin typeface="Cambria" panose="02040503050406030204" pitchFamily="18" charset="0"/>
              </a:rPr>
              <a:t>Aprender a añadir y crear </a:t>
            </a:r>
            <a:r>
              <a:rPr lang="es-ES" sz="2400" dirty="0" smtClean="0">
                <a:latin typeface="Cambria" panose="02040503050406030204" pitchFamily="18" charset="0"/>
              </a:rPr>
              <a:t>archivos.</a:t>
            </a:r>
            <a:endParaRPr lang="es-ES" sz="2400" dirty="0">
              <a:latin typeface="Cambria" panose="02040503050406030204" pitchFamily="18" charset="0"/>
            </a:endParaRPr>
          </a:p>
          <a:p>
            <a: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endParaRPr lang="es" sz="2400" dirty="0" smtClean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  <a:p>
            <a:r>
              <a:rPr lang="es-ES" sz="2400" dirty="0" smtClean="0">
                <a:latin typeface="Cambria" panose="02040503050406030204" pitchFamily="18" charset="0"/>
              </a:rPr>
              <a:t>Editar </a:t>
            </a:r>
            <a:r>
              <a:rPr lang="es-ES" sz="2400" dirty="0">
                <a:latin typeface="Cambria" panose="02040503050406030204" pitchFamily="18" charset="0"/>
              </a:rPr>
              <a:t>archivos en línea con </a:t>
            </a:r>
            <a:r>
              <a:rPr lang="es-ES" sz="2400" dirty="0" smtClean="0">
                <a:latin typeface="Cambria" panose="02040503050406030204" pitchFamily="18" charset="0"/>
              </a:rPr>
              <a:t>otros</a:t>
            </a:r>
            <a:r>
              <a:rPr lang="es" sz="2400" dirty="0">
                <a:latin typeface="Cambria" panose="02040503050406030204" pitchFamily="18" charset="0"/>
                <a:sym typeface="Franklin Gothic"/>
              </a:rPr>
              <a:t> </a:t>
            </a:r>
            <a:r>
              <a:rPr lang="es" sz="2400" dirty="0" smtClean="0">
                <a:latin typeface="Cambria" panose="02040503050406030204" pitchFamily="18" charset="0"/>
                <a:sym typeface="Franklin Gothic"/>
              </a:rPr>
              <a:t>a través de Microsoft Office Online y Dropbox Paper</a:t>
            </a:r>
            <a:endParaRPr sz="2400" dirty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90053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2008267" y="1685167"/>
            <a:ext cx="8234800" cy="4772783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5" name="Shape 75"/>
          <p:cNvSpPr/>
          <p:nvPr/>
        </p:nvSpPr>
        <p:spPr>
          <a:xfrm>
            <a:off x="0" y="1019567"/>
            <a:ext cx="5014800" cy="665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314656"/>
              </a:solidFill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2193000" y="1126500"/>
            <a:ext cx="2828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400" b="1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1872809" y="1772537"/>
            <a:ext cx="7724000" cy="4599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ES" sz="2400" dirty="0" smtClean="0"/>
              <a:t>             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Funciones</a:t>
            </a:r>
            <a:endParaRPr lang="es-ES" sz="24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Acceso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Añadir 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contenido</a:t>
            </a:r>
            <a:endParaRPr lang="es-ES" sz="24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Crear documentos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Organizar 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documentos</a:t>
            </a:r>
          </a:p>
          <a:p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Colaborar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Compartir documentos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Editar documentos</a:t>
            </a:r>
          </a:p>
          <a:p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		Microsoft Office Online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	Dropbox </a:t>
            </a:r>
            <a:r>
              <a:rPr lang="es-ES" sz="24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Paper</a:t>
            </a:r>
            <a:endParaRPr lang="es-ES" sz="24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Proporcionar </a:t>
            </a:r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y recibir retroalimentación</a:t>
            </a:r>
          </a:p>
          <a:p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es-E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	Control </a:t>
            </a:r>
            <a:r>
              <a:rPr lang="es-ES" sz="2400" dirty="0">
                <a:solidFill>
                  <a:schemeClr val="bg1"/>
                </a:solidFill>
                <a:latin typeface="Cambria" panose="02040503050406030204" pitchFamily="18" charset="0"/>
              </a:rPr>
              <a:t>de cambios y versiones</a:t>
            </a:r>
          </a:p>
          <a:p>
            <a:endParaRPr lang="es-ES" sz="2400" dirty="0"/>
          </a:p>
        </p:txBody>
      </p:sp>
      <p:sp>
        <p:nvSpPr>
          <p:cNvPr id="78" name="Shape 78"/>
          <p:cNvSpPr/>
          <p:nvPr/>
        </p:nvSpPr>
        <p:spPr>
          <a:xfrm>
            <a:off x="2580967" y="2014879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9" name="Shape 79"/>
          <p:cNvSpPr/>
          <p:nvPr/>
        </p:nvSpPr>
        <p:spPr>
          <a:xfrm>
            <a:off x="2580967" y="2375133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0" name="Shape 80"/>
          <p:cNvSpPr/>
          <p:nvPr/>
        </p:nvSpPr>
        <p:spPr>
          <a:xfrm>
            <a:off x="2580967" y="273620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" name="Shape 81"/>
          <p:cNvSpPr/>
          <p:nvPr/>
        </p:nvSpPr>
        <p:spPr>
          <a:xfrm>
            <a:off x="2580967" y="3138866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2" name="Shape 82"/>
          <p:cNvSpPr/>
          <p:nvPr/>
        </p:nvSpPr>
        <p:spPr>
          <a:xfrm>
            <a:off x="2580967" y="3493585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3" name="Shape 83"/>
          <p:cNvSpPr/>
          <p:nvPr/>
        </p:nvSpPr>
        <p:spPr>
          <a:xfrm>
            <a:off x="2580967" y="384830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4830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31520" y="1711980"/>
            <a:ext cx="4526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Dropbox es un servicio de almacenamiento de archivos basado en la nube (</a:t>
            </a:r>
            <a:r>
              <a:rPr lang="es-ES" dirty="0" err="1" smtClean="0">
                <a:latin typeface="Cambria" panose="02040503050406030204" pitchFamily="18" charset="0"/>
              </a:rPr>
              <a:t>cloud</a:t>
            </a:r>
            <a:r>
              <a:rPr lang="es-ES" dirty="0" smtClean="0">
                <a:latin typeface="Cambria" panose="02040503050406030204" pitchFamily="18" charset="0"/>
              </a:rPr>
              <a:t> </a:t>
            </a:r>
            <a:r>
              <a:rPr lang="es-ES" dirty="0" err="1" smtClean="0">
                <a:latin typeface="Cambria" panose="02040503050406030204" pitchFamily="18" charset="0"/>
              </a:rPr>
              <a:t>computing</a:t>
            </a:r>
            <a:r>
              <a:rPr lang="es-ES" dirty="0" smtClean="0">
                <a:latin typeface="Cambria" panose="02040503050406030204" pitchFamily="18" charset="0"/>
              </a:rPr>
              <a:t>)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31520" y="2898839"/>
            <a:ext cx="4526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Sus principales funcionalidades son:</a:t>
            </a:r>
          </a:p>
          <a:p>
            <a:pPr algn="just"/>
            <a:endParaRPr lang="es-ES" dirty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Cambria" panose="02040503050406030204" pitchFamily="18" charset="0"/>
              </a:rPr>
              <a:t>Almacenamiento y sincronización de archivos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200" dirty="0" smtClean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Cambria" panose="02040503050406030204" pitchFamily="18" charset="0"/>
              </a:rPr>
              <a:t>Creación de documentos en línea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u="sng" dirty="0" smtClean="0">
                <a:latin typeface="Cambria" panose="02040503050406030204" pitchFamily="18" charset="0"/>
              </a:rPr>
              <a:t>Compartir carpetas y documentos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u="sng" dirty="0" smtClean="0">
                <a:latin typeface="Cambria" panose="02040503050406030204" pitchFamily="18" charset="0"/>
              </a:rPr>
              <a:t>Edición colaborativa en línea</a:t>
            </a:r>
            <a:endParaRPr lang="es-ES" u="sng" dirty="0">
              <a:latin typeface="Cambria" panose="020405030504060302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759195" y="4587948"/>
            <a:ext cx="430887" cy="163955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COLABORACIÓN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0" name="Cerrar llave 9"/>
          <p:cNvSpPr/>
          <p:nvPr/>
        </p:nvSpPr>
        <p:spPr>
          <a:xfrm>
            <a:off x="4560679" y="4720318"/>
            <a:ext cx="45719" cy="133894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678" y="1536192"/>
            <a:ext cx="5009805" cy="4407408"/>
          </a:xfrm>
          <a:prstGeom prst="rect">
            <a:avLst/>
          </a:prstGeom>
        </p:spPr>
      </p:pic>
      <p:sp>
        <p:nvSpPr>
          <p:cNvPr id="11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FUNCIONES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3471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655" y="2529619"/>
            <a:ext cx="569891" cy="56989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93678" y="1460361"/>
            <a:ext cx="392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Es necesario disponer de una cuenta para acceder a Dropbox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82" y="2094869"/>
            <a:ext cx="3639058" cy="424874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181979" y="1460361"/>
            <a:ext cx="392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Es posible acceder y sincronizar archivos desde: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010144" y="2606040"/>
            <a:ext cx="28803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Plataforma web</a:t>
            </a:r>
          </a:p>
          <a:p>
            <a:endParaRPr lang="es-ES" dirty="0" smtClean="0">
              <a:latin typeface="Cambria" panose="02040503050406030204" pitchFamily="18" charset="0"/>
            </a:endParaRPr>
          </a:p>
          <a:p>
            <a:endParaRPr lang="es-ES" dirty="0">
              <a:latin typeface="Cambria" panose="02040503050406030204" pitchFamily="18" charset="0"/>
            </a:endParaRPr>
          </a:p>
          <a:p>
            <a:r>
              <a:rPr lang="es-ES" dirty="0" smtClean="0">
                <a:latin typeface="Cambria" panose="02040503050406030204" pitchFamily="18" charset="0"/>
              </a:rPr>
              <a:t> Aplicación de escritorio </a:t>
            </a:r>
          </a:p>
          <a:p>
            <a:endParaRPr lang="es-ES" dirty="0" smtClean="0">
              <a:latin typeface="Cambria" panose="02040503050406030204" pitchFamily="18" charset="0"/>
            </a:endParaRPr>
          </a:p>
          <a:p>
            <a:endParaRPr lang="es-ES" dirty="0">
              <a:latin typeface="Cambria" panose="02040503050406030204" pitchFamily="18" charset="0"/>
            </a:endParaRPr>
          </a:p>
          <a:p>
            <a:r>
              <a:rPr lang="es-ES" dirty="0" smtClean="0">
                <a:latin typeface="Cambria" panose="02040503050406030204" pitchFamily="18" charset="0"/>
              </a:rPr>
              <a:t>Dispositivos móviles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10" y="3332541"/>
            <a:ext cx="569891" cy="56989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655" y="4135463"/>
            <a:ext cx="569891" cy="569891"/>
          </a:xfrm>
          <a:prstGeom prst="rect">
            <a:avLst/>
          </a:prstGeom>
        </p:spPr>
      </p:pic>
      <p:sp>
        <p:nvSpPr>
          <p:cNvPr id="11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ACCESO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1996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20000" y="1476000"/>
            <a:ext cx="3849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 posible subir archivos o carpetas de archivos a la herramienta a través del servicio web, mediante la utilidad Subir. 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20000" y="3405884"/>
            <a:ext cx="3849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También es posible usar la opción de arrastrar y soltar los archivos (</a:t>
            </a:r>
            <a:r>
              <a:rPr lang="es-ES" dirty="0" err="1" smtClean="0">
                <a:latin typeface="Cambria" panose="02040503050406030204" pitchFamily="18" charset="0"/>
              </a:rPr>
              <a:t>drag</a:t>
            </a:r>
            <a:r>
              <a:rPr lang="es-ES" dirty="0" smtClean="0">
                <a:latin typeface="Cambria" panose="02040503050406030204" pitchFamily="18" charset="0"/>
              </a:rPr>
              <a:t> and </a:t>
            </a:r>
            <a:r>
              <a:rPr lang="es-ES" dirty="0" err="1" smtClean="0">
                <a:latin typeface="Cambria" panose="02040503050406030204" pitchFamily="18" charset="0"/>
              </a:rPr>
              <a:t>drop</a:t>
            </a:r>
            <a:r>
              <a:rPr lang="es-ES" dirty="0" smtClean="0">
                <a:latin typeface="Cambria" panose="02040503050406030204" pitchFamily="18" charset="0"/>
              </a:rPr>
              <a:t>) desde el escritorio o bien sincronizarlos desde la aplicación.</a:t>
            </a:r>
            <a:endParaRPr lang="es-ES" dirty="0">
              <a:latin typeface="Cambria" panose="02040503050406030204" pitchFamily="18" charset="0"/>
            </a:endParaRPr>
          </a:p>
        </p:txBody>
      </p:sp>
      <p:cxnSp>
        <p:nvCxnSpPr>
          <p:cNvPr id="10" name="Conector recto 9"/>
          <p:cNvCxnSpPr/>
          <p:nvPr/>
        </p:nvCxnSpPr>
        <p:spPr>
          <a:xfrm flipV="1">
            <a:off x="246888" y="2936748"/>
            <a:ext cx="11603736" cy="457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686" y="1417320"/>
            <a:ext cx="2010056" cy="1400370"/>
          </a:xfrm>
          <a:prstGeom prst="rect">
            <a:avLst/>
          </a:prstGeom>
        </p:spPr>
      </p:pic>
      <p:sp>
        <p:nvSpPr>
          <p:cNvPr id="11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Shape 66"/>
          <p:cNvSpPr txBox="1"/>
          <p:nvPr/>
        </p:nvSpPr>
        <p:spPr>
          <a:xfrm>
            <a:off x="1164667" y="0"/>
            <a:ext cx="42064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AÑADIR CONTENIDO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8549795" y="1033497"/>
            <a:ext cx="3194304" cy="1462890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ambria" panose="02040503050406030204" pitchFamily="18" charset="0"/>
              </a:rPr>
              <a:t>Los archivos subidos o sincronizados se encontrarán en el apartado Archivos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686" y="3405884"/>
            <a:ext cx="5180566" cy="333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126216"/>
              </p:ext>
            </p:extLst>
          </p:nvPr>
        </p:nvGraphicFramePr>
        <p:xfrm>
          <a:off x="5431971" y="2496924"/>
          <a:ext cx="6531429" cy="3651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666">
                  <a:extLst>
                    <a:ext uri="{9D8B030D-6E8A-4147-A177-3AD203B41FA5}">
                      <a16:colId xmlns:a16="http://schemas.microsoft.com/office/drawing/2014/main" val="1731143915"/>
                    </a:ext>
                  </a:extLst>
                </a:gridCol>
                <a:gridCol w="1909589">
                  <a:extLst>
                    <a:ext uri="{9D8B030D-6E8A-4147-A177-3AD203B41FA5}">
                      <a16:colId xmlns:a16="http://schemas.microsoft.com/office/drawing/2014/main" val="2387021057"/>
                    </a:ext>
                  </a:extLst>
                </a:gridCol>
                <a:gridCol w="2378174">
                  <a:extLst>
                    <a:ext uri="{9D8B030D-6E8A-4147-A177-3AD203B41FA5}">
                      <a16:colId xmlns:a16="http://schemas.microsoft.com/office/drawing/2014/main" val="3131196087"/>
                    </a:ext>
                  </a:extLst>
                </a:gridCol>
              </a:tblGrid>
              <a:tr h="373593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Aplicación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Nombre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Tipo de documento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575967"/>
                  </a:ext>
                </a:extLst>
              </a:tr>
              <a:tr h="818203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Microsoft Word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Documentos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de texto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761460"/>
                  </a:ext>
                </a:extLst>
              </a:tr>
              <a:tr h="818203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Microsoft Excel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Hoja de cálculo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774479"/>
                  </a:ext>
                </a:extLst>
              </a:tr>
              <a:tr h="818203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Microsoft PowerPoint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Presentación de diapositivas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722743"/>
                  </a:ext>
                </a:extLst>
              </a:tr>
              <a:tr h="818203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Dropbox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ES" sz="1600" baseline="0" dirty="0" err="1" smtClean="0">
                          <a:latin typeface="Cambria" panose="02040503050406030204" pitchFamily="18" charset="0"/>
                        </a:rPr>
                        <a:t>Paper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Documento especialmente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diseñado para la colaboración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651804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720000" y="1476000"/>
            <a:ext cx="9773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En Dropbox encontramos dos formas de crear nuevos archivos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2"/>
          <a:stretch/>
        </p:blipFill>
        <p:spPr>
          <a:xfrm>
            <a:off x="1447799" y="2556100"/>
            <a:ext cx="1895475" cy="262839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447800" y="3914775"/>
            <a:ext cx="1762125" cy="13023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969640" y="1938667"/>
            <a:ext cx="360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En el apartado </a:t>
            </a:r>
            <a:r>
              <a:rPr lang="es-ES" sz="1600" u="sng" dirty="0" smtClean="0">
                <a:latin typeface="Cambria" panose="02040503050406030204" pitchFamily="18" charset="0"/>
              </a:rPr>
              <a:t>Archivos</a:t>
            </a:r>
            <a:r>
              <a:rPr lang="es-ES" sz="1600" dirty="0" smtClean="0">
                <a:latin typeface="Cambria" panose="02040503050406030204" pitchFamily="18" charset="0"/>
              </a:rPr>
              <a:t> podemos crear documentos de Microsoft Office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863363" y="154471"/>
            <a:ext cx="5990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La utilidad Dropbox </a:t>
            </a:r>
            <a:r>
              <a:rPr lang="es-ES" dirty="0" err="1" smtClean="0"/>
              <a:t>Paper</a:t>
            </a:r>
            <a:r>
              <a:rPr lang="es-ES" dirty="0" smtClean="0"/>
              <a:t> ofrece </a:t>
            </a:r>
            <a:r>
              <a:rPr lang="es-ES" dirty="0"/>
              <a:t>un espacio de trabajo </a:t>
            </a:r>
            <a:r>
              <a:rPr lang="es-ES" dirty="0" smtClean="0"/>
              <a:t>pensado para la colaboración en línea donde se puede añadir </a:t>
            </a:r>
            <a:r>
              <a:rPr lang="es-ES" dirty="0"/>
              <a:t>texto, listas de </a:t>
            </a:r>
            <a:r>
              <a:rPr lang="es-ES" dirty="0" smtClean="0"/>
              <a:t>tareas, </a:t>
            </a:r>
            <a:r>
              <a:rPr lang="es-ES" dirty="0"/>
              <a:t>código, </a:t>
            </a:r>
            <a:r>
              <a:rPr lang="es-ES" dirty="0" smtClean="0"/>
              <a:t>o incrustar </a:t>
            </a:r>
            <a:r>
              <a:rPr lang="es-ES" dirty="0"/>
              <a:t>imágenes, audio y vídeo desde </a:t>
            </a:r>
            <a:r>
              <a:rPr lang="es-ES" dirty="0" smtClean="0"/>
              <a:t>diversas aplicaciones.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033" y="2934925"/>
            <a:ext cx="686493" cy="64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057" y="3766475"/>
            <a:ext cx="692469" cy="648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250" y="4589704"/>
            <a:ext cx="680081" cy="648000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849667" y="5368430"/>
            <a:ext cx="38087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Crear un nuevo documento, especialmente destinado a la colaboración, desde el apartado </a:t>
            </a:r>
            <a:r>
              <a:rPr lang="es-ES" sz="1600" u="sng" dirty="0" err="1" smtClean="0"/>
              <a:t>Paper</a:t>
            </a:r>
            <a:r>
              <a:rPr lang="es-ES" sz="1600" dirty="0"/>
              <a:t> </a:t>
            </a:r>
            <a:r>
              <a:rPr lang="es-ES" sz="1600" dirty="0" smtClean="0"/>
              <a:t>o desde la URL http://paper.dropbox.com</a:t>
            </a:r>
            <a:endParaRPr lang="es-ES" sz="1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489" y="5368430"/>
            <a:ext cx="730034" cy="73003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1" y="1938667"/>
            <a:ext cx="476316" cy="48584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94" y="5368430"/>
            <a:ext cx="476316" cy="485843"/>
          </a:xfrm>
          <a:prstGeom prst="rect">
            <a:avLst/>
          </a:prstGeom>
        </p:spPr>
      </p:pic>
      <p:sp>
        <p:nvSpPr>
          <p:cNvPr id="20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" name="Shape 66"/>
          <p:cNvSpPr txBox="1"/>
          <p:nvPr/>
        </p:nvSpPr>
        <p:spPr>
          <a:xfrm>
            <a:off x="1164667" y="0"/>
            <a:ext cx="42064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DOCUMENTOS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9468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3223</TotalTime>
  <Words>1117</Words>
  <Application>Microsoft Office PowerPoint</Application>
  <PresentationFormat>Panorámica</PresentationFormat>
  <Paragraphs>155</Paragraphs>
  <Slides>19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9" baseType="lpstr">
      <vt:lpstr>Arial</vt:lpstr>
      <vt:lpstr>Bliss Pro</vt:lpstr>
      <vt:lpstr>Calibri</vt:lpstr>
      <vt:lpstr>Calibri Light</vt:lpstr>
      <vt:lpstr>Cambria</vt:lpstr>
      <vt:lpstr>Candara</vt:lpstr>
      <vt:lpstr>Franklin Gothic</vt:lpstr>
      <vt:lpstr>Verdana</vt:lpstr>
      <vt:lpstr>Tema de Office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UC3M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Añadir documentos</dc:title>
  <dc:creator>GARCIA HERNANDEZ, PABLO</dc:creator>
  <cp:lastModifiedBy>Garbiñe Ustarroz</cp:lastModifiedBy>
  <cp:revision>132</cp:revision>
  <dcterms:created xsi:type="dcterms:W3CDTF">2018-06-22T14:23:34Z</dcterms:created>
  <dcterms:modified xsi:type="dcterms:W3CDTF">2019-07-18T15:13:03Z</dcterms:modified>
</cp:coreProperties>
</file>